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71" r:id="rId6"/>
    <p:sldId id="284" r:id="rId7"/>
    <p:sldId id="269" r:id="rId8"/>
    <p:sldId id="277" r:id="rId9"/>
    <p:sldId id="278" r:id="rId10"/>
    <p:sldId id="279" r:id="rId11"/>
    <p:sldId id="281" r:id="rId12"/>
    <p:sldId id="282" r:id="rId13"/>
    <p:sldId id="283" r:id="rId14"/>
    <p:sldId id="280" r:id="rId15"/>
    <p:sldId id="275" r:id="rId16"/>
    <p:sldId id="276" r:id="rId17"/>
    <p:sldId id="27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540095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75898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61996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83026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61996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83026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6199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0348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78881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61996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834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6199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8302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61996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8302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shWilliams" TargetMode="External"/><Relationship Id="rId4" Type="http://schemas.openxmlformats.org/officeDocument/2006/relationships/hyperlink" Target="https://stackoverflow.com/users/1987838/hackerm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mapproject/sqlmap" TargetMode="External"/><Relationship Id="rId2" Type="http://schemas.openxmlformats.org/officeDocument/2006/relationships/hyperlink" Target="https://www.owasp.org/index.php/Category:OWASP_Top_Ten_Pro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olkanceylan.gitbooks.io/serenity-guide/getting_started/" TargetMode="External"/><Relationship Id="rId4" Type="http://schemas.openxmlformats.org/officeDocument/2006/relationships/hyperlink" Target="https://msdn.microsoft.com/en-us/library/ff648647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434502"/>
            <a:ext cx="8520600" cy="196498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s-ES" sz="4000" b="1" dirty="0" smtClean="0">
                <a:solidFill>
                  <a:schemeClr val="bg1"/>
                </a:solidFill>
              </a:rPr>
              <a:t>Charla Técnica, Seguridad Aplicaciones .NET + Demo </a:t>
            </a:r>
            <a:r>
              <a:rPr lang="es-ES" sz="4000" b="1" dirty="0" err="1" smtClean="0">
                <a:solidFill>
                  <a:schemeClr val="bg1"/>
                </a:solidFill>
              </a:rPr>
              <a:t>SQLMap</a:t>
            </a:r>
            <a:endParaRPr lang="es" sz="4000" b="1" dirty="0">
              <a:solidFill>
                <a:schemeClr val="bg1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83036" y="2758450"/>
            <a:ext cx="8520600" cy="1388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 b="1" dirty="0" smtClean="0">
                <a:solidFill>
                  <a:schemeClr val="bg1"/>
                </a:solidFill>
              </a:rPr>
              <a:t>Robert Rozas Navarro</a:t>
            </a:r>
          </a:p>
          <a:p>
            <a:pPr lvl="0">
              <a:spcBef>
                <a:spcPts val="0"/>
              </a:spcBef>
              <a:buNone/>
            </a:pPr>
            <a:endParaRPr lang="es" sz="2000" b="1" dirty="0" smtClean="0">
              <a:solidFill>
                <a:schemeClr val="bg1"/>
              </a:solidFill>
            </a:endParaRPr>
          </a:p>
          <a:p>
            <a:pPr lvl="0"/>
            <a:r>
              <a:rPr lang="es-ES" sz="2400" b="1" dirty="0" smtClean="0">
                <a:solidFill>
                  <a:schemeClr val="bg1"/>
                </a:solidFill>
                <a:hlinkClick r:id="rId4"/>
              </a:rPr>
              <a:t>https://stackoverflow.com/users/1987838/hackerman</a:t>
            </a:r>
            <a:endParaRPr lang="es-ES" sz="2400" b="1" dirty="0" smtClean="0">
              <a:solidFill>
                <a:schemeClr val="bg1"/>
              </a:solidFill>
            </a:endParaRPr>
          </a:p>
          <a:p>
            <a:pPr lvl="0"/>
            <a:r>
              <a:rPr lang="es-ES" sz="2400" b="1" dirty="0" smtClean="0">
                <a:solidFill>
                  <a:schemeClr val="bg1"/>
                </a:solidFill>
                <a:hlinkClick r:id="rId5"/>
              </a:rPr>
              <a:t>https://github.com/AshWilliams</a:t>
            </a:r>
            <a:endParaRPr lang="es-ES" sz="2400" b="1" dirty="0" smtClean="0">
              <a:solidFill>
                <a:schemeClr val="bg1"/>
              </a:solidFill>
            </a:endParaRPr>
          </a:p>
          <a:p>
            <a:pPr lvl="0"/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680935" y="2243912"/>
            <a:ext cx="8093413" cy="61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2800" b="1" dirty="0">
                <a:solidFill>
                  <a:schemeClr val="bg1"/>
                </a:solidFill>
              </a:rPr>
              <a:t>Reconocimiento de amenazas y mitigación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88837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 smtClean="0"/>
              <a:t>Carga de Archivos Maliciosos</a:t>
            </a:r>
            <a:endParaRPr lang="es"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873375"/>
            <a:ext cx="2041524" cy="20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224" y="2797175"/>
            <a:ext cx="2041524" cy="20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Carga de </a:t>
            </a:r>
            <a:r>
              <a:rPr lang="es" smtClean="0"/>
              <a:t>Archivos </a:t>
            </a:r>
            <a:r>
              <a:rPr lang="es" smtClean="0"/>
              <a:t>Maliciosos</a:t>
            </a:r>
            <a:endParaRPr lang="es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CL" dirty="0" smtClean="0"/>
              <a:t>Se trata de cuando no controlamos en nuestra aplicación los tipos de archivos permitidos (extensión y tipo mime), peso, o bien nuestras mitigaciones son insuficientes.</a:t>
            </a:r>
            <a:endParaRPr dirty="0"/>
          </a:p>
        </p:txBody>
      </p:sp>
      <p:pic>
        <p:nvPicPr>
          <p:cNvPr id="6" name="5 Imagen" descr="file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21" y="2514020"/>
            <a:ext cx="5715798" cy="2514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88837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s-ES" dirty="0" err="1" smtClean="0"/>
              <a:t>Version</a:t>
            </a:r>
            <a:r>
              <a:rPr lang="es-ES" dirty="0" smtClean="0"/>
              <a:t> </a:t>
            </a:r>
            <a:r>
              <a:rPr lang="es-ES" dirty="0" err="1" smtClean="0"/>
              <a:t>Disclosure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IIS ASP.NET</a:t>
            </a:r>
            <a:endParaRPr lang="es"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873375"/>
            <a:ext cx="2041524" cy="20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224" y="2797175"/>
            <a:ext cx="2041524" cy="20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 dirty="0" err="1" smtClean="0"/>
              <a:t>Version</a:t>
            </a:r>
            <a:r>
              <a:rPr lang="es-CL" dirty="0" smtClean="0"/>
              <a:t> </a:t>
            </a:r>
            <a:r>
              <a:rPr lang="es-CL" dirty="0" err="1" smtClean="0"/>
              <a:t>Disclosure</a:t>
            </a:r>
            <a:r>
              <a:rPr lang="es-CL" dirty="0" smtClean="0"/>
              <a:t> </a:t>
            </a:r>
            <a:endParaRPr lang="es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s-MX" dirty="0" smtClean="0"/>
              <a:t>Esta vulnerabilidad trata de no entregar información sobre nuestra arquitectura a través de internet, como por ejemplo información del servidor web que usamos o bien relativa al lenguaje de programación usado (</a:t>
            </a:r>
            <a:r>
              <a:rPr lang="es-MX" dirty="0" err="1" smtClean="0"/>
              <a:t>Headers</a:t>
            </a:r>
            <a:r>
              <a:rPr lang="es-MX" dirty="0" smtClean="0"/>
              <a:t>: </a:t>
            </a:r>
            <a:r>
              <a:rPr lang="en-US" dirty="0" smtClean="0"/>
              <a:t>X-</a:t>
            </a:r>
            <a:r>
              <a:rPr lang="en-US" dirty="0" err="1" smtClean="0"/>
              <a:t>AspNet</a:t>
            </a:r>
            <a:r>
              <a:rPr lang="en-US" dirty="0" smtClean="0"/>
              <a:t>-Version,    X-</a:t>
            </a:r>
            <a:r>
              <a:rPr lang="en-US" dirty="0" err="1" smtClean="0"/>
              <a:t>AspNetMvc</a:t>
            </a:r>
            <a:r>
              <a:rPr lang="en-US" dirty="0" smtClean="0"/>
              <a:t>-Version, X-Powered-By</a:t>
            </a:r>
            <a:r>
              <a:rPr lang="es-MX" dirty="0" smtClean="0"/>
              <a:t>).</a:t>
            </a:r>
          </a:p>
          <a:p>
            <a:pPr lvl="0">
              <a:buNone/>
            </a:pPr>
            <a:r>
              <a:rPr lang="en-US" sz="1000" dirty="0" err="1" smtClean="0"/>
              <a:t>MvcHandler.DisableMvcResponseHeader</a:t>
            </a:r>
            <a:r>
              <a:rPr lang="en-US" sz="1000" dirty="0" smtClean="0"/>
              <a:t> = true; (in Global.ascx)</a:t>
            </a:r>
          </a:p>
          <a:p>
            <a:pPr lvl="0">
              <a:buNone/>
            </a:pPr>
            <a:r>
              <a:rPr lang="en-US" sz="1000" dirty="0" smtClean="0"/>
              <a:t>&lt;</a:t>
            </a:r>
            <a:r>
              <a:rPr lang="en-US" sz="1000" dirty="0" err="1" smtClean="0"/>
              <a:t>httpRuntime</a:t>
            </a:r>
            <a:r>
              <a:rPr lang="en-US" sz="1000" dirty="0" smtClean="0"/>
              <a:t> </a:t>
            </a:r>
            <a:r>
              <a:rPr lang="en-US" sz="1000" dirty="0" err="1" smtClean="0"/>
              <a:t>enableVersionHeader</a:t>
            </a:r>
            <a:r>
              <a:rPr lang="en-US" sz="1000" dirty="0" smtClean="0"/>
              <a:t>="false" /&gt; </a:t>
            </a:r>
          </a:p>
          <a:p>
            <a:pPr lvl="0">
              <a:buNone/>
            </a:pPr>
            <a:r>
              <a:rPr lang="en-US" sz="1000" dirty="0" smtClean="0"/>
              <a:t>&lt;</a:t>
            </a:r>
            <a:r>
              <a:rPr lang="en-US" sz="1000" dirty="0" err="1" smtClean="0"/>
              <a:t>httpProtocol</a:t>
            </a:r>
            <a:r>
              <a:rPr lang="en-US" sz="1000" dirty="0" smtClean="0"/>
              <a:t>&gt;&lt;</a:t>
            </a:r>
            <a:r>
              <a:rPr lang="en-US" sz="1000" dirty="0" err="1" smtClean="0"/>
              <a:t>customHeaders</a:t>
            </a:r>
            <a:r>
              <a:rPr lang="en-US" sz="1000" dirty="0" smtClean="0"/>
              <a:t>&gt; &lt;remove name="X-Powered-By" /&gt; &lt;/</a:t>
            </a:r>
            <a:r>
              <a:rPr lang="en-US" sz="1000" dirty="0" err="1" smtClean="0"/>
              <a:t>customHeaders</a:t>
            </a:r>
            <a:r>
              <a:rPr lang="en-US" sz="1000" dirty="0" smtClean="0"/>
              <a:t>&gt;&lt;/</a:t>
            </a:r>
            <a:r>
              <a:rPr lang="en-US" sz="1000" dirty="0" err="1" smtClean="0"/>
              <a:t>httpProtocol</a:t>
            </a:r>
            <a:r>
              <a:rPr lang="en-US" sz="1000" dirty="0" smtClean="0"/>
              <a:t>&gt;</a:t>
            </a:r>
            <a:r>
              <a:rPr lang="es-MX" sz="1000" dirty="0" smtClean="0"/>
              <a:t> </a:t>
            </a:r>
          </a:p>
          <a:p>
            <a:pPr lvl="0">
              <a:buNone/>
            </a:pPr>
            <a:endParaRPr dirty="0"/>
          </a:p>
        </p:txBody>
      </p:sp>
      <p:pic>
        <p:nvPicPr>
          <p:cNvPr id="5" name="4 Imagen" descr="visual_studio_pur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165" y="3119336"/>
            <a:ext cx="2442433" cy="1212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29174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 smtClean="0"/>
              <a:t>SQL Injection</a:t>
            </a:r>
            <a:endParaRPr lang="es"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873375"/>
            <a:ext cx="2041524" cy="20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224" y="2797175"/>
            <a:ext cx="2041524" cy="20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 </a:t>
            </a:r>
            <a:r>
              <a:rPr lang="es-MX" dirty="0" err="1" smtClean="0"/>
              <a:t>Injection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Básicamente código “inyectado” en nuestro canal-capa de datos.</a:t>
            </a:r>
            <a:endParaRPr lang="es-MX" dirty="0"/>
          </a:p>
        </p:txBody>
      </p:sp>
      <p:sp>
        <p:nvSpPr>
          <p:cNvPr id="4" name="Line Callout 1 7"/>
          <p:cNvSpPr/>
          <p:nvPr/>
        </p:nvSpPr>
        <p:spPr>
          <a:xfrm>
            <a:off x="1646685" y="1955037"/>
            <a:ext cx="1809687" cy="381000"/>
          </a:xfrm>
          <a:prstGeom prst="borderCallout1">
            <a:avLst>
              <a:gd name="adj1" fmla="val 46435"/>
              <a:gd name="adj2" fmla="val 99750"/>
              <a:gd name="adj3" fmla="val 158073"/>
              <a:gd name="adj4" fmla="val 111593"/>
            </a:avLst>
          </a:prstGeom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Expected Input</a:t>
            </a:r>
            <a:endParaRPr lang="en-US" sz="1800" dirty="0"/>
          </a:p>
        </p:txBody>
      </p:sp>
      <p:sp>
        <p:nvSpPr>
          <p:cNvPr id="5" name="Line Callout 1 8"/>
          <p:cNvSpPr/>
          <p:nvPr/>
        </p:nvSpPr>
        <p:spPr>
          <a:xfrm>
            <a:off x="6059820" y="1884653"/>
            <a:ext cx="1809687" cy="381000"/>
          </a:xfrm>
          <a:prstGeom prst="borderCallout1">
            <a:avLst>
              <a:gd name="adj1" fmla="val 95893"/>
              <a:gd name="adj2" fmla="val 50781"/>
              <a:gd name="adj3" fmla="val 164479"/>
              <a:gd name="adj4" fmla="val 51951"/>
            </a:avLst>
          </a:prstGeom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Unexpected Input</a:t>
            </a:r>
            <a:endParaRPr lang="en-US" sz="1600" dirty="0"/>
          </a:p>
        </p:txBody>
      </p:sp>
      <p:grpSp>
        <p:nvGrpSpPr>
          <p:cNvPr id="6" name="Group 10"/>
          <p:cNvGrpSpPr/>
          <p:nvPr/>
        </p:nvGrpSpPr>
        <p:grpSpPr>
          <a:xfrm>
            <a:off x="613117" y="3343898"/>
            <a:ext cx="7240308" cy="623456"/>
            <a:chOff x="1392" y="1457764"/>
            <a:chExt cx="3726643" cy="1217115"/>
          </a:xfrm>
        </p:grpSpPr>
        <p:sp>
          <p:nvSpPr>
            <p:cNvPr id="7" name="Rounded Rectangle 12"/>
            <p:cNvSpPr/>
            <p:nvPr/>
          </p:nvSpPr>
          <p:spPr>
            <a:xfrm>
              <a:off x="1392" y="1457764"/>
              <a:ext cx="3726643" cy="1217115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37040" y="1493412"/>
              <a:ext cx="3655347" cy="11458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 dirty="0"/>
            </a:p>
          </p:txBody>
        </p: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832" y="3501797"/>
            <a:ext cx="671787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565" y="2588990"/>
            <a:ext cx="375685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24"/>
          <p:cNvGrpSpPr/>
          <p:nvPr/>
        </p:nvGrpSpPr>
        <p:grpSpPr>
          <a:xfrm>
            <a:off x="4311313" y="2584539"/>
            <a:ext cx="193631" cy="368690"/>
            <a:chOff x="6634025" y="1766750"/>
            <a:chExt cx="315173" cy="368690"/>
          </a:xfrm>
        </p:grpSpPr>
        <p:sp>
          <p:nvSpPr>
            <p:cNvPr id="12" name="Right Arrow 31"/>
            <p:cNvSpPr/>
            <p:nvPr/>
          </p:nvSpPr>
          <p:spPr>
            <a:xfrm rot="14150">
              <a:off x="6634025" y="1766750"/>
              <a:ext cx="315173" cy="3686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6"/>
            <p:cNvSpPr/>
            <p:nvPr/>
          </p:nvSpPr>
          <p:spPr>
            <a:xfrm rot="14150">
              <a:off x="6634025" y="1840293"/>
              <a:ext cx="220621" cy="221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4" name="Group 25"/>
          <p:cNvGrpSpPr/>
          <p:nvPr/>
        </p:nvGrpSpPr>
        <p:grpSpPr>
          <a:xfrm>
            <a:off x="5359267" y="2591891"/>
            <a:ext cx="164780" cy="368690"/>
            <a:chOff x="10201551" y="1774101"/>
            <a:chExt cx="268213" cy="368690"/>
          </a:xfrm>
        </p:grpSpPr>
        <p:sp>
          <p:nvSpPr>
            <p:cNvPr id="15" name="Right Arrow 29"/>
            <p:cNvSpPr/>
            <p:nvPr/>
          </p:nvSpPr>
          <p:spPr>
            <a:xfrm>
              <a:off x="10201551" y="1774101"/>
              <a:ext cx="268213" cy="3686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8"/>
            <p:cNvSpPr/>
            <p:nvPr/>
          </p:nvSpPr>
          <p:spPr>
            <a:xfrm>
              <a:off x="10201551" y="1847839"/>
              <a:ext cx="187749" cy="221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6303" y="2620531"/>
            <a:ext cx="44473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70012" y="2582373"/>
            <a:ext cx="240509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646485" y="2589000"/>
            <a:ext cx="8777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210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2641886"/>
          </a:xfrm>
        </p:spPr>
        <p:txBody>
          <a:bodyPr/>
          <a:lstStyle/>
          <a:p>
            <a:pPr algn="ctr"/>
            <a:r>
              <a:rPr lang="es-CL" sz="6600" dirty="0" smtClean="0"/>
              <a:t/>
            </a:r>
            <a:br>
              <a:rPr lang="es-CL" sz="6600" dirty="0" smtClean="0"/>
            </a:br>
            <a:r>
              <a:rPr lang="es-CL" sz="6600" dirty="0" smtClean="0"/>
              <a:t>DEMO SQLMAP</a:t>
            </a:r>
            <a:endParaRPr lang="es-ES" sz="66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11700" y="3839183"/>
            <a:ext cx="8520600" cy="729692"/>
          </a:xfrm>
        </p:spPr>
        <p:txBody>
          <a:bodyPr/>
          <a:lstStyle/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Enlaces de Interés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https://www.owasp.org/index.php/Category:OWASP_Top_Ten_Project</a:t>
            </a:r>
            <a:endParaRPr lang="es-MX" dirty="0" smtClean="0"/>
          </a:p>
          <a:p>
            <a:r>
              <a:rPr lang="es-MX" dirty="0" smtClean="0">
                <a:hlinkClick r:id="rId3"/>
              </a:rPr>
              <a:t>https://github.com/sqlmapproject/sqlmap</a:t>
            </a:r>
            <a:endParaRPr lang="es-MX" dirty="0" smtClean="0"/>
          </a:p>
          <a:p>
            <a:r>
              <a:rPr lang="es-MX" dirty="0" smtClean="0">
                <a:hlinkClick r:id="rId4"/>
              </a:rPr>
              <a:t>https://msdn.microsoft.com/en-us/library/ff648647.aspx</a:t>
            </a:r>
            <a:endParaRPr lang="es-MX" dirty="0" smtClean="0"/>
          </a:p>
          <a:p>
            <a:r>
              <a:rPr lang="es-MX" dirty="0" smtClean="0">
                <a:hlinkClick r:id="rId5"/>
              </a:rPr>
              <a:t>https://volkanceylan.gitbooks.io/serenity-guide/getting_started/</a:t>
            </a: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18759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Introducción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solidFill>
                  <a:srgbClr val="333333"/>
                </a:solidFill>
                <a:highlight>
                  <a:srgbClr val="FFFFFF"/>
                </a:highlight>
                <a:latin typeface="+mn-lt"/>
                <a:ea typeface="Trebuchet MS"/>
                <a:cs typeface="Trebuchet MS"/>
                <a:sym typeface="Trebuchet MS"/>
              </a:rPr>
              <a:t>En la actualidad el crecimiento de internet ha impactado directamente en la seguridad de la información manejada cotidianamente. Sitios de comercio electrónico, servicios, bancos e incluso redes sociales contienen información sensible que en la mayoría de los casos resulta ser muy importante.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892" y="2756170"/>
            <a:ext cx="1919926" cy="183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37" y="2775625"/>
            <a:ext cx="1753098" cy="1881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6 Imagen" descr="az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110" y="2733472"/>
            <a:ext cx="3810000" cy="118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7471"/>
            <a:ext cx="8145600" cy="5123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Seguridad en Internet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40319" y="1121923"/>
            <a:ext cx="8520600" cy="188068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Se puede decir que uno de los puntos más críticos de la seguridad en Internet son </a:t>
            </a:r>
            <a:r>
              <a:rPr lang="es" dirty="0" smtClean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los </a:t>
            </a:r>
            <a:r>
              <a:rPr lang="es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servidores web</a:t>
            </a:r>
            <a:r>
              <a:rPr lang="es" dirty="0" smtClean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. La mayoría </a:t>
            </a:r>
            <a:r>
              <a:rPr lang="es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de los problemas detectados en servicios web </a:t>
            </a:r>
            <a:r>
              <a:rPr lang="es" dirty="0" smtClean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se </a:t>
            </a:r>
            <a:r>
              <a:rPr lang="es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generan por malas </a:t>
            </a:r>
            <a:r>
              <a:rPr lang="es" dirty="0" smtClean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prácticas.</a:t>
            </a:r>
            <a:endParaRPr lang="es" dirty="0">
              <a:solidFill>
                <a:srgbClr val="333333"/>
              </a:solidFill>
              <a:highlight>
                <a:srgbClr val="FFFFFF"/>
              </a:highlight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4 Imagen" descr="Secure-Cloud-illustr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756" y="2762653"/>
            <a:ext cx="2956587" cy="1889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 smtClean="0"/>
              <a:t>Denegación de Servicios</a:t>
            </a:r>
            <a:r>
              <a:rPr lang="es" dirty="0"/>
              <a:t/>
            </a:r>
            <a:br>
              <a:rPr lang="es" dirty="0"/>
            </a:br>
            <a:r>
              <a:rPr lang="es" dirty="0" smtClean="0"/>
              <a:t>(DDoS)</a:t>
            </a:r>
            <a:endParaRPr lang="es"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873375"/>
            <a:ext cx="2041524" cy="20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224" y="2797175"/>
            <a:ext cx="2041524" cy="20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s" dirty="0" smtClean="0"/>
              <a:t>Denegación de Servicios(DDoS)</a:t>
            </a:r>
            <a:endParaRPr lang="es" dirty="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Un ataque de denegación de servicio o </a:t>
            </a:r>
            <a:r>
              <a:rPr lang="es" dirty="0" smtClean="0"/>
              <a:t>DDoS </a:t>
            </a:r>
            <a:r>
              <a:rPr lang="es" dirty="0"/>
              <a:t>tiene como objetivo dejar a un servicio o recurso de la red totalmente inaccesible a los usuarios legítimos.</a:t>
            </a:r>
          </a:p>
        </p:txBody>
      </p:sp>
      <p:pic>
        <p:nvPicPr>
          <p:cNvPr id="5" name="4 Imagen" descr="NEW_SPLIT_BOTH_DIAGRAMS_DDoS-Attacks-Diagram-Attacked-01-01-01-01-01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918" y="1849993"/>
            <a:ext cx="4474724" cy="3196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Cross-Site Scripting</a:t>
            </a:r>
            <a:br>
              <a:rPr lang="es"/>
            </a:br>
            <a:r>
              <a:rPr lang="es"/>
              <a:t>(XSS)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873375"/>
            <a:ext cx="2041524" cy="20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224" y="2797175"/>
            <a:ext cx="2041524" cy="20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Cross-Site Scripting (XSS)</a:t>
            </a:r>
          </a:p>
        </p:txBody>
      </p:sp>
      <p:pic>
        <p:nvPicPr>
          <p:cNvPr id="6" name="5 Imagen" descr="xss-anatom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748" y="1874196"/>
            <a:ext cx="4540700" cy="3269304"/>
          </a:xfrm>
          <a:prstGeom prst="rect">
            <a:avLst/>
          </a:prstGeom>
        </p:spPr>
      </p:pic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MX" dirty="0"/>
              <a:t>XSS es un tipo de vulnerabilidad de seguridad informática típicamente encontrada en aplicaciones web que permiten la inyección de código por usuarios maliciosos en páginas web vistas por otros usuarios. </a:t>
            </a: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 smtClean="0"/>
              <a:t>Cross-Site Request Forgery</a:t>
            </a:r>
            <a:r>
              <a:rPr lang="es" dirty="0"/>
              <a:t/>
            </a:r>
            <a:br>
              <a:rPr lang="es" dirty="0"/>
            </a:br>
            <a:r>
              <a:rPr lang="es" dirty="0" smtClean="0"/>
              <a:t>(CSRF)</a:t>
            </a:r>
            <a:endParaRPr lang="es"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873375"/>
            <a:ext cx="2041524" cy="20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224" y="2797175"/>
            <a:ext cx="2041524" cy="20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Cross-Site </a:t>
            </a:r>
            <a:r>
              <a:rPr lang="es-ES" dirty="0" err="1" smtClean="0"/>
              <a:t>Request</a:t>
            </a:r>
            <a:r>
              <a:rPr lang="es" dirty="0" smtClean="0"/>
              <a:t> Forgery (CSRF)</a:t>
            </a:r>
            <a:endParaRPr lang="es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MX" dirty="0" smtClean="0"/>
              <a:t>CSRF es </a:t>
            </a:r>
            <a:r>
              <a:rPr lang="es-MX" dirty="0"/>
              <a:t>un tipo de vulnerabilidad de seguridad informática típicamente encontrada en aplicaciones web </a:t>
            </a:r>
            <a:r>
              <a:rPr lang="es-MX" dirty="0" smtClean="0"/>
              <a:t>explotada generalmente porque no se controla que la ejecución de una acción dentro de nuestra aplicación sea ejecutada desde un sitio externo. </a:t>
            </a:r>
          </a:p>
          <a:p>
            <a:pPr lvl="0">
              <a:buNone/>
            </a:pPr>
            <a:endParaRPr dirty="0"/>
          </a:p>
        </p:txBody>
      </p:sp>
      <p:pic>
        <p:nvPicPr>
          <p:cNvPr id="5" name="4 Imagen" descr="visual_studio_pur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165" y="3119336"/>
            <a:ext cx="2442433" cy="1212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376</Words>
  <Application>Microsoft Office PowerPoint</Application>
  <PresentationFormat>Presentación en pantalla (16:9)</PresentationFormat>
  <Paragraphs>39</Paragraphs>
  <Slides>17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Simple Light</vt:lpstr>
      <vt:lpstr>Charla Técnica, Seguridad Aplicaciones .NET + Demo SQLMap</vt:lpstr>
      <vt:lpstr>Introducción</vt:lpstr>
      <vt:lpstr>Seguridad en Internet</vt:lpstr>
      <vt:lpstr>Denegación de Servicios (DDoS)</vt:lpstr>
      <vt:lpstr>Denegación de Servicios(DDoS) </vt:lpstr>
      <vt:lpstr>Cross-Site Scripting (XSS)</vt:lpstr>
      <vt:lpstr>Cross-Site Scripting (XSS)</vt:lpstr>
      <vt:lpstr>Cross-Site Request Forgery (CSRF)</vt:lpstr>
      <vt:lpstr>Cross-Site Request Forgery (CSRF)</vt:lpstr>
      <vt:lpstr>Carga de Archivos Maliciosos</vt:lpstr>
      <vt:lpstr>Carga de Archivos Maliciosos</vt:lpstr>
      <vt:lpstr>Version Disclosure IIS ASP.NET</vt:lpstr>
      <vt:lpstr>Version Disclosure </vt:lpstr>
      <vt:lpstr>SQL Injection</vt:lpstr>
      <vt:lpstr>SQL Injection </vt:lpstr>
      <vt:lpstr> DEMO SQLMAP</vt:lpstr>
      <vt:lpstr>Enlaces de Interés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de aplicaciones web</dc:title>
  <cp:lastModifiedBy>Robert Rozas Navarro</cp:lastModifiedBy>
  <cp:revision>24</cp:revision>
  <dcterms:modified xsi:type="dcterms:W3CDTF">2018-02-23T15:10:40Z</dcterms:modified>
</cp:coreProperties>
</file>