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6"/>
  </p:notesMasterIdLst>
  <p:sldIdLst>
    <p:sldId id="256" r:id="rId2"/>
    <p:sldId id="268" r:id="rId3"/>
    <p:sldId id="269" r:id="rId4"/>
    <p:sldId id="270" r:id="rId5"/>
    <p:sldId id="271" r:id="rId6"/>
    <p:sldId id="272" r:id="rId7"/>
    <p:sldId id="273" r:id="rId8"/>
    <p:sldId id="274" r:id="rId9"/>
    <p:sldId id="257" r:id="rId10"/>
    <p:sldId id="275" r:id="rId11"/>
    <p:sldId id="276" r:id="rId12"/>
    <p:sldId id="277" r:id="rId13"/>
    <p:sldId id="278" r:id="rId14"/>
    <p:sldId id="279" r:id="rId15"/>
    <p:sldId id="260" r:id="rId16"/>
    <p:sldId id="258" r:id="rId17"/>
    <p:sldId id="259" r:id="rId18"/>
    <p:sldId id="261" r:id="rId19"/>
    <p:sldId id="262" r:id="rId20"/>
    <p:sldId id="263" r:id="rId21"/>
    <p:sldId id="264" r:id="rId22"/>
    <p:sldId id="265" r:id="rId23"/>
    <p:sldId id="266" r:id="rId24"/>
    <p:sldId id="26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3582" autoAdjust="0"/>
  </p:normalViewPr>
  <p:slideViewPr>
    <p:cSldViewPr>
      <p:cViewPr varScale="1">
        <p:scale>
          <a:sx n="47" d="100"/>
          <a:sy n="47" d="100"/>
        </p:scale>
        <p:origin x="-282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BF5F1A-B12B-4300-9A12-EE34C5B5C68E}" type="datetimeFigureOut">
              <a:rPr lang="en-US" smtClean="0"/>
              <a:pPr/>
              <a:t>3/25/2010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F89003-1D8B-4186-98E7-B1816AFA8C81}" type="slidenum">
              <a:rPr lang="en-US" smtClean="0"/>
              <a:pPr/>
              <a:t>‹#›</a:t>
            </a:fld>
            <a:endParaRPr lang="en-US"/>
          </a:p>
        </p:txBody>
      </p:sp>
    </p:spTree>
    <p:extLst>
      <p:ext uri="{BB962C8B-B14F-4D97-AF65-F5344CB8AC3E}">
        <p14:creationId xmlns:p14="http://schemas.microsoft.com/office/powerpoint/2010/main" val="4223942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F89003-1D8B-4186-98E7-B1816AFA8C8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 lazy</a:t>
            </a:r>
            <a:r>
              <a:rPr lang="en-US" baseline="0" dirty="0" smtClean="0"/>
              <a:t> writer is responsible for keeping the free lists prepared for the system, monitoring and handling the commit targets and such.</a:t>
            </a:r>
          </a:p>
          <a:p>
            <a:endParaRPr lang="en-US" baseline="0" dirty="0" smtClean="0"/>
          </a:p>
          <a:p>
            <a:r>
              <a:rPr lang="en-US" baseline="0" dirty="0" smtClean="0"/>
              <a:t>The latest builds of SQL Server have moved to Time of Last Access (TLA) algorithms to determine which buffers to eject from cache.    The older algorithms were based on a reference counting scheme and TLA has been found to be more efficient.</a:t>
            </a:r>
          </a:p>
          <a:p>
            <a:endParaRPr lang="en-US" baseline="0" dirty="0" smtClean="0"/>
          </a:p>
          <a:p>
            <a:r>
              <a:rPr lang="en-US" baseline="0" dirty="0" smtClean="0"/>
              <a:t>The lazy writer works like a clock.  It starts it sweep hand at buffer position zero and ticks every time is runs.  The tick us usually 16 buffers.   Looking over each buffer in the tick it finds those below the TLA threshold and handles removal from data cache.   If the page is clean it can just put the buffer on the free list.  If the page is dirty, </a:t>
            </a:r>
            <a:r>
              <a:rPr lang="en-US" baseline="0" dirty="0" err="1" smtClean="0"/>
              <a:t>WriteMultiple</a:t>
            </a:r>
            <a:r>
              <a:rPr lang="en-US" baseline="0" dirty="0" smtClean="0"/>
              <a:t> is used to </a:t>
            </a:r>
            <a:r>
              <a:rPr lang="en-US" baseline="0" dirty="0" err="1" smtClean="0"/>
              <a:t>FlushToLSN</a:t>
            </a:r>
            <a:r>
              <a:rPr lang="en-US" baseline="0" dirty="0" smtClean="0"/>
              <a:t> and write the page to the data base file.  Once the write is complete the buffer is placed on the free list for use.</a:t>
            </a:r>
          </a:p>
          <a:p>
            <a:endParaRPr lang="en-US" baseline="0" dirty="0" smtClean="0"/>
          </a:p>
          <a:p>
            <a:r>
              <a:rPr lang="en-US" baseline="0" dirty="0" smtClean="0"/>
              <a:t>There are routines to help lazy writer (Routine is </a:t>
            </a:r>
            <a:r>
              <a:rPr lang="en-US" baseline="0" dirty="0" err="1" smtClean="0"/>
              <a:t>HelpLazyWriter</a:t>
            </a:r>
            <a:r>
              <a:rPr lang="en-US" baseline="0" dirty="0" smtClean="0"/>
              <a:t>).   As each worker is allocating memory there are conditions that show the free list too low were any worker can perform a lazy writer tick.  This makes SQL Server very adaptable to environment changes of the buffer pool as lazy write activity can be performed by dozens of workers when needed.</a:t>
            </a:r>
          </a:p>
          <a:p>
            <a:endParaRPr lang="en-US" baseline="0" dirty="0" smtClean="0"/>
          </a:p>
          <a:p>
            <a:r>
              <a:rPr lang="en-US" baseline="0" dirty="0" smtClean="0"/>
              <a:t>Once the clock hand has reached the committed level it is reset to the zero position and the tick behavior continues.</a:t>
            </a:r>
          </a:p>
          <a:p>
            <a:endParaRPr lang="en-US" baseline="0" dirty="0" smtClean="0"/>
          </a:p>
          <a:p>
            <a:r>
              <a:rPr lang="en-US" baseline="0" dirty="0" smtClean="0"/>
              <a:t>On hardware based NUMA system  (soft NUMA sees memory as a single pool and SQL Server used a signal lazy writer) each node has a lazy writer that maintains the buffer pool portion assigned to the node.   SQL Server divides the max server memory but the number of nodes and each node is treated equally.   Since the goal of NUMA memory is to keep memory local and not remote a lazy writer is used on each node to maintain that goal.   Keeping the free lists populated on the local node with local buffers increases performance.   This means that queries running on the node have the advantage of keeping their activity within the node as much of the time as possible and they won’t flood other nodes with data cache populations.   For example, if you start a </a:t>
            </a:r>
            <a:r>
              <a:rPr lang="en-US" baseline="0" dirty="0" err="1" smtClean="0"/>
              <a:t>dbcc</a:t>
            </a:r>
            <a:r>
              <a:rPr lang="en-US" baseline="0" dirty="0" smtClean="0"/>
              <a:t> </a:t>
            </a:r>
            <a:r>
              <a:rPr lang="en-US" baseline="0" dirty="0" err="1" smtClean="0"/>
              <a:t>checkdb</a:t>
            </a:r>
            <a:r>
              <a:rPr lang="en-US" baseline="0" dirty="0" smtClean="0"/>
              <a:t> you only want the local node to service the data cache requests.  You don’t want every node get populated with the pages being read by the </a:t>
            </a:r>
            <a:r>
              <a:rPr lang="en-US" baseline="0" dirty="0" err="1" smtClean="0"/>
              <a:t>dbcc</a:t>
            </a:r>
            <a:r>
              <a:rPr lang="en-US" baseline="0" dirty="0" smtClean="0"/>
              <a:t> for the database as many of the other nodes could have more fundamental pages for servicing queries.    By having a lazy writer per node the query is commonly contained within the node and the entire data cache does not become polluted (in a sense).</a:t>
            </a:r>
          </a:p>
          <a:p>
            <a:endParaRPr lang="en-US" baseline="0" dirty="0" smtClean="0"/>
          </a:p>
          <a:p>
            <a:r>
              <a:rPr lang="en-US" baseline="0" dirty="0" smtClean="0"/>
              <a:t>The I/O stall warnings are always checked and handled by the lazy writer on node #0.    With some of the RTM builds of SQL 2005 this can cause false warnings on other nodes if the RDTSC timer(s) are not in sync.  You can read about all the RTDSC issues on my block posts and move to later builds to use the multi-media timer that avoid the false reports.</a:t>
            </a:r>
          </a:p>
          <a:p>
            <a:endParaRPr lang="en-US" baseline="0" dirty="0" smtClean="0"/>
          </a:p>
          <a:p>
            <a:r>
              <a:rPr lang="en-US" baseline="0" dirty="0" smtClean="0"/>
              <a:t>Since the best performance is to use local memory on the local node checkpoint has been enhanced.  Checkpoint will continue to sweep over the BUF structures but it assigns any writes of dirty buffers to the lazy writers on the respective nodes.   This gives checkpoint the advantage of allowing local write activity but scaling up by using the lazy writer worker(s) on each node to assist it.</a:t>
            </a:r>
          </a:p>
          <a:p>
            <a:endParaRPr lang="en-US" baseline="0" dirty="0" smtClean="0"/>
          </a:p>
          <a:p>
            <a:r>
              <a:rPr lang="en-US" baseline="0" dirty="0" smtClean="0"/>
              <a:t>I briefly touched on checkpoint and recovery interval on previous slides.   Checkpoint is commonly triggered by the changes in a database exceeding the target recovery interval.   TO simplify the algorithm each log record is estimated to take ## of </a:t>
            </a:r>
            <a:r>
              <a:rPr lang="en-US" baseline="0" dirty="0" err="1" smtClean="0"/>
              <a:t>ms</a:t>
            </a:r>
            <a:r>
              <a:rPr lang="en-US" baseline="0" dirty="0" smtClean="0"/>
              <a:t> to recover assuming crash recovery and a cold data cache.  When a log record is created the count of records since last checkpoint request is incremented and when the number of log records * estimated recovery time &gt; recovery interval a checkpoint request for the database is </a:t>
            </a:r>
            <a:r>
              <a:rPr lang="en-US" baseline="0" dirty="0" err="1" smtClean="0"/>
              <a:t>enqueued</a:t>
            </a:r>
            <a:r>
              <a:rPr lang="en-US" baseline="0" dirty="0" smtClean="0"/>
              <a:t>.</a:t>
            </a:r>
          </a:p>
          <a:p>
            <a:endParaRPr lang="en-US" baseline="0" dirty="0" smtClean="0"/>
          </a:p>
          <a:p>
            <a:r>
              <a:rPr lang="en-US" baseline="0" dirty="0" smtClean="0"/>
              <a:t>Checkpoint can also be triggered by a backup or during shutdown of the service for example.   SQL Server will attempt to do its best to have a clean database on startup (all transaction before shutdown of the service were flushed to log and data files.)   This avoids the need for crash recovery processing and allows the databases to come online faster.</a:t>
            </a:r>
          </a:p>
          <a:p>
            <a:endParaRPr lang="en-US" baseline="0" dirty="0" smtClean="0"/>
          </a:p>
          <a:p>
            <a:r>
              <a:rPr lang="en-US" baseline="0" dirty="0" smtClean="0"/>
              <a:t>Checkpoint has been adjusted many times over various builds to accommodate various systems and requests from customers.    The biggest change I have seen in checkpoint is the target mechanism.   I was working with several customers where checkpoint would kick in and the I/O load would cause negative impacts on the overall system and concurrency.    In SQL Server 2000 a change was proto-typed and eventually made in the later service packs (I think it was SP3 when first introduced but I would have to check my history on this fact).  Checkpoint times the I/O requests and when latency grows larger than the latency target (~20ms) the number of checkpoint I/</a:t>
            </a:r>
            <a:r>
              <a:rPr lang="en-US" baseline="0" dirty="0" err="1" smtClean="0"/>
              <a:t>Os</a:t>
            </a:r>
            <a:r>
              <a:rPr lang="en-US" baseline="0" dirty="0" smtClean="0"/>
              <a:t> is reduced.    The outstanding number of I/O (</a:t>
            </a:r>
            <a:r>
              <a:rPr lang="en-US" baseline="0" dirty="0" err="1" smtClean="0"/>
              <a:t>WriteMultiple</a:t>
            </a:r>
            <a:r>
              <a:rPr lang="en-US" baseline="0" dirty="0" smtClean="0"/>
              <a:t>) requests for checkpoint generally starts at 100.     So checkpoint will attempt to keep the I/O depth for the checkpoint I/</a:t>
            </a:r>
            <a:r>
              <a:rPr lang="en-US" baseline="0" dirty="0" err="1" smtClean="0"/>
              <a:t>Os</a:t>
            </a:r>
            <a:r>
              <a:rPr lang="en-US" baseline="0" dirty="0" smtClean="0"/>
              <a:t> at 100 and less than 20ms response time.     </a:t>
            </a:r>
          </a:p>
          <a:p>
            <a:endParaRPr lang="en-US" baseline="0" dirty="0" smtClean="0"/>
          </a:p>
          <a:p>
            <a:r>
              <a:rPr lang="en-US" baseline="0" dirty="0" smtClean="0"/>
              <a:t>It is pretty neat to watch the checkpoint rate and start a heavy copy to the same drive and watch checkpoint back down the number of outstanding requests to keep the I/O timing below the threshold.   Allowing the timing to get above the threshold can cause a significant page (say the top most page in an index) to hold the EX latch and cause PAGE_IO*_LATCH waits for longer than expected.   This shows up as potential concurrency issues when checkpoint is running as an example.</a:t>
            </a:r>
          </a:p>
          <a:p>
            <a:endParaRPr lang="en-US" baseline="0" dirty="0" smtClean="0"/>
          </a:p>
          <a:p>
            <a:r>
              <a:rPr lang="en-US" baseline="0" dirty="0" smtClean="0"/>
              <a:t>SQL Server 2005 and later versions has exposed the target timing as an option for manual checkpoint.   You can issue a checkpoint on a database and tell it that it should take 5 minutes for example.   The pace of the checkpoint is further altered to try to maintain the target for the full checkpoint of the database.    In the RTM release of SQL 2005 it did not throttle if ahead of the pace as long as the I/O response was acceptable.   Later service packs have altered the behavior and it may cause checkpoint to throttle (sleep) to meet the target.    </a:t>
            </a:r>
          </a:p>
          <a:p>
            <a:endParaRPr lang="en-US" baseline="0" dirty="0" smtClean="0"/>
          </a:p>
          <a:p>
            <a:r>
              <a:rPr lang="en-US" baseline="0" dirty="0" smtClean="0"/>
              <a:t>Why would I ever use the throttle mechanism?  Continuous checkpoint is the answer.   If you disable the recovery interval or set it to a very high value the automatic checkpoints are few and far between.  If you establish a startup procedure it can loop and issue checkpoint with the target and never stop.    This would allow you to control the database check pointing on a continuous basis at a pace that is conducive to your needs.    NOTE:  When you disable the automatic check pointing this is for ALL databases so you must have a way to accommodate this with a startup stored procedure set or some job design.    This is not recommended for general use or practice but it is an option.</a:t>
            </a:r>
          </a:p>
          <a:p>
            <a:endParaRPr lang="en-US" baseline="0" dirty="0" smtClean="0"/>
          </a:p>
          <a:p>
            <a:r>
              <a:rPr lang="en-US" baseline="0" dirty="0" smtClean="0"/>
              <a:t>Older builds need a fix and trace flag to make lazy writer and checkpoint work better when both are running so the I/O sub-system is not flooded with requests.</a:t>
            </a:r>
          </a:p>
          <a:p>
            <a:endParaRPr lang="en-US" baseline="0" dirty="0" smtClean="0"/>
          </a:p>
          <a:p>
            <a:r>
              <a:rPr lang="en-US" baseline="0" dirty="0" smtClean="0"/>
              <a:t>Notice that the slide points out the checkpoint queue.    The automatic checkpoint process works from a queue so only one database is executing a checkpoint automatically at any given point in time.   There is also a high level per database latch that serializes checkpoints for the same database.   If an automatic is executing it holds the EX latch for the database checkpoint process and a manual checkpoint would wait to acquire the latch.</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6F89003-1D8B-4186-98E7-B1816AFA8C81}" type="slidenum">
              <a:rPr lang="en-US" smtClean="0"/>
              <a:pPr/>
              <a:t>10</a:t>
            </a:fld>
            <a:endParaRPr lang="en-US"/>
          </a:p>
        </p:txBody>
      </p:sp>
    </p:spTree>
    <p:extLst>
      <p:ext uri="{BB962C8B-B14F-4D97-AF65-F5344CB8AC3E}">
        <p14:creationId xmlns:p14="http://schemas.microsoft.com/office/powerpoint/2010/main" val="2196983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 PAE and</a:t>
            </a:r>
            <a:r>
              <a:rPr lang="en-US" baseline="0" dirty="0" smtClean="0"/>
              <a:t> Awe issue seems to confuse folks and on top of that why would it apply to an I/O conversation?</a:t>
            </a:r>
          </a:p>
          <a:p>
            <a:endParaRPr lang="en-US" baseline="0" dirty="0" smtClean="0"/>
          </a:p>
          <a:p>
            <a:r>
              <a:rPr lang="en-US" baseline="0" dirty="0" smtClean="0"/>
              <a:t>First of all you need to distinguish the PAE behavior of the operating system from the AWE API set.    The boot.ini /PAE is what tells the 32 bit operating system to boot the extended kernel that handles 36 bit addressing of memory and allows access to more than 4GB of RAM.    This is independent of AWE usage.</a:t>
            </a:r>
          </a:p>
          <a:p>
            <a:endParaRPr lang="en-US" baseline="0" dirty="0" smtClean="0"/>
          </a:p>
          <a:p>
            <a:r>
              <a:rPr lang="en-US" baseline="0" dirty="0" smtClean="0"/>
              <a:t>Notice that I mention independent of AWE because the AWE APIs can be used on a system that does not have /PAE enabled or on a 64 bit operating system.    AWE is the ability to allocate physical RAM using the AWE API set that is not managed by Windows working set, page file and other memory operations.    For us old timers you can think if it like the extended memory we used to have in DOS.  The application is fully responsible for the AWE allocations.   The operating system can not trim them, page them or otherwise touch them.    As you will find from various sources it does not even show these allocations in common task manager output.</a:t>
            </a:r>
          </a:p>
          <a:p>
            <a:endParaRPr lang="en-US" baseline="0" dirty="0" smtClean="0"/>
          </a:p>
          <a:p>
            <a:r>
              <a:rPr lang="en-US" baseline="0" dirty="0" smtClean="0"/>
              <a:t>The key for AWE for SQL Server is that the only allocations that can be mapped and unmapped into the extended AWE address space are data pages.   So using AWE on 32 bit extends only the data cache.   It does not extend the procedure cache or other allocations for the SQL Server.    Thus it can reduce the physical I/O requirement once data cache is populated.    </a:t>
            </a:r>
          </a:p>
          <a:p>
            <a:endParaRPr lang="en-US" baseline="0" dirty="0" smtClean="0"/>
          </a:p>
          <a:p>
            <a:r>
              <a:rPr lang="en-US" baseline="0" dirty="0" smtClean="0"/>
              <a:t>To access a page that has been mapped out of common virtual address range (2GB or 3GB) the AWE APIs are used to map/</a:t>
            </a:r>
            <a:r>
              <a:rPr lang="en-US" baseline="0" dirty="0" err="1" smtClean="0"/>
              <a:t>unmap</a:t>
            </a:r>
            <a:r>
              <a:rPr lang="en-US" baseline="0" dirty="0" smtClean="0"/>
              <a:t> the area and access is again to the data is granted.</a:t>
            </a:r>
          </a:p>
          <a:p>
            <a:endParaRPr lang="en-US" baseline="0" dirty="0" smtClean="0"/>
          </a:p>
          <a:p>
            <a:r>
              <a:rPr lang="en-US" baseline="0" dirty="0" smtClean="0"/>
              <a:t>Why would SQL Server allow AWE on 64 bit.    Well it really doesn’t.   The </a:t>
            </a:r>
            <a:r>
              <a:rPr lang="en-US" baseline="0" dirty="0" err="1" smtClean="0"/>
              <a:t>sp_configure</a:t>
            </a:r>
            <a:r>
              <a:rPr lang="en-US" baseline="0" dirty="0" smtClean="0"/>
              <a:t> value is a no-op and should not be present.   Instead if all the appropriate options are enabled for lock pages the AWE API is used by the buffer pool to do the allocations.   This is because AWE allocates physical pages for SQL Server that can’t be touched by the windows memory manager for paging, working set trim and such operations.   So you can think of it like under-the-covers use of the API to allow locked page behavior.    </a:t>
            </a:r>
          </a:p>
          <a:p>
            <a:endParaRPr lang="en-US" baseline="0" dirty="0" smtClean="0"/>
          </a:p>
          <a:p>
            <a:r>
              <a:rPr lang="en-US" baseline="0" dirty="0" smtClean="0"/>
              <a:t>Why not use </a:t>
            </a:r>
            <a:r>
              <a:rPr lang="en-US" baseline="0" dirty="0" err="1" smtClean="0"/>
              <a:t>VirtualLock</a:t>
            </a:r>
            <a:r>
              <a:rPr lang="en-US" baseline="0" dirty="0" smtClean="0"/>
              <a:t>?   If you read virtual lock carefully it is only a hint to the operating system and if a working set trim is needed it is an all or nothing activity and we don’t want SQL Server to get a 100% working set trim operation.</a:t>
            </a:r>
          </a:p>
          <a:p>
            <a:endParaRPr lang="en-US" baseline="0" dirty="0" smtClean="0"/>
          </a:p>
          <a:p>
            <a:r>
              <a:rPr lang="en-US" baseline="0" dirty="0" smtClean="0"/>
              <a:t>Note that on systems that are enabled for Hot Add Memory the /PAE behavior may be automatically enabled by the operating system.</a:t>
            </a:r>
          </a:p>
          <a:p>
            <a:endParaRPr lang="en-US" baseline="0" dirty="0" smtClean="0"/>
          </a:p>
          <a:p>
            <a:r>
              <a:rPr lang="en-US" b="0" baseline="0" dirty="0" smtClean="0"/>
              <a:t>NOTE: </a:t>
            </a:r>
            <a:r>
              <a:rPr lang="en-US" baseline="0" dirty="0" smtClean="0"/>
              <a:t>Windows 2000 and early Windows 2003 build had several issues with /PAE behavior and the QFEs are needed to prevent corruption of data pages and service termination of the SQL Server.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6F89003-1D8B-4186-98E7-B1816AFA8C81}" type="slidenum">
              <a:rPr lang="en-US" smtClean="0"/>
              <a:pPr/>
              <a:t>11</a:t>
            </a:fld>
            <a:endParaRPr lang="en-US"/>
          </a:p>
        </p:txBody>
      </p:sp>
    </p:spTree>
    <p:extLst>
      <p:ext uri="{BB962C8B-B14F-4D97-AF65-F5344CB8AC3E}">
        <p14:creationId xmlns:p14="http://schemas.microsoft.com/office/powerpoint/2010/main" val="3814271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 have touched on read ahead behavior</a:t>
            </a:r>
            <a:r>
              <a:rPr lang="en-US" baseline="0" dirty="0" smtClean="0"/>
              <a:t> and how it drives the disk queue length &gt; 2 and how </a:t>
            </a:r>
            <a:r>
              <a:rPr lang="en-US" baseline="0" dirty="0" err="1" smtClean="0"/>
              <a:t>ReadFileScatter</a:t>
            </a:r>
            <a:r>
              <a:rPr lang="en-US" baseline="0" dirty="0" smtClean="0"/>
              <a:t> is used to reduce the number of I/O requests and allow larger I/O transfers.  I want to reiterate these facts, how the plan drives the decision and the power of </a:t>
            </a:r>
            <a:r>
              <a:rPr lang="en-US" baseline="0" dirty="0" err="1" smtClean="0"/>
              <a:t>async</a:t>
            </a:r>
            <a:r>
              <a:rPr lang="en-US" baseline="0" dirty="0" smtClean="0"/>
              <a:t> I/O.</a:t>
            </a:r>
          </a:p>
          <a:p>
            <a:endParaRPr lang="en-US" baseline="0" dirty="0" smtClean="0"/>
          </a:p>
          <a:p>
            <a:r>
              <a:rPr lang="en-US" baseline="0" dirty="0" smtClean="0"/>
              <a:t>Specifically point out that the read ahead depth for Enterprise SKUs is 1024 pages instead of 128 pages.    </a:t>
            </a:r>
          </a:p>
          <a:p>
            <a:endParaRPr lang="en-US" baseline="0" dirty="0" smtClean="0"/>
          </a:p>
          <a:p>
            <a:r>
              <a:rPr lang="en-US" baseline="0" dirty="0" smtClean="0"/>
              <a:t>Mention that ramp-up is an 8 for 1 read during the initial growth of the buffer pool (until first time the commit target is reached) so help populate the buffer pool from a cold to a warm state faster.</a:t>
            </a:r>
          </a:p>
          <a:p>
            <a:endParaRPr lang="en-US" baseline="0" dirty="0" smtClean="0"/>
          </a:p>
          <a:p>
            <a:r>
              <a:rPr lang="en-US" dirty="0" smtClean="0"/>
              <a:t>Read-Over-Write:</a:t>
            </a:r>
            <a:r>
              <a:rPr lang="en-US" baseline="0" dirty="0" smtClean="0"/>
              <a:t>   This is a behavior that many hardware manufactures did not expect but is used by SQL Server and the operating system page file routines.    All the manufactures that I am aware of now test for the behavior to prevent stale reads.</a:t>
            </a:r>
          </a:p>
          <a:p>
            <a:endParaRPr lang="en-US" baseline="0" dirty="0" smtClean="0"/>
          </a:p>
          <a:p>
            <a:r>
              <a:rPr lang="en-US" baseline="0" dirty="0" smtClean="0"/>
              <a:t>While doing a read-ahead SQL Server wants to minimize the number of I/O requests.    Let’s say we need to read in page 1 thru 8 but we find page 5 is already hash and in the data cache.   We don’t want to issue a read for page 1, 2, 3 and 4 and another for page 6, 7, and 8.   Instead we issue a read for pages 1 – 8 and we ignore page 5.   The in-memory buffer for page 5 is only used during the physical read but it is not hashed (already a different buffer supporting page 5).   When the read completes the buffer is put directly onto the free list and ignored.</a:t>
            </a:r>
          </a:p>
          <a:p>
            <a:endParaRPr lang="en-US" baseline="0" dirty="0" smtClean="0"/>
          </a:p>
          <a:p>
            <a:r>
              <a:rPr lang="en-US" baseline="0" dirty="0" smtClean="0"/>
              <a:t>The read-over-write can occur if a read-ahead is taking place at the same time the hashed buffer (5 in our example) is being written to the data file.   At this point the data returned for page 5 from the read could be part old and part new.  SQL Server knows this and is going ignore the page 5 read anyway so it does not matter.</a:t>
            </a:r>
          </a:p>
          <a:p>
            <a:endParaRPr lang="en-US" baseline="0" dirty="0" smtClean="0"/>
          </a:p>
          <a:p>
            <a:r>
              <a:rPr lang="en-US" baseline="0" dirty="0" smtClean="0"/>
              <a:t>The problem we saw several years ago is that the hardware cache was not expecting it and it would not properly invalidate the hardware cache with the new data.  In some case none of the old sectors for the page was removed from hardware cache and in others only some sectors.</a:t>
            </a:r>
          </a:p>
          <a:p>
            <a:endParaRPr lang="en-US" baseline="0" dirty="0" smtClean="0"/>
          </a:p>
          <a:p>
            <a:r>
              <a:rPr lang="en-US" baseline="0" dirty="0" smtClean="0"/>
              <a:t>With some sectors we can detect checksum and torn bit failures.    When the sectors all remain in-tact the checksum or torn bit protection is valid for the previous version of the page.   So extend the example for the page 5 and assume that the write behavior was a lazy write so the page is removed from data cache.   The next read will pull in the previous version of the page.   More specifically I just deposited $500 in my bank account that got lost (lost write/stale read) as the next read never shows the transaction that was successfully committed.</a:t>
            </a:r>
          </a:p>
          <a:p>
            <a:endParaRPr lang="en-US" baseline="0" dirty="0" smtClean="0"/>
          </a:p>
          <a:p>
            <a:r>
              <a:rPr lang="en-US" baseline="0" dirty="0" smtClean="0"/>
              <a:t>When you extend this to replication or log shipping and restore you can get strange errors that the LSN on the page is not expected because the last change the log knows about is not seen on the page.  (lost write/stale read).</a:t>
            </a:r>
          </a:p>
          <a:p>
            <a:endParaRPr lang="en-US" baseline="0" dirty="0" smtClean="0"/>
          </a:p>
          <a:p>
            <a:r>
              <a:rPr lang="en-US" baseline="0" dirty="0" smtClean="0"/>
              <a:t>The first test added to </a:t>
            </a:r>
            <a:r>
              <a:rPr lang="en-US" baseline="0" dirty="0" err="1" smtClean="0"/>
              <a:t>SQLIOStress</a:t>
            </a:r>
            <a:r>
              <a:rPr lang="en-US" baseline="0" dirty="0" smtClean="0"/>
              <a:t> – later SQLIOSim.exe was for stale read/lost write scenarios.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6F89003-1D8B-4186-98E7-B1816AFA8C81}" type="slidenum">
              <a:rPr lang="en-US" smtClean="0"/>
              <a:pPr/>
              <a:t>12</a:t>
            </a:fld>
            <a:endParaRPr lang="en-US"/>
          </a:p>
        </p:txBody>
      </p:sp>
    </p:spTree>
    <p:extLst>
      <p:ext uri="{BB962C8B-B14F-4D97-AF65-F5344CB8AC3E}">
        <p14:creationId xmlns:p14="http://schemas.microsoft.com/office/powerpoint/2010/main" val="3879216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 introduction of database snapshots is nice for reporting as well as DBCC</a:t>
            </a:r>
            <a:r>
              <a:rPr lang="en-US" baseline="0" dirty="0" smtClean="0"/>
              <a:t> activity.</a:t>
            </a:r>
          </a:p>
          <a:p>
            <a:endParaRPr lang="en-US" baseline="0" dirty="0" smtClean="0"/>
          </a:p>
          <a:p>
            <a:r>
              <a:rPr lang="en-US" baseline="0" dirty="0" smtClean="0"/>
              <a:t>When a snapshot database is created (internal for DBCC or external with CREATE DATABASE for SNAPSHOT) copy-on-write behavior is established in the buffer pool.    As I discussed earlier to dirty a page the EX latch has to be acquired.   At this central location the copy on write decision can also be made.   If the page is going to be dirtied a check is made to see if the page has been copied to the snapshot(s).  If not a write to the snapshot takes place before the change to the page can be made.</a:t>
            </a:r>
          </a:p>
          <a:p>
            <a:endParaRPr lang="en-US" baseline="0" dirty="0" smtClean="0"/>
          </a:p>
          <a:p>
            <a:r>
              <a:rPr lang="en-US" baseline="0" dirty="0" smtClean="0"/>
              <a:t>This changes the behavior of a page modification.  Instead of just the EX latch and the modification an I/O must first complete, the first time the page is dirtied after snapshot completion, for any page that is being changed.   For this simple reason the snapshot I/O behavior needs to match that of a high speed SQL Server database file.   Don’t place the snapshot on a less performing drive as it has direct impact on the production throughput.</a:t>
            </a:r>
            <a:endParaRPr lang="en-US" dirty="0" smtClean="0"/>
          </a:p>
          <a:p>
            <a:endParaRPr lang="en-US" dirty="0" smtClean="0"/>
          </a:p>
          <a:p>
            <a:r>
              <a:rPr lang="en-US" dirty="0" smtClean="0"/>
              <a:t>In order to handle snapshot</a:t>
            </a:r>
            <a:r>
              <a:rPr lang="en-US" baseline="0" dirty="0" smtClean="0"/>
              <a:t> the internal file control block (FBCs) of SQL Server are chained to the parent database.    This allows a copy-on-write to know which file(s) are associated with 1 or more snapshots setup on the database.   It also allows queries on the snapshot to know the parent file.</a:t>
            </a:r>
          </a:p>
          <a:p>
            <a:endParaRPr lang="en-US" baseline="0" dirty="0" smtClean="0"/>
          </a:p>
          <a:p>
            <a:r>
              <a:rPr lang="en-US" baseline="0" dirty="0" smtClean="0"/>
              <a:t>When a select is executed on the snapshot the pages are retrieved from the snapshot files.   If the page has not been copied to the snapshot (never dirtied on the parent database) the request is sent to the parent file control block to retrieve the page from the parent database.   This allows the snapshot to remain sparse as it only has to maintain pages that have been dirtied on the parent database files.</a:t>
            </a:r>
          </a:p>
          <a:p>
            <a:endParaRPr lang="en-US" baseline="0" dirty="0" smtClean="0"/>
          </a:p>
          <a:p>
            <a:r>
              <a:rPr lang="en-US" dirty="0" smtClean="0"/>
              <a:t>Since the snapshot is a point-in-time</a:t>
            </a:r>
            <a:r>
              <a:rPr lang="en-US" baseline="0" dirty="0" smtClean="0"/>
              <a:t> operation the file sizes are fixed but marked with the sparse attribute so the physical space required is only for those pages dirtied and copied.</a:t>
            </a:r>
            <a:endParaRPr lang="en-US" dirty="0" smtClean="0"/>
          </a:p>
          <a:p>
            <a:endParaRPr lang="en-US" dirty="0" smtClean="0"/>
          </a:p>
          <a:p>
            <a:r>
              <a:rPr lang="en-US" dirty="0" smtClean="0"/>
              <a:t>We have found a couple of NTFS bugs related</a:t>
            </a:r>
            <a:r>
              <a:rPr lang="en-US" baseline="0" dirty="0" smtClean="0"/>
              <a:t> to sparse files so refer to the PSSSQL blog for more spare file details and the latest patching information.    There are also NTFS limitations on how large a sparse file can be which may require you to size the database files to accommodate the sparse file activity.</a:t>
            </a:r>
          </a:p>
          <a:p>
            <a:endParaRPr lang="en-US" baseline="0" dirty="0" smtClean="0"/>
          </a:p>
          <a:p>
            <a:r>
              <a:rPr lang="en-US" baseline="0" dirty="0" smtClean="0"/>
              <a:t>New page allocations in the parent are first copied to the snapshot.   In a scenario where the page was allocated when the snapshot was created and later the table truncated the page is not moved to the snapshot.   The page itself was not changed just the allocation information.   So when the page is going to be reused for a new allocation in the parent database it must first be copied to the snapshot.   So while you might not expect new allocations to cause physical usage in the snapshot they will.</a:t>
            </a:r>
          </a:p>
          <a:p>
            <a:endParaRPr lang="en-US" baseline="0" dirty="0" smtClean="0"/>
          </a:p>
          <a:p>
            <a:r>
              <a:rPr lang="en-US" baseline="0" dirty="0" smtClean="0"/>
              <a:t>DBCC used to reverse engineer the log records to fix-up the fact table information that changed during the </a:t>
            </a:r>
            <a:r>
              <a:rPr lang="en-US" baseline="0" dirty="0" err="1" smtClean="0"/>
              <a:t>dbcc</a:t>
            </a:r>
            <a:r>
              <a:rPr lang="en-US" baseline="0" dirty="0" smtClean="0"/>
              <a:t> scan.    It now uses a internal snapshot (secondary stream on the data file).   This allows DBCC to have a stable, point-in-time view of the database to build the fact tables from.    This means you need as much space on the volume containing the database file as the number of pages that can be dirtied for the duration of the snapshot.    If there is not enough space the </a:t>
            </a:r>
            <a:r>
              <a:rPr lang="en-US" baseline="0" dirty="0" err="1" smtClean="0"/>
              <a:t>dbcc</a:t>
            </a:r>
            <a:r>
              <a:rPr lang="en-US" baseline="0" dirty="0" smtClean="0"/>
              <a:t> must be run WITH TABLE LOCK to block activity while the fact tables are being built.  The internal snapshot is removed when the DBCC completes.  Crash recovery also removes any internal snapshots in the event that DBCC was active when a crash was encountered.</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6F89003-1D8B-4186-98E7-B1816AFA8C81}" type="slidenum">
              <a:rPr lang="en-US" smtClean="0"/>
              <a:pPr/>
              <a:t>13</a:t>
            </a:fld>
            <a:endParaRPr lang="en-US"/>
          </a:p>
        </p:txBody>
      </p:sp>
    </p:spTree>
    <p:extLst>
      <p:ext uri="{BB962C8B-B14F-4D97-AF65-F5344CB8AC3E}">
        <p14:creationId xmlns:p14="http://schemas.microsoft.com/office/powerpoint/2010/main" val="362969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When you work with Microsoft</a:t>
            </a:r>
            <a:r>
              <a:rPr lang="en-US" baseline="0" dirty="0" smtClean="0"/>
              <a:t> CSS on corruption issues the term scribbler is often used.   The idea is like a child coloring outside the lines of the picture.   In terms of data cache and SQL Server memory it indicates that a component is making changes to memory that is does not own.  For example</a:t>
            </a:r>
          </a:p>
          <a:p>
            <a:endParaRPr lang="en-US" baseline="0" dirty="0" smtClean="0"/>
          </a:p>
          <a:p>
            <a:r>
              <a:rPr lang="en-US" baseline="0" dirty="0" smtClean="0"/>
              <a:t>BYTE * </a:t>
            </a:r>
            <a:r>
              <a:rPr lang="en-US" baseline="0" dirty="0" err="1" smtClean="0"/>
              <a:t>pData</a:t>
            </a:r>
            <a:r>
              <a:rPr lang="en-US" baseline="0" dirty="0" smtClean="0"/>
              <a:t> = new BYTE[10];</a:t>
            </a:r>
          </a:p>
          <a:p>
            <a:r>
              <a:rPr lang="en-US" baseline="0" dirty="0" smtClean="0"/>
              <a:t>delete [] </a:t>
            </a:r>
            <a:r>
              <a:rPr lang="en-US" baseline="0" dirty="0" err="1" smtClean="0"/>
              <a:t>pData</a:t>
            </a:r>
            <a:r>
              <a:rPr lang="en-US" baseline="0" dirty="0" smtClean="0"/>
              <a:t>;  &lt;-----------------------   Memory can be reused for something else we no longer own it</a:t>
            </a:r>
          </a:p>
          <a:p>
            <a:r>
              <a:rPr lang="en-US" dirty="0" err="1" smtClean="0"/>
              <a:t>memcpy</a:t>
            </a:r>
            <a:r>
              <a:rPr lang="en-US" dirty="0" smtClean="0"/>
              <a:t>(</a:t>
            </a:r>
            <a:r>
              <a:rPr lang="en-US" dirty="0" err="1" smtClean="0"/>
              <a:t>pData</a:t>
            </a:r>
            <a:r>
              <a:rPr lang="en-US" dirty="0" smtClean="0"/>
              <a:t>, </a:t>
            </a:r>
            <a:r>
              <a:rPr lang="en-US" dirty="0" err="1" smtClean="0"/>
              <a:t>pBuffer</a:t>
            </a:r>
            <a:r>
              <a:rPr lang="en-US" dirty="0" smtClean="0"/>
              <a:t>,</a:t>
            </a:r>
            <a:r>
              <a:rPr lang="en-US" baseline="0" dirty="0" smtClean="0"/>
              <a:t> 10);  </a:t>
            </a:r>
            <a:r>
              <a:rPr lang="en-US" baseline="0" dirty="0" smtClean="0">
                <a:sym typeface="Wingdings" pitchFamily="2" charset="2"/>
              </a:rPr>
              <a:t>---------- Scribbler, just wrote to memory that it did not own.  Some times an exception (AV usually) other times just damage that is not seen until the real owner tries to use the memory.</a:t>
            </a:r>
          </a:p>
          <a:p>
            <a:endParaRPr lang="en-US" baseline="0" dirty="0" smtClean="0">
              <a:sym typeface="Wingdings" pitchFamily="2" charset="2"/>
            </a:endParaRPr>
          </a:p>
          <a:p>
            <a:r>
              <a:rPr lang="en-US" b="1" baseline="0" dirty="0" smtClean="0">
                <a:sym typeface="Wingdings" pitchFamily="2" charset="2"/>
              </a:rPr>
              <a:t>DANGER:  </a:t>
            </a:r>
            <a:r>
              <a:rPr lang="en-US" baseline="0" dirty="0" smtClean="0">
                <a:sym typeface="Wingdings" pitchFamily="2" charset="2"/>
              </a:rPr>
              <a:t>If this memory is a database page in cache it could be flushed to disk with the damage and </a:t>
            </a:r>
            <a:r>
              <a:rPr lang="en-US" baseline="0" dirty="0" err="1" smtClean="0">
                <a:sym typeface="Wingdings" pitchFamily="2" charset="2"/>
              </a:rPr>
              <a:t>perminant</a:t>
            </a:r>
            <a:r>
              <a:rPr lang="en-US" baseline="0" dirty="0" smtClean="0">
                <a:sym typeface="Wingdings" pitchFamily="2" charset="2"/>
              </a:rPr>
              <a:t> corruption encountered.</a:t>
            </a:r>
          </a:p>
          <a:p>
            <a:endParaRPr lang="en-US" baseline="0" dirty="0" smtClean="0">
              <a:sym typeface="Wingdings" pitchFamily="2" charset="2"/>
            </a:endParaRPr>
          </a:p>
          <a:p>
            <a:r>
              <a:rPr lang="en-US" baseline="0" dirty="0" smtClean="0">
                <a:sym typeface="Wingdings" pitchFamily="2" charset="2"/>
              </a:rPr>
              <a:t>SQL Server uses the checksum behavior to help prevent such a problem.   When checksum PAGE_AUDIT is enabled the constant page checks are also enabled.   Lazy writer will check pages in memory (as it handles clock ticks) and re-</a:t>
            </a:r>
            <a:r>
              <a:rPr lang="en-US" baseline="0" dirty="0" err="1" smtClean="0">
                <a:sym typeface="Wingdings" pitchFamily="2" charset="2"/>
              </a:rPr>
              <a:t>caclulate</a:t>
            </a:r>
            <a:r>
              <a:rPr lang="en-US" baseline="0" dirty="0" smtClean="0">
                <a:sym typeface="Wingdings" pitchFamily="2" charset="2"/>
              </a:rPr>
              <a:t> the checksum for pages that have not been dirtied.   If the checksum is not correct an error is logged and the page removed from data cache, signaling a scribble has taken place.</a:t>
            </a:r>
          </a:p>
          <a:p>
            <a:endParaRPr lang="en-US" baseline="0" dirty="0" smtClean="0">
              <a:sym typeface="Wingdings" pitchFamily="2" charset="2"/>
            </a:endParaRPr>
          </a:p>
          <a:p>
            <a:r>
              <a:rPr lang="en-US" baseline="0" dirty="0" smtClean="0">
                <a:sym typeface="Wingdings" pitchFamily="2" charset="2"/>
              </a:rPr>
              <a:t>If you suspect scribbling first check all 3</a:t>
            </a:r>
            <a:r>
              <a:rPr lang="en-US" baseline="30000" dirty="0" smtClean="0">
                <a:sym typeface="Wingdings" pitchFamily="2" charset="2"/>
              </a:rPr>
              <a:t>rd</a:t>
            </a:r>
            <a:r>
              <a:rPr lang="en-US" baseline="0" dirty="0" smtClean="0">
                <a:sym typeface="Wingdings" pitchFamily="2" charset="2"/>
              </a:rPr>
              <a:t> party modules loaded in the address space.  Many times a DLL or COM object is not thread pool safe and will be the source of the issue.</a:t>
            </a:r>
          </a:p>
          <a:p>
            <a:endParaRPr lang="en-US" baseline="0" dirty="0" smtClean="0">
              <a:sym typeface="Wingdings" pitchFamily="2" charset="2"/>
            </a:endParaRPr>
          </a:p>
          <a:p>
            <a:r>
              <a:rPr lang="en-US" baseline="0" dirty="0" smtClean="0">
                <a:sym typeface="Wingdings" pitchFamily="2" charset="2"/>
              </a:rPr>
              <a:t>Tracking scribblers down can be difficult.   This is where the Latch enforcement trace flag comes into play.   With the trace flag enabled SQL Server will keep the page with a </a:t>
            </a:r>
            <a:r>
              <a:rPr lang="en-US" baseline="0" dirty="0" err="1" smtClean="0">
                <a:sym typeface="Wingdings" pitchFamily="2" charset="2"/>
              </a:rPr>
              <a:t>VirtualProtect</a:t>
            </a:r>
            <a:r>
              <a:rPr lang="en-US" baseline="0" dirty="0" smtClean="0">
                <a:sym typeface="Wingdings" pitchFamily="2" charset="2"/>
              </a:rPr>
              <a:t> of READ_ONLY and only toggle to READ_WRITE state when a modification latch is required.   When the modification latch is released the protection is set back to READ_ONLY.    Then if a scribbling code line attempt to write to the page they encounter an exception that is captured by the SQL Server stack dump logic and a mini-dump is generated showing the source of the issue.    This works well for database pages but not stolen memory as stolen memory is always in a READ_WRITE state.</a:t>
            </a:r>
          </a:p>
          <a:p>
            <a:endParaRPr lang="en-US" baseline="0" dirty="0" smtClean="0">
              <a:sym typeface="Wingdings" pitchFamily="2" charset="2"/>
            </a:endParaRPr>
          </a:p>
          <a:p>
            <a:r>
              <a:rPr lang="en-US" baseline="0" dirty="0" smtClean="0">
                <a:sym typeface="Wingdings" pitchFamily="2" charset="2"/>
              </a:rPr>
              <a:t>More frequent </a:t>
            </a:r>
            <a:r>
              <a:rPr lang="en-US" baseline="0" dirty="0" err="1" smtClean="0">
                <a:sym typeface="Wingdings" pitchFamily="2" charset="2"/>
              </a:rPr>
              <a:t>dbcc</a:t>
            </a:r>
            <a:r>
              <a:rPr lang="en-US" baseline="0" dirty="0" smtClean="0">
                <a:sym typeface="Wingdings" pitchFamily="2" charset="2"/>
              </a:rPr>
              <a:t> checks and page audit trace flag can help track down data page scribblers.   At times working from a backup and the log backups can reply the issue and help track down the problem as well.   SQLIOSIM.exe should always be used when corruption is at play to help rule out the I/O sub-system basic behaviors.</a:t>
            </a:r>
          </a:p>
          <a:p>
            <a:endParaRPr lang="en-US" baseline="0" dirty="0" smtClean="0">
              <a:sym typeface="Wingdings" pitchFamily="2" charset="2"/>
            </a:endParaRPr>
          </a:p>
          <a:p>
            <a:r>
              <a:rPr lang="en-US" baseline="0" dirty="0" smtClean="0">
                <a:sym typeface="Wingdings" pitchFamily="2" charset="2"/>
              </a:rPr>
              <a:t>Stale Read:   This has been a common problem with firmware and hardware caches that did not expect a read-over-write behavior.   As I discuses in the read ahead section this can lead to all kinds of bad behavior.   Staring with SQL Server 2000 SP4 we added a hash table that will check the LSN on the page against that in the write hash table when a page is read in and hashed into the buffer pool.   This hash table is limited to the last ## of writes but is designed to catch when a write took place and the next read of that same page returns the wrong LSN.</a:t>
            </a:r>
          </a:p>
          <a:p>
            <a:endParaRPr lang="en-US" baseline="0" dirty="0" smtClean="0">
              <a:sym typeface="Wingdings" pitchFamily="2" charset="2"/>
            </a:endParaRPr>
          </a:p>
          <a:p>
            <a:r>
              <a:rPr lang="en-US" baseline="0" dirty="0" smtClean="0">
                <a:sym typeface="Wingdings" pitchFamily="2" charset="2"/>
              </a:rPr>
              <a:t>SQL Server 2008 has also extended protections to the sort buffers in </a:t>
            </a:r>
            <a:r>
              <a:rPr lang="en-US" baseline="0" dirty="0" err="1" smtClean="0">
                <a:sym typeface="Wingdings" pitchFamily="2" charset="2"/>
              </a:rPr>
              <a:t>tempdb</a:t>
            </a:r>
            <a:r>
              <a:rPr lang="en-US" baseline="0" dirty="0" smtClean="0">
                <a:sym typeface="Wingdings" pitchFamily="2" charset="2"/>
              </a:rPr>
              <a:t> to better catch scribbles and stale read behaviors using similar design concepts.</a:t>
            </a:r>
          </a:p>
          <a:p>
            <a:endParaRPr lang="en-US" baseline="0" dirty="0" smtClean="0">
              <a:sym typeface="Wingdings" pitchFamily="2" charset="2"/>
            </a:endParaRPr>
          </a:p>
          <a:p>
            <a:r>
              <a:rPr lang="en-US" baseline="0" dirty="0" smtClean="0">
                <a:sym typeface="Wingdings" pitchFamily="2" charset="2"/>
              </a:rPr>
              <a:t>Bit Flip: You may also hear the term bit-flip used to describe the type of corruption found.   This is when a value is expected to be ## but when you look at the binary representation it is only off by one bit.  A bit has been flipped from 1 to 0 or 0 to 1.    This is often a scribbler scenario but we have also seen hardware issues.   For example in one dump the ESP register was set to an ODD offset.   This is not correct so we knew there was a CPU problem on the machine.   We set affinity mask for the SQL Server scheduler to see where the error kept occurring and we could help identify the faulty CPU.</a:t>
            </a:r>
          </a:p>
          <a:p>
            <a:endParaRPr lang="en-US" baseline="0" dirty="0" smtClean="0">
              <a:sym typeface="Wingdings" pitchFamily="2" charset="2"/>
            </a:endParaRPr>
          </a:p>
          <a:p>
            <a:r>
              <a:rPr lang="en-US" baseline="0" dirty="0" smtClean="0">
                <a:sym typeface="Wingdings" pitchFamily="2" charset="2"/>
              </a:rPr>
              <a:t>Bit flips are also common with bad reference counting.   When you do an </a:t>
            </a:r>
            <a:r>
              <a:rPr lang="en-US" baseline="0" dirty="0" err="1" smtClean="0">
                <a:sym typeface="Wingdings" pitchFamily="2" charset="2"/>
              </a:rPr>
              <a:t>AddRef</a:t>
            </a:r>
            <a:r>
              <a:rPr lang="en-US" baseline="0" dirty="0" smtClean="0">
                <a:sym typeface="Wingdings" pitchFamily="2" charset="2"/>
              </a:rPr>
              <a:t> or Release it usually leads to an </a:t>
            </a:r>
            <a:r>
              <a:rPr lang="en-US" baseline="0" dirty="0" err="1" smtClean="0">
                <a:sym typeface="Wingdings" pitchFamily="2" charset="2"/>
              </a:rPr>
              <a:t>InterlockedIncrment</a:t>
            </a:r>
            <a:r>
              <a:rPr lang="en-US" baseline="0" dirty="0" smtClean="0">
                <a:sym typeface="Wingdings" pitchFamily="2" charset="2"/>
              </a:rPr>
              <a:t> or </a:t>
            </a:r>
            <a:r>
              <a:rPr lang="en-US" baseline="0" dirty="0" err="1" smtClean="0">
                <a:sym typeface="Wingdings" pitchFamily="2" charset="2"/>
              </a:rPr>
              <a:t>InterlockedDecrement</a:t>
            </a:r>
            <a:r>
              <a:rPr lang="en-US" baseline="0" dirty="0" smtClean="0">
                <a:sym typeface="Wingdings" pitchFamily="2" charset="2"/>
              </a:rPr>
              <a:t> activity (</a:t>
            </a:r>
            <a:r>
              <a:rPr lang="en-US" baseline="0" dirty="0" err="1" smtClean="0">
                <a:sym typeface="Wingdings" pitchFamily="2" charset="2"/>
              </a:rPr>
              <a:t>chaning</a:t>
            </a:r>
            <a:r>
              <a:rPr lang="en-US" baseline="0" dirty="0" smtClean="0">
                <a:sym typeface="Wingdings" pitchFamily="2" charset="2"/>
              </a:rPr>
              <a:t> the counter by 1) and these can look like bit flips for a stale object pointer.</a:t>
            </a:r>
          </a:p>
          <a:p>
            <a:endParaRPr lang="en-US" baseline="0" dirty="0" smtClean="0">
              <a:sym typeface="Wingdings" pitchFamily="2" charset="2"/>
            </a:endParaRPr>
          </a:p>
          <a:p>
            <a:r>
              <a:rPr lang="en-US" baseline="0" dirty="0" smtClean="0">
                <a:sym typeface="Wingdings" pitchFamily="2" charset="2"/>
              </a:rPr>
              <a:t>New additions to extend checksum to the log as well as backup media help protect your SQL Server against corruption.</a:t>
            </a:r>
          </a:p>
          <a:p>
            <a:endParaRPr lang="en-US" baseline="0" dirty="0" smtClean="0">
              <a:sym typeface="Wingdings" pitchFamily="2" charset="2"/>
            </a:endParaRPr>
          </a:p>
          <a:p>
            <a:endParaRPr lang="en-US" baseline="0" dirty="0" smtClean="0">
              <a:sym typeface="Wingdings" pitchFamily="2" charset="2"/>
            </a:endParaRPr>
          </a:p>
          <a:p>
            <a:endParaRPr lang="en-US" dirty="0"/>
          </a:p>
        </p:txBody>
      </p:sp>
      <p:sp>
        <p:nvSpPr>
          <p:cNvPr id="4" name="Slide Number Placeholder 3"/>
          <p:cNvSpPr>
            <a:spLocks noGrp="1"/>
          </p:cNvSpPr>
          <p:nvPr>
            <p:ph type="sldNum" sz="quarter" idx="10"/>
          </p:nvPr>
        </p:nvSpPr>
        <p:spPr/>
        <p:txBody>
          <a:bodyPr/>
          <a:lstStyle/>
          <a:p>
            <a:fld id="{B6F89003-1D8B-4186-98E7-B1816AFA8C81}" type="slidenum">
              <a:rPr lang="en-US" smtClean="0"/>
              <a:pPr/>
              <a:t>14</a:t>
            </a:fld>
            <a:endParaRPr lang="en-US"/>
          </a:p>
        </p:txBody>
      </p:sp>
    </p:spTree>
    <p:extLst>
      <p:ext uri="{BB962C8B-B14F-4D97-AF65-F5344CB8AC3E}">
        <p14:creationId xmlns:p14="http://schemas.microsoft.com/office/powerpoint/2010/main" val="2464844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dirty="0" smtClean="0">
                <a:solidFill>
                  <a:schemeClr val="tx1"/>
                </a:solidFill>
                <a:latin typeface="+mn-lt"/>
                <a:ea typeface="+mn-ea"/>
                <a:cs typeface="+mn-cs"/>
              </a:rPr>
              <a:t> </a:t>
            </a:r>
          </a:p>
        </p:txBody>
      </p:sp>
      <p:sp>
        <p:nvSpPr>
          <p:cNvPr id="4" name="Slide Number Placeholder 3"/>
          <p:cNvSpPr>
            <a:spLocks noGrp="1"/>
          </p:cNvSpPr>
          <p:nvPr>
            <p:ph type="sldNum" sz="quarter" idx="10"/>
          </p:nvPr>
        </p:nvSpPr>
        <p:spPr/>
        <p:txBody>
          <a:bodyPr/>
          <a:lstStyle/>
          <a:p>
            <a:fld id="{B6F89003-1D8B-4186-98E7-B1816AFA8C81}"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F89003-1D8B-4186-98E7-B1816AFA8C81}"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original presentation was given to a group of support engineers and later to several customers (DBAs). </a:t>
            </a:r>
            <a:br>
              <a:rPr lang="en-US" dirty="0" smtClean="0"/>
            </a:br>
            <a:r>
              <a:rPr lang="en-US" dirty="0" smtClean="0"/>
              <a:t/>
            </a:r>
            <a:br>
              <a:rPr lang="en-US" dirty="0" smtClean="0"/>
            </a:br>
            <a:r>
              <a:rPr lang="en-US" dirty="0" smtClean="0"/>
              <a:t>The goal of the presentation was to expose the attendee to the wide aspects of SQL Server I/O so they had a better understanding of what the system requirements are and how to troubleshoot common problems.</a:t>
            </a:r>
          </a:p>
          <a:p>
            <a:endParaRPr lang="en-US" dirty="0" smtClean="0"/>
          </a:p>
          <a:p>
            <a:r>
              <a:rPr lang="en-US" dirty="0" smtClean="0"/>
              <a:t>As you can see from the wide list of topics this</a:t>
            </a:r>
            <a:r>
              <a:rPr lang="en-US" baseline="0" dirty="0" smtClean="0"/>
              <a:t> presentation discusses a broad range of SQL Server I/O aspects.</a:t>
            </a:r>
            <a:endParaRPr lang="en-US" dirty="0"/>
          </a:p>
        </p:txBody>
      </p:sp>
      <p:sp>
        <p:nvSpPr>
          <p:cNvPr id="4" name="Slide Number Placeholder 3"/>
          <p:cNvSpPr>
            <a:spLocks noGrp="1"/>
          </p:cNvSpPr>
          <p:nvPr>
            <p:ph type="sldNum" sz="quarter" idx="10"/>
          </p:nvPr>
        </p:nvSpPr>
        <p:spPr/>
        <p:txBody>
          <a:bodyPr/>
          <a:lstStyle/>
          <a:p>
            <a:fld id="{B6F89003-1D8B-4186-98E7-B1816AFA8C81}"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 WAL protocol for SQL Server is the ability to secure/harden the log records to stable media. SQL Server uses the File Flag Write Through option when opening the file (</a:t>
            </a:r>
            <a:r>
              <a:rPr lang="en-US" i="1" dirty="0" err="1" smtClean="0"/>
              <a:t>CreateFile</a:t>
            </a:r>
            <a:r>
              <a:rPr lang="en-US" dirty="0" smtClean="0"/>
              <a:t>) to accomplish this. </a:t>
            </a:r>
            <a:br>
              <a:rPr lang="en-US" dirty="0" smtClean="0"/>
            </a:br>
            <a:r>
              <a:rPr lang="en-US" dirty="0" smtClean="0"/>
              <a:t/>
            </a:r>
            <a:br>
              <a:rPr lang="en-US" dirty="0" smtClean="0"/>
            </a:br>
            <a:r>
              <a:rPr lang="en-US" dirty="0" smtClean="0"/>
              <a:t>Hard/Stable media is deemed any media that can survive a power failure.   This could be the physical storage device or sophisticated, battery backed caching mechanisms.   As long as the I/O path returns successful write to the SQL Server it can uphold that guarantee.</a:t>
            </a:r>
          </a:p>
          <a:p>
            <a:endParaRPr lang="en-US" dirty="0" smtClean="0"/>
          </a:p>
          <a:p>
            <a:r>
              <a:rPr lang="en-US" dirty="0" smtClean="0"/>
              <a:t>SQL Server uses</a:t>
            </a:r>
            <a:r>
              <a:rPr lang="en-US" baseline="0" dirty="0" smtClean="0"/>
              <a:t> WAL protocol designs to accomplish durability of transaction.</a:t>
            </a:r>
          </a:p>
          <a:p>
            <a:endParaRPr lang="en-US" baseline="0" dirty="0" smtClean="0"/>
          </a:p>
          <a:p>
            <a:r>
              <a:rPr lang="en-US" baseline="0" dirty="0" smtClean="0"/>
              <a:t>When I whiteboard this slide I talk about commit and rollback and the impact of locks and latches.   For example a latch is only used to protect the physical integrity of the data page while in memory.   A lock is more of a virtual concept and can protect data that is no longer or not yet in memory.</a:t>
            </a:r>
          </a:p>
          <a:p>
            <a:endParaRPr lang="en-US" baseline="0" dirty="0" smtClean="0"/>
          </a:p>
          <a:p>
            <a:r>
              <a:rPr lang="en-US" baseline="0" dirty="0" smtClean="0"/>
              <a:t>Take the following as an example “update </a:t>
            </a:r>
            <a:r>
              <a:rPr lang="en-US" baseline="0" dirty="0" err="1" smtClean="0"/>
              <a:t>tblxxx</a:t>
            </a:r>
            <a:r>
              <a:rPr lang="en-US" baseline="0" dirty="0" smtClean="0"/>
              <a:t> set col1 = </a:t>
            </a:r>
            <a:r>
              <a:rPr lang="en-US" baseline="0" dirty="0" err="1" smtClean="0"/>
              <a:t>GetDate</a:t>
            </a:r>
            <a:r>
              <a:rPr lang="en-US" baseline="0" dirty="0" smtClean="0"/>
              <a:t>()” where the table is 1 billion rows.   </a:t>
            </a:r>
          </a:p>
          <a:p>
            <a:r>
              <a:rPr lang="en-US" baseline="0" dirty="0" smtClean="0"/>
              <a:t>Simplified process to discuss.</a:t>
            </a:r>
          </a:p>
          <a:p>
            <a:endParaRPr lang="en-US" baseline="0" dirty="0" smtClean="0"/>
          </a:p>
          <a:p>
            <a:r>
              <a:rPr lang="en-US" baseline="0" dirty="0" smtClean="0"/>
              <a:t>	Begin transaction</a:t>
            </a:r>
          </a:p>
          <a:p>
            <a:r>
              <a:rPr lang="en-US" baseline="0" dirty="0" smtClean="0"/>
              <a:t>		Fetch Page</a:t>
            </a:r>
          </a:p>
          <a:p>
            <a:r>
              <a:rPr lang="en-US" baseline="0" dirty="0" smtClean="0"/>
              <a:t>		Acquire Lock</a:t>
            </a:r>
          </a:p>
          <a:p>
            <a:r>
              <a:rPr lang="en-US" baseline="0" dirty="0" smtClean="0"/>
              <a:t>			Acquire Latch</a:t>
            </a:r>
          </a:p>
          <a:p>
            <a:r>
              <a:rPr lang="en-US" baseline="0" dirty="0" smtClean="0"/>
              <a:t>				Generate log record</a:t>
            </a:r>
          </a:p>
          <a:p>
            <a:r>
              <a:rPr lang="en-US" baseline="0" dirty="0" smtClean="0"/>
              <a:t>				Update page LSN to match that of the log record	</a:t>
            </a:r>
          </a:p>
          <a:p>
            <a:r>
              <a:rPr lang="en-US" baseline="0" dirty="0" smtClean="0"/>
              <a:t>				Change Data (dirty the page)</a:t>
            </a:r>
          </a:p>
          <a:p>
            <a:r>
              <a:rPr lang="en-US" baseline="0" dirty="0" smtClean="0"/>
              <a:t>			Release Latch</a:t>
            </a:r>
          </a:p>
          <a:p>
            <a:endParaRPr lang="en-US" baseline="0" dirty="0" smtClean="0"/>
          </a:p>
          <a:p>
            <a:r>
              <a:rPr lang="en-US" baseline="0" dirty="0" smtClean="0"/>
              <a:t>		Fetch Next Page</a:t>
            </a:r>
          </a:p>
          <a:p>
            <a:r>
              <a:rPr lang="en-US" baseline="0" dirty="0" smtClean="0"/>
              <a:t>		Acquire Lock</a:t>
            </a:r>
          </a:p>
          <a:p>
            <a:endParaRPr lang="en-US" baseline="0" dirty="0" smtClean="0"/>
          </a:p>
          <a:p>
            <a:r>
              <a:rPr lang="en-US" baseline="0" dirty="0" smtClean="0"/>
              <a:t>	Commit Transaction Starting	</a:t>
            </a:r>
          </a:p>
          <a:p>
            <a:r>
              <a:rPr lang="en-US" baseline="0" dirty="0" smtClean="0"/>
              <a:t>			</a:t>
            </a:r>
            <a:r>
              <a:rPr lang="en-US" baseline="0" dirty="0" err="1" smtClean="0"/>
              <a:t>FlushToLSN</a:t>
            </a:r>
            <a:r>
              <a:rPr lang="en-US" baseline="0" dirty="0" smtClean="0"/>
              <a:t> of Commit</a:t>
            </a:r>
          </a:p>
          <a:p>
            <a:r>
              <a:rPr lang="en-US" baseline="0" dirty="0" smtClean="0"/>
              <a:t>			Release locks</a:t>
            </a:r>
          </a:p>
          <a:p>
            <a:r>
              <a:rPr lang="en-US" baseline="0" dirty="0" smtClean="0"/>
              <a:t>	Commit Transaction Complete</a:t>
            </a:r>
          </a:p>
          <a:p>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entire table won’t fit into memory so lazy writer will wrote dirty pages to disk.  In doing so lazy writer will first call the routine </a:t>
            </a:r>
            <a:r>
              <a:rPr lang="en-US" baseline="0" dirty="0" err="1" smtClean="0"/>
              <a:t>FlushToLSN</a:t>
            </a:r>
            <a:r>
              <a:rPr lang="en-US" baseline="0" dirty="0" smtClean="0"/>
              <a:t> to flush all log records up to and including the LSN stored in the page header of the dirty page.   Then lazy writer, and only then, will it issue the write of the data page.   If a power outage occurs at this point the log records can be used to reconstruct the page (rollback the changes).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Notice that the latch only protects the physical access to the in-memory data page only for the small about of time the physical change is being made.   The lock protects the associated data until the commit or rollback takes place.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allows lazy writer to remove a dirty page while the locking structures continue to maintain the transactional integrity.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question I always ask here is if I issue a rollback instead of a commit would SQL Server fetch back in pages to undo the update?   The answer is yes.   The page could have been removed from buffer pool/page cache by lazy writer after the </a:t>
            </a:r>
            <a:r>
              <a:rPr lang="en-US" baseline="0" dirty="0" err="1" smtClean="0"/>
              <a:t>FlushToLSN</a:t>
            </a:r>
            <a:r>
              <a:rPr lang="en-US" baseline="0" dirty="0" smtClean="0"/>
              <a:t> took place.   When the rollback occurs the pages changed by the transaction may need to be fetched into buffer pool to undo the change.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SQL Server 2000 used to use the log records to populate the INSERTED and DELETED tables in a trigger.   Snapshot isolation is now used, internally, for any trigger instead of having to scan the log records.   This means the version store (located) in TEMPDB is involved in INSERTED and DELETED table population and row version tracking.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6F89003-1D8B-4186-98E7-B1816AFA8C81}"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For whatever reason this is a confusion subject for many people.    Make sure to spend time on this slide to</a:t>
            </a:r>
            <a:r>
              <a:rPr lang="en-US" baseline="0" dirty="0" smtClean="0"/>
              <a:t> make sure everyone understands sync </a:t>
            </a:r>
            <a:r>
              <a:rPr lang="en-US" baseline="0" dirty="0" err="1" smtClean="0"/>
              <a:t>vs</a:t>
            </a:r>
            <a:r>
              <a:rPr lang="en-US" baseline="0" dirty="0" smtClean="0"/>
              <a:t> </a:t>
            </a:r>
            <a:r>
              <a:rPr lang="en-US" baseline="0" dirty="0" err="1" smtClean="0"/>
              <a:t>async</a:t>
            </a:r>
            <a:r>
              <a:rPr lang="en-US" baseline="0" dirty="0" smtClean="0"/>
              <a:t> well.</a:t>
            </a:r>
          </a:p>
          <a:p>
            <a:endParaRPr lang="en-US" baseline="0" dirty="0" smtClean="0"/>
          </a:p>
          <a:p>
            <a:r>
              <a:rPr lang="en-US" baseline="0" dirty="0" smtClean="0"/>
              <a:t>I like to use a an example outside of the direct API calls before I dive into API behaviors.    I often use the example of a package </a:t>
            </a:r>
            <a:r>
              <a:rPr lang="en-US" baseline="0" dirty="0" err="1" smtClean="0"/>
              <a:t>vs</a:t>
            </a:r>
            <a:r>
              <a:rPr lang="en-US" baseline="0" dirty="0" smtClean="0"/>
              <a:t> a phone conversation for a send and response paradigm to help explain the behavior a bit.      </a:t>
            </a:r>
          </a:p>
          <a:p>
            <a:endParaRPr lang="en-US" baseline="0" dirty="0" smtClean="0"/>
          </a:p>
          <a:p>
            <a:pPr lvl="1"/>
            <a:r>
              <a:rPr lang="en-US" baseline="0" dirty="0" smtClean="0"/>
              <a:t>If you go to the post office and send a package contents of the package move to the designation in a single way.   Once it is sent you can’t really cancel the action and you have to wait for the sender to receive the package and reply to you.    It is a synchronization point or a sync type of activity.    </a:t>
            </a:r>
          </a:p>
          <a:p>
            <a:pPr lvl="1"/>
            <a:endParaRPr lang="en-US" baseline="0" dirty="0" smtClean="0"/>
          </a:p>
          <a:p>
            <a:pPr lvl="1"/>
            <a:r>
              <a:rPr lang="en-US" baseline="0" dirty="0" smtClean="0"/>
              <a:t>Instead if you are in a phone conversation the traffic is two-way.  In fact, many of us interrupt each other with answers and information before the full message even arrives at the other end of the conversation.   You can hang up the phone to cancel the transmission or ask a customer service representative a question, get put on hold, do other things and then get an answer.   This is closer to an asynchronous operation.</a:t>
            </a:r>
          </a:p>
          <a:p>
            <a:pPr lvl="1"/>
            <a:endParaRPr lang="en-US" baseline="0" dirty="0" smtClean="0"/>
          </a:p>
          <a:p>
            <a:pPr lvl="1"/>
            <a:r>
              <a:rPr lang="en-US" baseline="0" dirty="0" smtClean="0"/>
              <a:t>The more I do this presentation I think it might be better to compare sending a package </a:t>
            </a:r>
            <a:r>
              <a:rPr lang="en-US" baseline="0" dirty="0" err="1" smtClean="0"/>
              <a:t>vs</a:t>
            </a:r>
            <a:r>
              <a:rPr lang="en-US" baseline="0" dirty="0" smtClean="0"/>
              <a:t> sending an e-mail.   You can send the e-mail and it goes out while you do other activities (reading other e-mails and being efficient with your time).   You can later come back and check response, send location, etc…</a:t>
            </a:r>
          </a:p>
          <a:p>
            <a:pPr lvl="1"/>
            <a:endParaRPr lang="en-US" baseline="0" dirty="0" smtClean="0"/>
          </a:p>
          <a:p>
            <a:pPr lvl="1"/>
            <a:r>
              <a:rPr lang="en-US" baseline="0" dirty="0" smtClean="0"/>
              <a:t>Others have suggested I use the idea of hand writing a note </a:t>
            </a:r>
            <a:r>
              <a:rPr lang="en-US" baseline="0" dirty="0" err="1" smtClean="0"/>
              <a:t>vs</a:t>
            </a:r>
            <a:r>
              <a:rPr lang="en-US" baseline="0" dirty="0" smtClean="0"/>
              <a:t> sending the note to the printer.    When had writing you are tied up (sync) and can’t do other things.   When you send the note to the printer you can do other things (</a:t>
            </a:r>
            <a:r>
              <a:rPr lang="en-US" baseline="0" dirty="0" err="1" smtClean="0"/>
              <a:t>async</a:t>
            </a:r>
            <a:r>
              <a:rPr lang="en-US" baseline="0" dirty="0" smtClean="0"/>
              <a:t>) while the physical generation of the note takes place.</a:t>
            </a:r>
          </a:p>
          <a:p>
            <a:endParaRPr lang="en-US" baseline="0" dirty="0" smtClean="0"/>
          </a:p>
          <a:p>
            <a:r>
              <a:rPr lang="en-US" baseline="0" dirty="0" smtClean="0"/>
              <a:t>In Windows the I/O APIs allow sync and </a:t>
            </a:r>
            <a:r>
              <a:rPr lang="en-US" baseline="0" dirty="0" err="1" smtClean="0"/>
              <a:t>async</a:t>
            </a:r>
            <a:r>
              <a:rPr lang="en-US" baseline="0" dirty="0" smtClean="0"/>
              <a:t> requests.   Sync requests are calls to the API such as </a:t>
            </a:r>
            <a:r>
              <a:rPr lang="en-US" baseline="0" dirty="0" err="1" smtClean="0"/>
              <a:t>WriteFile</a:t>
            </a:r>
            <a:r>
              <a:rPr lang="en-US" baseline="0" dirty="0" smtClean="0"/>
              <a:t> that will not return control to the calling code until the operation is complete.     </a:t>
            </a:r>
            <a:r>
              <a:rPr lang="en-US" baseline="0" dirty="0" err="1" smtClean="0"/>
              <a:t>Async</a:t>
            </a:r>
            <a:r>
              <a:rPr lang="en-US" baseline="0" dirty="0" smtClean="0"/>
              <a:t> hands the request off to the operating system and associated drivers and returns control to the calling code.    The calling code is free to execute other logic and later come back to see if/when the I/O completes.</a:t>
            </a:r>
          </a:p>
          <a:p>
            <a:endParaRPr lang="en-US" baseline="0" dirty="0" smtClean="0"/>
          </a:p>
          <a:p>
            <a:r>
              <a:rPr lang="en-US" baseline="0" dirty="0" smtClean="0"/>
              <a:t>SQL Server uses mostly </a:t>
            </a:r>
            <a:r>
              <a:rPr lang="en-US" baseline="0" dirty="0" err="1" smtClean="0"/>
              <a:t>Async</a:t>
            </a:r>
            <a:r>
              <a:rPr lang="en-US" baseline="0" dirty="0" smtClean="0"/>
              <a:t> I/O patterns.   This allows SQL Server to write or read a page and then continue to use the CPU and other resources effectively.    Take the example of a large sort operation.   SQL Server can use its read ahead logic to post (</a:t>
            </a:r>
            <a:r>
              <a:rPr lang="en-US" baseline="0" dirty="0" err="1" smtClean="0"/>
              <a:t>async</a:t>
            </a:r>
            <a:r>
              <a:rPr lang="en-US" baseline="0" dirty="0" smtClean="0"/>
              <a:t> request) many pages and then start processing the first page returned by the request.   This allows SQL Server to use the CPU resources to sort the rows on the page while the I/O subsystem is fetching (reading) in other pages at the same time.  Maximizing the I/O bandwidth and using other resources such as CPU more effectively.</a:t>
            </a:r>
          </a:p>
          <a:p>
            <a:endParaRPr lang="en-US" baseline="0" dirty="0" smtClean="0"/>
          </a:p>
          <a:p>
            <a:r>
              <a:rPr lang="en-US" baseline="0" dirty="0" smtClean="0"/>
              <a:t>If you want to know more about </a:t>
            </a:r>
            <a:r>
              <a:rPr lang="en-US" baseline="0" dirty="0" err="1" smtClean="0"/>
              <a:t>Async</a:t>
            </a:r>
            <a:r>
              <a:rPr lang="en-US" baseline="0" dirty="0" smtClean="0"/>
              <a:t> processing study the Overlapped structure associated with I/O requests and </a:t>
            </a:r>
            <a:r>
              <a:rPr lang="en-US" baseline="0" dirty="0" err="1" smtClean="0"/>
              <a:t>HasOverlappedIOCompleted</a:t>
            </a:r>
            <a:r>
              <a:rPr lang="en-US" baseline="0" dirty="0" smtClean="0"/>
              <a:t>.</a:t>
            </a:r>
          </a:p>
          <a:p>
            <a:endParaRPr lang="en-US" baseline="0" dirty="0" smtClean="0"/>
          </a:p>
          <a:p>
            <a:r>
              <a:rPr lang="en-US" baseline="0" dirty="0" smtClean="0"/>
              <a:t>SQL Server also exposes the pending (</a:t>
            </a:r>
            <a:r>
              <a:rPr lang="en-US" baseline="0" dirty="0" err="1" smtClean="0"/>
              <a:t>async</a:t>
            </a:r>
            <a:r>
              <a:rPr lang="en-US" baseline="0" dirty="0" smtClean="0"/>
              <a:t>) I/O requests in the </a:t>
            </a:r>
            <a:r>
              <a:rPr lang="en-US" baseline="0" dirty="0" err="1" smtClean="0"/>
              <a:t>sys.dm_io_pending_io_requests</a:t>
            </a:r>
            <a:r>
              <a:rPr lang="en-US" baseline="0" dirty="0" smtClean="0"/>
              <a:t> DMV.   I specifically point out that the column ‘</a:t>
            </a:r>
            <a:r>
              <a:rPr lang="en-US" baseline="0" dirty="0" err="1" smtClean="0"/>
              <a:t>io_pending</a:t>
            </a:r>
            <a:r>
              <a:rPr lang="en-US" baseline="0" dirty="0" smtClean="0"/>
              <a:t>’ is a key to understanding the location of the I/O request and who is responsible for it.   If the value is TRUE it indicates that </a:t>
            </a:r>
            <a:r>
              <a:rPr lang="en-US" baseline="0" dirty="0" err="1" smtClean="0"/>
              <a:t>HasOverlappedIOCompleted</a:t>
            </a:r>
            <a:r>
              <a:rPr lang="en-US" baseline="0" dirty="0" smtClean="0"/>
              <a:t> returned FALSE and the operating system or driver stack has yet to complete the I/O.    Looking at the </a:t>
            </a:r>
            <a:r>
              <a:rPr lang="en-US" baseline="0" dirty="0" err="1" smtClean="0"/>
              <a:t>io_pending_ms_ticks</a:t>
            </a:r>
            <a:r>
              <a:rPr lang="en-US" baseline="0" dirty="0" smtClean="0"/>
              <a:t> indicates how long the I/O has been pending.    If the column reports FALSE for </a:t>
            </a:r>
            <a:r>
              <a:rPr lang="en-US" baseline="0" dirty="0" err="1" smtClean="0"/>
              <a:t>io_pending</a:t>
            </a:r>
            <a:r>
              <a:rPr lang="en-US" baseline="0" dirty="0" smtClean="0"/>
              <a:t> it indicates that the I/O has completed at the operating system level and SQL Server is now responsible for handling the remainder of the request.</a:t>
            </a:r>
          </a:p>
          <a:p>
            <a:endParaRPr lang="en-US" baseline="0" dirty="0" smtClean="0"/>
          </a:p>
          <a:p>
            <a:r>
              <a:rPr lang="en-US" baseline="0" dirty="0" smtClean="0"/>
              <a:t>Using </a:t>
            </a:r>
            <a:r>
              <a:rPr lang="en-US" baseline="0" dirty="0" err="1" smtClean="0"/>
              <a:t>Async</a:t>
            </a:r>
            <a:r>
              <a:rPr lang="en-US" baseline="0" dirty="0" smtClean="0"/>
              <a:t> I/O means that SQL Server will often exceed the recommended disk queue length depth of (2).   This is by design as I just described with the read ahead logic as one example.    SQL Server is more concerned with the number of I/O requests and average disk seconds per transfer than the actual queue depth.</a:t>
            </a:r>
          </a:p>
          <a:p>
            <a:endParaRPr lang="en-US" baseline="0" dirty="0" smtClean="0"/>
          </a:p>
          <a:p>
            <a:r>
              <a:rPr lang="en-US" baseline="0" dirty="0" smtClean="0"/>
              <a:t>There are a few places in SQL Server where </a:t>
            </a:r>
            <a:r>
              <a:rPr lang="en-US" baseline="0" dirty="0" err="1" smtClean="0"/>
              <a:t>async</a:t>
            </a:r>
            <a:r>
              <a:rPr lang="en-US" baseline="0" dirty="0" smtClean="0"/>
              <a:t> I/O does not make sense.   For example, if you are writing to a tape drive the backup has to lay down blocks in order so the I/O request is sync and the thread(s)/worker(s) doing this activity are located on hidden schedulers to they don’t cause any scheduler stalls.</a:t>
            </a:r>
          </a:p>
          <a:p>
            <a:endParaRPr lang="en-US" baseline="0" dirty="0" smtClean="0"/>
          </a:p>
          <a:p>
            <a:r>
              <a:rPr lang="en-US" baseline="0" dirty="0" smtClean="0"/>
              <a:t>An advantage of </a:t>
            </a:r>
            <a:r>
              <a:rPr lang="en-US" baseline="0" dirty="0" err="1" smtClean="0"/>
              <a:t>async</a:t>
            </a:r>
            <a:r>
              <a:rPr lang="en-US" baseline="0" dirty="0" smtClean="0"/>
              <a:t> is the avoidance of forcing a SQL Server worker to stay in kernel mode and allows it to do other user mode processing like the sort activity I describe here.   Thus, it reduces the number of kernel threads in wait states and allows SQL Server to better work with the operating system and the SQLOS scheduler design.</a:t>
            </a:r>
            <a:endParaRPr lang="en-US" dirty="0"/>
          </a:p>
        </p:txBody>
      </p:sp>
      <p:sp>
        <p:nvSpPr>
          <p:cNvPr id="4" name="Slide Number Placeholder 3"/>
          <p:cNvSpPr>
            <a:spLocks noGrp="1"/>
          </p:cNvSpPr>
          <p:nvPr>
            <p:ph type="sldNum" sz="quarter" idx="10"/>
          </p:nvPr>
        </p:nvSpPr>
        <p:spPr/>
        <p:txBody>
          <a:bodyPr/>
          <a:lstStyle/>
          <a:p>
            <a:fld id="{B6F89003-1D8B-4186-98E7-B1816AFA8C8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In service pack 4 for SQL Server 6.5 scatter/gather I/O APIs started</a:t>
            </a:r>
            <a:r>
              <a:rPr lang="en-US" baseline="0" dirty="0" smtClean="0"/>
              <a:t> to be used.   Prior to this a checkpoint would first sweep the buffer pool and locate all dirty pages for the current checkpoint generation and place them on a list in page id sorted order.   The older design was attempting to write the pages in an order that was often close to on disk order.     </a:t>
            </a:r>
          </a:p>
          <a:p>
            <a:endParaRPr lang="en-US" baseline="0" dirty="0" smtClean="0"/>
          </a:p>
          <a:p>
            <a:r>
              <a:rPr lang="en-US" baseline="0" dirty="0" smtClean="0"/>
              <a:t>One problem that SQL 6.x and previous builds had was elevator seeking.    The drive(s) would often service the I/O requests closest to the drive head.   So in some cases a single I/O could be stalled longer than expected.   If this was a critical page in an index it could lead to unwanted concurrency stalls as checkpoint or lazy writer executed.  Another problem was the need to have a separate list to maintain.   Yet another problem was the number of I/O requests.</a:t>
            </a:r>
          </a:p>
          <a:p>
            <a:endParaRPr lang="en-US" baseline="0" dirty="0" smtClean="0"/>
          </a:p>
          <a:p>
            <a:r>
              <a:rPr lang="en-US" baseline="0" dirty="0" smtClean="0"/>
              <a:t>Scatter/Gather reduces addresses all of these issues nicely.</a:t>
            </a:r>
          </a:p>
          <a:p>
            <a:endParaRPr lang="en-US" baseline="0" dirty="0" smtClean="0"/>
          </a:p>
          <a:p>
            <a:r>
              <a:rPr lang="en-US" baseline="0" dirty="0" smtClean="0"/>
              <a:t>First we are able to remove the sweep and sort onto a list of dirty pages.   Instead a new routine named </a:t>
            </a:r>
            <a:r>
              <a:rPr lang="en-US" baseline="0" dirty="0" err="1" smtClean="0"/>
              <a:t>WriteMultiple</a:t>
            </a:r>
            <a:r>
              <a:rPr lang="en-US" baseline="0" dirty="0" smtClean="0"/>
              <a:t> was added to SQL Server.   Whenever write multiple is called it can look in the hash table for the next ## of pages and attempt to bundles a larger I/O request.    In the diagram it shows the pages disbursed in physical memory but located next to each other on disk.    Without scatter gather each of these data pages would require a separate I/O request to write the physically disbursed pages to disk.    With the </a:t>
            </a:r>
            <a:r>
              <a:rPr lang="en-US" baseline="0" dirty="0" err="1" smtClean="0"/>
              <a:t>WriteFileGather</a:t>
            </a:r>
            <a:r>
              <a:rPr lang="en-US" baseline="0" dirty="0" smtClean="0"/>
              <a:t> the pages can all be part of a single I/O request.</a:t>
            </a:r>
          </a:p>
          <a:p>
            <a:endParaRPr lang="en-US" baseline="0" dirty="0" smtClean="0"/>
          </a:p>
          <a:p>
            <a:r>
              <a:rPr lang="en-US" baseline="0" dirty="0" smtClean="0"/>
              <a:t>This design removes the need to sort.   All SQL Server has to do is sweep the buffer pool from position 0 to …. N and locate a dirty page for the database.   Call </a:t>
            </a:r>
            <a:r>
              <a:rPr lang="en-US" baseline="0" dirty="0" err="1" smtClean="0"/>
              <a:t>WriteMultiple</a:t>
            </a:r>
            <a:r>
              <a:rPr lang="en-US" baseline="0" dirty="0" smtClean="0"/>
              <a:t> that will gather pages that would be in physical order next to it on disk that are also dirty and issue the write.   SQL Server 2005 will gather up 16 pages with page numbers greater than the initial page requested and SQL Server 2008 can gather up 32 pages before or after the requested page that will make a contiguous write request.</a:t>
            </a:r>
          </a:p>
          <a:p>
            <a:endParaRPr lang="en-US" baseline="0" dirty="0" smtClean="0"/>
          </a:p>
          <a:p>
            <a:r>
              <a:rPr lang="en-US" baseline="0" dirty="0" smtClean="0"/>
              <a:t>By doing the sweep the writes are now out of order and are no longer as prone to elevator seek issues and are more efficient because the size of the transfers are larger with fewer transfer requests.</a:t>
            </a:r>
          </a:p>
          <a:p>
            <a:endParaRPr lang="en-US" baseline="0" dirty="0" smtClean="0"/>
          </a:p>
          <a:p>
            <a:r>
              <a:rPr lang="en-US" baseline="0" dirty="0" err="1" smtClean="0"/>
              <a:t>ReadFileScatter</a:t>
            </a:r>
            <a:r>
              <a:rPr lang="en-US" baseline="0" dirty="0" smtClean="0"/>
              <a:t> is used for reading pages into the buffer pool and performs the opposite operation.    There is no longer a need to have a contiguous 8, 16, 32, 64, …K chunk of memory.    SQL Server merely needs to locate 8K chunks of memory and setup the read request.   During the read the data is placed in disparate locations in memory.    Prior to the scatter request each of these would result in a separate I/O request.</a:t>
            </a:r>
          </a:p>
          <a:p>
            <a:endParaRPr lang="en-US" baseline="0" dirty="0" smtClean="0"/>
          </a:p>
          <a:p>
            <a:r>
              <a:rPr lang="en-US" baseline="0" dirty="0" smtClean="0"/>
              <a:t>Some SQL Server versions (Enterprise for example) will do additional ramp-up reads.   When SQL Server is first started each page read is expanded to 8 pages so the buffer pool is populated quickly with additional pages near the pages that are currently being asked for.   This can reduce the time required to return the buffer pool to a warm/hot state.   Once the commit target it reached the ramp-up behavior is disabled.</a:t>
            </a:r>
          </a:p>
          <a:p>
            <a:endParaRPr lang="en-US" dirty="0"/>
          </a:p>
        </p:txBody>
      </p:sp>
      <p:sp>
        <p:nvSpPr>
          <p:cNvPr id="4" name="Slide Number Placeholder 3"/>
          <p:cNvSpPr>
            <a:spLocks noGrp="1"/>
          </p:cNvSpPr>
          <p:nvPr>
            <p:ph type="sldNum" sz="quarter" idx="10"/>
          </p:nvPr>
        </p:nvSpPr>
        <p:spPr/>
        <p:txBody>
          <a:bodyPr/>
          <a:lstStyle/>
          <a:p>
            <a:fld id="{B6F89003-1D8B-4186-98E7-B1816AFA8C8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Sector size is used to write to</a:t>
            </a:r>
            <a:r>
              <a:rPr lang="en-US" baseline="0" dirty="0" smtClean="0"/>
              <a:t> the log.    Versions of SQL Server before SQL Server 7.0 used data page sizes for the log records and the page could be re-written.    This actually violates the intention DURABILITY.   For example, you have a committed transaction that has </a:t>
            </a:r>
            <a:r>
              <a:rPr lang="en-US" baseline="0" dirty="0" err="1" smtClean="0"/>
              <a:t>FlushToLSN</a:t>
            </a:r>
            <a:r>
              <a:rPr lang="en-US" baseline="0" dirty="0" smtClean="0"/>
              <a:t> and released locks but the data pages have not been written to the data file.    Another transaction issues a </a:t>
            </a:r>
            <a:r>
              <a:rPr lang="en-US" baseline="0" dirty="0" err="1" smtClean="0"/>
              <a:t>FlushToLSN</a:t>
            </a:r>
            <a:r>
              <a:rPr lang="en-US" baseline="0" dirty="0" smtClean="0"/>
              <a:t> and the same log page write occurs with the additional log records.    If this write fails (bad sector or hardware failure) you may have lost information about the transaction that was previously considered committed.</a:t>
            </a:r>
          </a:p>
          <a:p>
            <a:endParaRPr lang="en-US" baseline="0" dirty="0" smtClean="0"/>
          </a:p>
          <a:p>
            <a:r>
              <a:rPr lang="en-US" baseline="0" dirty="0" smtClean="0"/>
              <a:t>The SQL 6.x design can be faster than the SQL 7.0 and later design because the same location on disk may be written several times but it is unsafe.   The SQL 6.x design can also pack more log records, for smaller transactions, on the same set of sectors where SQL 7.0 and later builds will use more log (.</a:t>
            </a:r>
            <a:r>
              <a:rPr lang="en-US" baseline="0" dirty="0" err="1" smtClean="0"/>
              <a:t>ldf</a:t>
            </a:r>
            <a:r>
              <a:rPr lang="en-US" baseline="0" dirty="0" smtClean="0"/>
              <a:t>) disk space.</a:t>
            </a:r>
          </a:p>
          <a:p>
            <a:endParaRPr lang="en-US" baseline="0" dirty="0" smtClean="0"/>
          </a:p>
          <a:p>
            <a:r>
              <a:rPr lang="en-US" dirty="0" smtClean="0"/>
              <a:t>SQL 7.0 changed the logging algorithms to sector</a:t>
            </a:r>
            <a:r>
              <a:rPr lang="en-US" baseline="0" dirty="0" smtClean="0"/>
              <a:t> based.   Any time the physical flush takes place it occurs on a sector boundary.   The </a:t>
            </a:r>
            <a:r>
              <a:rPr lang="en-US" baseline="0" dirty="0" err="1" smtClean="0"/>
              <a:t>FlushToLSN</a:t>
            </a:r>
            <a:r>
              <a:rPr lang="en-US" baseline="0" dirty="0" smtClean="0"/>
              <a:t> will attempt to pack as many active log records into sector aligned boundaries and write on the sector size.     The sectors each contain a parity bit that the log can use to detect the valid sectors flushed before a crash recovery.</a:t>
            </a:r>
          </a:p>
          <a:p>
            <a:endParaRPr lang="en-US" baseline="0" dirty="0" smtClean="0"/>
          </a:p>
          <a:p>
            <a:r>
              <a:rPr lang="en-US" baseline="0" dirty="0" smtClean="0"/>
              <a:t>Hardware manufactures typically maintain that the stable media has enough capacity to ensure a complete sector write when a power outage is encountered so the sector size is the most table choice.</a:t>
            </a:r>
          </a:p>
          <a:p>
            <a:endParaRPr lang="en-US" baseline="0" dirty="0" smtClean="0"/>
          </a:p>
          <a:p>
            <a:r>
              <a:rPr lang="en-US" dirty="0" smtClean="0"/>
              <a:t>Take the following example:</a:t>
            </a:r>
          </a:p>
          <a:p>
            <a:endParaRPr lang="en-US" dirty="0" smtClean="0"/>
          </a:p>
          <a:p>
            <a:r>
              <a:rPr lang="en-US" dirty="0" smtClean="0"/>
              <a:t>While(1 &lt; 1000)</a:t>
            </a:r>
          </a:p>
          <a:p>
            <a:r>
              <a:rPr lang="en-US" dirty="0" smtClean="0"/>
              <a:t>begin</a:t>
            </a:r>
          </a:p>
          <a:p>
            <a:r>
              <a:rPr lang="en-US" dirty="0" smtClean="0"/>
              <a:t>	insert into </a:t>
            </a:r>
            <a:r>
              <a:rPr lang="en-US" dirty="0" err="1" smtClean="0"/>
              <a:t>tblTest</a:t>
            </a:r>
            <a:r>
              <a:rPr lang="en-US" baseline="0" dirty="0" smtClean="0"/>
              <a:t> values (…)</a:t>
            </a:r>
          </a:p>
          <a:p>
            <a:r>
              <a:rPr lang="en-US" baseline="0" dirty="0" smtClean="0"/>
              <a:t>end</a:t>
            </a:r>
            <a:endParaRPr lang="en-US" dirty="0" smtClean="0"/>
          </a:p>
          <a:p>
            <a:endParaRPr lang="en-US" dirty="0" smtClean="0"/>
          </a:p>
          <a:p>
            <a:r>
              <a:rPr lang="en-US" dirty="0" smtClean="0"/>
              <a:t>SQL Server 6.x would keep writing the same log page over and over.   SQL Server 7.0 and later builds will flush each insert so 1000 sectors are used.   Many</a:t>
            </a:r>
            <a:r>
              <a:rPr lang="en-US" baseline="0" dirty="0" smtClean="0"/>
              <a:t> customers have encountered this and needed to understand the new behavior.</a:t>
            </a:r>
          </a:p>
          <a:p>
            <a:endParaRPr lang="en-US" baseline="0" dirty="0" smtClean="0"/>
          </a:p>
          <a:p>
            <a:r>
              <a:rPr lang="en-US" baseline="0" dirty="0" smtClean="0"/>
              <a:t>To correct the issue you should put groups of inserts into a single transaction.   For this example if you wrap the entire loop in a begin / commit a single </a:t>
            </a:r>
            <a:r>
              <a:rPr lang="en-US" baseline="0" dirty="0" err="1" smtClean="0"/>
              <a:t>FlushToLSN</a:t>
            </a:r>
            <a:r>
              <a:rPr lang="en-US" baseline="0" dirty="0" smtClean="0"/>
              <a:t> is issued and all 1000 inserts are compacted into a handful of log sectors.</a:t>
            </a:r>
          </a:p>
          <a:p>
            <a:endParaRPr lang="en-US" baseline="0" dirty="0" smtClean="0"/>
          </a:p>
          <a:p>
            <a:r>
              <a:rPr lang="en-US" baseline="0" dirty="0" smtClean="0"/>
              <a:t>CAUTION:  Wrapping transaction broadly can reduce concurrency so control break processing and transaction grouping is usually a better design than global wrapping.</a:t>
            </a:r>
            <a:endParaRPr lang="en-US" dirty="0" smtClean="0"/>
          </a:p>
          <a:p>
            <a:endParaRPr lang="en-US" dirty="0" smtClean="0"/>
          </a:p>
          <a:p>
            <a:r>
              <a:rPr lang="en-US" dirty="0" smtClean="0"/>
              <a:t>Some newer drives can have sectors larger than 512 bytes.    This is a</a:t>
            </a:r>
            <a:r>
              <a:rPr lang="en-US" baseline="0" dirty="0" smtClean="0"/>
              <a:t> not a problem for SQL Server but restoring a database between drives with different sector sizes can be prevented by SQL Server.    The reason for preventing the move is to avoid the possibility of sector rewrites.</a:t>
            </a:r>
          </a:p>
          <a:p>
            <a:endParaRPr lang="en-US" baseline="0" dirty="0" smtClean="0"/>
          </a:p>
          <a:p>
            <a:r>
              <a:rPr lang="en-US" baseline="0" dirty="0" smtClean="0"/>
              <a:t>For example the database is created in a drive with a sector size of 512 bytes and (if allowed by SQL) restored to a 4096 byte sector size drive.    SQL Server’s .</a:t>
            </a:r>
            <a:r>
              <a:rPr lang="en-US" baseline="0" dirty="0" err="1" smtClean="0"/>
              <a:t>ldf</a:t>
            </a:r>
            <a:r>
              <a:rPr lang="en-US" baseline="0" dirty="0" smtClean="0"/>
              <a:t> metadata and log file initialization is tracking on 512 byte boundaries.   So it would continue to flush log records on 512 byte sectors.   This could result in sector rewrites during subsequent flushes to the 4096 sectors and leave the database susceptible to log record loss.</a:t>
            </a:r>
            <a:endParaRPr lang="en-US" dirty="0" smtClean="0"/>
          </a:p>
          <a:p>
            <a:endParaRPr lang="en-US" dirty="0" smtClean="0"/>
          </a:p>
          <a:p>
            <a:r>
              <a:rPr lang="en-US" dirty="0" smtClean="0"/>
              <a:t>Note that some drives with large sector sizes will report 512 bytes for backward compatibility</a:t>
            </a:r>
            <a:r>
              <a:rPr lang="en-US" baseline="0" dirty="0" smtClean="0"/>
              <a:t> and do the re-writes without the system knowing about it.   You should validate the physical sector size </a:t>
            </a:r>
            <a:r>
              <a:rPr lang="en-US" baseline="0" dirty="0" err="1" smtClean="0"/>
              <a:t>vs</a:t>
            </a:r>
            <a:r>
              <a:rPr lang="en-US" baseline="0" dirty="0" smtClean="0"/>
              <a:t> reported sector sizes when using these new drives.</a:t>
            </a:r>
            <a:endParaRPr lang="en-US" dirty="0" smtClean="0"/>
          </a:p>
          <a:p>
            <a:endParaRPr lang="en-US" dirty="0" smtClean="0"/>
          </a:p>
          <a:p>
            <a:r>
              <a:rPr lang="en-US" dirty="0" smtClean="0"/>
              <a:t>Block size and alignment comes</a:t>
            </a:r>
            <a:r>
              <a:rPr lang="en-US" baseline="0" dirty="0" smtClean="0"/>
              <a:t> up in support often before the NTFS changes in Windows 2008 to adjust the alignment to a better boundary.</a:t>
            </a:r>
          </a:p>
          <a:p>
            <a:endParaRPr lang="en-US" baseline="0" dirty="0" smtClean="0"/>
          </a:p>
          <a:p>
            <a:r>
              <a:rPr lang="en-US" baseline="0" dirty="0" smtClean="0"/>
              <a:t>The problem is often that the partition alignment ends at 63 – 512K sectors so every fetch and write of a 64K SQL Server extent results in 2 disk block touches.  You want to avoid rewrites of a block just to handle the 64</a:t>
            </a:r>
            <a:r>
              <a:rPr lang="en-US" baseline="30000" dirty="0" smtClean="0"/>
              <a:t>th</a:t>
            </a:r>
            <a:r>
              <a:rPr lang="en-US" baseline="0" dirty="0" smtClean="0"/>
              <a:t> sector and prevent stable media damage to the other 63 sectors.   You also want to avoid the performance impact of the 2-for-1 operations.     </a:t>
            </a:r>
          </a:p>
          <a:p>
            <a:endParaRPr lang="en-US" baseline="0" dirty="0" smtClean="0"/>
          </a:p>
          <a:p>
            <a:r>
              <a:rPr lang="en-US" baseline="0" dirty="0" smtClean="0"/>
              <a:t>Review any number of KB articles related to </a:t>
            </a:r>
            <a:r>
              <a:rPr lang="en-US" baseline="0" dirty="0" err="1" smtClean="0"/>
              <a:t>Diskpart</a:t>
            </a:r>
            <a:r>
              <a:rPr lang="en-US" baseline="0" dirty="0" smtClean="0"/>
              <a:t>/</a:t>
            </a:r>
            <a:r>
              <a:rPr lang="en-US" baseline="0" dirty="0" err="1" smtClean="0"/>
              <a:t>DiskPar</a:t>
            </a:r>
            <a:r>
              <a:rPr lang="en-US" baseline="0" dirty="0" smtClean="0"/>
              <a:t> and work with the hardware manufacture to make sure the proper block alignment is achieved.    You can also look at the SQLIO.exe utility to help tune your I/O path for SQL Server.</a:t>
            </a:r>
          </a:p>
          <a:p>
            <a:endParaRPr lang="en-US" baseline="0" dirty="0" smtClean="0"/>
          </a:p>
          <a:p>
            <a:r>
              <a:rPr lang="en-US" baseline="0" dirty="0" smtClean="0"/>
              <a:t>Defragmentation is sometimes a good idea for SQL Server but generally not needed.    I usually see benefit if the database shrinks and grows a lot so it would be </a:t>
            </a:r>
            <a:r>
              <a:rPr lang="en-US" baseline="0" dirty="0" err="1" smtClean="0"/>
              <a:t>releaseing</a:t>
            </a:r>
            <a:r>
              <a:rPr lang="en-US" baseline="0" dirty="0" smtClean="0"/>
              <a:t> and </a:t>
            </a:r>
            <a:r>
              <a:rPr lang="en-US" baseline="0" dirty="0" err="1" smtClean="0"/>
              <a:t>acquring</a:t>
            </a:r>
            <a:r>
              <a:rPr lang="en-US" baseline="0" dirty="0" smtClean="0"/>
              <a:t> physical sectors frequently.   If the database size is fixed the sectors are acquired on time and usually in blocks.</a:t>
            </a:r>
          </a:p>
          <a:p>
            <a:endParaRPr lang="en-US" baseline="0" dirty="0" smtClean="0"/>
          </a:p>
          <a:p>
            <a:r>
              <a:rPr lang="en-US" baseline="0" dirty="0" smtClean="0"/>
              <a:t>Whenever you defragment a volume with SQL Server files be sure to take a SQL Server backup first and make sure the defragmentation utility is transactional.    The utility must acquire new space, make the copy of the data and release the space in a transactional safe way so a power outage during defragmentation does not damage the SQL Server files.</a:t>
            </a:r>
          </a:p>
          <a:p>
            <a:endParaRPr lang="en-US" dirty="0"/>
          </a:p>
        </p:txBody>
      </p:sp>
      <p:sp>
        <p:nvSpPr>
          <p:cNvPr id="4" name="Slide Number Placeholder 3"/>
          <p:cNvSpPr>
            <a:spLocks noGrp="1"/>
          </p:cNvSpPr>
          <p:nvPr>
            <p:ph type="sldNum" sz="quarter" idx="10"/>
          </p:nvPr>
        </p:nvSpPr>
        <p:spPr/>
        <p:txBody>
          <a:bodyPr/>
          <a:lstStyle/>
          <a:p>
            <a:fld id="{B6F89003-1D8B-4186-98E7-B1816AFA8C81}" type="slidenum">
              <a:rPr lang="en-US" smtClean="0"/>
              <a:pPr/>
              <a:t>6</a:t>
            </a:fld>
            <a:endParaRPr lang="en-US"/>
          </a:p>
        </p:txBody>
      </p:sp>
    </p:spTree>
    <p:extLst>
      <p:ext uri="{BB962C8B-B14F-4D97-AF65-F5344CB8AC3E}">
        <p14:creationId xmlns:p14="http://schemas.microsoft.com/office/powerpoint/2010/main" val="3055239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 LATCH protects the physical access to the in-memory database page.   They are used in other areas of the server for synchronization but for I/O</a:t>
            </a:r>
            <a:r>
              <a:rPr lang="en-US" baseline="0" dirty="0" smtClean="0"/>
              <a:t> they protect the physical integrity of the page.</a:t>
            </a:r>
          </a:p>
          <a:p>
            <a:endParaRPr lang="en-US" baseline="0" dirty="0" smtClean="0"/>
          </a:p>
          <a:p>
            <a:r>
              <a:rPr lang="en-US" baseline="0" dirty="0" smtClean="0"/>
              <a:t>For example, when the page is being read into data cache there is no way to tell how much of the page is valid for reading until the I/O is fully complete.   SQL Server associates a latch with every database page held in-memory.    When a read of the page from the data file takes place an exclusive (EX) latch is acquired and held until the read completes.   This prevents any other access to the physical page.   (PAGE_IO*_LATCH) wait types are used when reading and writing pages and are expected to be long page latches (I/O speed).</a:t>
            </a:r>
          </a:p>
          <a:p>
            <a:endParaRPr lang="en-US" baseline="0" dirty="0" smtClean="0"/>
          </a:p>
          <a:p>
            <a:r>
              <a:rPr lang="en-US" baseline="0" dirty="0" smtClean="0"/>
              <a:t>This is different from the lock because multiple row locks can apply to the same page but only a single latch is used to protect the physical integrity.   A (PAGE*_LATCH) indicates a latch is held on a page that is already in memory (not in I/O) and it should be held for only the time needed to modify some physical data on the page.    This is considered a short latch and allows SQL Server to maintain row level locking in conjunction with the need for the specific physical change to be synchronized (one at a time) on the page itself.</a:t>
            </a:r>
          </a:p>
          <a:p>
            <a:endParaRPr lang="en-US" baseline="0" dirty="0" smtClean="0"/>
          </a:p>
          <a:p>
            <a:r>
              <a:rPr lang="en-US" baseline="0" dirty="0" smtClean="0"/>
              <a:t>The latch allows multiple readers but a single writer.   So once the page is in memory it can be read (select for example) by 100s of sessions at the same time.  SH (Shared) acquires don’t block each other.    The behavior is the latch is basically FIFO and prevents live lock scenarios from occurring.</a:t>
            </a:r>
          </a:p>
          <a:p>
            <a:endParaRPr lang="en-US" baseline="0" dirty="0" smtClean="0"/>
          </a:p>
          <a:p>
            <a:r>
              <a:rPr lang="en-US" baseline="0" dirty="0" smtClean="0"/>
              <a:t>The latch is implemented in user mode and does not involve kernel synchronization objects.   Instead it is built in conjunction with SQLOS to properly yield to other workers and maximize the overall resource usage by the SQL Server.</a:t>
            </a:r>
          </a:p>
          <a:p>
            <a:endParaRPr lang="en-US" baseline="0" dirty="0" smtClean="0"/>
          </a:p>
          <a:p>
            <a:r>
              <a:rPr lang="en-US" baseline="0" dirty="0" smtClean="0"/>
              <a:t>You can wait on yourself?  Yes it is possible to wait on yourself and that behavior was always part of the latch design but only exposed starting with SQL Server 2000 SP4.    In the case of a read the worker acquires a EX latch and posts (</a:t>
            </a:r>
            <a:r>
              <a:rPr lang="en-US" baseline="0" dirty="0" err="1" smtClean="0"/>
              <a:t>async</a:t>
            </a:r>
            <a:r>
              <a:rPr lang="en-US" baseline="0" dirty="0" smtClean="0"/>
              <a:t> request) the I/O.   The worker goes off and does other work and later comes back to read the data on the page that it put in motion.   It will attempt to acquire an SH latch on the page and if the I/O is still pending the original EX latch mode will block it.  (Blocked on an I/O request you posted yourself.)   When the I/O completes the EX latch is released and processing continues.     The aspect of this to be aware of is that you don’t want large wait times for PAGE_IO_*_LATCH) types or it indicates SQL Server is using an I/O pattern that the hardware is not responding to in a timely fashion.</a:t>
            </a:r>
          </a:p>
          <a:p>
            <a:endParaRPr lang="en-US" baseline="0" dirty="0" smtClean="0"/>
          </a:p>
          <a:p>
            <a:r>
              <a:rPr lang="en-US" baseline="0" dirty="0" smtClean="0"/>
              <a:t>Many jump to the conclusion that if you see average disk seconds per transfer &gt; 4ms or &gt; 10ms you have an I/O bottleneck at the hardware.   This may not be true.   As you recall I earlier discussed that read ahead can post a deep number of I/</a:t>
            </a:r>
            <a:r>
              <a:rPr lang="en-US" baseline="0" dirty="0" err="1" smtClean="0"/>
              <a:t>Os</a:t>
            </a:r>
            <a:r>
              <a:rPr lang="en-US" baseline="0" dirty="0" smtClean="0"/>
              <a:t>.   While you wan the average disk seconds per transfer to be small the PAGE_IO*_LATCH type is a good indicator of how well the sub-system is responding to the needs of SQL Server.   The virtual file statistics DMV is another good place to determine how well the I/O sub-subsystem is responding to SQL Server requests.</a:t>
            </a:r>
          </a:p>
          <a:p>
            <a:endParaRPr lang="en-US" baseline="0" dirty="0" smtClean="0"/>
          </a:p>
          <a:p>
            <a:r>
              <a:rPr lang="en-US" baseline="0" dirty="0" smtClean="0"/>
              <a:t>Sub-latch is also referred to as super latch.   These are only used for data cache page latches.   They are designed to reduce the latching contention on hot pages.   For example if you have a lookup table that is only  a few pages in size but used by 100s of queries per second that SH latch activity is aggressive to protect the page.    When SQL Server detects high rates of SH latch activity for a sustained period a buffer latch is PROMOTED to a sub-latch.    A sub-latch partitions a single latch into an array of latch structures per logical CPU.   In doing so the worker (always assigned to a specific CPU) only needs to acquire a SH on the sub-latch assigned to the local scheduler.    This avoids interlocked activity and cache line invalidations across all physical CPUs.   The acquiring of an SH sub-latch resource uses less resources and scales access to hot pages better.</a:t>
            </a:r>
          </a:p>
          <a:p>
            <a:endParaRPr lang="en-US" baseline="0" dirty="0" smtClean="0"/>
          </a:p>
          <a:p>
            <a:r>
              <a:rPr lang="en-US" baseline="0" dirty="0" smtClean="0"/>
              <a:t>The downside of a sub-latch is that when an EX latch is requested the EX latch must be acquired on EVERY sub-latch.   When a sub-latch detects a series of EX requests the sub-latch can be DEMOTED back to the single latch mechanisms.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6F89003-1D8B-4186-98E7-B1816AFA8C81}" type="slidenum">
              <a:rPr lang="en-US" smtClean="0"/>
              <a:pPr/>
              <a:t>7</a:t>
            </a:fld>
            <a:endParaRPr lang="en-US"/>
          </a:p>
        </p:txBody>
      </p:sp>
    </p:spTree>
    <p:extLst>
      <p:ext uri="{BB962C8B-B14F-4D97-AF65-F5344CB8AC3E}">
        <p14:creationId xmlns:p14="http://schemas.microsoft.com/office/powerpoint/2010/main" val="2768535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a:t>
            </a:r>
            <a:r>
              <a:rPr lang="en-US" baseline="0" dirty="0" smtClean="0"/>
              <a:t> have touched on reading a page on previous slides already and described the locks </a:t>
            </a:r>
            <a:r>
              <a:rPr lang="en-US" baseline="0" dirty="0" err="1" smtClean="0"/>
              <a:t>vs</a:t>
            </a:r>
            <a:r>
              <a:rPr lang="en-US" baseline="0" dirty="0" smtClean="0"/>
              <a:t> latching mechanisms.    Now walk-through a page read in detail with audit checks and such.</a:t>
            </a:r>
          </a:p>
          <a:p>
            <a:endParaRPr lang="en-US" baseline="0" dirty="0" smtClean="0"/>
          </a:p>
          <a:p>
            <a:r>
              <a:rPr lang="en-US" baseline="0" dirty="0" smtClean="0"/>
              <a:t>When a worker needs to access a page is calls routines such as </a:t>
            </a:r>
            <a:r>
              <a:rPr lang="en-US" baseline="0" dirty="0" err="1" smtClean="0"/>
              <a:t>BufferPool</a:t>
            </a:r>
            <a:r>
              <a:rPr lang="en-US" baseline="0" dirty="0" smtClean="0"/>
              <a:t>::</a:t>
            </a:r>
            <a:r>
              <a:rPr lang="en-US" baseline="0" dirty="0" err="1" smtClean="0"/>
              <a:t>GetPage</a:t>
            </a:r>
            <a:r>
              <a:rPr lang="en-US" baseline="0" dirty="0" smtClean="0"/>
              <a:t>.   The </a:t>
            </a:r>
            <a:r>
              <a:rPr lang="en-US" baseline="0" dirty="0" err="1" smtClean="0"/>
              <a:t>GetPage</a:t>
            </a:r>
            <a:r>
              <a:rPr lang="en-US" baseline="0" dirty="0" smtClean="0"/>
              <a:t> routine does a hash search looking for a BUF structure that already has the page in memory.   If found the page is latched and returned to the caller.  If not found the page must be read from disk.</a:t>
            </a:r>
          </a:p>
          <a:p>
            <a:endParaRPr lang="en-US" baseline="0" dirty="0" smtClean="0"/>
          </a:p>
          <a:p>
            <a:r>
              <a:rPr lang="en-US" baseline="0" dirty="0" smtClean="0"/>
              <a:t>Here is the simplest form of reading a page.   SQL Server can read pages with read ahead, ramp-up and other logic but the following is the clearest for discussion.</a:t>
            </a:r>
          </a:p>
          <a:p>
            <a:endParaRPr lang="en-US" baseline="0" dirty="0" smtClean="0"/>
          </a:p>
          <a:p>
            <a:r>
              <a:rPr lang="en-US" baseline="0" dirty="0" smtClean="0"/>
              <a:t>Step 1: A request to the memory manager for an aligned (OS Page alignment 4K or 8K) 8K page is made.</a:t>
            </a:r>
          </a:p>
          <a:p>
            <a:r>
              <a:rPr lang="en-US" baseline="0" dirty="0" smtClean="0"/>
              <a:t>Step 2: The page is associated with a BUF structure for tracking the page</a:t>
            </a:r>
          </a:p>
          <a:p>
            <a:r>
              <a:rPr lang="en-US" baseline="0" dirty="0" smtClean="0"/>
              <a:t>Step 3: The EX latch is acquired to protect the page</a:t>
            </a:r>
          </a:p>
          <a:p>
            <a:r>
              <a:rPr lang="en-US" baseline="0" dirty="0" smtClean="0"/>
              <a:t>Step 4: The BUF is inserted into the hash table.   In doing so all other requests for the page use the same BUF and Page and access is currently prevented by the EX latch</a:t>
            </a:r>
          </a:p>
          <a:p>
            <a:r>
              <a:rPr lang="en-US" baseline="0" dirty="0" smtClean="0"/>
              <a:t>              If the entry is already in the hash table release the memory and use what is already in the hash table at this time</a:t>
            </a:r>
          </a:p>
          <a:p>
            <a:r>
              <a:rPr lang="en-US" baseline="0" dirty="0" smtClean="0"/>
              <a:t>Step 5: Setup the I/O request and post (</a:t>
            </a:r>
            <a:r>
              <a:rPr lang="en-US" baseline="0" dirty="0" err="1" smtClean="0"/>
              <a:t>async</a:t>
            </a:r>
            <a:r>
              <a:rPr lang="en-US" baseline="0" dirty="0" smtClean="0"/>
              <a:t> I/O request) the I/O request.</a:t>
            </a:r>
          </a:p>
          <a:p>
            <a:r>
              <a:rPr lang="en-US" baseline="0" dirty="0" smtClean="0"/>
              <a:t>Step 6: Attempt to acquire the requested latch type asked for.  (This will block until the page read completes)   </a:t>
            </a:r>
          </a:p>
          <a:p>
            <a:r>
              <a:rPr lang="en-US" baseline="0" dirty="0" smtClean="0"/>
              <a:t>Step 7: Check for any error conditions that may be present for the page and raise an error if present.</a:t>
            </a:r>
          </a:p>
          <a:p>
            <a:endParaRPr lang="en-US" baseline="0" dirty="0" smtClean="0"/>
          </a:p>
          <a:p>
            <a:r>
              <a:rPr lang="en-US" baseline="0" dirty="0" smtClean="0"/>
              <a:t>Some errors result in additional activity.   For example a checksum failure will result in read-retry behavior.   Exchange and SQL Server have found that in some instances issuing the same read again (up to 4 times) can return the correct image of the page.   The SQL Server error log will reflect that retries were attempted and successful or failed.   In either case the retry messages should be taken as a sign of possible sub-system problems and corrected.    </a:t>
            </a:r>
          </a:p>
          <a:p>
            <a:endParaRPr lang="en-US" baseline="0" dirty="0" smtClean="0"/>
          </a:p>
          <a:p>
            <a:r>
              <a:rPr lang="en-US" baseline="0" dirty="0" smtClean="0"/>
              <a:t>SQLIOSim.exe ships with SQL Server 2008 or can be downloaded.   It mimics SQL Server I/O behavior(s) and patterns as well as adds random I/O patterns to the test passes.   We have done extensive testing with the utility and it often will reproduce the same I/O problem(s) logged in the SQL Server error log independent from the SQL Server process or database files.   Use it to help narrow a reproduction on a troubled system.   CAUTION:  SQLIOSIM can’t be used for performance testing as it can post I/O requests at depths of 10,000 or more to make sure the sub-system and drivers don’t cause blue screens when the I/O depth is stressed.   Some drivers have caused blue screens and others don’t recover well.   It is expected that the I/O response time will be poor but the system should recovery gracefully.</a:t>
            </a:r>
          </a:p>
          <a:p>
            <a:endParaRPr lang="en-US" baseline="0" dirty="0" smtClean="0"/>
          </a:p>
          <a:p>
            <a:r>
              <a:rPr lang="en-US" baseline="0" dirty="0" smtClean="0"/>
              <a:t>When the read completes it does not release the EX latch until audit activity takes place.   (823, 824, 605 and such error condition checks).</a:t>
            </a:r>
          </a:p>
          <a:p>
            <a:endParaRPr lang="en-US" baseline="0" dirty="0" smtClean="0"/>
          </a:p>
          <a:p>
            <a:r>
              <a:rPr lang="en-US" baseline="0" dirty="0" smtClean="0"/>
              <a:t>The process of completing an I/O is a callback routine and can’t log an error so an error code (</a:t>
            </a:r>
            <a:r>
              <a:rPr lang="en-US" baseline="0" dirty="0" err="1" smtClean="0"/>
              <a:t>berrcode</a:t>
            </a:r>
            <a:r>
              <a:rPr lang="en-US" baseline="0" dirty="0" smtClean="0"/>
              <a:t>) is set in the BUF structure and the next acquire (Step 7 above) will check for the error and handle it accordingly.</a:t>
            </a:r>
          </a:p>
          <a:p>
            <a:endParaRPr lang="en-US" baseline="0" dirty="0" smtClean="0"/>
          </a:p>
          <a:p>
            <a:pPr marL="171450" indent="-171450">
              <a:buFont typeface="Arial" pitchFamily="34" charset="0"/>
              <a:buChar char="•"/>
            </a:pPr>
            <a:r>
              <a:rPr lang="en-US" baseline="0" dirty="0" smtClean="0"/>
              <a:t>Check the number of bytes transferred</a:t>
            </a:r>
          </a:p>
          <a:p>
            <a:pPr marL="171450" indent="-171450">
              <a:buFont typeface="Arial" pitchFamily="34" charset="0"/>
              <a:buChar char="•"/>
            </a:pPr>
            <a:r>
              <a:rPr lang="en-US" baseline="0" dirty="0" smtClean="0"/>
              <a:t>Then the operating system error code</a:t>
            </a:r>
          </a:p>
          <a:p>
            <a:pPr marL="171450" indent="-171450">
              <a:buFont typeface="Arial" pitchFamily="34" charset="0"/>
              <a:buChar char="•"/>
            </a:pPr>
            <a:r>
              <a:rPr lang="en-US" baseline="0" dirty="0" smtClean="0"/>
              <a:t>Does the page in the page header match that expected from the offset  (offset / 8K)  - Some sub-system bugs will return the wrong offset  (605 error)</a:t>
            </a:r>
          </a:p>
          <a:p>
            <a:pPr marL="171450" indent="-171450">
              <a:buFont typeface="Arial" pitchFamily="34" charset="0"/>
              <a:buChar char="•"/>
            </a:pPr>
            <a:r>
              <a:rPr lang="en-US" baseline="0" dirty="0" smtClean="0"/>
              <a:t>If PAGE_AUDIT is enabled check the checksum or torn bit information</a:t>
            </a:r>
          </a:p>
          <a:p>
            <a:pPr marL="171450" indent="-171450">
              <a:buFont typeface="Arial" pitchFamily="34" charset="0"/>
              <a:buChar char="•"/>
            </a:pPr>
            <a:r>
              <a:rPr lang="en-US" baseline="0" dirty="0" smtClean="0"/>
              <a:t>If the trace flag is enabled to perform </a:t>
            </a:r>
            <a:r>
              <a:rPr lang="en-US" baseline="0" dirty="0" err="1" smtClean="0"/>
              <a:t>dbcc</a:t>
            </a:r>
            <a:r>
              <a:rPr lang="en-US" baseline="0" dirty="0" smtClean="0"/>
              <a:t> audit a page audit is executed</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Set the </a:t>
            </a:r>
            <a:r>
              <a:rPr lang="en-US" baseline="0" dirty="0" err="1" smtClean="0"/>
              <a:t>berrcode</a:t>
            </a:r>
            <a:r>
              <a:rPr lang="en-US" baseline="0" dirty="0" smtClean="0"/>
              <a:t> accordingly and release the latch.    Compliant waiters of the latch are woken to continue the processing.</a:t>
            </a:r>
          </a:p>
          <a:p>
            <a:pPr marL="0" indent="0">
              <a:buFont typeface="Arial" pitchFamily="34" charset="0"/>
              <a:buNone/>
            </a:pPr>
            <a:endParaRPr lang="en-US" baseline="0" dirty="0" smtClean="0"/>
          </a:p>
          <a:p>
            <a:pPr marL="0" indent="0">
              <a:buFont typeface="Arial" pitchFamily="34" charset="0"/>
              <a:buNone/>
            </a:pPr>
            <a:r>
              <a:rPr lang="en-US" baseline="0" dirty="0" smtClean="0"/>
              <a:t>Revisit the PAGE_IO* </a:t>
            </a:r>
            <a:r>
              <a:rPr lang="en-US" baseline="0" dirty="0" err="1" smtClean="0"/>
              <a:t>vs</a:t>
            </a:r>
            <a:r>
              <a:rPr lang="en-US" baseline="0" dirty="0" smtClean="0"/>
              <a:t> PAGE_* latch meanings.</a:t>
            </a:r>
          </a:p>
          <a:p>
            <a:pPr marL="0" indent="0">
              <a:buFont typeface="Arial" pitchFamily="34" charset="0"/>
              <a:buNone/>
            </a:pPr>
            <a:endParaRPr lang="en-US" baseline="0" dirty="0" smtClean="0"/>
          </a:p>
          <a:p>
            <a:pPr marL="0" indent="0">
              <a:buFont typeface="Arial" pitchFamily="34" charset="0"/>
              <a:buNone/>
            </a:pPr>
            <a:r>
              <a:rPr lang="en-US" b="1" baseline="0" dirty="0" smtClean="0"/>
              <a:t>Writing a page </a:t>
            </a:r>
            <a:r>
              <a:rPr lang="en-US" baseline="0" dirty="0" smtClean="0"/>
              <a:t>is just pretty much like reading a page.  The page is already in memory and the BUF status is dirty (changed).   To write a page SQL Server always used the </a:t>
            </a:r>
            <a:r>
              <a:rPr lang="en-US" baseline="0" dirty="0" err="1" smtClean="0"/>
              <a:t>WriteMultiple</a:t>
            </a:r>
            <a:r>
              <a:rPr lang="en-US" baseline="0" dirty="0" smtClean="0"/>
              <a:t> that I discussed during an earlier slide.   </a:t>
            </a:r>
          </a:p>
          <a:p>
            <a:pPr marL="0" indent="0">
              <a:buFont typeface="Arial" pitchFamily="34" charset="0"/>
              <a:buNone/>
            </a:pPr>
            <a:endParaRPr lang="en-US" baseline="0" dirty="0" smtClean="0"/>
          </a:p>
          <a:p>
            <a:pPr marL="0" indent="0">
              <a:buFont typeface="Arial" pitchFamily="34" charset="0"/>
              <a:buNone/>
            </a:pPr>
            <a:r>
              <a:rPr lang="en-US" baseline="0" dirty="0" smtClean="0"/>
              <a:t>Lazy Write – Clock sweeping the buffer pool to maintain the free lists.  A buffer is found dirty and the time of last access shows the buffer can be aged so </a:t>
            </a:r>
            <a:r>
              <a:rPr lang="en-US" baseline="0" dirty="0" err="1" smtClean="0"/>
              <a:t>WriteMultiple</a:t>
            </a:r>
            <a:r>
              <a:rPr lang="en-US" baseline="0" dirty="0" smtClean="0"/>
              <a:t> is called on the buffer.</a:t>
            </a:r>
          </a:p>
          <a:p>
            <a:pPr marL="0" indent="0">
              <a:buFont typeface="Arial" pitchFamily="34" charset="0"/>
              <a:buNone/>
            </a:pPr>
            <a:endParaRPr lang="en-US" baseline="0" dirty="0" smtClean="0"/>
          </a:p>
          <a:p>
            <a:pPr marL="0" indent="0">
              <a:buFont typeface="Arial" pitchFamily="34" charset="0"/>
              <a:buNone/>
            </a:pPr>
            <a:r>
              <a:rPr lang="en-US" baseline="0" dirty="0" smtClean="0"/>
              <a:t>Checkpoint – A request to checkpoint a database is </a:t>
            </a:r>
            <a:r>
              <a:rPr lang="en-US" baseline="0" dirty="0" err="1" smtClean="0"/>
              <a:t>enqueued</a:t>
            </a:r>
            <a:r>
              <a:rPr lang="en-US" baseline="0" dirty="0" smtClean="0"/>
              <a:t> or requested.  This can happen for various reasons (number of changes in the database would exceed recovery interval), backup is issues, manual checkpoint, an alteration requiring checkpoint.   A sweep from ordinal 0 to max committed is done, locating the dirty pages associated with the specified database and </a:t>
            </a:r>
            <a:r>
              <a:rPr lang="en-US" baseline="0" dirty="0" err="1" smtClean="0"/>
              <a:t>WriteMultiple</a:t>
            </a:r>
            <a:r>
              <a:rPr lang="en-US" baseline="0" dirty="0" smtClean="0"/>
              <a:t> is called.</a:t>
            </a:r>
          </a:p>
          <a:p>
            <a:pPr marL="0" indent="0">
              <a:buFont typeface="Arial" pitchFamily="34" charset="0"/>
              <a:buNone/>
            </a:pPr>
            <a:endParaRPr lang="en-US" baseline="0" dirty="0" smtClean="0"/>
          </a:p>
          <a:p>
            <a:pPr marL="0" indent="0">
              <a:buFont typeface="Arial" pitchFamily="34" charset="0"/>
              <a:buNone/>
            </a:pPr>
            <a:r>
              <a:rPr lang="en-US" baseline="0" dirty="0" smtClean="0"/>
              <a:t>Eager Writes – During some operations (BCP, non-logged blob activity, …) pages are flushed during the transactional activity as they must be on disk to complete the transaction.   These are deemed eager writes and </a:t>
            </a:r>
            <a:r>
              <a:rPr lang="en-US" baseline="0" dirty="0" err="1" smtClean="0"/>
              <a:t>WriteMultiple</a:t>
            </a:r>
            <a:r>
              <a:rPr lang="en-US" baseline="0" dirty="0" smtClean="0"/>
              <a:t> is used for these writes as well.</a:t>
            </a:r>
          </a:p>
          <a:p>
            <a:pPr marL="0" indent="0">
              <a:buFont typeface="Arial" pitchFamily="34" charset="0"/>
              <a:buNone/>
            </a:pPr>
            <a:endParaRPr lang="en-US" baseline="0" dirty="0" smtClean="0"/>
          </a:p>
          <a:p>
            <a:pPr marL="0" indent="0">
              <a:buFont typeface="Arial" pitchFamily="34" charset="0"/>
              <a:buNone/>
            </a:pPr>
            <a:r>
              <a:rPr lang="en-US" baseline="0" dirty="0" smtClean="0"/>
              <a:t>If you will recall </a:t>
            </a:r>
            <a:r>
              <a:rPr lang="en-US" baseline="0" dirty="0" err="1" smtClean="0"/>
              <a:t>WriteMultiple</a:t>
            </a:r>
            <a:r>
              <a:rPr lang="en-US" baseline="0" dirty="0" smtClean="0"/>
              <a:t> does not just write the requested page but attempts to build up a request for those pages that are dirty and </a:t>
            </a:r>
            <a:r>
              <a:rPr lang="en-US" baseline="0" dirty="0" err="1" smtClean="0"/>
              <a:t>ajacent</a:t>
            </a:r>
            <a:r>
              <a:rPr lang="en-US" baseline="0" dirty="0" smtClean="0"/>
              <a:t> to the page to reduce the number of I/O requests and increase the I/O request size for better performance.</a:t>
            </a:r>
          </a:p>
          <a:p>
            <a:pPr marL="0" indent="0">
              <a:buFont typeface="Arial" pitchFamily="34" charset="0"/>
              <a:buNone/>
            </a:pPr>
            <a:endParaRPr lang="en-US" baseline="0" dirty="0" smtClean="0"/>
          </a:p>
          <a:p>
            <a:pPr marL="0" indent="0">
              <a:buFont typeface="Arial" pitchFamily="34" charset="0"/>
              <a:buNone/>
            </a:pPr>
            <a:r>
              <a:rPr lang="en-US" baseline="0" dirty="0" smtClean="0"/>
              <a:t>To write the page a latch must first be acquired.   In most cases this is an EX latch to prevent further changes on the page.    For example the EX latch is acquired and the checksum or torn bits are calculated and the page is then written.   The page can never change during the write or it will be come corrupted.   In some cases you can think of an SH latch would prevent an EX latch from changing the page so why would an EX latch be required during the write and block readers.    Take the torn PAGE_AUDIT protection as the example.   The torn bit protection changes a bit on every sector.  If read in this state it would appears as the page was corrupted.   So to handle torn bit protection the EX latch is acquired, the write completes and the in-memory copy of the page removed the torn bit protection so readers see the right data.  In most instances the EX latch is used but SQL Server will use an SH latch when possible to allow readers during the write.</a:t>
            </a:r>
          </a:p>
          <a:p>
            <a:pPr marL="0" indent="0">
              <a:buFont typeface="Arial" pitchFamily="34" charset="0"/>
              <a:buNone/>
            </a:pPr>
            <a:endParaRPr lang="en-US" baseline="0" dirty="0" smtClean="0"/>
          </a:p>
          <a:p>
            <a:pPr marL="0" indent="0">
              <a:buFont typeface="Arial" pitchFamily="34" charset="0"/>
              <a:buNone/>
            </a:pPr>
            <a:r>
              <a:rPr lang="en-US" b="1" baseline="0" dirty="0" smtClean="0"/>
              <a:t>Stalled/Stuck I/O:</a:t>
            </a:r>
            <a:r>
              <a:rPr lang="en-US" baseline="0" dirty="0" smtClean="0"/>
              <a:t>  SQL Server 2000 SP4 added a warning that the I/O was taking too long and appears to be stuck or stalled.   When an I/O request is posted (</a:t>
            </a:r>
            <a:r>
              <a:rPr lang="en-US" baseline="0" dirty="0" err="1" smtClean="0"/>
              <a:t>async</a:t>
            </a:r>
            <a:r>
              <a:rPr lang="en-US" baseline="0" dirty="0" smtClean="0"/>
              <a:t>) the time is kept (</a:t>
            </a:r>
            <a:r>
              <a:rPr lang="en-US" baseline="0" dirty="0" err="1" smtClean="0"/>
              <a:t>sys.dm_io_pending_io_requests</a:t>
            </a:r>
            <a:r>
              <a:rPr lang="en-US" baseline="0" dirty="0" smtClean="0"/>
              <a:t>) with the tracking information.   Lazy writer checks these lists periodically and if any I/O is still pending at the operating system level (FALSE == </a:t>
            </a:r>
            <a:r>
              <a:rPr lang="en-US" baseline="0" dirty="0" err="1" smtClean="0"/>
              <a:t>HasOverlappedIoCompleted</a:t>
            </a:r>
            <a:r>
              <a:rPr lang="en-US" baseline="0" dirty="0" smtClean="0"/>
              <a:t>) and 15 seconds has elapsed the warning is recorded.    Each file will report the number of stalls at most every 5 minutes to avoid flooding the log.</a:t>
            </a:r>
          </a:p>
          <a:p>
            <a:pPr marL="0" indent="0">
              <a:buFont typeface="Arial" pitchFamily="34" charset="0"/>
              <a:buNone/>
            </a:pPr>
            <a:endParaRPr lang="en-US" baseline="0" dirty="0" smtClean="0"/>
          </a:p>
          <a:p>
            <a:pPr marL="0" indent="0">
              <a:buFont typeface="Arial" pitchFamily="34" charset="0"/>
              <a:buNone/>
            </a:pPr>
            <a:r>
              <a:rPr lang="en-US" baseline="0" dirty="0" smtClean="0"/>
              <a:t>Since a normal I/O request should respond in ~15ms or less 15 seconds is way too long.  For example if the I/O request is stalled for 30 seconds and the query timeout is 30 seconds it can cause query timeouts.   If the stalled I/O request if for the log it can cause unwanted blocking situations.</a:t>
            </a:r>
          </a:p>
          <a:p>
            <a:pPr marL="0" indent="0">
              <a:buFont typeface="Arial" pitchFamily="34" charset="0"/>
              <a:buNone/>
            </a:pPr>
            <a:endParaRPr lang="en-US" baseline="0" dirty="0" smtClean="0"/>
          </a:p>
          <a:p>
            <a:pPr marL="0" indent="0">
              <a:buFont typeface="Arial" pitchFamily="34" charset="0"/>
              <a:buNone/>
            </a:pPr>
            <a:r>
              <a:rPr lang="en-US" baseline="0" dirty="0" smtClean="0"/>
              <a:t>If you are seeing these warnings you need to double check the I/O sub-system and use SQLIOSIM.exe to help narrow the problem.   It can be anything from the configured HBA queue depth, multi-path failover detection mechanism, virus scanners or other filter drivers.   </a:t>
            </a:r>
          </a:p>
          <a:p>
            <a:pPr marL="0" indent="0">
              <a:buFont typeface="Arial" pitchFamily="34" charset="0"/>
              <a:buNone/>
            </a:pPr>
            <a:endParaRPr lang="en-US" baseline="0" dirty="0" smtClean="0"/>
          </a:p>
          <a:p>
            <a:pPr marL="0" indent="0">
              <a:buFont typeface="Arial" pitchFamily="34" charset="0"/>
              <a:buNone/>
            </a:pPr>
            <a:r>
              <a:rPr lang="en-US" baseline="0" dirty="0" smtClean="0"/>
              <a:t>The Microsoft Platforms team can use ETW tracing facilities to help track down the source of the stalled/stuck I/O request.</a:t>
            </a:r>
          </a:p>
          <a:p>
            <a:pPr marL="0" indent="0">
              <a:buFont typeface="Arial" pitchFamily="34" charset="0"/>
              <a:buNone/>
            </a:pPr>
            <a:endParaRPr lang="en-US" baseline="0" dirty="0" smtClean="0"/>
          </a:p>
          <a:p>
            <a:pPr marL="0" indent="0">
              <a:buFont typeface="Arial" pitchFamily="34" charset="0"/>
              <a:buNone/>
            </a:pPr>
            <a:r>
              <a:rPr lang="en-US" baseline="0" dirty="0" smtClean="0"/>
              <a:t>In some situations the stall can result in scheduler hang situations (17883) for example.   The slide shows a stack from a stuck I/O request.  Remember that SQL Server I/O is mostly </a:t>
            </a:r>
            <a:r>
              <a:rPr lang="en-US" baseline="0" dirty="0" err="1" smtClean="0"/>
              <a:t>async</a:t>
            </a:r>
            <a:r>
              <a:rPr lang="en-US" baseline="0" dirty="0" smtClean="0"/>
              <a:t> so the call to </a:t>
            </a:r>
            <a:r>
              <a:rPr lang="en-US" baseline="0" dirty="0" err="1" smtClean="0"/>
              <a:t>WriteFile</a:t>
            </a:r>
            <a:r>
              <a:rPr lang="en-US" baseline="0" dirty="0" smtClean="0"/>
              <a:t> should be fast, just a hand-off.   However, if a filter driver gets stuck before the I/O is considered posted at the (Interrupt Request Packet (IRP)) level the kernel call will appear as if the I/O request was sync.   This is bad because the worker that is posting the </a:t>
            </a:r>
            <a:r>
              <a:rPr lang="en-US" baseline="0" dirty="0" err="1" smtClean="0"/>
              <a:t>async</a:t>
            </a:r>
            <a:r>
              <a:rPr lang="en-US" baseline="0" dirty="0" smtClean="0"/>
              <a:t> I/O is stuck in kernel mode and the logical scheduler is not progressing.   SQL Server will detect this and issue the 17883 warning and capture a mini-dump.</a:t>
            </a:r>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baseline="0" dirty="0" smtClean="0"/>
          </a:p>
          <a:p>
            <a:pPr marL="171450" indent="-171450">
              <a:buFont typeface="Arial"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6F89003-1D8B-4186-98E7-B1816AFA8C81}" type="slidenum">
              <a:rPr lang="en-US" smtClean="0"/>
              <a:pPr/>
              <a:t>8</a:t>
            </a:fld>
            <a:endParaRPr lang="en-US"/>
          </a:p>
        </p:txBody>
      </p:sp>
    </p:spTree>
    <p:extLst>
      <p:ext uri="{BB962C8B-B14F-4D97-AF65-F5344CB8AC3E}">
        <p14:creationId xmlns:p14="http://schemas.microsoft.com/office/powerpoint/2010/main" val="2589232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This is a myth that I have worked hard</a:t>
            </a:r>
            <a:r>
              <a:rPr lang="en-US" baseline="0" dirty="0" smtClean="0"/>
              <a:t> in dispelling.  There was some wording in books online that was </a:t>
            </a:r>
            <a:r>
              <a:rPr lang="en-US" baseline="0" dirty="0" err="1" smtClean="0"/>
              <a:t>inacurate</a:t>
            </a:r>
            <a:r>
              <a:rPr lang="en-US" baseline="0" dirty="0" smtClean="0"/>
              <a:t> that lead people to believe that there are special threads for file on SQL Server.   This is NOT the case.  When doing I/O each worker is free to post and process I/O so there is not thread based throttle for file on I/O.   SQL Server will do as much I/O as necessary across any worker thread.</a:t>
            </a:r>
          </a:p>
          <a:p>
            <a:endParaRPr lang="en-US" baseline="0" dirty="0" smtClean="0"/>
          </a:p>
          <a:p>
            <a:r>
              <a:rPr lang="en-US" baseline="0" dirty="0" smtClean="0"/>
              <a:t>There are some things that change this behavior.   </a:t>
            </a:r>
          </a:p>
          <a:p>
            <a:endParaRPr lang="en-US" baseline="0" dirty="0" smtClean="0"/>
          </a:p>
          <a:p>
            <a:r>
              <a:rPr lang="en-US" baseline="0" dirty="0" smtClean="0"/>
              <a:t>The first is create database.   Before instant file initialization was added to SQL Server the data files were </a:t>
            </a:r>
            <a:r>
              <a:rPr lang="en-US" baseline="0" dirty="0" err="1" smtClean="0"/>
              <a:t>zero’ed</a:t>
            </a:r>
            <a:r>
              <a:rPr lang="en-US" baseline="0" dirty="0" smtClean="0"/>
              <a:t> (zeros written to every byte in the file) when the file was created.  In order to do this faster a set of workers is used.   SQL Server 2005 and 2008 still use the concept of workers aligned per volume.   When you create a database the workers are used to create the files.   The zeroing is no longer needed on data files as long as instant file initialization is enabled but if not they will zero the contents of the data files.   Log files are always zeroed.  So for creation of the database each volume (by drive letter usually) does get a worker to create the files assigned to the volume.  Once created any worker can do I/O on the file.</a:t>
            </a:r>
          </a:p>
          <a:p>
            <a:endParaRPr lang="en-US" baseline="0" dirty="0" smtClean="0"/>
          </a:p>
          <a:p>
            <a:r>
              <a:rPr lang="en-US" baseline="0" dirty="0" smtClean="0"/>
              <a:t>Also, the little used feature of I/O affinity creates special workers.    The I/O affinity workers are workers assigned to specific CPUs for processing I/O requests.   Whenever a standard worker would normally post an I/O request the request is intercepted and put on a list for the I/O affinity worker.   The only job of the I/O affinity worker it to process the request queue(s) (read and a write queue) by posting (</a:t>
            </a:r>
            <a:r>
              <a:rPr lang="en-US" baseline="0" dirty="0" err="1" smtClean="0"/>
              <a:t>async</a:t>
            </a:r>
            <a:r>
              <a:rPr lang="en-US" baseline="0" dirty="0" smtClean="0"/>
              <a:t> I/O still applies) the request and processing the completion routine for the request on a dedicated CPU.  I/O affinity requires an extreme amount of I/O to be flowing on the system (enough to keep a dedicated CPU busy with just posting and completion activities.)   This is very rare and I have only seen a couple of servers even approach the need for this.</a:t>
            </a:r>
          </a:p>
          <a:p>
            <a:endParaRPr lang="en-US" baseline="0" dirty="0" smtClean="0"/>
          </a:p>
          <a:p>
            <a:r>
              <a:rPr lang="en-US" baseline="0" dirty="0" smtClean="0"/>
              <a:t>When I see someone evaluating I/O affinity I ask them to first look at the queries producing the I/O.  What I find 99% of the time is that the queries need to be tuned or indexes added.  That SQL Server has decided to do a large sort or parallel operation and the I/O activity is heavy but it does not need to be.   Not only would I/O affinity be a poor choice but the amount of I/O is turning over the pages in data cache and impacting overall performance negatively.</a:t>
            </a:r>
          </a:p>
          <a:p>
            <a:endParaRPr lang="en-US" baseline="0" dirty="0" smtClean="0"/>
          </a:p>
          <a:p>
            <a:r>
              <a:rPr lang="en-US" baseline="0" dirty="0" smtClean="0"/>
              <a:t>One other issue with I/O affinity is that the log writer thread is placed on a separate scheduler.  The log writer is generally located on scheduler 0 or 1 (based on start-up).   When a log write is triggered the log writer is signaled to handle the activity.   This means the log writer shares the scheduler with other workers.    Since all it is doing is posting the log I/O and handling the completion of the I/O this is lightweight and on 99% of systems I have never seen this be an issue.   Using I/O affinity can move the log writer to a dedicated scheduler but I have not seen a system this changed log write behavior on.  The log write critical path is the I/O and this is 100x times slower than the CPU needed by the log writer.</a:t>
            </a:r>
            <a:endParaRPr lang="en-US" dirty="0"/>
          </a:p>
        </p:txBody>
      </p:sp>
      <p:sp>
        <p:nvSpPr>
          <p:cNvPr id="4" name="Slide Number Placeholder 3"/>
          <p:cNvSpPr>
            <a:spLocks noGrp="1"/>
          </p:cNvSpPr>
          <p:nvPr>
            <p:ph type="sldNum" sz="quarter" idx="10"/>
          </p:nvPr>
        </p:nvSpPr>
        <p:spPr/>
        <p:txBody>
          <a:bodyPr/>
          <a:lstStyle/>
          <a:p>
            <a:fld id="{B6F89003-1D8B-4186-98E7-B1816AFA8C81}" type="slidenum">
              <a:rPr lang="en-US" smtClean="0"/>
              <a:pPr/>
              <a:t>9</a:t>
            </a:fld>
            <a:endParaRPr lang="en-US"/>
          </a:p>
        </p:txBody>
      </p:sp>
    </p:spTree>
    <p:extLst>
      <p:ext uri="{BB962C8B-B14F-4D97-AF65-F5344CB8AC3E}">
        <p14:creationId xmlns:p14="http://schemas.microsoft.com/office/powerpoint/2010/main" val="721625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xmlns:mc="http://schemas.openxmlformats.org/markup-compatibility/2006" xmlns:a14="http://schemas.microsoft.com/office/drawing/2010/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xmlns:mc="http://schemas.openxmlformats.org/markup-compatibility/2006" xmlns:a14="http://schemas.microsoft.com/office/drawing/2010/main" val="FFFFFF" mc:Ignorable=""/>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xmlns:mc="http://schemas.openxmlformats.org/markup-compatibility/2006" xmlns:a14="http://schemas.microsoft.com/office/drawing/2010/main" val="FFFFFF" mc:Ignorable=""/>
                </a:solidFill>
              </a:defRPr>
            </a:lvl1pPr>
          </a:lstStyle>
          <a:p>
            <a:fld id="{0FAD52B8-953F-456D-B7EF-6D426FC8A247}" type="datetimeFigureOut">
              <a:rPr lang="en-US" smtClean="0"/>
              <a:pPr/>
              <a:t>3/25/2010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68C101C-AD47-43EA-A6DC-9874CB32A80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AD52B8-953F-456D-B7EF-6D426FC8A247}" type="datetimeFigureOut">
              <a:rPr lang="en-US" smtClean="0"/>
              <a:pPr/>
              <a:t>3/25/2010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C101C-AD47-43EA-A6DC-9874CB32A80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FAD52B8-953F-456D-B7EF-6D426FC8A247}" type="datetimeFigureOut">
              <a:rPr lang="en-US" smtClean="0"/>
              <a:pPr/>
              <a:t>3/25/2010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xmlns:mc="http://schemas.openxmlformats.org/markup-compatibility/2006" xmlns:a14="http://schemas.microsoft.com/office/drawing/2010/main" val="FFFFFF" mc:Ignorable=""/>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668C101C-AD47-43EA-A6DC-9874CB32A80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FAD52B8-953F-456D-B7EF-6D426FC8A247}" type="datetimeFigureOut">
              <a:rPr lang="en-US" smtClean="0"/>
              <a:pPr/>
              <a:t>3/25/2010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xmlns:mc="http://schemas.openxmlformats.org/markup-compatibility/2006" xmlns:a14="http://schemas.microsoft.com/office/drawing/2010/main" val="FFFFFF" mc:Ignorable=""/>
                </a:solidFill>
              </a:defRPr>
            </a:lvl1pPr>
          </a:lstStyle>
          <a:p>
            <a:fld id="{668C101C-AD47-43EA-A6DC-9874CB32A80A}"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xmlns:mc="http://schemas.openxmlformats.org/markup-compatibility/2006" xmlns:a14="http://schemas.microsoft.com/office/drawing/2010/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xmlns:mc="http://schemas.openxmlformats.org/markup-compatibility/2006" xmlns:a14="http://schemas.microsoft.com/office/drawing/2010/main" val="FFFFFF" mc:Ignorable=""/>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0FAD52B8-953F-456D-B7EF-6D426FC8A247}" type="datetimeFigureOut">
              <a:rPr lang="en-US" smtClean="0"/>
              <a:pPr/>
              <a:t>3/25/2010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xmlns:mc="http://schemas.openxmlformats.org/markup-compatibility/2006" xmlns:a14="http://schemas.microsoft.com/office/drawing/2010/main" val="FFFFFF" mc:Ignorable=""/>
                </a:solidFill>
              </a:defRPr>
            </a:lvl1pPr>
          </a:lstStyle>
          <a:p>
            <a:fld id="{668C101C-AD47-43EA-A6DC-9874CB32A80A}"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0FAD52B8-953F-456D-B7EF-6D426FC8A247}" type="datetimeFigureOut">
              <a:rPr lang="en-US" smtClean="0"/>
              <a:pPr/>
              <a:t>3/25/2010</a:t>
            </a:fld>
            <a:endParaRPr lang="en-US"/>
          </a:p>
        </p:txBody>
      </p:sp>
      <p:sp>
        <p:nvSpPr>
          <p:cNvPr id="10" name="Slide Number Placeholder 9"/>
          <p:cNvSpPr>
            <a:spLocks noGrp="1"/>
          </p:cNvSpPr>
          <p:nvPr>
            <p:ph type="sldNum" sz="quarter" idx="16"/>
          </p:nvPr>
        </p:nvSpPr>
        <p:spPr/>
        <p:txBody>
          <a:bodyPr rtlCol="0"/>
          <a:lstStyle/>
          <a:p>
            <a:fld id="{668C101C-AD47-43EA-A6DC-9874CB32A80A}"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0FAD52B8-953F-456D-B7EF-6D426FC8A247}" type="datetimeFigureOut">
              <a:rPr lang="en-US" smtClean="0"/>
              <a:pPr/>
              <a:t>3/25/2010</a:t>
            </a:fld>
            <a:endParaRPr lang="en-US"/>
          </a:p>
        </p:txBody>
      </p:sp>
      <p:sp>
        <p:nvSpPr>
          <p:cNvPr id="12" name="Slide Number Placeholder 11"/>
          <p:cNvSpPr>
            <a:spLocks noGrp="1"/>
          </p:cNvSpPr>
          <p:nvPr>
            <p:ph type="sldNum" sz="quarter" idx="16"/>
          </p:nvPr>
        </p:nvSpPr>
        <p:spPr/>
        <p:txBody>
          <a:bodyPr rtlCol="0"/>
          <a:lstStyle/>
          <a:p>
            <a:fld id="{668C101C-AD47-43EA-A6DC-9874CB32A80A}"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xmlns:mc="http://schemas.openxmlformats.org/markup-compatibility/2006" xmlns:a14="http://schemas.microsoft.com/office/drawing/2010/main" val="FFFFFF" mc:Ignorable=""/>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xmlns:mc="http://schemas.openxmlformats.org/markup-compatibility/2006" xmlns:a14="http://schemas.microsoft.com/office/drawing/2010/main" val="FFFFFF" mc:Ignorable=""/>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FAD52B8-953F-456D-B7EF-6D426FC8A247}" type="datetimeFigureOut">
              <a:rPr lang="en-US" smtClean="0"/>
              <a:pPr/>
              <a:t>3/25/2010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xmlns:mc="http://schemas.openxmlformats.org/markup-compatibility/2006" xmlns:a14="http://schemas.microsoft.com/office/drawing/2010/main" val="FFFFFF" mc:Ignorable=""/>
                </a:solidFill>
              </a:defRPr>
            </a:lvl1pPr>
          </a:lstStyle>
          <a:p>
            <a:fld id="{668C101C-AD47-43EA-A6DC-9874CB32A80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AD52B8-953F-456D-B7EF-6D426FC8A247}" type="datetimeFigureOut">
              <a:rPr lang="en-US" smtClean="0"/>
              <a:pPr/>
              <a:t>3/25/2010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668C101C-AD47-43EA-A6DC-9874CB32A80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FAD52B8-953F-456D-B7EF-6D426FC8A247}" type="datetimeFigureOut">
              <a:rPr lang="en-US" smtClean="0"/>
              <a:pPr/>
              <a:t>3/25/2010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xmlns:mc="http://schemas.openxmlformats.org/markup-compatibility/2006" xmlns:a14="http://schemas.microsoft.com/office/drawing/2010/main" val="FFFFFF" mc:Ignorable=""/>
                </a:solidFill>
              </a:defRPr>
            </a:lvl1pPr>
          </a:lstStyle>
          <a:p>
            <a:fld id="{668C101C-AD47-43EA-A6DC-9874CB32A80A}"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xmlns:mc="http://schemas.openxmlformats.org/markup-compatibility/2006" xmlns:a14="http://schemas.microsoft.com/office/drawing/2010/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xmlns:mc="http://schemas.openxmlformats.org/markup-compatibility/2006" xmlns:a14="http://schemas.microsoft.com/office/drawing/2010/main" val="FFFFFF" mc:Ignorable=""/>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xmlns:mc="http://schemas.openxmlformats.org/markup-compatibility/2006" xmlns:a14="http://schemas.microsoft.com/office/drawing/2010/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0FAD52B8-953F-456D-B7EF-6D426FC8A247}" type="datetimeFigureOut">
              <a:rPr lang="en-US" smtClean="0"/>
              <a:pPr/>
              <a:t>3/25/2010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668C101C-AD47-43EA-A6DC-9874CB32A80A}"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0FAD52B8-953F-456D-B7EF-6D426FC8A247}" type="datetimeFigureOut">
              <a:rPr lang="en-US" smtClean="0"/>
              <a:pPr/>
              <a:t>3/25/2010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xmlns:mc="http://schemas.openxmlformats.org/markup-compatibility/2006" xmlns:a14="http://schemas.microsoft.com/office/drawing/2010/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xmlns:mc="http://schemas.openxmlformats.org/markup-compatibility/2006" xmlns:a14="http://schemas.microsoft.com/office/drawing/2010/main" val="FFFFFF" mc:Ignorable=""/>
                </a:solidFill>
              </a:defRPr>
            </a:lvl1pPr>
          </a:lstStyle>
          <a:p>
            <a:fld id="{668C101C-AD47-43EA-A6DC-9874CB32A8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file:///C:\Users\rdorr.NORTHAMERICA\AppData\Roaming\Windows%20Live%20Writer\PostSupportingFiles\d55aaf2b-20c3-4e97-9ea1-daa6e619b6ec\image4.png" TargetMode="External"/><Relationship Id="rId4" Type="http://schemas.openxmlformats.org/officeDocument/2006/relationships/hyperlink" Target="file:///C:\Users\rdorr.NORTHAMERICA\AppData\Roaming\Windows%20Live%20Writer\PostSupportingFiles\17625291-ba10-47ba-b0a3-3a0bbba0d64d\image4.pn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www.microsoft.com/sql/alwayso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www.microsoft.com/technet/prodtechnol/sql/2005/iobasics.mspx" TargetMode="External"/><Relationship Id="rId4" Type="http://schemas.openxmlformats.org/officeDocument/2006/relationships/hyperlink" Target="http://www.microsoft.com/technet/prodtechnol/sql/2000/maintain/sqlIObasics.mspx"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upport.microsoft.com/?kbid=917047" TargetMode="External"/><Relationship Id="rId2" Type="http://schemas.openxmlformats.org/officeDocument/2006/relationships/hyperlink" Target="http://support.microsoft.com/kb/230785/en-us" TargetMode="External"/><Relationship Id="rId1" Type="http://schemas.openxmlformats.org/officeDocument/2006/relationships/slideLayout" Target="../slideLayouts/slideLayout2.xml"/><Relationship Id="rId4" Type="http://schemas.openxmlformats.org/officeDocument/2006/relationships/hyperlink" Target="http://support.microsoft.com/kb/231347/en-us"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download.microsoft.com/download/4/7/a/original/HYPERLINK%20%22http:/support.microsoft.com/kb/833770/en-us" TargetMode="External"/><Relationship Id="rId3" Type="http://schemas.openxmlformats.org/officeDocument/2006/relationships/hyperlink" Target="http://support.microsoft.com/default.aspx?scid=KB;%5bLN%5d;234656" TargetMode="External"/><Relationship Id="rId7" Type="http://schemas.openxmlformats.org/officeDocument/2006/relationships/hyperlink" Target="http://support.microsoft.com/kb/910716/" TargetMode="External"/><Relationship Id="rId2" Type="http://schemas.openxmlformats.org/officeDocument/2006/relationships/hyperlink" Target="http://support.microsoft.com/default.aspx?scid=kb;en-us;917043&amp;sd=rss&amp;spid=2852" TargetMode="External"/><Relationship Id="rId1" Type="http://schemas.openxmlformats.org/officeDocument/2006/relationships/slideLayout" Target="../slideLayouts/slideLayout2.xml"/><Relationship Id="rId6" Type="http://schemas.openxmlformats.org/officeDocument/2006/relationships/hyperlink" Target="http://support.microsoft.com/default.aspx?scid=KB;%5bLN%5d;304261" TargetMode="External"/><Relationship Id="rId5" Type="http://schemas.openxmlformats.org/officeDocument/2006/relationships/hyperlink" Target="http://support.microsoft.com/kb/86903/en-us" TargetMode="External"/><Relationship Id="rId4" Type="http://schemas.openxmlformats.org/officeDocument/2006/relationships/hyperlink" Target="http://support.microsoft.com/kb/46091/en-us"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upport.microsoft.com/Default.aspx?kbid=910378" TargetMode="External"/><Relationship Id="rId3" Type="http://schemas.openxmlformats.org/officeDocument/2006/relationships/hyperlink" Target="http://download.microsoft.com/download/4/f/8/4f8f2dc9-a9a7-4b68-98cb-163482c95e0b/PhysDBStor.doc" TargetMode="External"/><Relationship Id="rId7" Type="http://schemas.openxmlformats.org/officeDocument/2006/relationships/hyperlink" Target="http://download.microsoft.com/download/4/f/8/4f8f2dc9-a9a7-4b68-98cb-163482c95e0b/DBM_Best_Pract.doc"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www.microsoft.com/technet/prodtechnol/sql/2005/dbmirror.mspx" TargetMode="External"/><Relationship Id="rId5" Type="http://schemas.openxmlformats.org/officeDocument/2006/relationships/hyperlink" Target="http://support.microsoft.com/kb/78363/en-us" TargetMode="External"/><Relationship Id="rId10" Type="http://schemas.openxmlformats.org/officeDocument/2006/relationships/hyperlink" Target="http://support.microsoft.com/default.aspx?scid=kb;en-us;156932" TargetMode="External"/><Relationship Id="rId4" Type="http://schemas.openxmlformats.org/officeDocument/2006/relationships/hyperlink" Target="http://support.microsoft.com/kb/298402/en-us" TargetMode="External"/><Relationship Id="rId9" Type="http://schemas.openxmlformats.org/officeDocument/2006/relationships/hyperlink" Target="http://msdn2.microsoft.com/en-us/library/ms190257(SQL.90).asp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msevents.microsoft.com/CUI/WebCastEventDetails.aspx?EventID=1032290646&amp;EventCategory=5&amp;culture=en-US&amp;CountryCode=US" TargetMode="External"/><Relationship Id="rId3" Type="http://schemas.openxmlformats.org/officeDocument/2006/relationships/hyperlink" Target="http://support.microsoft.com/kb/897284/en-us" TargetMode="External"/><Relationship Id="rId7" Type="http://schemas.openxmlformats.org/officeDocument/2006/relationships/hyperlink" Target="http://support.microsoft.com/kb/906121/en-us" TargetMode="External"/><Relationship Id="rId2" Type="http://schemas.openxmlformats.org/officeDocument/2006/relationships/hyperlink" Target="http://support.microsoft.com/default.aspx?scid=KB;%5bLN%5d;826433" TargetMode="External"/><Relationship Id="rId1" Type="http://schemas.openxmlformats.org/officeDocument/2006/relationships/slideLayout" Target="../slideLayouts/slideLayout2.xml"/><Relationship Id="rId6" Type="http://schemas.openxmlformats.org/officeDocument/2006/relationships/hyperlink" Target="http://support.microsoft.com/kb/815436/en-us" TargetMode="External"/><Relationship Id="rId5" Type="http://schemas.openxmlformats.org/officeDocument/2006/relationships/hyperlink" Target="http://support.microsoft.com/kb/167711/en-us" TargetMode="External"/><Relationship Id="rId4" Type="http://schemas.openxmlformats.org/officeDocument/2006/relationships/hyperlink" Target="http://support.microsoft.com/default.aspx?scid=KB;%5bLN%5d;828339"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upport.microsoft.com/kb/841696/en-us" TargetMode="External"/><Relationship Id="rId2" Type="http://schemas.openxmlformats.org/officeDocument/2006/relationships/hyperlink" Target="http://support.microsoft.com/default.aspx?scid=kb;EN-US;913945" TargetMode="External"/><Relationship Id="rId1" Type="http://schemas.openxmlformats.org/officeDocument/2006/relationships/slideLayout" Target="../slideLayouts/slideLayout2.xml"/><Relationship Id="rId4" Type="http://schemas.openxmlformats.org/officeDocument/2006/relationships/hyperlink" Target="http://download.microsoft.com/download/4/7/a/original/support.microsoft.com/kb/q231619/"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upport.microsoft.com/kb/231619/en-us" TargetMode="External"/><Relationship Id="rId2" Type="http://schemas.openxmlformats.org/officeDocument/2006/relationships/hyperlink" Target="http://www.microsoft.com/downloads/details.aspx?FamilyID=9a8b005b-84e4-4f24-8d65-cb53442d9e19&amp;DisplayLang=e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blogs.msdn.com/psssql/archive/2008/02/07/how-it-works-sql-server-2005-database-snapshots-replica.aspx" TargetMode="External"/><Relationship Id="rId13" Type="http://schemas.openxmlformats.org/officeDocument/2006/relationships/hyperlink" Target="http://blogs.msdn.com/psssql/archive/2006/11/27/what-do-i-need-to-know-about-sql-server-database-engine-i-o.aspx" TargetMode="External"/><Relationship Id="rId3" Type="http://schemas.openxmlformats.org/officeDocument/2006/relationships/hyperlink" Target="http://blogs.msdn.com/psssql/archive/2008/04/11/how-it-works-sql-server-checkpoint-flushcache-outstanding-i-o-target.aspx" TargetMode="External"/><Relationship Id="rId7" Type="http://schemas.openxmlformats.org/officeDocument/2006/relationships/hyperlink" Target="http://blogs.msdn.com/psssql/archive/2008/03/03/how-it-works-debugging-sql-server-stalled-or-stuck-i-o-problems-root-cause.aspx" TargetMode="External"/><Relationship Id="rId12" Type="http://schemas.openxmlformats.org/officeDocument/2006/relationships/hyperlink" Target="http://blogs.msdn.com/psssql/archive/2008/11/24/should-i-run-sqliosim-an-e-mail-follow-up-from-sql-pass-2008.aspx" TargetMode="External"/><Relationship Id="rId17" Type="http://schemas.openxmlformats.org/officeDocument/2006/relationships/hyperlink" Target="http://sqlblog.com/blogs/kevin_kline/archive/2007/06/28/understanding-sqliosim-output.aspx" TargetMode="External"/><Relationship Id="rId2" Type="http://schemas.openxmlformats.org/officeDocument/2006/relationships/hyperlink" Target="http://blogs.msdn.com/psssql/archive/2007/02/21/sql-server-urban-legends-discussed.aspx" TargetMode="External"/><Relationship Id="rId16" Type="http://schemas.openxmlformats.org/officeDocument/2006/relationships/hyperlink" Target="http://blogs.msdn.com/psssql/archive/2008/08/19/how-it-works-sqliosim-audit-users-and-ini-control-file-sections-with-user-count-options.aspx" TargetMode="External"/><Relationship Id="rId1" Type="http://schemas.openxmlformats.org/officeDocument/2006/relationships/slideLayout" Target="../slideLayouts/slideLayout2.xml"/><Relationship Id="rId6" Type="http://schemas.openxmlformats.org/officeDocument/2006/relationships/hyperlink" Target="http://blogs.msdn.com/psssql/archive/2008/03/18/how-it-works-sql-server-2005-i-o-affinity-and-numa-don-t-always-mix.aspx" TargetMode="External"/><Relationship Id="rId11" Type="http://schemas.openxmlformats.org/officeDocument/2006/relationships/hyperlink" Target="http://support.microsoft.com/kb/231619" TargetMode="External"/><Relationship Id="rId5" Type="http://schemas.openxmlformats.org/officeDocument/2006/relationships/hyperlink" Target="http://blogs.msdn.com/psssql/archive/2008/03/24/how-it-works-shapshot-database-replica-dirty-page-copy-behavior-newpage.aspx" TargetMode="External"/><Relationship Id="rId15" Type="http://schemas.openxmlformats.org/officeDocument/2006/relationships/hyperlink" Target="http://blogs.msdn.com/psssql/archive/2008/11/12/how-it-works-sqliosim-running-average-target-duration-discarded-buffers.aspx" TargetMode="External"/><Relationship Id="rId10" Type="http://schemas.openxmlformats.org/officeDocument/2006/relationships/hyperlink" Target="http://blogs.msdn.com/psssql/archive/2008/12/19/using-sqliosim-to-diagnose-sql-server-reported-checksum-error-824-823-failures.aspx" TargetMode="External"/><Relationship Id="rId4" Type="http://schemas.openxmlformats.org/officeDocument/2006/relationships/hyperlink" Target="http://blogs.msdn.com/psssql/archive/2008/04/08/how-it-works-sql-server-page-allocations.aspx" TargetMode="External"/><Relationship Id="rId9" Type="http://schemas.openxmlformats.org/officeDocument/2006/relationships/hyperlink" Target="http://blogs.msdn.com/psssql/archive/2008/01/15/how-it-works-file-stream-the-before-and-after-image-of-a-file.aspx" TargetMode="External"/><Relationship Id="rId14" Type="http://schemas.openxmlformats.org/officeDocument/2006/relationships/hyperlink" Target="http://blogs.msdn.com/psssql/archive/2008/04/05/sqliosim-is-not-an-i-o-performance-tuning-tool.aspx"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upport.microsoft.com/kb/929491" TargetMode="Externa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4600"/>
            <a:ext cx="7924800" cy="1828800"/>
          </a:xfrm>
        </p:spPr>
        <p:txBody>
          <a:bodyPr>
            <a:normAutofit/>
          </a:bodyPr>
          <a:lstStyle/>
          <a:p>
            <a:r>
              <a:rPr lang="en-US" dirty="0" smtClean="0"/>
              <a:t>Microsoft SQL Server</a:t>
            </a:r>
            <a:br>
              <a:rPr lang="en-US" dirty="0" smtClean="0"/>
            </a:br>
            <a:r>
              <a:rPr lang="en-US" dirty="0" smtClean="0"/>
              <a:t>Database </a:t>
            </a:r>
            <a:r>
              <a:rPr lang="en-US" smtClean="0"/>
              <a:t>Engine I/O</a:t>
            </a:r>
            <a:endParaRPr lang="en-US" dirty="0"/>
          </a:p>
        </p:txBody>
      </p:sp>
      <p:sp>
        <p:nvSpPr>
          <p:cNvPr id="3" name="Subtitle 2"/>
          <p:cNvSpPr>
            <a:spLocks noGrp="1"/>
          </p:cNvSpPr>
          <p:nvPr>
            <p:ph type="subTitle" idx="1"/>
          </p:nvPr>
        </p:nvSpPr>
        <p:spPr/>
        <p:txBody>
          <a:bodyPr>
            <a:normAutofit/>
          </a:bodyPr>
          <a:lstStyle/>
          <a:p>
            <a:r>
              <a:rPr lang="en-US" sz="1200" dirty="0" smtClean="0"/>
              <a:t>by Bob Dorr, Microsoft SQL Server Principle Escalation Engineer, 1994 – Present</a:t>
            </a:r>
            <a:br>
              <a:rPr lang="en-US" sz="1200" dirty="0" smtClean="0"/>
            </a:br>
            <a:r>
              <a:rPr lang="en-US" sz="1200" dirty="0" smtClean="0"/>
              <a:t/>
            </a:r>
            <a:br>
              <a:rPr lang="en-US" sz="1200" dirty="0" smtClean="0"/>
            </a:br>
            <a:r>
              <a:rPr lang="en-US" sz="1200" dirty="0" smtClean="0"/>
              <a:t>Built: Jan 2008</a:t>
            </a:r>
            <a:endParaRPr lang="en-US" sz="1200"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Cache Maintenance</a:t>
            </a:r>
            <a:endParaRPr lang="en-US" dirty="0"/>
          </a:p>
        </p:txBody>
      </p:sp>
      <p:sp>
        <p:nvSpPr>
          <p:cNvPr id="3" name="Content Placeholder 2"/>
          <p:cNvSpPr>
            <a:spLocks noGrp="1"/>
          </p:cNvSpPr>
          <p:nvPr>
            <p:ph sz="quarter" idx="1"/>
          </p:nvPr>
        </p:nvSpPr>
        <p:spPr>
          <a:xfrm>
            <a:off x="3429000" y="1600200"/>
            <a:ext cx="5410200" cy="2971800"/>
          </a:xfrm>
        </p:spPr>
        <p:txBody>
          <a:bodyPr>
            <a:normAutofit fontScale="77500" lnSpcReduction="20000"/>
          </a:bodyPr>
          <a:lstStyle/>
          <a:p>
            <a:r>
              <a:rPr lang="en-US" dirty="0" smtClean="0"/>
              <a:t>Memory Pressure: </a:t>
            </a:r>
            <a:r>
              <a:rPr lang="en-US" dirty="0" err="1" smtClean="0"/>
              <a:t>LazyWriter</a:t>
            </a:r>
            <a:endParaRPr lang="en-US" dirty="0" smtClean="0"/>
          </a:p>
          <a:p>
            <a:pPr lvl="1"/>
            <a:r>
              <a:rPr lang="en-US" dirty="0" smtClean="0"/>
              <a:t>Per NUMA Node</a:t>
            </a:r>
          </a:p>
          <a:p>
            <a:pPr lvl="1"/>
            <a:r>
              <a:rPr lang="en-US" dirty="0" smtClean="0"/>
              <a:t>Time Of Last Access (TLA)</a:t>
            </a:r>
          </a:p>
          <a:p>
            <a:r>
              <a:rPr lang="en-US" dirty="0" smtClean="0"/>
              <a:t>Recovery Interval: Checkpoint</a:t>
            </a:r>
          </a:p>
          <a:p>
            <a:pPr lvl="1"/>
            <a:r>
              <a:rPr lang="en-US" dirty="0" smtClean="0"/>
              <a:t>Queue</a:t>
            </a:r>
          </a:p>
          <a:p>
            <a:pPr lvl="1"/>
            <a:r>
              <a:rPr lang="en-US" dirty="0" smtClean="0"/>
              <a:t>I/O Targets</a:t>
            </a:r>
          </a:p>
          <a:p>
            <a:pPr lvl="1"/>
            <a:r>
              <a:rPr lang="en-US" dirty="0" smtClean="0"/>
              <a:t>.LDF Usage Triggers</a:t>
            </a:r>
          </a:p>
          <a:p>
            <a:pPr lvl="1"/>
            <a:r>
              <a:rPr lang="en-US" dirty="0" smtClean="0"/>
              <a:t>Alternate Triggers (Backup, Restore, …)</a:t>
            </a:r>
          </a:p>
          <a:p>
            <a:pPr lvl="1"/>
            <a:r>
              <a:rPr lang="en-US" dirty="0" smtClean="0"/>
              <a:t>Scatter/Gather Usage (</a:t>
            </a:r>
            <a:r>
              <a:rPr lang="en-US" dirty="0" err="1" smtClean="0"/>
              <a:t>WriteMultiple</a:t>
            </a:r>
            <a:r>
              <a:rPr lang="en-US" dirty="0" smtClean="0"/>
              <a:t>)</a:t>
            </a:r>
          </a:p>
          <a:p>
            <a:endParaRPr lang="en-US" dirty="0" smtClean="0"/>
          </a:p>
          <a:p>
            <a:endParaRPr lang="en-US" dirty="0" smtClean="0"/>
          </a:p>
        </p:txBody>
      </p:sp>
      <p:pic>
        <p:nvPicPr>
          <p:cNvPr id="1029" name="Picture 5" descr="C:\Documents and Settings\rdorr\Local Settings\Temporary Internet Files\Content.IE5\IPHYJK5A\MPj04394810000[1].jpg"/>
          <p:cNvPicPr>
            <a:picLocks noChangeAspect="1" noChangeArrowheads="1"/>
          </p:cNvPicPr>
          <p:nvPr/>
        </p:nvPicPr>
        <p:blipFill>
          <a:blip r:embed="rId3" cstate="print"/>
          <a:srcRect/>
          <a:stretch>
            <a:fillRect/>
          </a:stretch>
        </p:blipFill>
        <p:spPr bwMode="auto">
          <a:xfrm>
            <a:off x="5943600" y="4775926"/>
            <a:ext cx="2895600" cy="1933157"/>
          </a:xfrm>
          <a:prstGeom prst="rect">
            <a:avLst/>
          </a:prstGeom>
          <a:ln>
            <a:noFill/>
          </a:ln>
          <a:effectLst>
            <a:outerShdw blurRad="292100" dist="139700" dir="2700000" algn="tl" rotWithShape="0">
              <a:srgbClr xmlns:mc="http://schemas.openxmlformats.org/markup-compatibility/2006" xmlns:a14="http://schemas.microsoft.com/office/drawing/2010/main" val="333333" mc:Ignorable="">
                <a:alpha val="65000"/>
              </a:srgbClr>
            </a:outerShdw>
          </a:effectLst>
        </p:spPr>
      </p:pic>
      <p:sp>
        <p:nvSpPr>
          <p:cNvPr id="7" name="Rectangle 6"/>
          <p:cNvSpPr/>
          <p:nvPr/>
        </p:nvSpPr>
        <p:spPr>
          <a:xfrm>
            <a:off x="6096000" y="4876800"/>
            <a:ext cx="2590800" cy="1077218"/>
          </a:xfrm>
          <a:prstGeom prst="rect">
            <a:avLst/>
          </a:prstGeom>
        </p:spPr>
        <p:txBody>
          <a:bodyPr wrap="square">
            <a:spAutoFit/>
          </a:bodyPr>
          <a:lstStyle/>
          <a:p>
            <a:pPr>
              <a:buFont typeface="Arial" pitchFamily="34" charset="0"/>
              <a:buChar char="•"/>
            </a:pPr>
            <a:r>
              <a:rPr lang="en-US" sz="1600" dirty="0" smtClean="0">
                <a:solidFill>
                  <a:schemeClr val="bg1"/>
                </a:solidFill>
              </a:rPr>
              <a:t> Checkpoint Assignments</a:t>
            </a:r>
          </a:p>
          <a:p>
            <a:pPr>
              <a:buFont typeface="Arial" pitchFamily="34" charset="0"/>
              <a:buChar char="•"/>
            </a:pPr>
            <a:r>
              <a:rPr lang="en-US" sz="1600" dirty="0">
                <a:solidFill>
                  <a:schemeClr val="bg1"/>
                </a:solidFill>
              </a:rPr>
              <a:t> </a:t>
            </a:r>
            <a:r>
              <a:rPr lang="en-US" sz="1600" dirty="0" smtClean="0">
                <a:solidFill>
                  <a:schemeClr val="bg1"/>
                </a:solidFill>
              </a:rPr>
              <a:t>By Ordinal Sweep</a:t>
            </a:r>
          </a:p>
          <a:p>
            <a:pPr>
              <a:buFont typeface="Arial" pitchFamily="34" charset="0"/>
              <a:buChar char="•"/>
            </a:pPr>
            <a:r>
              <a:rPr lang="en-US" sz="1600" dirty="0" smtClean="0">
                <a:solidFill>
                  <a:schemeClr val="bg1"/>
                </a:solidFill>
              </a:rPr>
              <a:t> Stalled I/O – LW #0</a:t>
            </a:r>
          </a:p>
          <a:p>
            <a:pPr>
              <a:buFont typeface="Arial" pitchFamily="34" charset="0"/>
              <a:buChar char="•"/>
            </a:pPr>
            <a:r>
              <a:rPr lang="en-US" sz="1600" dirty="0">
                <a:solidFill>
                  <a:schemeClr val="bg1"/>
                </a:solidFill>
              </a:rPr>
              <a:t> </a:t>
            </a:r>
            <a:r>
              <a:rPr lang="en-US" sz="1600" dirty="0" smtClean="0">
                <a:solidFill>
                  <a:schemeClr val="bg1"/>
                </a:solidFill>
              </a:rPr>
              <a:t>I/O Queue Depth &gt; 2</a:t>
            </a:r>
          </a:p>
        </p:txBody>
      </p:sp>
      <p:pic>
        <p:nvPicPr>
          <p:cNvPr id="6154" name="Picture 10" descr="http://www.autocarparts.com/images/Skunk2/cam_gears.jpg"/>
          <p:cNvPicPr>
            <a:picLocks noChangeAspect="1" noChangeArrowheads="1"/>
          </p:cNvPicPr>
          <p:nvPr/>
        </p:nvPicPr>
        <p:blipFill>
          <a:blip r:embed="rId4" cstate="print"/>
          <a:srcRect/>
          <a:stretch>
            <a:fillRect/>
          </a:stretch>
        </p:blipFill>
        <p:spPr bwMode="auto">
          <a:xfrm>
            <a:off x="381000" y="2057400"/>
            <a:ext cx="2743200" cy="2160917"/>
          </a:xfrm>
          <a:prstGeom prst="rect">
            <a:avLst/>
          </a:prstGeom>
          <a:solidFill>
            <a:srgbClr xmlns:mc="http://schemas.openxmlformats.org/markup-compatibility/2006" xmlns:a14="http://schemas.microsoft.com/office/drawing/2010/main" val="FFFFFF" mc:Ignorable="">
              <a:shade val="85000"/>
            </a:srgbClr>
          </a:solidFill>
          <a:ln w="190500" cap="sq">
            <a:solidFill>
              <a:srgbClr xmlns:mc="http://schemas.openxmlformats.org/markup-compatibility/2006" xmlns:a14="http://schemas.microsoft.com/office/drawing/2010/main" val="FFFFFF" mc:Ignorable=""/>
            </a:solidFill>
            <a:miter lim="800000"/>
          </a:ln>
          <a:effectLst>
            <a:outerShdw blurRad="65000" dist="50800" dir="12900000" kx="195000" ky="145000" algn="tl" rotWithShape="0">
              <a:srgbClr xmlns:mc="http://schemas.openxmlformats.org/markup-compatibility/2006" xmlns:a14="http://schemas.microsoft.com/office/drawing/2010/main" val="000000" mc:Ignorable="">
                <a:alpha val="30000"/>
              </a:srgbClr>
            </a:outerShdw>
          </a:effectLst>
          <a:scene3d>
            <a:camera prst="orthographicFront">
              <a:rot lat="0" lon="0" rev="360000"/>
            </a:camera>
            <a:lightRig rig="twoPt" dir="t">
              <a:rot lat="0" lon="0" rev="7200000"/>
            </a:lightRig>
          </a:scene3d>
          <a:sp3d contourW="12700">
            <a:bevelT w="25400" h="19050"/>
            <a:contourClr>
              <a:srgbClr xmlns:mc="http://schemas.openxmlformats.org/markup-compatibility/2006" xmlns:a14="http://schemas.microsoft.com/office/drawing/2010/main" val="969696" mc:Ignorable=""/>
            </a:contourClr>
          </a:sp3d>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PAE and AWE</a:t>
            </a:r>
            <a:endParaRPr lang="en-US" dirty="0"/>
          </a:p>
        </p:txBody>
      </p:sp>
      <p:sp>
        <p:nvSpPr>
          <p:cNvPr id="3" name="Content Placeholder 2"/>
          <p:cNvSpPr>
            <a:spLocks noGrp="1"/>
          </p:cNvSpPr>
          <p:nvPr>
            <p:ph sz="quarter" idx="1"/>
          </p:nvPr>
        </p:nvSpPr>
        <p:spPr>
          <a:xfrm>
            <a:off x="3429000" y="1600200"/>
            <a:ext cx="5410200" cy="2971800"/>
          </a:xfrm>
        </p:spPr>
        <p:txBody>
          <a:bodyPr>
            <a:normAutofit fontScale="62500" lnSpcReduction="20000"/>
          </a:bodyPr>
          <a:lstStyle/>
          <a:p>
            <a:r>
              <a:rPr lang="en-US" dirty="0" smtClean="0"/>
              <a:t>Physical Address Extensions</a:t>
            </a:r>
          </a:p>
          <a:p>
            <a:pPr lvl="1"/>
            <a:r>
              <a:rPr lang="en-US" dirty="0" smtClean="0"/>
              <a:t>/PAE in Boot.ini</a:t>
            </a:r>
          </a:p>
          <a:p>
            <a:pPr lvl="1"/>
            <a:r>
              <a:rPr lang="en-US" dirty="0" smtClean="0"/>
              <a:t>Boots Kernel with 36 bit addressing</a:t>
            </a:r>
          </a:p>
          <a:p>
            <a:pPr lvl="1"/>
            <a:r>
              <a:rPr lang="en-US" dirty="0" smtClean="0"/>
              <a:t>Physical Memory &gt; 4GB</a:t>
            </a:r>
          </a:p>
          <a:p>
            <a:pPr lvl="1"/>
            <a:r>
              <a:rPr lang="en-US" dirty="0" smtClean="0"/>
              <a:t>Virtual Address Unchanged (/2gb or /3GB)</a:t>
            </a:r>
          </a:p>
          <a:p>
            <a:pPr lvl="1"/>
            <a:r>
              <a:rPr lang="en-US" dirty="0" smtClean="0"/>
              <a:t>Automatic for Hot Add Memory Computers</a:t>
            </a:r>
          </a:p>
          <a:p>
            <a:r>
              <a:rPr lang="en-US" dirty="0" smtClean="0"/>
              <a:t>Address Windows Extension</a:t>
            </a:r>
          </a:p>
          <a:p>
            <a:pPr lvl="1"/>
            <a:r>
              <a:rPr lang="en-US" dirty="0" smtClean="0"/>
              <a:t>Windows APIs (</a:t>
            </a:r>
            <a:r>
              <a:rPr lang="en-US" dirty="0" err="1" smtClean="0"/>
              <a:t>AllocateUserPhysicalPages</a:t>
            </a:r>
            <a:r>
              <a:rPr lang="en-US" dirty="0" smtClean="0"/>
              <a:t>)</a:t>
            </a:r>
          </a:p>
          <a:p>
            <a:pPr lvl="1"/>
            <a:r>
              <a:rPr lang="en-US" dirty="0" smtClean="0"/>
              <a:t>Physical Memory Allocations</a:t>
            </a:r>
          </a:p>
          <a:p>
            <a:pPr lvl="1"/>
            <a:r>
              <a:rPr lang="en-US" dirty="0" smtClean="0"/>
              <a:t>Un/Mapped in or out of Virtual Address Range</a:t>
            </a:r>
          </a:p>
        </p:txBody>
      </p:sp>
      <p:pic>
        <p:nvPicPr>
          <p:cNvPr id="1029" name="Picture 5" descr="C:\Documents and Settings\rdorr\Local Settings\Temporary Internet Files\Content.IE5\IPHYJK5A\MPj04394810000[1].jpg"/>
          <p:cNvPicPr>
            <a:picLocks noChangeAspect="1" noChangeArrowheads="1"/>
          </p:cNvPicPr>
          <p:nvPr/>
        </p:nvPicPr>
        <p:blipFill>
          <a:blip r:embed="rId3" cstate="print"/>
          <a:srcRect/>
          <a:stretch>
            <a:fillRect/>
          </a:stretch>
        </p:blipFill>
        <p:spPr bwMode="auto">
          <a:xfrm>
            <a:off x="5943600" y="4775926"/>
            <a:ext cx="2895600" cy="1933157"/>
          </a:xfrm>
          <a:prstGeom prst="rect">
            <a:avLst/>
          </a:prstGeom>
          <a:ln>
            <a:noFill/>
          </a:ln>
          <a:effectLst>
            <a:outerShdw blurRad="292100" dist="139700" dir="2700000" algn="tl" rotWithShape="0">
              <a:srgbClr xmlns:mc="http://schemas.openxmlformats.org/markup-compatibility/2006" xmlns:a14="http://schemas.microsoft.com/office/drawing/2010/main" val="333333" mc:Ignorable="">
                <a:alpha val="65000"/>
              </a:srgbClr>
            </a:outerShdw>
          </a:effectLst>
        </p:spPr>
      </p:pic>
      <p:sp>
        <p:nvSpPr>
          <p:cNvPr id="7" name="Rectangle 6"/>
          <p:cNvSpPr/>
          <p:nvPr/>
        </p:nvSpPr>
        <p:spPr>
          <a:xfrm>
            <a:off x="6096000" y="4876800"/>
            <a:ext cx="2590800" cy="1692771"/>
          </a:xfrm>
          <a:prstGeom prst="rect">
            <a:avLst/>
          </a:prstGeom>
        </p:spPr>
        <p:txBody>
          <a:bodyPr wrap="square">
            <a:spAutoFit/>
          </a:bodyPr>
          <a:lstStyle/>
          <a:p>
            <a:pPr>
              <a:buFont typeface="Arial" pitchFamily="34" charset="0"/>
              <a:buChar char="•"/>
            </a:pPr>
            <a:r>
              <a:rPr lang="en-US" sz="2000" dirty="0" smtClean="0">
                <a:solidFill>
                  <a:schemeClr val="bg1"/>
                </a:solidFill>
              </a:rPr>
              <a:t> Data Pages-Only</a:t>
            </a:r>
          </a:p>
          <a:p>
            <a:pPr>
              <a:buFont typeface="Arial" pitchFamily="34" charset="0"/>
              <a:buChar char="•"/>
            </a:pPr>
            <a:r>
              <a:rPr lang="en-US" sz="2000" dirty="0" smtClean="0">
                <a:solidFill>
                  <a:schemeClr val="bg1"/>
                </a:solidFill>
              </a:rPr>
              <a:t> Locked Pages</a:t>
            </a:r>
          </a:p>
          <a:p>
            <a:pPr>
              <a:buFont typeface="Arial" pitchFamily="34" charset="0"/>
              <a:buChar char="•"/>
            </a:pPr>
            <a:r>
              <a:rPr lang="en-US" sz="2000" dirty="0">
                <a:solidFill>
                  <a:schemeClr val="bg1"/>
                </a:solidFill>
              </a:rPr>
              <a:t> </a:t>
            </a:r>
            <a:r>
              <a:rPr lang="en-US" sz="2000" dirty="0" smtClean="0">
                <a:solidFill>
                  <a:schemeClr val="bg1"/>
                </a:solidFill>
              </a:rPr>
              <a:t>Windows Paging</a:t>
            </a:r>
          </a:p>
          <a:p>
            <a:pPr>
              <a:buFont typeface="Arial" pitchFamily="34" charset="0"/>
              <a:buChar char="•"/>
            </a:pPr>
            <a:r>
              <a:rPr lang="en-US" sz="2000" dirty="0" smtClean="0">
                <a:solidFill>
                  <a:schemeClr val="bg1"/>
                </a:solidFill>
              </a:rPr>
              <a:t>Windows 2000 Bugs </a:t>
            </a:r>
          </a:p>
          <a:p>
            <a:endParaRPr lang="en-US" sz="2400" dirty="0" smtClean="0">
              <a:solidFill>
                <a:schemeClr val="bg1"/>
              </a:solidFill>
            </a:endParaRPr>
          </a:p>
        </p:txBody>
      </p:sp>
      <p:pic>
        <p:nvPicPr>
          <p:cNvPr id="40962" name="Picture 2" descr="Computer Memory"/>
          <p:cNvPicPr>
            <a:picLocks noChangeAspect="1" noChangeArrowheads="1"/>
          </p:cNvPicPr>
          <p:nvPr/>
        </p:nvPicPr>
        <p:blipFill>
          <a:blip r:embed="rId4" cstate="print"/>
          <a:srcRect/>
          <a:stretch>
            <a:fillRect/>
          </a:stretch>
        </p:blipFill>
        <p:spPr bwMode="auto">
          <a:xfrm>
            <a:off x="304800" y="1676400"/>
            <a:ext cx="2857500" cy="1590675"/>
          </a:xfrm>
          <a:prstGeom prst="rect">
            <a:avLst/>
          </a:prstGeom>
          <a:solidFill>
            <a:srgbClr xmlns:mc="http://schemas.openxmlformats.org/markup-compatibility/2006" xmlns:a14="http://schemas.microsoft.com/office/drawing/2010/main" val="FFFFFF" mc:Ignorable="">
              <a:shade val="85000"/>
            </a:srgbClr>
          </a:solidFill>
          <a:ln w="190500" cap="sq">
            <a:solidFill>
              <a:srgbClr xmlns:mc="http://schemas.openxmlformats.org/markup-compatibility/2006" xmlns:a14="http://schemas.microsoft.com/office/drawing/2010/main" val="FFFFFF" mc:Ignorable=""/>
            </a:solidFill>
            <a:miter lim="800000"/>
          </a:ln>
          <a:effectLst>
            <a:outerShdw blurRad="65000" dist="50800" dir="12900000" kx="195000" ky="145000" algn="tl" rotWithShape="0">
              <a:srgbClr xmlns:mc="http://schemas.openxmlformats.org/markup-compatibility/2006" xmlns:a14="http://schemas.microsoft.com/office/drawing/2010/main" val="000000" mc:Ignorable="">
                <a:alpha val="30000"/>
              </a:srgbClr>
            </a:outerShdw>
          </a:effectLst>
          <a:scene3d>
            <a:camera prst="orthographicFront">
              <a:rot lat="0" lon="0" rev="360000"/>
            </a:camera>
            <a:lightRig rig="twoPt" dir="t">
              <a:rot lat="0" lon="0" rev="7200000"/>
            </a:lightRig>
          </a:scene3d>
          <a:sp3d contourW="12700">
            <a:bevelT w="25400" h="19050"/>
            <a:contourClr>
              <a:srgbClr xmlns:mc="http://schemas.openxmlformats.org/markup-compatibility/2006" xmlns:a14="http://schemas.microsoft.com/office/drawing/2010/main" val="969696" mc:Ignorable=""/>
            </a:contourClr>
          </a:sp3d>
        </p:spPr>
      </p:pic>
      <p:sp>
        <p:nvSpPr>
          <p:cNvPr id="8" name="TextBox 7"/>
          <p:cNvSpPr txBox="1"/>
          <p:nvPr/>
        </p:nvSpPr>
        <p:spPr>
          <a:xfrm>
            <a:off x="152400" y="4724400"/>
            <a:ext cx="5486400"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Font typeface="Arial" pitchFamily="34" charset="0"/>
              <a:buChar char="•"/>
            </a:pPr>
            <a:r>
              <a:rPr lang="en-US" dirty="0" smtClean="0"/>
              <a:t>32 Bit Address = 4294967295 (0xFFFFFFFF) 4GB</a:t>
            </a:r>
          </a:p>
          <a:p>
            <a:pPr lvl="1">
              <a:buFont typeface="Arial" pitchFamily="34" charset="0"/>
              <a:buChar char="•"/>
            </a:pPr>
            <a:r>
              <a:rPr lang="en-US" dirty="0" smtClean="0"/>
              <a:t>Interlocked Instruction</a:t>
            </a:r>
            <a:br>
              <a:rPr lang="en-US" dirty="0" smtClean="0"/>
            </a:br>
            <a:r>
              <a:rPr lang="en-US" dirty="0" smtClean="0"/>
              <a:t> </a:t>
            </a:r>
            <a:r>
              <a:rPr lang="en-US" dirty="0" smtClean="0">
                <a:latin typeface="Courier New" pitchFamily="49" charset="0"/>
                <a:cs typeface="Courier New" pitchFamily="49" charset="0"/>
              </a:rPr>
              <a:t>lock </a:t>
            </a:r>
            <a:r>
              <a:rPr lang="en-US" dirty="0" err="1" smtClean="0">
                <a:latin typeface="Courier New" pitchFamily="49" charset="0"/>
                <a:cs typeface="Courier New" pitchFamily="49" charset="0"/>
              </a:rPr>
              <a:t>xadd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dword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ptr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ecx</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eax</a:t>
            </a:r>
            <a:r>
              <a:rPr lang="en-US" dirty="0" smtClean="0">
                <a:latin typeface="Courier New" pitchFamily="49" charset="0"/>
                <a:cs typeface="Courier New" pitchFamily="49" charset="0"/>
              </a:rPr>
              <a:t> </a:t>
            </a:r>
          </a:p>
          <a:p>
            <a:pPr lvl="1">
              <a:buFont typeface="Arial" pitchFamily="34" charset="0"/>
              <a:buChar char="•"/>
            </a:pPr>
            <a:endParaRPr lang="en-US" dirty="0" smtClean="0"/>
          </a:p>
          <a:p>
            <a:pPr>
              <a:buFont typeface="Arial" pitchFamily="34" charset="0"/>
              <a:buChar char="•"/>
            </a:pPr>
            <a:r>
              <a:rPr lang="en-US" dirty="0" smtClean="0"/>
              <a:t>36 Bit Address = 68719476735 (0xFFFFFFFFF) 64GB</a:t>
            </a:r>
          </a:p>
          <a:p>
            <a:pPr lvl="1">
              <a:buFont typeface="Arial" pitchFamily="34" charset="0"/>
              <a:buChar char="•"/>
            </a:pPr>
            <a:r>
              <a:rPr lang="en-US" dirty="0" smtClean="0"/>
              <a:t>Multiple Instructions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Ahead</a:t>
            </a:r>
            <a:endParaRPr lang="en-US" dirty="0"/>
          </a:p>
        </p:txBody>
      </p:sp>
      <p:sp>
        <p:nvSpPr>
          <p:cNvPr id="3" name="Content Placeholder 2"/>
          <p:cNvSpPr>
            <a:spLocks noGrp="1"/>
          </p:cNvSpPr>
          <p:nvPr>
            <p:ph sz="quarter" idx="1"/>
          </p:nvPr>
        </p:nvSpPr>
        <p:spPr>
          <a:xfrm>
            <a:off x="3429000" y="1600200"/>
            <a:ext cx="5410200" cy="2971800"/>
          </a:xfrm>
        </p:spPr>
        <p:txBody>
          <a:bodyPr/>
          <a:lstStyle/>
          <a:p>
            <a:r>
              <a:rPr lang="en-US" dirty="0" smtClean="0"/>
              <a:t>128 Pages Standard SKU</a:t>
            </a:r>
          </a:p>
          <a:p>
            <a:r>
              <a:rPr lang="en-US" dirty="0" smtClean="0"/>
              <a:t>1024 Pages Enterprise SKU</a:t>
            </a:r>
          </a:p>
          <a:p>
            <a:r>
              <a:rPr lang="en-US" dirty="0" smtClean="0"/>
              <a:t>Uses </a:t>
            </a:r>
            <a:r>
              <a:rPr lang="en-US" dirty="0" err="1" smtClean="0"/>
              <a:t>ReadFileScatter</a:t>
            </a:r>
            <a:endParaRPr lang="en-US" dirty="0" smtClean="0"/>
          </a:p>
          <a:p>
            <a:r>
              <a:rPr lang="en-US" dirty="0" smtClean="0"/>
              <a:t>Plan Based Decisions </a:t>
            </a:r>
          </a:p>
          <a:p>
            <a:r>
              <a:rPr lang="en-US" dirty="0" smtClean="0"/>
              <a:t>Power of Asynchronous I/O</a:t>
            </a:r>
          </a:p>
        </p:txBody>
      </p:sp>
      <p:pic>
        <p:nvPicPr>
          <p:cNvPr id="1029" name="Picture 5" descr="C:\Documents and Settings\rdorr\Local Settings\Temporary Internet Files\Content.IE5\IPHYJK5A\MPj04394810000[1].jpg"/>
          <p:cNvPicPr>
            <a:picLocks noChangeAspect="1" noChangeArrowheads="1"/>
          </p:cNvPicPr>
          <p:nvPr/>
        </p:nvPicPr>
        <p:blipFill>
          <a:blip r:embed="rId3" cstate="print"/>
          <a:srcRect/>
          <a:stretch>
            <a:fillRect/>
          </a:stretch>
        </p:blipFill>
        <p:spPr bwMode="auto">
          <a:xfrm>
            <a:off x="5943600" y="4775926"/>
            <a:ext cx="2895600" cy="1933157"/>
          </a:xfrm>
          <a:prstGeom prst="rect">
            <a:avLst/>
          </a:prstGeom>
          <a:ln>
            <a:noFill/>
          </a:ln>
          <a:effectLst>
            <a:outerShdw blurRad="292100" dist="139700" dir="2700000" algn="tl" rotWithShape="0">
              <a:srgbClr xmlns:mc="http://schemas.openxmlformats.org/markup-compatibility/2006" xmlns:a14="http://schemas.microsoft.com/office/drawing/2010/main" val="333333" mc:Ignorable="">
                <a:alpha val="65000"/>
              </a:srgbClr>
            </a:outerShdw>
          </a:effectLst>
        </p:spPr>
      </p:pic>
      <p:sp>
        <p:nvSpPr>
          <p:cNvPr id="7" name="Rectangle 6"/>
          <p:cNvSpPr/>
          <p:nvPr/>
        </p:nvSpPr>
        <p:spPr>
          <a:xfrm>
            <a:off x="6096000" y="4876800"/>
            <a:ext cx="2590800" cy="830997"/>
          </a:xfrm>
          <a:prstGeom prst="rect">
            <a:avLst/>
          </a:prstGeom>
        </p:spPr>
        <p:txBody>
          <a:bodyPr wrap="square">
            <a:spAutoFit/>
          </a:bodyPr>
          <a:lstStyle/>
          <a:p>
            <a:pPr>
              <a:buFont typeface="Arial" pitchFamily="34" charset="0"/>
              <a:buChar char="•"/>
            </a:pPr>
            <a:r>
              <a:rPr lang="en-US" sz="2400" dirty="0" smtClean="0">
                <a:solidFill>
                  <a:schemeClr val="bg1"/>
                </a:solidFill>
              </a:rPr>
              <a:t> Read Over Write </a:t>
            </a:r>
          </a:p>
          <a:p>
            <a:pPr>
              <a:buFont typeface="Arial" pitchFamily="34" charset="0"/>
              <a:buChar char="•"/>
            </a:pPr>
            <a:r>
              <a:rPr lang="en-US" sz="2400" dirty="0" smtClean="0">
                <a:solidFill>
                  <a:schemeClr val="bg1"/>
                </a:solidFill>
              </a:rPr>
              <a:t> Ramp-up</a:t>
            </a:r>
            <a:endParaRPr lang="en-US" sz="2400" dirty="0">
              <a:solidFill>
                <a:schemeClr val="bg1"/>
              </a:solidFill>
            </a:endParaRPr>
          </a:p>
        </p:txBody>
      </p:sp>
      <p:pic>
        <p:nvPicPr>
          <p:cNvPr id="39938" name="Picture 2" descr="http://www.cellphonedigest.net/images/eye-scanner.jpg"/>
          <p:cNvPicPr>
            <a:picLocks noChangeAspect="1" noChangeArrowheads="1"/>
          </p:cNvPicPr>
          <p:nvPr/>
        </p:nvPicPr>
        <p:blipFill>
          <a:blip r:embed="rId4" cstate="print"/>
          <a:srcRect/>
          <a:stretch>
            <a:fillRect/>
          </a:stretch>
        </p:blipFill>
        <p:spPr bwMode="auto">
          <a:xfrm>
            <a:off x="457200" y="1600200"/>
            <a:ext cx="1943100" cy="1895475"/>
          </a:xfrm>
          <a:prstGeom prst="rect">
            <a:avLst/>
          </a:prstGeom>
          <a:solidFill>
            <a:srgbClr xmlns:mc="http://schemas.openxmlformats.org/markup-compatibility/2006" xmlns:a14="http://schemas.microsoft.com/office/drawing/2010/main" val="FFFFFF" mc:Ignorable="">
              <a:shade val="85000"/>
            </a:srgbClr>
          </a:solidFill>
          <a:ln w="190500" cap="sq">
            <a:solidFill>
              <a:srgbClr xmlns:mc="http://schemas.openxmlformats.org/markup-compatibility/2006" xmlns:a14="http://schemas.microsoft.com/office/drawing/2010/main" val="FFFFFF" mc:Ignorable=""/>
            </a:solidFill>
            <a:miter lim="800000"/>
          </a:ln>
          <a:effectLst>
            <a:outerShdw blurRad="65000" dist="50800" dir="12900000" kx="195000" ky="145000" algn="tl" rotWithShape="0">
              <a:srgbClr xmlns:mc="http://schemas.openxmlformats.org/markup-compatibility/2006" xmlns:a14="http://schemas.microsoft.com/office/drawing/2010/main" val="000000" mc:Ignorable="">
                <a:alpha val="30000"/>
              </a:srgbClr>
            </a:outerShdw>
          </a:effectLst>
          <a:scene3d>
            <a:camera prst="orthographicFront">
              <a:rot lat="0" lon="0" rev="360000"/>
            </a:camera>
            <a:lightRig rig="twoPt" dir="t">
              <a:rot lat="0" lon="0" rev="7200000"/>
            </a:lightRig>
          </a:scene3d>
          <a:sp3d contourW="12700">
            <a:bevelT w="25400" h="19050"/>
            <a:contourClr>
              <a:srgbClr xmlns:mc="http://schemas.openxmlformats.org/markup-compatibility/2006" xmlns:a14="http://schemas.microsoft.com/office/drawing/2010/main" val="969696" mc:Ignorable=""/>
            </a:contourClr>
          </a:sp3d>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Sparse Files – Copy On Write</a:t>
            </a:r>
            <a:endParaRPr lang="en-US" dirty="0"/>
          </a:p>
        </p:txBody>
      </p:sp>
      <p:sp>
        <p:nvSpPr>
          <p:cNvPr id="3" name="Content Placeholder 2"/>
          <p:cNvSpPr>
            <a:spLocks noGrp="1"/>
          </p:cNvSpPr>
          <p:nvPr>
            <p:ph sz="quarter" idx="1"/>
          </p:nvPr>
        </p:nvSpPr>
        <p:spPr>
          <a:xfrm>
            <a:off x="3429000" y="1600200"/>
            <a:ext cx="5410200" cy="2971800"/>
          </a:xfrm>
        </p:spPr>
        <p:txBody>
          <a:bodyPr/>
          <a:lstStyle/>
          <a:p>
            <a:r>
              <a:rPr lang="en-US" dirty="0" smtClean="0"/>
              <a:t>Usage</a:t>
            </a:r>
          </a:p>
          <a:p>
            <a:pPr lvl="1"/>
            <a:r>
              <a:rPr lang="en-US" dirty="0" smtClean="0"/>
              <a:t>Online DBCC</a:t>
            </a:r>
          </a:p>
          <a:p>
            <a:pPr lvl="1"/>
            <a:r>
              <a:rPr lang="en-US" dirty="0" smtClean="0"/>
              <a:t>Snapshot Databases</a:t>
            </a:r>
          </a:p>
          <a:p>
            <a:r>
              <a:rPr lang="en-US" dirty="0" smtClean="0"/>
              <a:t>Buffer Pool: </a:t>
            </a:r>
            <a:r>
              <a:rPr lang="en-US" dirty="0" err="1" smtClean="0"/>
              <a:t>PrepareToDirty</a:t>
            </a:r>
            <a:endParaRPr lang="en-US" dirty="0" smtClean="0"/>
          </a:p>
          <a:p>
            <a:r>
              <a:rPr lang="en-US" dirty="0" smtClean="0"/>
              <a:t>File Control Block (FCB) Chaining</a:t>
            </a:r>
          </a:p>
        </p:txBody>
      </p:sp>
      <p:pic>
        <p:nvPicPr>
          <p:cNvPr id="1029" name="Picture 5" descr="C:\Documents and Settings\rdorr\Local Settings\Temporary Internet Files\Content.IE5\IPHYJK5A\MPj04394810000[1].jpg"/>
          <p:cNvPicPr>
            <a:picLocks noChangeAspect="1" noChangeArrowheads="1"/>
          </p:cNvPicPr>
          <p:nvPr/>
        </p:nvPicPr>
        <p:blipFill>
          <a:blip r:embed="rId3" cstate="print"/>
          <a:srcRect/>
          <a:stretch>
            <a:fillRect/>
          </a:stretch>
        </p:blipFill>
        <p:spPr bwMode="auto">
          <a:xfrm>
            <a:off x="5943600" y="4775926"/>
            <a:ext cx="2895600" cy="1933157"/>
          </a:xfrm>
          <a:prstGeom prst="rect">
            <a:avLst/>
          </a:prstGeom>
          <a:ln>
            <a:noFill/>
          </a:ln>
          <a:effectLst>
            <a:outerShdw blurRad="292100" dist="139700" dir="2700000" algn="tl" rotWithShape="0">
              <a:srgbClr xmlns:mc="http://schemas.openxmlformats.org/markup-compatibility/2006" xmlns:a14="http://schemas.microsoft.com/office/drawing/2010/main" val="333333" mc:Ignorable="">
                <a:alpha val="65000"/>
              </a:srgbClr>
            </a:outerShdw>
          </a:effectLst>
        </p:spPr>
      </p:pic>
      <p:sp>
        <p:nvSpPr>
          <p:cNvPr id="7" name="Rectangle 6"/>
          <p:cNvSpPr/>
          <p:nvPr/>
        </p:nvSpPr>
        <p:spPr>
          <a:xfrm>
            <a:off x="6096000" y="4876800"/>
            <a:ext cx="2590800" cy="1323439"/>
          </a:xfrm>
          <a:prstGeom prst="rect">
            <a:avLst/>
          </a:prstGeom>
        </p:spPr>
        <p:txBody>
          <a:bodyPr wrap="square">
            <a:spAutoFit/>
          </a:bodyPr>
          <a:lstStyle/>
          <a:p>
            <a:pPr>
              <a:buFont typeface="Arial" pitchFamily="34" charset="0"/>
              <a:buChar char="•"/>
            </a:pPr>
            <a:r>
              <a:rPr lang="en-US" sz="2000" dirty="0" smtClean="0">
                <a:solidFill>
                  <a:schemeClr val="bg1"/>
                </a:solidFill>
              </a:rPr>
              <a:t> Sparse Allocation</a:t>
            </a:r>
          </a:p>
          <a:p>
            <a:pPr>
              <a:buFont typeface="Arial" pitchFamily="34" charset="0"/>
              <a:buChar char="•"/>
            </a:pPr>
            <a:r>
              <a:rPr lang="en-US" sz="2000" dirty="0">
                <a:solidFill>
                  <a:schemeClr val="bg1"/>
                </a:solidFill>
              </a:rPr>
              <a:t> </a:t>
            </a:r>
            <a:r>
              <a:rPr lang="en-US" sz="2000" dirty="0" smtClean="0">
                <a:solidFill>
                  <a:schemeClr val="bg1"/>
                </a:solidFill>
              </a:rPr>
              <a:t>FCB Tracking</a:t>
            </a:r>
          </a:p>
          <a:p>
            <a:pPr>
              <a:buFont typeface="Arial" pitchFamily="34" charset="0"/>
              <a:buChar char="•"/>
            </a:pPr>
            <a:r>
              <a:rPr lang="en-US" sz="2000" dirty="0" smtClean="0">
                <a:solidFill>
                  <a:schemeClr val="bg1"/>
                </a:solidFill>
              </a:rPr>
              <a:t> Windows Limits </a:t>
            </a:r>
          </a:p>
          <a:p>
            <a:pPr>
              <a:buFont typeface="Arial" pitchFamily="34" charset="0"/>
              <a:buChar char="•"/>
            </a:pPr>
            <a:r>
              <a:rPr lang="en-US" sz="2000" dirty="0" smtClean="0">
                <a:solidFill>
                  <a:schemeClr val="bg1"/>
                </a:solidFill>
              </a:rPr>
              <a:t> New Page Allocations</a:t>
            </a:r>
            <a:endParaRPr lang="en-US" sz="2000" dirty="0">
              <a:solidFill>
                <a:schemeClr val="bg1"/>
              </a:solidFill>
            </a:endParaRPr>
          </a:p>
        </p:txBody>
      </p:sp>
      <p:sp>
        <p:nvSpPr>
          <p:cNvPr id="38914" name="AutoShape 2" descr="image">
            <a:hlinkClick r:id="rId4"/>
          </p:cNvPr>
          <p:cNvSpPr>
            <a:spLocks noChangeAspect="1" noChangeArrowheads="1"/>
          </p:cNvSpPr>
          <p:nvPr/>
        </p:nvSpPr>
        <p:spPr bwMode="auto">
          <a:xfrm>
            <a:off x="155575" y="-1195388"/>
            <a:ext cx="2476500" cy="2505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916" name="AutoShape 4" descr="image">
            <a:hlinkClick r:id="rId5"/>
          </p:cNvPr>
          <p:cNvSpPr>
            <a:spLocks noChangeAspect="1" noChangeArrowheads="1"/>
          </p:cNvSpPr>
          <p:nvPr/>
        </p:nvSpPr>
        <p:spPr bwMode="auto">
          <a:xfrm>
            <a:off x="155575" y="-1195388"/>
            <a:ext cx="2476500" cy="25050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8917" name="Picture 5"/>
          <p:cNvPicPr>
            <a:picLocks noChangeAspect="1" noChangeArrowheads="1"/>
          </p:cNvPicPr>
          <p:nvPr/>
        </p:nvPicPr>
        <p:blipFill>
          <a:blip r:embed="rId6" cstate="print"/>
          <a:srcRect/>
          <a:stretch>
            <a:fillRect/>
          </a:stretch>
        </p:blipFill>
        <p:spPr bwMode="auto">
          <a:xfrm>
            <a:off x="228600" y="1828800"/>
            <a:ext cx="2885209" cy="26670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Protection</a:t>
            </a:r>
            <a:endParaRPr lang="en-US" dirty="0"/>
          </a:p>
        </p:txBody>
      </p:sp>
      <p:sp>
        <p:nvSpPr>
          <p:cNvPr id="3" name="Content Placeholder 2"/>
          <p:cNvSpPr>
            <a:spLocks noGrp="1"/>
          </p:cNvSpPr>
          <p:nvPr>
            <p:ph sz="quarter" idx="1"/>
          </p:nvPr>
        </p:nvSpPr>
        <p:spPr>
          <a:xfrm>
            <a:off x="3429000" y="1600200"/>
            <a:ext cx="5410200" cy="2971800"/>
          </a:xfrm>
        </p:spPr>
        <p:txBody>
          <a:bodyPr>
            <a:normAutofit fontScale="77500" lnSpcReduction="20000"/>
          </a:bodyPr>
          <a:lstStyle/>
          <a:p>
            <a:r>
              <a:rPr lang="en-US" dirty="0" smtClean="0"/>
              <a:t>What is a Scribbler?</a:t>
            </a:r>
          </a:p>
          <a:p>
            <a:r>
              <a:rPr lang="en-US" dirty="0" smtClean="0"/>
              <a:t>Data Page Audits</a:t>
            </a:r>
          </a:p>
          <a:p>
            <a:pPr lvl="1"/>
            <a:r>
              <a:rPr lang="en-US" dirty="0" smtClean="0"/>
              <a:t>None</a:t>
            </a:r>
          </a:p>
          <a:p>
            <a:pPr lvl="1"/>
            <a:r>
              <a:rPr lang="en-US" dirty="0" smtClean="0"/>
              <a:t>Torn Bits</a:t>
            </a:r>
          </a:p>
          <a:p>
            <a:pPr lvl="1"/>
            <a:r>
              <a:rPr lang="en-US" dirty="0" smtClean="0"/>
              <a:t>Checksum</a:t>
            </a:r>
          </a:p>
          <a:p>
            <a:r>
              <a:rPr lang="en-US" dirty="0" smtClean="0"/>
              <a:t>Log Block Checksum</a:t>
            </a:r>
          </a:p>
          <a:p>
            <a:r>
              <a:rPr lang="en-US" dirty="0" smtClean="0"/>
              <a:t>Constant Page</a:t>
            </a:r>
          </a:p>
          <a:p>
            <a:r>
              <a:rPr lang="en-US" dirty="0" smtClean="0"/>
              <a:t>Backup with Checksum</a:t>
            </a:r>
          </a:p>
        </p:txBody>
      </p:sp>
      <p:pic>
        <p:nvPicPr>
          <p:cNvPr id="1029" name="Picture 5" descr="C:\Documents and Settings\rdorr\Local Settings\Temporary Internet Files\Content.IE5\IPHYJK5A\MPj04394810000[1].jpg"/>
          <p:cNvPicPr>
            <a:picLocks noChangeAspect="1" noChangeArrowheads="1"/>
          </p:cNvPicPr>
          <p:nvPr/>
        </p:nvPicPr>
        <p:blipFill>
          <a:blip r:embed="rId3" cstate="print"/>
          <a:srcRect/>
          <a:stretch>
            <a:fillRect/>
          </a:stretch>
        </p:blipFill>
        <p:spPr bwMode="auto">
          <a:xfrm>
            <a:off x="5943600" y="4775926"/>
            <a:ext cx="2895600" cy="1933157"/>
          </a:xfrm>
          <a:prstGeom prst="rect">
            <a:avLst/>
          </a:prstGeom>
          <a:ln>
            <a:noFill/>
          </a:ln>
          <a:effectLst>
            <a:outerShdw blurRad="292100" dist="139700" dir="2700000" algn="tl" rotWithShape="0">
              <a:srgbClr xmlns:mc="http://schemas.openxmlformats.org/markup-compatibility/2006" xmlns:a14="http://schemas.microsoft.com/office/drawing/2010/main" val="333333" mc:Ignorable="">
                <a:alpha val="65000"/>
              </a:srgbClr>
            </a:outerShdw>
          </a:effectLst>
        </p:spPr>
      </p:pic>
      <p:sp>
        <p:nvSpPr>
          <p:cNvPr id="7" name="Rectangle 6"/>
          <p:cNvSpPr/>
          <p:nvPr/>
        </p:nvSpPr>
        <p:spPr>
          <a:xfrm>
            <a:off x="6096000" y="4876800"/>
            <a:ext cx="2590800" cy="923330"/>
          </a:xfrm>
          <a:prstGeom prst="rect">
            <a:avLst/>
          </a:prstGeom>
        </p:spPr>
        <p:txBody>
          <a:bodyPr wrap="square">
            <a:spAutoFit/>
          </a:bodyPr>
          <a:lstStyle/>
          <a:p>
            <a:pPr>
              <a:buFont typeface="Arial" pitchFamily="34" charset="0"/>
              <a:buChar char="•"/>
            </a:pPr>
            <a:r>
              <a:rPr lang="en-US" dirty="0" smtClean="0">
                <a:solidFill>
                  <a:schemeClr val="bg1"/>
                </a:solidFill>
              </a:rPr>
              <a:t> DBCC Page Audit</a:t>
            </a:r>
          </a:p>
          <a:p>
            <a:pPr>
              <a:buFont typeface="Arial" pitchFamily="34" charset="0"/>
              <a:buChar char="•"/>
            </a:pPr>
            <a:r>
              <a:rPr lang="en-US" dirty="0" smtClean="0">
                <a:solidFill>
                  <a:schemeClr val="bg1"/>
                </a:solidFill>
              </a:rPr>
              <a:t> Stale Read Check</a:t>
            </a:r>
          </a:p>
          <a:p>
            <a:pPr>
              <a:buFont typeface="Arial" pitchFamily="34" charset="0"/>
              <a:buChar char="•"/>
            </a:pPr>
            <a:r>
              <a:rPr lang="en-US" dirty="0">
                <a:solidFill>
                  <a:schemeClr val="bg1"/>
                </a:solidFill>
              </a:rPr>
              <a:t> </a:t>
            </a:r>
            <a:r>
              <a:rPr lang="en-US" dirty="0" err="1" smtClean="0">
                <a:solidFill>
                  <a:schemeClr val="bg1"/>
                </a:solidFill>
              </a:rPr>
              <a:t>SQLIOSim</a:t>
            </a:r>
            <a:endParaRPr lang="en-US" dirty="0">
              <a:solidFill>
                <a:schemeClr val="bg1"/>
              </a:solidFill>
            </a:endParaRPr>
          </a:p>
        </p:txBody>
      </p:sp>
      <p:pic>
        <p:nvPicPr>
          <p:cNvPr id="37890" name="Picture 2" descr="http://www.simplyinstrumental.com/feature/contestjournal/images/sunscreen.jpg"/>
          <p:cNvPicPr>
            <a:picLocks noChangeAspect="1" noChangeArrowheads="1"/>
          </p:cNvPicPr>
          <p:nvPr/>
        </p:nvPicPr>
        <p:blipFill>
          <a:blip r:embed="rId4" cstate="print"/>
          <a:srcRect/>
          <a:stretch>
            <a:fillRect/>
          </a:stretch>
        </p:blipFill>
        <p:spPr bwMode="auto">
          <a:xfrm>
            <a:off x="152400" y="1704975"/>
            <a:ext cx="2857500" cy="2333625"/>
          </a:xfrm>
          <a:prstGeom prst="rect">
            <a:avLst/>
          </a:prstGeom>
          <a:solidFill>
            <a:srgbClr xmlns:mc="http://schemas.openxmlformats.org/markup-compatibility/2006" xmlns:a14="http://schemas.microsoft.com/office/drawing/2010/main" val="FFFFFF" mc:Ignorable="">
              <a:shade val="85000"/>
            </a:srgbClr>
          </a:solidFill>
          <a:ln w="190500" cap="sq">
            <a:solidFill>
              <a:srgbClr xmlns:mc="http://schemas.openxmlformats.org/markup-compatibility/2006" xmlns:a14="http://schemas.microsoft.com/office/drawing/2010/main" val="FFFFFF" mc:Ignorable=""/>
            </a:solidFill>
            <a:miter lim="800000"/>
          </a:ln>
          <a:effectLst>
            <a:outerShdw blurRad="65000" dist="50800" dir="12900000" kx="195000" ky="145000" algn="tl" rotWithShape="0">
              <a:srgbClr xmlns:mc="http://schemas.openxmlformats.org/markup-compatibility/2006" xmlns:a14="http://schemas.microsoft.com/office/drawing/2010/main" val="000000" mc:Ignorable="">
                <a:alpha val="30000"/>
              </a:srgbClr>
            </a:outerShdw>
          </a:effectLst>
          <a:scene3d>
            <a:camera prst="orthographicFront">
              <a:rot lat="0" lon="0" rev="360000"/>
            </a:camera>
            <a:lightRig rig="twoPt" dir="t">
              <a:rot lat="0" lon="0" rev="7200000"/>
            </a:lightRig>
          </a:scene3d>
          <a:sp3d contourW="12700">
            <a:bevelT w="25400" h="19050"/>
            <a:contourClr>
              <a:srgbClr xmlns:mc="http://schemas.openxmlformats.org/markup-compatibility/2006" xmlns:a14="http://schemas.microsoft.com/office/drawing/2010/main" val="969696" mc:Ignorable=""/>
            </a:contourClr>
          </a:sp3d>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2514600"/>
            <a:ext cx="6477000" cy="1828800"/>
          </a:xfrm>
        </p:spPr>
        <p:txBody>
          <a:bodyPr/>
          <a:lstStyle/>
          <a:p>
            <a:r>
              <a:rPr lang="en-US" dirty="0" smtClean="0"/>
              <a:t>References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quarter" idx="1"/>
          </p:nvPr>
        </p:nvSpPr>
        <p:spPr/>
        <p:txBody>
          <a:bodyPr/>
          <a:lstStyle/>
          <a:p>
            <a:r>
              <a:rPr lang="en-US" sz="3200" b="1" dirty="0" smtClean="0"/>
              <a:t>SQL Server Always On</a:t>
            </a:r>
            <a:r>
              <a:rPr lang="en-US" sz="3200" dirty="0" smtClean="0"/>
              <a:t/>
            </a:r>
            <a:br>
              <a:rPr lang="en-US" sz="3200" dirty="0" smtClean="0"/>
            </a:br>
            <a:r>
              <a:rPr lang="en-US" sz="3200" u="sng" dirty="0" smtClean="0">
                <a:hlinkClick r:id="rId3"/>
              </a:rPr>
              <a:t>http://www.microsoft.com/sql/alwayson</a:t>
            </a:r>
            <a:r>
              <a:rPr lang="en-US" sz="3200" dirty="0" smtClean="0"/>
              <a:t> </a:t>
            </a:r>
          </a:p>
          <a:p>
            <a:r>
              <a:rPr lang="en-US" sz="3200" b="1" dirty="0" smtClean="0"/>
              <a:t>SQL Server I/O Basics Chapter 1</a:t>
            </a:r>
            <a:br>
              <a:rPr lang="en-US" sz="3200" b="1" dirty="0" smtClean="0"/>
            </a:br>
            <a:r>
              <a:rPr lang="en-US" sz="3200" u="sng" dirty="0" smtClean="0">
                <a:hlinkClick r:id="rId4"/>
              </a:rPr>
              <a:t>http://www.microsoft.com/technet/prodtechnol/sql/2000/maintain/sqlIObasics.mspx</a:t>
            </a:r>
            <a:r>
              <a:rPr lang="en-US" sz="3200" dirty="0" smtClean="0"/>
              <a:t> </a:t>
            </a:r>
          </a:p>
          <a:p>
            <a:r>
              <a:rPr lang="en-US" sz="3200" b="1" dirty="0" smtClean="0"/>
              <a:t>SQL Server I/O Basics Chapter 2</a:t>
            </a:r>
            <a:br>
              <a:rPr lang="en-US" sz="3200" b="1" dirty="0" smtClean="0"/>
            </a:br>
            <a:r>
              <a:rPr lang="en-US" sz="3200" u="sng" dirty="0" smtClean="0">
                <a:hlinkClick r:id="rId5"/>
              </a:rPr>
              <a:t>http://www.microsoft.com/technet/prodtechnol/sql/2005/iobasics.mspx</a:t>
            </a:r>
            <a:endParaRPr lang="en-US" sz="3200"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Fundamentals and Requirements</a:t>
            </a:r>
            <a:endParaRPr lang="en-US" dirty="0"/>
          </a:p>
        </p:txBody>
      </p:sp>
      <p:sp>
        <p:nvSpPr>
          <p:cNvPr id="3" name="Content Placeholder 2"/>
          <p:cNvSpPr>
            <a:spLocks noGrp="1"/>
          </p:cNvSpPr>
          <p:nvPr>
            <p:ph sz="quarter" idx="1"/>
          </p:nvPr>
        </p:nvSpPr>
        <p:spPr>
          <a:xfrm>
            <a:off x="612648" y="1600200"/>
            <a:ext cx="8153400" cy="4876800"/>
          </a:xfrm>
        </p:spPr>
        <p:txBody>
          <a:bodyPr>
            <a:normAutofit/>
          </a:bodyPr>
          <a:lstStyle/>
          <a:p>
            <a:r>
              <a:rPr lang="en-US" sz="3200" dirty="0" smtClean="0"/>
              <a:t>KB230785 - </a:t>
            </a:r>
            <a:r>
              <a:rPr lang="en-US" sz="3200" u="sng" dirty="0" smtClean="0">
                <a:hlinkClick r:id="rId2"/>
              </a:rPr>
              <a:t>SQL Server 7.0, SQL Server 2000 and SQL Server 2005 logging and data storage algorithms extend data reliability</a:t>
            </a:r>
            <a:endParaRPr lang="en-US" sz="3200" dirty="0" smtClean="0"/>
          </a:p>
          <a:p>
            <a:r>
              <a:rPr lang="en-US" sz="3200" dirty="0" smtClean="0"/>
              <a:t>KB917047 - </a:t>
            </a:r>
            <a:r>
              <a:rPr lang="en-US" sz="3200" u="sng" dirty="0" smtClean="0">
                <a:hlinkClick r:id="rId3"/>
              </a:rPr>
              <a:t>Microsoft SQL Server I/O subsystem requirements for the </a:t>
            </a:r>
            <a:r>
              <a:rPr lang="en-US" sz="3200" u="sng" dirty="0" err="1" smtClean="0">
                <a:hlinkClick r:id="rId3"/>
              </a:rPr>
              <a:t>tempdb</a:t>
            </a:r>
            <a:r>
              <a:rPr lang="en-US" sz="3200" u="sng" dirty="0" smtClean="0">
                <a:hlinkClick r:id="rId3"/>
              </a:rPr>
              <a:t> database</a:t>
            </a:r>
            <a:r>
              <a:rPr lang="en-US" sz="3200" dirty="0" smtClean="0"/>
              <a:t> </a:t>
            </a:r>
          </a:p>
          <a:p>
            <a:r>
              <a:rPr lang="en-US" sz="3200" dirty="0" smtClean="0"/>
              <a:t>KB231347 - </a:t>
            </a:r>
            <a:r>
              <a:rPr lang="en-US" sz="3200" u="sng" dirty="0" smtClean="0">
                <a:hlinkClick r:id="rId4"/>
              </a:rPr>
              <a:t>SQL Server databases not supported on compressed volumes</a:t>
            </a:r>
            <a:r>
              <a:rPr lang="en-US" sz="3200" dirty="0" smtClean="0"/>
              <a:t> (except 2005 read only files)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Subsystems</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77500" lnSpcReduction="20000"/>
          </a:bodyPr>
          <a:lstStyle/>
          <a:p>
            <a:r>
              <a:rPr lang="en-US" sz="3200" dirty="0" smtClean="0"/>
              <a:t>KB917043 - </a:t>
            </a:r>
            <a:r>
              <a:rPr lang="en-US" sz="3200" u="sng" dirty="0" smtClean="0">
                <a:hlinkClick r:id="rId2"/>
              </a:rPr>
              <a:t>Key factors to consider when evaluating third-party file cache systems with SQL Server</a:t>
            </a:r>
            <a:r>
              <a:rPr lang="en-US" sz="3200" dirty="0" smtClean="0"/>
              <a:t> </a:t>
            </a:r>
          </a:p>
          <a:p>
            <a:r>
              <a:rPr lang="en-US" sz="3200" dirty="0" smtClean="0"/>
              <a:t>KB234656- </a:t>
            </a:r>
            <a:r>
              <a:rPr lang="en-US" sz="3200" u="sng" dirty="0" smtClean="0">
                <a:hlinkClick r:id="rId3"/>
              </a:rPr>
              <a:t>Using disk drive caching with SQL Server</a:t>
            </a:r>
            <a:r>
              <a:rPr lang="en-US" sz="3200" dirty="0" smtClean="0"/>
              <a:t> </a:t>
            </a:r>
          </a:p>
          <a:p>
            <a:r>
              <a:rPr lang="en-US" sz="3200" dirty="0" smtClean="0"/>
              <a:t>KB46091- </a:t>
            </a:r>
            <a:r>
              <a:rPr lang="en-US" sz="3200" u="sng" dirty="0" smtClean="0">
                <a:hlinkClick r:id="rId4"/>
              </a:rPr>
              <a:t>Using hard disk controller caching with SQL Server</a:t>
            </a:r>
            <a:r>
              <a:rPr lang="en-US" sz="3200" dirty="0" smtClean="0"/>
              <a:t> </a:t>
            </a:r>
          </a:p>
          <a:p>
            <a:r>
              <a:rPr lang="en-US" sz="3200" dirty="0" smtClean="0"/>
              <a:t>KB86903 - </a:t>
            </a:r>
            <a:r>
              <a:rPr lang="en-US" sz="3200" u="sng" dirty="0" smtClean="0">
                <a:hlinkClick r:id="rId5"/>
              </a:rPr>
              <a:t>Description of caching disk controls in SQL Server</a:t>
            </a:r>
            <a:endParaRPr lang="en-US" sz="3200" dirty="0" smtClean="0"/>
          </a:p>
          <a:p>
            <a:r>
              <a:rPr lang="en-US" sz="3200" dirty="0" smtClean="0"/>
              <a:t>KB304261- </a:t>
            </a:r>
            <a:r>
              <a:rPr lang="en-US" sz="3200" u="sng" dirty="0" smtClean="0">
                <a:hlinkClick r:id="rId6"/>
              </a:rPr>
              <a:t>Description of support for network database files in SQL Server</a:t>
            </a:r>
            <a:endParaRPr lang="en-US" sz="3200" dirty="0" smtClean="0"/>
          </a:p>
          <a:p>
            <a:r>
              <a:rPr lang="en-US" sz="3200" dirty="0" smtClean="0"/>
              <a:t>KB910716 (in progress) - </a:t>
            </a:r>
            <a:r>
              <a:rPr lang="en-US" sz="3200" u="sng" dirty="0" smtClean="0">
                <a:hlinkClick r:id="rId7"/>
              </a:rPr>
              <a:t>Support for third-party Remote Mirroring solutions used with SQL Server 2000 and 2005</a:t>
            </a:r>
            <a:endParaRPr lang="en-US" sz="3200" dirty="0" smtClean="0"/>
          </a:p>
          <a:p>
            <a:r>
              <a:rPr lang="en-US" sz="3200" dirty="0" smtClean="0"/>
              <a:t>KB833770 - </a:t>
            </a:r>
            <a:r>
              <a:rPr lang="en-US" sz="3200" u="sng" dirty="0" smtClean="0">
                <a:hlinkClick r:id="rId8"/>
              </a:rPr>
              <a:t>Support for SQL Server 2000 on </a:t>
            </a:r>
            <a:r>
              <a:rPr lang="en-US" sz="3200" u="sng" dirty="0" err="1" smtClean="0">
                <a:hlinkClick r:id="rId8"/>
              </a:rPr>
              <a:t>iSCSI</a:t>
            </a:r>
            <a:r>
              <a:rPr lang="en-US" sz="3200" u="sng" dirty="0" smtClean="0">
                <a:hlinkClick r:id="rId8"/>
              </a:rPr>
              <a:t> technology components</a:t>
            </a:r>
            <a:r>
              <a:rPr lang="en-US" sz="3200" dirty="0" smtClean="0"/>
              <a:t> (applies to SQL Server 2005)</a:t>
            </a:r>
            <a:br>
              <a:rPr lang="en-US" sz="3200" dirty="0" smtClean="0"/>
            </a:br>
            <a:endParaRPr lang="en-US" sz="3200"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and Configuration</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77500" lnSpcReduction="20000"/>
          </a:bodyPr>
          <a:lstStyle/>
          <a:p>
            <a:r>
              <a:rPr lang="en-US" sz="3200" dirty="0" smtClean="0"/>
              <a:t>White paper - </a:t>
            </a:r>
            <a:r>
              <a:rPr lang="en-US" sz="3200" u="sng" dirty="0" smtClean="0">
                <a:hlinkClick r:id="rId3"/>
              </a:rPr>
              <a:t>Physical Database Layout and Design</a:t>
            </a:r>
            <a:endParaRPr lang="en-US" sz="3200" dirty="0" smtClean="0"/>
          </a:p>
          <a:p>
            <a:r>
              <a:rPr lang="en-US" sz="3200" dirty="0" smtClean="0"/>
              <a:t>KB298402 - </a:t>
            </a:r>
            <a:r>
              <a:rPr lang="en-US" sz="3200" u="sng" dirty="0" smtClean="0">
                <a:hlinkClick r:id="rId4"/>
              </a:rPr>
              <a:t>Understanding How to Set the SQL Server I/O Affinity Option</a:t>
            </a:r>
            <a:r>
              <a:rPr lang="en-US" sz="3200" dirty="0" smtClean="0"/>
              <a:t> </a:t>
            </a:r>
          </a:p>
          <a:p>
            <a:r>
              <a:rPr lang="en-US" sz="3200" dirty="0" smtClean="0"/>
              <a:t>KB78363 - </a:t>
            </a:r>
            <a:r>
              <a:rPr lang="en-US" sz="3200" u="sng" dirty="0" smtClean="0">
                <a:hlinkClick r:id="rId5"/>
              </a:rPr>
              <a:t>When Dirty Cache Pages are Flushed to Disk </a:t>
            </a:r>
            <a:endParaRPr lang="en-US" sz="3200" dirty="0" smtClean="0"/>
          </a:p>
          <a:p>
            <a:r>
              <a:rPr lang="en-US" sz="3200" dirty="0" smtClean="0"/>
              <a:t>White paper - </a:t>
            </a:r>
            <a:r>
              <a:rPr lang="en-US" sz="3200" u="sng" dirty="0" smtClean="0">
                <a:hlinkClick r:id="rId6"/>
              </a:rPr>
              <a:t>Database Mirroring in SQL Server 2005</a:t>
            </a:r>
            <a:r>
              <a:rPr lang="en-US" sz="3200" dirty="0" smtClean="0"/>
              <a:t> </a:t>
            </a:r>
          </a:p>
          <a:p>
            <a:r>
              <a:rPr lang="en-US" sz="3200" dirty="0" smtClean="0"/>
              <a:t>White paper - </a:t>
            </a:r>
            <a:r>
              <a:rPr lang="en-US" sz="3200" u="sng" dirty="0" smtClean="0">
                <a:hlinkClick r:id="rId7"/>
              </a:rPr>
              <a:t>Database Mirroring Best Practices and Performance Considerations</a:t>
            </a:r>
            <a:r>
              <a:rPr lang="en-US" sz="3200" dirty="0" smtClean="0"/>
              <a:t> </a:t>
            </a:r>
          </a:p>
          <a:p>
            <a:r>
              <a:rPr lang="en-US" sz="3200" dirty="0" smtClean="0"/>
              <a:t>KB910378 - </a:t>
            </a:r>
            <a:r>
              <a:rPr lang="en-US" sz="3200" u="sng" dirty="0" smtClean="0">
                <a:hlinkClick r:id="rId8"/>
              </a:rPr>
              <a:t>Scalable shared database are supported by SQL Server 2005</a:t>
            </a:r>
            <a:r>
              <a:rPr lang="en-US" sz="3200" dirty="0" smtClean="0"/>
              <a:t> </a:t>
            </a:r>
          </a:p>
          <a:p>
            <a:r>
              <a:rPr lang="en-US" sz="3200" dirty="0" smtClean="0"/>
              <a:t>MSDN article - </a:t>
            </a:r>
            <a:r>
              <a:rPr lang="en-US" sz="3200" u="sng" dirty="0" smtClean="0">
                <a:hlinkClick r:id="rId9"/>
              </a:rPr>
              <a:t>Read-Only </a:t>
            </a:r>
            <a:r>
              <a:rPr lang="en-US" sz="3200" u="sng" dirty="0" err="1" smtClean="0">
                <a:hlinkClick r:id="rId9"/>
              </a:rPr>
              <a:t>Filegroups</a:t>
            </a:r>
            <a:r>
              <a:rPr lang="en-US" sz="3200" dirty="0" smtClean="0"/>
              <a:t> </a:t>
            </a:r>
          </a:p>
          <a:p>
            <a:r>
              <a:rPr lang="en-US" sz="3200" dirty="0" smtClean="0"/>
              <a:t>KB156932 - </a:t>
            </a:r>
            <a:r>
              <a:rPr lang="en-US" sz="3200" u="sng" dirty="0" smtClean="0">
                <a:hlinkClick r:id="rId10"/>
              </a:rPr>
              <a:t>Asynchronous Disk I/O Appears as Synchronous on Windows NT, Windows 2000, and Windows XP</a:t>
            </a:r>
            <a:r>
              <a:rPr lang="en-US" sz="3200" dirty="0" smtClean="0"/>
              <a:t> </a:t>
            </a:r>
            <a:br>
              <a:rPr lang="en-US" sz="3200" dirty="0" smtClean="0"/>
            </a:br>
            <a:endParaRPr lang="en-US" sz="3200"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Areas Covered</a:t>
            </a:r>
            <a:endParaRPr lang="en-US" dirty="0"/>
          </a:p>
        </p:txBody>
      </p:sp>
      <p:sp>
        <p:nvSpPr>
          <p:cNvPr id="3" name="Content Placeholder 2"/>
          <p:cNvSpPr>
            <a:spLocks noGrp="1"/>
          </p:cNvSpPr>
          <p:nvPr>
            <p:ph sz="quarter" idx="1"/>
          </p:nvPr>
        </p:nvSpPr>
        <p:spPr>
          <a:xfrm>
            <a:off x="4191000" y="1676400"/>
            <a:ext cx="4724400" cy="5029200"/>
          </a:xfrm>
        </p:spPr>
        <p:txBody>
          <a:bodyPr>
            <a:normAutofit fontScale="55000" lnSpcReduction="20000"/>
          </a:bodyPr>
          <a:lstStyle/>
          <a:p>
            <a:r>
              <a:rPr lang="en-US" dirty="0" smtClean="0"/>
              <a:t>Write Ahead Logging (WAL) Protocol</a:t>
            </a:r>
          </a:p>
          <a:p>
            <a:r>
              <a:rPr lang="en-US" dirty="0" smtClean="0"/>
              <a:t>Synchronous </a:t>
            </a:r>
            <a:r>
              <a:rPr lang="en-US" dirty="0" err="1" smtClean="0"/>
              <a:t>vs</a:t>
            </a:r>
            <a:r>
              <a:rPr lang="en-US" dirty="0" smtClean="0"/>
              <a:t> Asynchronous I/O</a:t>
            </a:r>
          </a:p>
          <a:p>
            <a:r>
              <a:rPr lang="en-US" dirty="0" smtClean="0"/>
              <a:t>Scatter / Gather I/O</a:t>
            </a:r>
          </a:p>
          <a:p>
            <a:r>
              <a:rPr lang="en-US" dirty="0" smtClean="0"/>
              <a:t>Sector alignment, Block Alignment</a:t>
            </a:r>
          </a:p>
          <a:p>
            <a:r>
              <a:rPr lang="en-US" dirty="0" smtClean="0"/>
              <a:t>Latching and a page:  A read walk-through</a:t>
            </a:r>
          </a:p>
          <a:p>
            <a:r>
              <a:rPr lang="en-US" dirty="0" smtClean="0"/>
              <a:t>SQL Server I/O Sizes</a:t>
            </a:r>
          </a:p>
          <a:p>
            <a:r>
              <a:rPr lang="en-US" dirty="0" smtClean="0"/>
              <a:t>Data cache maintenance</a:t>
            </a:r>
          </a:p>
          <a:p>
            <a:r>
              <a:rPr lang="en-US" dirty="0" smtClean="0"/>
              <a:t>PAE and AWE</a:t>
            </a:r>
          </a:p>
          <a:p>
            <a:r>
              <a:rPr lang="en-US" dirty="0" smtClean="0"/>
              <a:t>Read Ahead</a:t>
            </a:r>
          </a:p>
          <a:p>
            <a:r>
              <a:rPr lang="en-US" dirty="0" smtClean="0"/>
              <a:t>User Mode and Kernel Mode  (SYSTRAP)</a:t>
            </a:r>
          </a:p>
          <a:p>
            <a:r>
              <a:rPr lang="en-US" dirty="0" smtClean="0"/>
              <a:t>Sparse Files and Copy On Write (COW) Pages</a:t>
            </a:r>
          </a:p>
          <a:p>
            <a:r>
              <a:rPr lang="en-US" dirty="0" smtClean="0"/>
              <a:t>Locked Pages</a:t>
            </a:r>
          </a:p>
          <a:p>
            <a:r>
              <a:rPr lang="en-US" dirty="0" smtClean="0"/>
              <a:t>Scribbler(s) and Bit flips</a:t>
            </a:r>
          </a:p>
          <a:p>
            <a:r>
              <a:rPr lang="en-US" dirty="0" smtClean="0"/>
              <a:t>Page Protection and Constant Pages</a:t>
            </a:r>
          </a:p>
          <a:p>
            <a:r>
              <a:rPr lang="en-US" dirty="0" smtClean="0"/>
              <a:t>Checksum </a:t>
            </a:r>
            <a:r>
              <a:rPr lang="en-US" dirty="0" err="1" smtClean="0"/>
              <a:t>vs</a:t>
            </a:r>
            <a:r>
              <a:rPr lang="en-US" dirty="0" smtClean="0"/>
              <a:t> Torn</a:t>
            </a:r>
          </a:p>
          <a:p>
            <a:r>
              <a:rPr lang="en-US" dirty="0" smtClean="0"/>
              <a:t>Stale Read			</a:t>
            </a:r>
          </a:p>
          <a:p>
            <a:r>
              <a:rPr lang="en-US" dirty="0" smtClean="0"/>
              <a:t>Stalled I/O				</a:t>
            </a:r>
          </a:p>
          <a:p>
            <a:endParaRPr lang="en-US" dirty="0"/>
          </a:p>
        </p:txBody>
      </p:sp>
      <p:pic>
        <p:nvPicPr>
          <p:cNvPr id="2053" name="Picture 5" descr="C:\Documents and Settings\rdorr\Local Settings\Temporary Internet Files\Content.IE5\HI9F5UKK\MPj01748820000[1].jpg"/>
          <p:cNvPicPr>
            <a:picLocks noChangeAspect="1" noChangeArrowheads="1"/>
          </p:cNvPicPr>
          <p:nvPr/>
        </p:nvPicPr>
        <p:blipFill>
          <a:blip r:embed="rId3" cstate="print"/>
          <a:srcRect/>
          <a:stretch>
            <a:fillRect/>
          </a:stretch>
        </p:blipFill>
        <p:spPr bwMode="auto">
          <a:xfrm>
            <a:off x="457200" y="1676400"/>
            <a:ext cx="3200400" cy="4800600"/>
          </a:xfrm>
          <a:prstGeom prst="rect">
            <a:avLst/>
          </a:prstGeom>
          <a:solidFill>
            <a:srgbClr xmlns:mc="http://schemas.openxmlformats.org/markup-compatibility/2006" xmlns:a14="http://schemas.microsoft.com/office/drawing/2010/main" val="FFFFFF" mc:Ignorable="">
              <a:shade val="85000"/>
            </a:srgbClr>
          </a:solidFill>
          <a:ln w="190500" cap="sq">
            <a:solidFill>
              <a:srgbClr xmlns:mc="http://schemas.openxmlformats.org/markup-compatibility/2006" xmlns:a14="http://schemas.microsoft.com/office/drawing/2010/main" val="FFFFFF" mc:Ignorable=""/>
            </a:solidFill>
            <a:miter lim="800000"/>
          </a:ln>
          <a:effectLst>
            <a:outerShdw blurRad="65000" dist="50800" dir="12900000" kx="195000" ky="145000" algn="tl" rotWithShape="0">
              <a:srgbClr xmlns:mc="http://schemas.openxmlformats.org/markup-compatibility/2006" xmlns:a14="http://schemas.microsoft.com/office/drawing/2010/main" val="000000" mc:Ignorable="">
                <a:alpha val="30000"/>
              </a:srgbClr>
            </a:outerShdw>
          </a:effectLst>
          <a:scene3d>
            <a:camera prst="orthographicFront">
              <a:rot lat="0" lon="0" rev="360000"/>
            </a:camera>
            <a:lightRig rig="twoPt" dir="t">
              <a:rot lat="0" lon="0" rev="7200000"/>
            </a:lightRig>
          </a:scene3d>
          <a:sp3d contourW="12700">
            <a:bevelT w="25400" h="19050"/>
            <a:contourClr>
              <a:srgbClr xmlns:mc="http://schemas.openxmlformats.org/markup-compatibility/2006" xmlns:a14="http://schemas.microsoft.com/office/drawing/2010/main" val="969696" mc:Ignorable=""/>
            </a:contourClr>
          </a:sp3d>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Diagnostics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r>
              <a:rPr lang="en-US" sz="3200" dirty="0" smtClean="0"/>
              <a:t>KB826433 - </a:t>
            </a:r>
            <a:r>
              <a:rPr lang="en-US" sz="3200" u="sng" dirty="0" smtClean="0">
                <a:hlinkClick r:id="rId2"/>
              </a:rPr>
              <a:t>Additional SQL Server Diagnostics Added to Detect Unreported I/O Problems</a:t>
            </a:r>
            <a:endParaRPr lang="en-US" sz="3200" dirty="0" smtClean="0"/>
          </a:p>
          <a:p>
            <a:r>
              <a:rPr lang="en-US" sz="3200" dirty="0" smtClean="0"/>
              <a:t>KB897284 - </a:t>
            </a:r>
            <a:r>
              <a:rPr lang="en-US" sz="3200" u="sng" dirty="0" smtClean="0">
                <a:hlinkClick r:id="rId3"/>
              </a:rPr>
              <a:t>SQL Server 2000 SP4 diagnostics help detect stalled and stuck I/O operations</a:t>
            </a:r>
            <a:r>
              <a:rPr lang="en-US" sz="3200" dirty="0" smtClean="0"/>
              <a:t> (applies to SQL Server 2005) </a:t>
            </a:r>
          </a:p>
          <a:p>
            <a:r>
              <a:rPr lang="en-US" sz="3200" dirty="0" smtClean="0"/>
              <a:t>KB828339 - </a:t>
            </a:r>
            <a:r>
              <a:rPr lang="en-US" sz="3200" u="sng" dirty="0" smtClean="0">
                <a:hlinkClick r:id="rId4"/>
              </a:rPr>
              <a:t>Error message 823 may indicate hardware problems or system problems in SQL Server</a:t>
            </a:r>
            <a:endParaRPr lang="en-US" sz="3200" dirty="0" smtClean="0"/>
          </a:p>
          <a:p>
            <a:r>
              <a:rPr lang="en-US" sz="3200" dirty="0" smtClean="0"/>
              <a:t>KB167711 - </a:t>
            </a:r>
            <a:r>
              <a:rPr lang="en-US" sz="3200" u="sng" dirty="0" smtClean="0">
                <a:hlinkClick r:id="rId5"/>
              </a:rPr>
              <a:t>Understanding </a:t>
            </a:r>
            <a:r>
              <a:rPr lang="en-US" sz="3200" u="sng" dirty="0" err="1" smtClean="0">
                <a:hlinkClick r:id="rId5"/>
              </a:rPr>
              <a:t>Bufwait</a:t>
            </a:r>
            <a:r>
              <a:rPr lang="en-US" sz="3200" u="sng" dirty="0" smtClean="0">
                <a:hlinkClick r:id="rId5"/>
              </a:rPr>
              <a:t> and </a:t>
            </a:r>
            <a:r>
              <a:rPr lang="en-US" sz="3200" u="sng" dirty="0" err="1" smtClean="0">
                <a:hlinkClick r:id="rId5"/>
              </a:rPr>
              <a:t>Writelog</a:t>
            </a:r>
            <a:r>
              <a:rPr lang="en-US" sz="3200" u="sng" dirty="0" smtClean="0">
                <a:hlinkClick r:id="rId5"/>
              </a:rPr>
              <a:t> Timeout Messages</a:t>
            </a:r>
            <a:endParaRPr lang="en-US" sz="3200" dirty="0" smtClean="0"/>
          </a:p>
          <a:p>
            <a:r>
              <a:rPr lang="en-US" sz="3200" dirty="0" smtClean="0"/>
              <a:t>KB815436 - </a:t>
            </a:r>
            <a:r>
              <a:rPr lang="en-US" sz="3200" u="sng" dirty="0" smtClean="0">
                <a:hlinkClick r:id="rId6"/>
              </a:rPr>
              <a:t>Use Trace Flag 3505 to Control SQL Server Checkpoint Behavior</a:t>
            </a:r>
            <a:r>
              <a:rPr lang="en-US" sz="3200" dirty="0" smtClean="0"/>
              <a:t> </a:t>
            </a:r>
          </a:p>
          <a:p>
            <a:r>
              <a:rPr lang="en-US" sz="3200" dirty="0" smtClean="0"/>
              <a:t>KB906121 - </a:t>
            </a:r>
            <a:r>
              <a:rPr lang="en-US" sz="3200" u="sng" dirty="0" smtClean="0">
                <a:hlinkClick r:id="rId7"/>
              </a:rPr>
              <a:t>Checkpoint resumes behavior that it exhibited before you installed SQL Server 2000 SP3 when you enable trace flag 828</a:t>
            </a:r>
            <a:endParaRPr lang="en-US" sz="3200" dirty="0" smtClean="0"/>
          </a:p>
          <a:p>
            <a:r>
              <a:rPr lang="en-US" sz="3200" dirty="0" err="1" smtClean="0"/>
              <a:t>WebCast</a:t>
            </a:r>
            <a:r>
              <a:rPr lang="en-US" sz="3200" dirty="0" smtClean="0"/>
              <a:t>- </a:t>
            </a:r>
            <a:r>
              <a:rPr lang="en-US" sz="3200" u="sng" dirty="0" smtClean="0">
                <a:hlinkClick r:id="rId8"/>
              </a:rPr>
              <a:t>Data Recovery in SQL Server 2005</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Certification Policy</a:t>
            </a:r>
            <a:endParaRPr lang="en-US" dirty="0"/>
          </a:p>
        </p:txBody>
      </p:sp>
      <p:sp>
        <p:nvSpPr>
          <p:cNvPr id="3" name="Content Placeholder 2"/>
          <p:cNvSpPr>
            <a:spLocks noGrp="1"/>
          </p:cNvSpPr>
          <p:nvPr>
            <p:ph sz="quarter" idx="1"/>
          </p:nvPr>
        </p:nvSpPr>
        <p:spPr/>
        <p:txBody>
          <a:bodyPr>
            <a:normAutofit/>
          </a:bodyPr>
          <a:lstStyle/>
          <a:p>
            <a:r>
              <a:rPr lang="en-US" sz="3200" dirty="0" smtClean="0"/>
              <a:t>KB913945- </a:t>
            </a:r>
            <a:r>
              <a:rPr lang="en-US" sz="3200" u="sng" dirty="0" smtClean="0">
                <a:hlinkClick r:id="rId2"/>
              </a:rPr>
              <a:t>Microsoft does not certify that third-party products will work with Microsoft SQL Server</a:t>
            </a:r>
            <a:endParaRPr lang="en-US" sz="3200" dirty="0" smtClean="0"/>
          </a:p>
          <a:p>
            <a:r>
              <a:rPr lang="en-US" sz="3200" dirty="0" smtClean="0"/>
              <a:t>KB841696 - </a:t>
            </a:r>
            <a:r>
              <a:rPr lang="en-US" sz="3200" u="sng" dirty="0" smtClean="0">
                <a:hlinkClick r:id="rId3"/>
              </a:rPr>
              <a:t>Overview of the Microsoft third-party storage software solutions support policy</a:t>
            </a:r>
            <a:r>
              <a:rPr lang="en-US" sz="3200" dirty="0" smtClean="0"/>
              <a:t> </a:t>
            </a:r>
          </a:p>
          <a:p>
            <a:r>
              <a:rPr lang="en-US" sz="3200" dirty="0" smtClean="0"/>
              <a:t>KB231619 - </a:t>
            </a:r>
            <a:r>
              <a:rPr lang="en-US" sz="3200" u="sng" dirty="0" smtClean="0">
                <a:hlinkClick r:id="rId4"/>
              </a:rPr>
              <a:t>How to use the </a:t>
            </a:r>
            <a:r>
              <a:rPr lang="en-US" sz="3200" u="sng" dirty="0" err="1" smtClean="0">
                <a:hlinkClick r:id="rId4"/>
              </a:rPr>
              <a:t>SQLIOStress</a:t>
            </a:r>
            <a:r>
              <a:rPr lang="en-US" sz="3200" u="sng" dirty="0" smtClean="0">
                <a:hlinkClick r:id="rId4"/>
              </a:rPr>
              <a:t> utility to stress a disk subsystem such as SQL Server</a:t>
            </a:r>
            <a:r>
              <a:rPr lang="en-US" sz="3200" dirty="0" smtClean="0"/>
              <a:t/>
            </a:r>
            <a:br>
              <a:rPr lang="en-US" sz="3200" dirty="0" smtClean="0"/>
            </a:br>
            <a:endParaRPr lang="en-US" sz="3200"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a:t>
            </a:r>
            <a:endParaRPr lang="en-US" dirty="0"/>
          </a:p>
        </p:txBody>
      </p:sp>
      <p:sp>
        <p:nvSpPr>
          <p:cNvPr id="3" name="Content Placeholder 2"/>
          <p:cNvSpPr>
            <a:spLocks noGrp="1"/>
          </p:cNvSpPr>
          <p:nvPr>
            <p:ph sz="quarter" idx="1"/>
          </p:nvPr>
        </p:nvSpPr>
        <p:spPr/>
        <p:txBody>
          <a:bodyPr/>
          <a:lstStyle/>
          <a:p>
            <a:pPr lvl="0"/>
            <a:r>
              <a:rPr lang="en-US" sz="3200" dirty="0" smtClean="0"/>
              <a:t>Download - </a:t>
            </a:r>
            <a:r>
              <a:rPr lang="en-US" sz="3200" u="sng" dirty="0" smtClean="0">
                <a:hlinkClick r:id="rId2"/>
              </a:rPr>
              <a:t>SQLIO Disk Subsystem Benchmark Tool</a:t>
            </a:r>
            <a:r>
              <a:rPr lang="en-US" sz="3200" dirty="0" smtClean="0"/>
              <a:t> </a:t>
            </a:r>
          </a:p>
          <a:p>
            <a:r>
              <a:rPr lang="en-US" sz="3200" dirty="0" smtClean="0"/>
              <a:t>Download - </a:t>
            </a:r>
            <a:r>
              <a:rPr lang="en-US" sz="3200" u="sng" dirty="0" err="1" smtClean="0">
                <a:hlinkClick r:id="rId3"/>
              </a:rPr>
              <a:t>SQLIOStress</a:t>
            </a:r>
            <a:r>
              <a:rPr lang="en-US" sz="3200" u="sng" dirty="0" smtClean="0">
                <a:hlinkClick r:id="rId3"/>
              </a:rPr>
              <a:t> utility to stress disk subsystem</a:t>
            </a:r>
            <a:r>
              <a:rPr lang="en-US" sz="3200" dirty="0" smtClean="0"/>
              <a:t> (applies to SQL Server 7.0, 2000, and 2005 - replaced with </a:t>
            </a:r>
            <a:r>
              <a:rPr lang="en-US" sz="3200" dirty="0" err="1" smtClean="0"/>
              <a:t>SQLIOSim</a:t>
            </a:r>
            <a:r>
              <a:rPr lang="en-US" sz="3200" dirty="0" smtClean="0"/>
              <a:t> and SQL Server 2008 installed in BINN)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 Content</a:t>
            </a:r>
            <a:endParaRPr lang="en-US" dirty="0"/>
          </a:p>
        </p:txBody>
      </p:sp>
      <p:sp>
        <p:nvSpPr>
          <p:cNvPr id="3" name="Content Placeholder 2"/>
          <p:cNvSpPr>
            <a:spLocks noGrp="1"/>
          </p:cNvSpPr>
          <p:nvPr>
            <p:ph sz="quarter" idx="1"/>
          </p:nvPr>
        </p:nvSpPr>
        <p:spPr>
          <a:xfrm>
            <a:off x="609600" y="1524000"/>
            <a:ext cx="8153400" cy="5410200"/>
          </a:xfrm>
        </p:spPr>
        <p:txBody>
          <a:bodyPr>
            <a:normAutofit fontScale="32500" lnSpcReduction="20000"/>
          </a:bodyPr>
          <a:lstStyle/>
          <a:p>
            <a:pPr lvl="0"/>
            <a:r>
              <a:rPr lang="en-US" sz="3200" b="1" dirty="0" smtClean="0"/>
              <a:t>SQL Server Urban Legends Discussed</a:t>
            </a:r>
            <a:br>
              <a:rPr lang="en-US" sz="3200" b="1" dirty="0" smtClean="0"/>
            </a:br>
            <a:r>
              <a:rPr lang="en-US" sz="3200" u="sng" dirty="0" smtClean="0">
                <a:hlinkClick r:id="rId2"/>
              </a:rPr>
              <a:t>http://blogs.msdn.com/psssql/archive/2007/02/21/sql-server-urban-legends-discussed.aspx</a:t>
            </a:r>
            <a:endParaRPr lang="en-US" sz="3200" dirty="0" smtClean="0"/>
          </a:p>
          <a:p>
            <a:pPr lvl="0"/>
            <a:r>
              <a:rPr lang="en-US" sz="3200" b="1" dirty="0" smtClean="0"/>
              <a:t>How It Works: SQL Server Checkpoint (</a:t>
            </a:r>
            <a:r>
              <a:rPr lang="en-US" sz="3200" b="1" dirty="0" err="1" smtClean="0"/>
              <a:t>FlushCache</a:t>
            </a:r>
            <a:r>
              <a:rPr lang="en-US" sz="3200" b="1" dirty="0" smtClean="0"/>
              <a:t>) Outstanding I/O Target</a:t>
            </a:r>
            <a:br>
              <a:rPr lang="en-US" sz="3200" b="1" dirty="0" smtClean="0"/>
            </a:br>
            <a:r>
              <a:rPr lang="en-US" sz="3200" u="sng" dirty="0" smtClean="0">
                <a:hlinkClick r:id="rId3"/>
              </a:rPr>
              <a:t>http://blogs.msdn.com/psssql/archive/2008/04/11/how-it-works-sql-server-checkpoint-flushcache-outstanding-i-o-target.aspx</a:t>
            </a:r>
            <a:r>
              <a:rPr lang="en-US" sz="3200" dirty="0" smtClean="0"/>
              <a:t> </a:t>
            </a:r>
          </a:p>
          <a:p>
            <a:pPr lvl="0"/>
            <a:r>
              <a:rPr lang="en-US" sz="3200" b="1" dirty="0" smtClean="0"/>
              <a:t>How It Works: SQL Server Page Allocations</a:t>
            </a:r>
            <a:br>
              <a:rPr lang="en-US" sz="3200" b="1" dirty="0" smtClean="0"/>
            </a:br>
            <a:r>
              <a:rPr lang="en-US" sz="3200" u="sng" dirty="0" smtClean="0">
                <a:hlinkClick r:id="rId4"/>
              </a:rPr>
              <a:t>http://blogs.msdn.com/psssql/archive/2008/04/08/how-it-works-sql-server-page-allocations.aspx</a:t>
            </a:r>
            <a:endParaRPr lang="en-US" sz="3200" dirty="0" smtClean="0"/>
          </a:p>
          <a:p>
            <a:pPr lvl="0"/>
            <a:r>
              <a:rPr lang="en-US" sz="3200" b="1" dirty="0" smtClean="0"/>
              <a:t>How It Works: </a:t>
            </a:r>
            <a:r>
              <a:rPr lang="en-US" sz="3200" b="1" dirty="0" err="1" smtClean="0"/>
              <a:t>Shapshot</a:t>
            </a:r>
            <a:r>
              <a:rPr lang="en-US" sz="3200" b="1" dirty="0" smtClean="0"/>
              <a:t> Database (Replica) Dirty Page Copy Behavior (</a:t>
            </a:r>
            <a:r>
              <a:rPr lang="en-US" sz="3200" b="1" dirty="0" err="1" smtClean="0"/>
              <a:t>NewPage</a:t>
            </a:r>
            <a:r>
              <a:rPr lang="en-US" sz="3200" b="1" dirty="0" smtClean="0"/>
              <a:t>)</a:t>
            </a:r>
            <a:br>
              <a:rPr lang="en-US" sz="3200" b="1" dirty="0" smtClean="0"/>
            </a:br>
            <a:r>
              <a:rPr lang="en-US" sz="3200" u="sng" dirty="0" smtClean="0">
                <a:hlinkClick r:id="rId5"/>
              </a:rPr>
              <a:t>http://blogs.msdn.com/psssql/archive/2008/03/24/how-it-works-shapshot-database-replica-dirty-page-copy-behavior-newpage.aspx</a:t>
            </a:r>
            <a:endParaRPr lang="en-US" sz="3200" dirty="0" smtClean="0"/>
          </a:p>
          <a:p>
            <a:pPr lvl="0"/>
            <a:r>
              <a:rPr lang="en-US" sz="3200" b="1" dirty="0" smtClean="0"/>
              <a:t>How It Works: SQL Server 2005 I/O Affinity and NUMA Don't Always Mix</a:t>
            </a:r>
            <a:br>
              <a:rPr lang="en-US" sz="3200" b="1" dirty="0" smtClean="0"/>
            </a:br>
            <a:r>
              <a:rPr lang="en-US" sz="3200" u="sng" dirty="0" smtClean="0">
                <a:hlinkClick r:id="rId6"/>
              </a:rPr>
              <a:t>http://blogs.msdn.com/psssql/archive/2008/03/18/how-it-works-sql-server-2005-i-o-affinity-and-numa-don-t-always-mix.aspx</a:t>
            </a:r>
            <a:endParaRPr lang="en-US" sz="3200" dirty="0" smtClean="0"/>
          </a:p>
          <a:p>
            <a:pPr lvl="0"/>
            <a:r>
              <a:rPr lang="en-US" sz="3200" b="1" dirty="0" smtClean="0"/>
              <a:t>How It Works: Debugging SQL Server Stalled or Stuck I/O Problems - Root Cause</a:t>
            </a:r>
            <a:br>
              <a:rPr lang="en-US" sz="3200" b="1" dirty="0" smtClean="0"/>
            </a:br>
            <a:r>
              <a:rPr lang="en-US" sz="3200" u="sng" dirty="0" smtClean="0">
                <a:hlinkClick r:id="rId7"/>
              </a:rPr>
              <a:t>http://blogs.msdn.com/psssql/archive/2008/03/03/how-it-works-debugging-sql-server-stalled-or-stuck-i-o-problems-root-cause.aspx</a:t>
            </a:r>
            <a:endParaRPr lang="en-US" sz="3200" dirty="0" smtClean="0"/>
          </a:p>
          <a:p>
            <a:pPr lvl="0"/>
            <a:r>
              <a:rPr lang="en-US" sz="3200" b="1" dirty="0" smtClean="0"/>
              <a:t>How It Works: SQL Server 2005 Database Snapshots (Replica)</a:t>
            </a:r>
            <a:br>
              <a:rPr lang="en-US" sz="3200" b="1" dirty="0" smtClean="0"/>
            </a:br>
            <a:r>
              <a:rPr lang="en-US" sz="3200" u="sng" dirty="0" smtClean="0">
                <a:hlinkClick r:id="rId8"/>
              </a:rPr>
              <a:t>http://blogs.msdn.com/psssql/archive/2008/02/07/how-it-works-sql-server-2005-database-snapshots-replica.aspx</a:t>
            </a:r>
            <a:endParaRPr lang="en-US" sz="3200" dirty="0" smtClean="0"/>
          </a:p>
          <a:p>
            <a:pPr lvl="0"/>
            <a:r>
              <a:rPr lang="en-US" sz="3200" b="1" dirty="0" smtClean="0"/>
              <a:t>How It Works: File Stream the Before and After Image of a File</a:t>
            </a:r>
            <a:br>
              <a:rPr lang="en-US" sz="3200" b="1" dirty="0" smtClean="0"/>
            </a:br>
            <a:r>
              <a:rPr lang="en-US" sz="3200" u="sng" dirty="0" smtClean="0">
                <a:hlinkClick r:id="rId9"/>
              </a:rPr>
              <a:t>http://blogs.msdn.com/psssql/archive/2008/01/15/how-it-works-file-stream-the-before-and-after-image-of-a-file.aspx</a:t>
            </a:r>
            <a:endParaRPr lang="en-US" sz="3200" dirty="0" smtClean="0"/>
          </a:p>
          <a:p>
            <a:pPr lvl="0"/>
            <a:r>
              <a:rPr lang="en-US" sz="3200" b="1" dirty="0" smtClean="0"/>
              <a:t>Using </a:t>
            </a:r>
            <a:r>
              <a:rPr lang="en-US" sz="3200" b="1" dirty="0" err="1" smtClean="0"/>
              <a:t>SQLIOSim</a:t>
            </a:r>
            <a:r>
              <a:rPr lang="en-US" sz="3200" b="1" dirty="0" smtClean="0"/>
              <a:t> to Diagnose SQL Server Reported Checksum (Error 824/823) Failures</a:t>
            </a:r>
            <a:br>
              <a:rPr lang="en-US" sz="3200" b="1" dirty="0" smtClean="0"/>
            </a:br>
            <a:r>
              <a:rPr lang="en-US" sz="3200" u="sng" dirty="0" smtClean="0">
                <a:hlinkClick r:id="rId10"/>
              </a:rPr>
              <a:t>http://blogs.msdn.com/psssql/archive/2008/12/19/using-sqliosim-to-diagnose-sql-server-reported-checksum-error-824-823-failures.aspx</a:t>
            </a:r>
            <a:r>
              <a:rPr lang="en-US" sz="3200" dirty="0" smtClean="0"/>
              <a:t> </a:t>
            </a:r>
          </a:p>
          <a:p>
            <a:pPr lvl="0"/>
            <a:r>
              <a:rPr lang="en-US" sz="3200" b="1" dirty="0" smtClean="0"/>
              <a:t>How to use the </a:t>
            </a:r>
            <a:r>
              <a:rPr lang="en-US" sz="3200" b="1" dirty="0" err="1" smtClean="0"/>
              <a:t>SQLIOSim</a:t>
            </a:r>
            <a:r>
              <a:rPr lang="en-US" sz="3200" b="1" dirty="0" smtClean="0"/>
              <a:t> utility to simulate SQL Server activity on a disk subsystem </a:t>
            </a:r>
            <a:br>
              <a:rPr lang="en-US" sz="3200" b="1" dirty="0" smtClean="0"/>
            </a:br>
            <a:r>
              <a:rPr lang="en-US" sz="3200" u="sng" dirty="0" smtClean="0">
                <a:hlinkClick r:id="rId11"/>
              </a:rPr>
              <a:t>http://support.microsoft.com/kb/231619</a:t>
            </a:r>
            <a:r>
              <a:rPr lang="en-US" sz="3200" dirty="0" smtClean="0"/>
              <a:t> </a:t>
            </a:r>
          </a:p>
          <a:p>
            <a:pPr lvl="0"/>
            <a:r>
              <a:rPr lang="en-US" sz="3200" b="1" dirty="0" smtClean="0"/>
              <a:t>Should I run </a:t>
            </a:r>
            <a:r>
              <a:rPr lang="en-US" sz="3200" b="1" dirty="0" err="1" smtClean="0"/>
              <a:t>SQLIOSim</a:t>
            </a:r>
            <a:r>
              <a:rPr lang="en-US" sz="3200" b="1" dirty="0" smtClean="0"/>
              <a:t>? - An e-mail follow-up from SQL PASS 2008 </a:t>
            </a:r>
            <a:br>
              <a:rPr lang="en-US" sz="3200" b="1" dirty="0" smtClean="0"/>
            </a:br>
            <a:r>
              <a:rPr lang="en-US" sz="3200" u="sng" dirty="0" smtClean="0">
                <a:hlinkClick r:id="rId12"/>
              </a:rPr>
              <a:t>http://blogs.msdn.com/psssql/archive/2008/11/24/should-i-run-sqliosim-an-e-mail-follow-up-from-sql-pass-2008.aspx</a:t>
            </a:r>
            <a:r>
              <a:rPr lang="en-US" sz="3200" dirty="0" smtClean="0"/>
              <a:t> </a:t>
            </a:r>
          </a:p>
          <a:p>
            <a:pPr lvl="0"/>
            <a:r>
              <a:rPr lang="en-US" sz="3200" b="1" dirty="0" smtClean="0"/>
              <a:t>What do I need to know about SQL Server database engine I/O?</a:t>
            </a:r>
            <a:r>
              <a:rPr lang="en-US" sz="3200" dirty="0" smtClean="0"/>
              <a:t> </a:t>
            </a:r>
            <a:br>
              <a:rPr lang="en-US" sz="3200" dirty="0" smtClean="0"/>
            </a:br>
            <a:r>
              <a:rPr lang="en-US" sz="3200" u="sng" dirty="0" smtClean="0">
                <a:hlinkClick r:id="rId13"/>
              </a:rPr>
              <a:t>http://blogs.msdn.com/psssql/archive/2006/11/27/what-do-i-need-to-know-about-sql-server-database-engine-i-o.aspx</a:t>
            </a:r>
            <a:r>
              <a:rPr lang="en-US" sz="3200" dirty="0" smtClean="0"/>
              <a:t> </a:t>
            </a:r>
          </a:p>
          <a:p>
            <a:pPr lvl="0"/>
            <a:r>
              <a:rPr lang="en-US" sz="3200" b="1" dirty="0" err="1" smtClean="0"/>
              <a:t>SQLIOSim</a:t>
            </a:r>
            <a:r>
              <a:rPr lang="en-US" sz="3200" b="1" dirty="0" smtClean="0"/>
              <a:t> is "NOT" an I/O Performance Tuning Tool</a:t>
            </a:r>
            <a:r>
              <a:rPr lang="en-US" sz="3200" dirty="0" smtClean="0"/>
              <a:t> </a:t>
            </a:r>
            <a:br>
              <a:rPr lang="en-US" sz="3200" dirty="0" smtClean="0"/>
            </a:br>
            <a:r>
              <a:rPr lang="en-US" sz="3200" dirty="0" smtClean="0"/>
              <a:t> </a:t>
            </a:r>
            <a:r>
              <a:rPr lang="en-US" sz="3200" u="sng" dirty="0" smtClean="0">
                <a:hlinkClick r:id="rId14"/>
              </a:rPr>
              <a:t>http://blogs.msdn.com/psssql/archive/2008/04/05/sqliosim-is-not-an-i-o-performance-tuning-tool.aspx</a:t>
            </a:r>
            <a:r>
              <a:rPr lang="en-US" sz="3200" dirty="0" smtClean="0"/>
              <a:t> </a:t>
            </a:r>
          </a:p>
          <a:p>
            <a:pPr lvl="0"/>
            <a:r>
              <a:rPr lang="en-US" sz="3200" b="1" dirty="0" smtClean="0"/>
              <a:t>How It Works: </a:t>
            </a:r>
            <a:r>
              <a:rPr lang="en-US" sz="3200" b="1" dirty="0" err="1" smtClean="0"/>
              <a:t>SQLIOSim</a:t>
            </a:r>
            <a:r>
              <a:rPr lang="en-US" sz="3200" b="1" dirty="0" smtClean="0"/>
              <a:t> - Running Average, Target Duration, Discarded Buffers ... </a:t>
            </a:r>
            <a:br>
              <a:rPr lang="en-US" sz="3200" b="1" dirty="0" smtClean="0"/>
            </a:br>
            <a:r>
              <a:rPr lang="en-US" sz="3200" u="sng" dirty="0" smtClean="0">
                <a:hlinkClick r:id="rId15"/>
              </a:rPr>
              <a:t>http://blogs.msdn.com/psssql/archive/2008/11/12/how-it-works-sqliosim-running-average-target-duration-discarded-buffers.aspx</a:t>
            </a:r>
            <a:r>
              <a:rPr lang="en-US" sz="3200" dirty="0" smtClean="0"/>
              <a:t> </a:t>
            </a:r>
          </a:p>
          <a:p>
            <a:pPr lvl="0"/>
            <a:r>
              <a:rPr lang="en-US" sz="3200" b="1" dirty="0" smtClean="0"/>
              <a:t>How It Works: </a:t>
            </a:r>
            <a:r>
              <a:rPr lang="en-US" sz="3200" b="1" dirty="0" err="1" smtClean="0"/>
              <a:t>SQLIOSim</a:t>
            </a:r>
            <a:r>
              <a:rPr lang="en-US" sz="3200" b="1" dirty="0" smtClean="0"/>
              <a:t> [Audit Users] and .INI Control File Sections with User Count Options</a:t>
            </a:r>
            <a:r>
              <a:rPr lang="en-US" sz="3200" dirty="0" smtClean="0"/>
              <a:t> </a:t>
            </a:r>
            <a:br>
              <a:rPr lang="en-US" sz="3200" dirty="0" smtClean="0"/>
            </a:br>
            <a:r>
              <a:rPr lang="en-US" sz="3200" u="sng" dirty="0" smtClean="0">
                <a:hlinkClick r:id="rId16"/>
              </a:rPr>
              <a:t>http://blogs.msdn.com/psssql/archive/2008/08/19/how-it-works-sqliosim-audit-users-and-ini-control-file-sections-with-user-count-options.aspx</a:t>
            </a:r>
            <a:r>
              <a:rPr lang="en-US" sz="3200" dirty="0" smtClean="0"/>
              <a:t> </a:t>
            </a:r>
          </a:p>
          <a:p>
            <a:pPr lvl="0"/>
            <a:r>
              <a:rPr lang="en-US" sz="3200" b="1" dirty="0" smtClean="0"/>
              <a:t>Understanding SQLIOSIM Output</a:t>
            </a:r>
            <a:r>
              <a:rPr lang="en-US" sz="3200" dirty="0" smtClean="0"/>
              <a:t> </a:t>
            </a:r>
            <a:br>
              <a:rPr lang="en-US" sz="3200" dirty="0" smtClean="0"/>
            </a:br>
            <a:r>
              <a:rPr lang="en-US" sz="3200" u="sng" dirty="0" smtClean="0">
                <a:hlinkClick r:id="rId17"/>
              </a:rPr>
              <a:t>http://sqlblog.com/blogs/kevin_kline/archive/2007/06/28/understanding-sqliosim-output.aspx</a:t>
            </a:r>
            <a:r>
              <a:rPr lang="en-US" sz="3200" dirty="0" smtClean="0"/>
              <a:t>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Additional Learning Resources</a:t>
            </a:r>
            <a:endParaRPr lang="en-US" dirty="0"/>
          </a:p>
        </p:txBody>
      </p:sp>
      <p:sp>
        <p:nvSpPr>
          <p:cNvPr id="3" name="Content Placeholder 2"/>
          <p:cNvSpPr>
            <a:spLocks noGrp="1"/>
          </p:cNvSpPr>
          <p:nvPr>
            <p:ph sz="quarter" idx="1"/>
          </p:nvPr>
        </p:nvSpPr>
        <p:spPr>
          <a:xfrm>
            <a:off x="612648" y="1524000"/>
            <a:ext cx="8153400" cy="5334000"/>
          </a:xfrm>
        </p:spPr>
        <p:txBody>
          <a:bodyPr>
            <a:normAutofit fontScale="55000" lnSpcReduction="20000"/>
          </a:bodyPr>
          <a:lstStyle/>
          <a:p>
            <a:r>
              <a:rPr lang="en-US" sz="3200" b="1" dirty="0" smtClean="0"/>
              <a:t>Inside SQL Server 7.0 and Inside SQL Server 2000</a:t>
            </a:r>
            <a:endParaRPr lang="en-US" sz="3200" dirty="0" smtClean="0"/>
          </a:p>
          <a:p>
            <a:pPr lvl="1">
              <a:buNone/>
            </a:pPr>
            <a:r>
              <a:rPr lang="en-US" dirty="0" smtClean="0"/>
              <a:t>	Written by Kalen Delaney – her husband is Paul Randle who wrote the core </a:t>
            </a:r>
            <a:r>
              <a:rPr lang="en-US" dirty="0" err="1" smtClean="0"/>
              <a:t>dbcc</a:t>
            </a:r>
            <a:r>
              <a:rPr lang="en-US" dirty="0" smtClean="0"/>
              <a:t> checks for SQL 7.0, 2000 and 2005</a:t>
            </a:r>
          </a:p>
          <a:p>
            <a:r>
              <a:rPr lang="en-US" sz="3200" b="1" dirty="0" smtClean="0"/>
              <a:t>The Guru’s Guide to SQL Server Architecture and Internals – ISBN 0-201-70047-6</a:t>
            </a:r>
            <a:endParaRPr lang="en-US" sz="3200" dirty="0" smtClean="0"/>
          </a:p>
          <a:p>
            <a:pPr lvl="1">
              <a:buNone/>
            </a:pPr>
            <a:r>
              <a:rPr lang="en-US" dirty="0" smtClean="0"/>
              <a:t>	Written by Ken after he joined Microsoft SQL Server Support</a:t>
            </a:r>
          </a:p>
          <a:p>
            <a:pPr lvl="1">
              <a:buNone/>
            </a:pPr>
            <a:r>
              <a:rPr lang="en-US" dirty="0" smtClean="0"/>
              <a:t>	Many chapters reviewed by developers and folks like myself</a:t>
            </a:r>
          </a:p>
          <a:p>
            <a:r>
              <a:rPr lang="en-US" sz="3200" b="1" dirty="0" smtClean="0"/>
              <a:t>SQL Server 2005 Practical Troubleshooting ISBN 0-321-44774-3 – Ken Henderson</a:t>
            </a:r>
            <a:endParaRPr lang="en-US" sz="3200" dirty="0" smtClean="0"/>
          </a:p>
          <a:p>
            <a:pPr lvl="1">
              <a:buNone/>
            </a:pPr>
            <a:r>
              <a:rPr lang="en-US" dirty="0" smtClean="0"/>
              <a:t>	Authors of this book were key developers or support team members</a:t>
            </a:r>
          </a:p>
          <a:p>
            <a:pPr lvl="1">
              <a:buNone/>
            </a:pPr>
            <a:r>
              <a:rPr lang="en-US" dirty="0" smtClean="0"/>
              <a:t>		Cesar – QP developer and leader of the QP </a:t>
            </a:r>
            <a:r>
              <a:rPr lang="en-US" dirty="0" err="1" smtClean="0"/>
              <a:t>RedZone</a:t>
            </a:r>
            <a:r>
              <a:rPr lang="en-US" dirty="0" smtClean="0"/>
              <a:t> with </a:t>
            </a:r>
            <a:r>
              <a:rPr lang="en-US" dirty="0" err="1" smtClean="0"/>
              <a:t>Keithelm</a:t>
            </a:r>
            <a:r>
              <a:rPr lang="en-US" dirty="0" smtClean="0"/>
              <a:t> and </a:t>
            </a:r>
            <a:r>
              <a:rPr lang="en-US" dirty="0" err="1" smtClean="0"/>
              <a:t>Jackli</a:t>
            </a:r>
            <a:endParaRPr lang="en-US" dirty="0" smtClean="0"/>
          </a:p>
          <a:p>
            <a:pPr lvl="1">
              <a:buNone/>
            </a:pPr>
            <a:r>
              <a:rPr lang="en-US" dirty="0" smtClean="0"/>
              <a:t>		</a:t>
            </a:r>
            <a:r>
              <a:rPr lang="en-US" dirty="0" err="1" smtClean="0"/>
              <a:t>Sameert</a:t>
            </a:r>
            <a:r>
              <a:rPr lang="en-US" dirty="0" smtClean="0"/>
              <a:t> – Developer of UMS and SQLOS Scheduler</a:t>
            </a:r>
          </a:p>
          <a:p>
            <a:pPr lvl="1">
              <a:buNone/>
            </a:pPr>
            <a:r>
              <a:rPr lang="en-US" dirty="0" smtClean="0"/>
              <a:t>		</a:t>
            </a:r>
            <a:r>
              <a:rPr lang="en-US" dirty="0" err="1" smtClean="0"/>
              <a:t>Santeriv</a:t>
            </a:r>
            <a:r>
              <a:rPr lang="en-US" dirty="0" smtClean="0"/>
              <a:t> – Developer of the lock manager</a:t>
            </a:r>
          </a:p>
          <a:p>
            <a:pPr lvl="1">
              <a:buNone/>
            </a:pPr>
            <a:r>
              <a:rPr lang="en-US" dirty="0" smtClean="0"/>
              <a:t>		</a:t>
            </a:r>
            <a:r>
              <a:rPr lang="en-US" dirty="0" err="1" smtClean="0"/>
              <a:t>Slavao</a:t>
            </a:r>
            <a:r>
              <a:rPr lang="en-US" dirty="0" smtClean="0"/>
              <a:t> – Developer of the SOS memory managers and engine architect</a:t>
            </a:r>
          </a:p>
          <a:p>
            <a:pPr lvl="1">
              <a:buNone/>
            </a:pPr>
            <a:r>
              <a:rPr lang="en-US" dirty="0" smtClean="0"/>
              <a:t>		Wei Xiao – Engine developer</a:t>
            </a:r>
          </a:p>
          <a:p>
            <a:pPr lvl="1">
              <a:buNone/>
            </a:pPr>
            <a:r>
              <a:rPr lang="en-US" dirty="0" smtClean="0"/>
              <a:t>		Bart Duncan – long time SQL EE and now developer of the Microsoft Data Warehouse – performance focused</a:t>
            </a:r>
          </a:p>
          <a:p>
            <a:pPr lvl="1">
              <a:buNone/>
            </a:pPr>
            <a:r>
              <a:rPr lang="en-US" dirty="0" smtClean="0"/>
              <a:t>		Bob Ward – SQL Server Support Senior EE</a:t>
            </a:r>
          </a:p>
          <a:p>
            <a:r>
              <a:rPr lang="en-US" sz="3200" b="1" dirty="0" smtClean="0"/>
              <a:t>Advanced Windows Debugging – ISBN 0-321-37446</a:t>
            </a:r>
            <a:endParaRPr lang="en-US" sz="3200" dirty="0" smtClean="0"/>
          </a:p>
          <a:p>
            <a:pPr lvl="1">
              <a:buNone/>
            </a:pPr>
            <a:r>
              <a:rPr lang="en-US" dirty="0" smtClean="0"/>
              <a:t>	Written by Microsoft developers – excellent resource</a:t>
            </a:r>
          </a:p>
          <a:p>
            <a:r>
              <a:rPr lang="en-US" sz="3200" b="1" dirty="0" smtClean="0"/>
              <a:t>Applications for Windows – Jeffrey Richter</a:t>
            </a:r>
            <a:endParaRPr lang="en-US" sz="3200" dirty="0" smtClean="0"/>
          </a:p>
          <a:p>
            <a:pPr lvl="1">
              <a:buNone/>
            </a:pPr>
            <a:r>
              <a:rPr lang="en-US" dirty="0" smtClean="0"/>
              <a:t>	Great details about Windows basics</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 Protocol</a:t>
            </a:r>
            <a:endParaRPr lang="en-US" dirty="0"/>
          </a:p>
        </p:txBody>
      </p:sp>
      <p:sp>
        <p:nvSpPr>
          <p:cNvPr id="3" name="Content Placeholder 2"/>
          <p:cNvSpPr>
            <a:spLocks noGrp="1"/>
          </p:cNvSpPr>
          <p:nvPr>
            <p:ph sz="quarter" idx="1"/>
          </p:nvPr>
        </p:nvSpPr>
        <p:spPr>
          <a:xfrm>
            <a:off x="3429000" y="1600200"/>
            <a:ext cx="5410200" cy="2971800"/>
          </a:xfrm>
        </p:spPr>
        <p:txBody>
          <a:bodyPr/>
          <a:lstStyle/>
          <a:p>
            <a:r>
              <a:rPr lang="en-US" dirty="0" smtClean="0"/>
              <a:t>Write Ahead Logging</a:t>
            </a:r>
          </a:p>
          <a:p>
            <a:r>
              <a:rPr lang="en-US" dirty="0" smtClean="0"/>
              <a:t>ACID (Durability Property)</a:t>
            </a:r>
          </a:p>
          <a:p>
            <a:r>
              <a:rPr lang="en-US" dirty="0" smtClean="0"/>
              <a:t>Log records secured before data</a:t>
            </a:r>
          </a:p>
          <a:p>
            <a:r>
              <a:rPr lang="en-US" dirty="0" smtClean="0"/>
              <a:t>Hardened / Stable Media</a:t>
            </a:r>
          </a:p>
          <a:p>
            <a:r>
              <a:rPr lang="en-US" dirty="0" smtClean="0"/>
              <a:t>Log contains parity bit</a:t>
            </a:r>
          </a:p>
        </p:txBody>
      </p:sp>
      <p:pic>
        <p:nvPicPr>
          <p:cNvPr id="1026" name="Picture 2" descr="C:\Documents and Settings\rdorr\Local Settings\Temporary Internet Files\Content.IE5\FDSE12CE\MPj04328730000[1].jpg"/>
          <p:cNvPicPr>
            <a:picLocks noChangeAspect="1" noChangeArrowheads="1"/>
          </p:cNvPicPr>
          <p:nvPr/>
        </p:nvPicPr>
        <p:blipFill>
          <a:blip r:embed="rId3" cstate="print"/>
          <a:srcRect/>
          <a:stretch>
            <a:fillRect/>
          </a:stretch>
        </p:blipFill>
        <p:spPr bwMode="auto">
          <a:xfrm>
            <a:off x="152400" y="1600200"/>
            <a:ext cx="3038856" cy="4577904"/>
          </a:xfrm>
          <a:prstGeom prst="rect">
            <a:avLst/>
          </a:prstGeom>
          <a:solidFill>
            <a:srgbClr xmlns:mc="http://schemas.openxmlformats.org/markup-compatibility/2006" xmlns:a14="http://schemas.microsoft.com/office/drawing/2010/main" val="FFFFFF" mc:Ignorable="">
              <a:shade val="85000"/>
            </a:srgbClr>
          </a:solidFill>
          <a:ln w="190500" cap="sq">
            <a:solidFill>
              <a:srgbClr xmlns:mc="http://schemas.openxmlformats.org/markup-compatibility/2006" xmlns:a14="http://schemas.microsoft.com/office/drawing/2010/main" val="FFFFFF" mc:Ignorable=""/>
            </a:solidFill>
            <a:miter lim="800000"/>
          </a:ln>
          <a:effectLst>
            <a:outerShdw blurRad="65000" dist="50800" dir="12900000" kx="195000" ky="145000" algn="tl" rotWithShape="0">
              <a:srgbClr xmlns:mc="http://schemas.openxmlformats.org/markup-compatibility/2006" xmlns:a14="http://schemas.microsoft.com/office/drawing/2010/main" val="000000" mc:Ignorable="">
                <a:alpha val="30000"/>
              </a:srgbClr>
            </a:outerShdw>
          </a:effectLst>
          <a:scene3d>
            <a:camera prst="orthographicFront">
              <a:rot lat="0" lon="0" rev="360000"/>
            </a:camera>
            <a:lightRig rig="twoPt" dir="t">
              <a:rot lat="0" lon="0" rev="7200000"/>
            </a:lightRig>
          </a:scene3d>
          <a:sp3d contourW="12700">
            <a:bevelT w="25400" h="19050"/>
            <a:contourClr>
              <a:srgbClr xmlns:mc="http://schemas.openxmlformats.org/markup-compatibility/2006" xmlns:a14="http://schemas.microsoft.com/office/drawing/2010/main" val="969696" mc:Ignorable=""/>
            </a:contourClr>
          </a:sp3d>
        </p:spPr>
      </p:pic>
      <p:pic>
        <p:nvPicPr>
          <p:cNvPr id="1029" name="Picture 5" descr="C:\Documents and Settings\rdorr\Local Settings\Temporary Internet Files\Content.IE5\IPHYJK5A\MPj04394810000[1].jpg"/>
          <p:cNvPicPr>
            <a:picLocks noChangeAspect="1" noChangeArrowheads="1"/>
          </p:cNvPicPr>
          <p:nvPr/>
        </p:nvPicPr>
        <p:blipFill>
          <a:blip r:embed="rId4" cstate="print"/>
          <a:srcRect/>
          <a:stretch>
            <a:fillRect/>
          </a:stretch>
        </p:blipFill>
        <p:spPr bwMode="auto">
          <a:xfrm>
            <a:off x="5943600" y="4775926"/>
            <a:ext cx="2895600" cy="1933157"/>
          </a:xfrm>
          <a:prstGeom prst="rect">
            <a:avLst/>
          </a:prstGeom>
          <a:ln>
            <a:noFill/>
          </a:ln>
          <a:effectLst>
            <a:outerShdw blurRad="292100" dist="139700" dir="2700000" algn="tl" rotWithShape="0">
              <a:srgbClr xmlns:mc="http://schemas.openxmlformats.org/markup-compatibility/2006" xmlns:a14="http://schemas.microsoft.com/office/drawing/2010/main" val="333333" mc:Ignorable="">
                <a:alpha val="65000"/>
              </a:srgbClr>
            </a:outerShdw>
          </a:effectLst>
        </p:spPr>
      </p:pic>
      <p:sp>
        <p:nvSpPr>
          <p:cNvPr id="7" name="Rectangle 6"/>
          <p:cNvSpPr/>
          <p:nvPr/>
        </p:nvSpPr>
        <p:spPr>
          <a:xfrm>
            <a:off x="6096000" y="4876800"/>
            <a:ext cx="2590800" cy="1200329"/>
          </a:xfrm>
          <a:prstGeom prst="rect">
            <a:avLst/>
          </a:prstGeom>
        </p:spPr>
        <p:txBody>
          <a:bodyPr wrap="square">
            <a:spAutoFit/>
          </a:bodyPr>
          <a:lstStyle/>
          <a:p>
            <a:pPr>
              <a:buFont typeface="Arial" pitchFamily="34" charset="0"/>
              <a:buChar char="•"/>
            </a:pPr>
            <a:r>
              <a:rPr lang="en-US" sz="2400" dirty="0" smtClean="0">
                <a:solidFill>
                  <a:schemeClr val="bg1"/>
                </a:solidFill>
              </a:rPr>
              <a:t> Commit </a:t>
            </a:r>
          </a:p>
          <a:p>
            <a:pPr>
              <a:buFont typeface="Arial" pitchFamily="34" charset="0"/>
              <a:buChar char="•"/>
            </a:pPr>
            <a:r>
              <a:rPr lang="en-US" sz="2400" dirty="0" smtClean="0">
                <a:solidFill>
                  <a:schemeClr val="bg1"/>
                </a:solidFill>
              </a:rPr>
              <a:t> Rollback</a:t>
            </a:r>
          </a:p>
          <a:p>
            <a:pPr>
              <a:buFont typeface="Arial" pitchFamily="34" charset="0"/>
              <a:buChar char="•"/>
            </a:pPr>
            <a:r>
              <a:rPr lang="en-US" sz="2400" dirty="0" smtClean="0">
                <a:solidFill>
                  <a:schemeClr val="bg1"/>
                </a:solidFill>
              </a:rPr>
              <a:t> Trigger Snapshot</a:t>
            </a:r>
            <a:endParaRPr lang="en-US" sz="2400" dirty="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a:t>
            </a:r>
            <a:r>
              <a:rPr lang="en-US" dirty="0" err="1" smtClean="0"/>
              <a:t>vs</a:t>
            </a:r>
            <a:r>
              <a:rPr lang="en-US" dirty="0" smtClean="0"/>
              <a:t> Asynchronous I/O</a:t>
            </a:r>
          </a:p>
        </p:txBody>
      </p:sp>
      <p:sp>
        <p:nvSpPr>
          <p:cNvPr id="3" name="Content Placeholder 2"/>
          <p:cNvSpPr>
            <a:spLocks noGrp="1"/>
          </p:cNvSpPr>
          <p:nvPr>
            <p:ph sz="quarter" idx="1"/>
          </p:nvPr>
        </p:nvSpPr>
        <p:spPr>
          <a:xfrm>
            <a:off x="3657600" y="1600200"/>
            <a:ext cx="5181600" cy="2971800"/>
          </a:xfrm>
        </p:spPr>
        <p:txBody>
          <a:bodyPr>
            <a:normAutofit fontScale="62500" lnSpcReduction="20000"/>
          </a:bodyPr>
          <a:lstStyle/>
          <a:p>
            <a:r>
              <a:rPr lang="en-US" dirty="0" smtClean="0"/>
              <a:t>Sync: Wait for Completion</a:t>
            </a:r>
          </a:p>
          <a:p>
            <a:r>
              <a:rPr lang="en-US" dirty="0" err="1" smtClean="0"/>
              <a:t>Async</a:t>
            </a:r>
            <a:r>
              <a:rPr lang="en-US" dirty="0" smtClean="0"/>
              <a:t>: Post and Continue</a:t>
            </a:r>
          </a:p>
          <a:p>
            <a:pPr lvl="1"/>
            <a:r>
              <a:rPr lang="en-US" dirty="0" smtClean="0"/>
              <a:t>Overlapped</a:t>
            </a:r>
          </a:p>
          <a:p>
            <a:pPr lvl="1"/>
            <a:r>
              <a:rPr lang="en-US" dirty="0" smtClean="0"/>
              <a:t>Event</a:t>
            </a:r>
          </a:p>
          <a:p>
            <a:pPr lvl="1"/>
            <a:r>
              <a:rPr lang="en-US" dirty="0" smtClean="0"/>
              <a:t>Completion Port</a:t>
            </a:r>
          </a:p>
          <a:p>
            <a:r>
              <a:rPr lang="en-US" dirty="0" smtClean="0"/>
              <a:t>SQL Server</a:t>
            </a:r>
          </a:p>
          <a:p>
            <a:pPr lvl="1"/>
            <a:r>
              <a:rPr lang="en-US" dirty="0" smtClean="0"/>
              <a:t>98% </a:t>
            </a:r>
            <a:r>
              <a:rPr lang="en-US" dirty="0" err="1" smtClean="0"/>
              <a:t>Async</a:t>
            </a:r>
            <a:r>
              <a:rPr lang="en-US" dirty="0" smtClean="0"/>
              <a:t> Usage</a:t>
            </a:r>
          </a:p>
          <a:p>
            <a:pPr lvl="2"/>
            <a:r>
              <a:rPr lang="en-US" dirty="0" smtClean="0"/>
              <a:t>Overlapped and </a:t>
            </a:r>
            <a:r>
              <a:rPr lang="en-US" dirty="0" err="1" smtClean="0"/>
              <a:t>HasOverlappedIoCompleted</a:t>
            </a:r>
            <a:endParaRPr lang="en-US" dirty="0" smtClean="0"/>
          </a:p>
          <a:p>
            <a:pPr lvl="2"/>
            <a:r>
              <a:rPr lang="en-US" dirty="0" smtClean="0"/>
              <a:t>Network Layers Use Completion Port</a:t>
            </a:r>
          </a:p>
          <a:p>
            <a:pPr lvl="1"/>
            <a:r>
              <a:rPr lang="en-US" dirty="0" smtClean="0"/>
              <a:t>Backup/Restore Use Sync – Sequential Patterns</a:t>
            </a:r>
          </a:p>
        </p:txBody>
      </p:sp>
      <p:pic>
        <p:nvPicPr>
          <p:cNvPr id="1029" name="Picture 5" descr="C:\Documents and Settings\rdorr\Local Settings\Temporary Internet Files\Content.IE5\IPHYJK5A\MPj04394810000[1].jpg"/>
          <p:cNvPicPr>
            <a:picLocks noChangeAspect="1" noChangeArrowheads="1"/>
          </p:cNvPicPr>
          <p:nvPr/>
        </p:nvPicPr>
        <p:blipFill>
          <a:blip r:embed="rId3" cstate="print"/>
          <a:srcRect/>
          <a:stretch>
            <a:fillRect/>
          </a:stretch>
        </p:blipFill>
        <p:spPr bwMode="auto">
          <a:xfrm>
            <a:off x="5943600" y="4775926"/>
            <a:ext cx="2895600" cy="1933157"/>
          </a:xfrm>
          <a:prstGeom prst="rect">
            <a:avLst/>
          </a:prstGeom>
          <a:ln>
            <a:noFill/>
          </a:ln>
          <a:effectLst>
            <a:outerShdw blurRad="292100" dist="139700" dir="2700000" algn="tl" rotWithShape="0">
              <a:srgbClr xmlns:mc="http://schemas.openxmlformats.org/markup-compatibility/2006" xmlns:a14="http://schemas.microsoft.com/office/drawing/2010/main" val="333333" mc:Ignorable="">
                <a:alpha val="65000"/>
              </a:srgbClr>
            </a:outerShdw>
          </a:effectLst>
        </p:spPr>
      </p:pic>
      <p:sp>
        <p:nvSpPr>
          <p:cNvPr id="7" name="Rectangle 6"/>
          <p:cNvSpPr/>
          <p:nvPr/>
        </p:nvSpPr>
        <p:spPr>
          <a:xfrm>
            <a:off x="6019800" y="4876800"/>
            <a:ext cx="2590800" cy="1169551"/>
          </a:xfrm>
          <a:prstGeom prst="rect">
            <a:avLst/>
          </a:prstGeom>
        </p:spPr>
        <p:txBody>
          <a:bodyPr wrap="square">
            <a:spAutoFit/>
          </a:bodyPr>
          <a:lstStyle/>
          <a:p>
            <a:pPr>
              <a:buFont typeface="Arial" pitchFamily="34" charset="0"/>
              <a:buChar char="•"/>
            </a:pPr>
            <a:r>
              <a:rPr lang="en-US" sz="1400" dirty="0" smtClean="0">
                <a:solidFill>
                  <a:schemeClr val="bg1"/>
                </a:solidFill>
              </a:rPr>
              <a:t> </a:t>
            </a:r>
            <a:r>
              <a:rPr lang="en-US" sz="1400" dirty="0" err="1" smtClean="0">
                <a:solidFill>
                  <a:schemeClr val="bg1"/>
                </a:solidFill>
              </a:rPr>
              <a:t>dm_io_pending_io_requests</a:t>
            </a:r>
            <a:endParaRPr lang="en-US" sz="1400" dirty="0" smtClean="0">
              <a:solidFill>
                <a:schemeClr val="bg1"/>
              </a:solidFill>
            </a:endParaRPr>
          </a:p>
          <a:p>
            <a:pPr>
              <a:buFont typeface="Arial" pitchFamily="34" charset="0"/>
              <a:buChar char="•"/>
            </a:pPr>
            <a:r>
              <a:rPr lang="en-US" sz="1400" dirty="0" smtClean="0">
                <a:solidFill>
                  <a:schemeClr val="bg1"/>
                </a:solidFill>
              </a:rPr>
              <a:t> Overlapped Structure</a:t>
            </a:r>
          </a:p>
          <a:p>
            <a:pPr>
              <a:buFont typeface="Arial" pitchFamily="34" charset="0"/>
              <a:buChar char="•"/>
            </a:pPr>
            <a:r>
              <a:rPr lang="en-US" sz="1400" dirty="0" smtClean="0">
                <a:solidFill>
                  <a:schemeClr val="bg1"/>
                </a:solidFill>
              </a:rPr>
              <a:t> </a:t>
            </a:r>
            <a:r>
              <a:rPr lang="en-US" sz="1400" dirty="0" err="1" smtClean="0">
                <a:solidFill>
                  <a:schemeClr val="bg1"/>
                </a:solidFill>
              </a:rPr>
              <a:t>Async</a:t>
            </a:r>
            <a:r>
              <a:rPr lang="en-US" sz="1400" dirty="0" smtClean="0">
                <a:solidFill>
                  <a:schemeClr val="bg1"/>
                </a:solidFill>
              </a:rPr>
              <a:t> Processing ~= CPU</a:t>
            </a:r>
          </a:p>
          <a:p>
            <a:pPr>
              <a:buFont typeface="Arial" pitchFamily="34" charset="0"/>
              <a:buChar char="•"/>
            </a:pPr>
            <a:r>
              <a:rPr lang="en-US" sz="1400" dirty="0" smtClean="0">
                <a:solidFill>
                  <a:schemeClr val="bg1"/>
                </a:solidFill>
              </a:rPr>
              <a:t> Package </a:t>
            </a:r>
            <a:r>
              <a:rPr lang="en-US" sz="1400" dirty="0" err="1" smtClean="0">
                <a:solidFill>
                  <a:schemeClr val="bg1"/>
                </a:solidFill>
              </a:rPr>
              <a:t>vs</a:t>
            </a:r>
            <a:r>
              <a:rPr lang="en-US" sz="1400" dirty="0" smtClean="0">
                <a:solidFill>
                  <a:schemeClr val="bg1"/>
                </a:solidFill>
              </a:rPr>
              <a:t> Phone</a:t>
            </a:r>
          </a:p>
          <a:p>
            <a:pPr>
              <a:buFont typeface="Arial" pitchFamily="34" charset="0"/>
              <a:buChar char="•"/>
            </a:pPr>
            <a:endParaRPr lang="en-US" sz="1400" dirty="0" smtClean="0">
              <a:solidFill>
                <a:schemeClr val="bg1"/>
              </a:solidFill>
            </a:endParaRPr>
          </a:p>
        </p:txBody>
      </p:sp>
      <p:pic>
        <p:nvPicPr>
          <p:cNvPr id="3078" name="Picture 6" descr="C:\Documents and Settings\rdorr\Local Settings\Temporary Internet Files\Content.IE5\IPHYJK5A\MPj04096620000[1].jpg"/>
          <p:cNvPicPr>
            <a:picLocks noChangeAspect="1" noChangeArrowheads="1"/>
          </p:cNvPicPr>
          <p:nvPr/>
        </p:nvPicPr>
        <p:blipFill>
          <a:blip r:embed="rId4" cstate="print"/>
          <a:srcRect/>
          <a:stretch>
            <a:fillRect/>
          </a:stretch>
        </p:blipFill>
        <p:spPr bwMode="auto">
          <a:xfrm>
            <a:off x="228600" y="1676400"/>
            <a:ext cx="3021211" cy="3048000"/>
          </a:xfrm>
          <a:prstGeom prst="rect">
            <a:avLst/>
          </a:prstGeom>
          <a:solidFill>
            <a:srgbClr xmlns:mc="http://schemas.openxmlformats.org/markup-compatibility/2006" xmlns:a14="http://schemas.microsoft.com/office/drawing/2010/main" val="FFFFFF" mc:Ignorable="">
              <a:shade val="85000"/>
            </a:srgbClr>
          </a:solidFill>
          <a:ln w="190500" cap="sq">
            <a:solidFill>
              <a:srgbClr xmlns:mc="http://schemas.openxmlformats.org/markup-compatibility/2006" xmlns:a14="http://schemas.microsoft.com/office/drawing/2010/main" val="FFFFFF" mc:Ignorable=""/>
            </a:solidFill>
            <a:miter lim="800000"/>
          </a:ln>
          <a:effectLst>
            <a:outerShdw blurRad="65000" dist="50800" dir="12900000" kx="195000" ky="145000" algn="tl" rotWithShape="0">
              <a:srgbClr xmlns:mc="http://schemas.openxmlformats.org/markup-compatibility/2006" xmlns:a14="http://schemas.microsoft.com/office/drawing/2010/main" val="000000" mc:Ignorable="">
                <a:alpha val="30000"/>
              </a:srgbClr>
            </a:outerShdw>
          </a:effectLst>
          <a:scene3d>
            <a:camera prst="orthographicFront">
              <a:rot lat="0" lon="0" rev="360000"/>
            </a:camera>
            <a:lightRig rig="twoPt" dir="t">
              <a:rot lat="0" lon="0" rev="7200000"/>
            </a:lightRig>
          </a:scene3d>
          <a:sp3d contourW="12700">
            <a:bevelT w="25400" h="19050"/>
            <a:contourClr>
              <a:srgbClr xmlns:mc="http://schemas.openxmlformats.org/markup-compatibility/2006" xmlns:a14="http://schemas.microsoft.com/office/drawing/2010/main" val="969696" mc:Ignorable=""/>
            </a:contourClr>
          </a:sp3d>
        </p:spPr>
      </p:pic>
      <p:pic>
        <p:nvPicPr>
          <p:cNvPr id="3081" name="Picture 9" descr="C:\Documents and Settings\rdorr\Local Settings\Temporary Internet Files\Content.IE5\0C1WT0V1\MPj04225850000[1].jpg"/>
          <p:cNvPicPr>
            <a:picLocks noChangeAspect="1" noChangeArrowheads="1"/>
          </p:cNvPicPr>
          <p:nvPr/>
        </p:nvPicPr>
        <p:blipFill>
          <a:blip r:embed="rId5" cstate="print"/>
          <a:srcRect/>
          <a:stretch>
            <a:fillRect/>
          </a:stretch>
        </p:blipFill>
        <p:spPr bwMode="auto">
          <a:xfrm>
            <a:off x="2133600" y="4495800"/>
            <a:ext cx="2969297" cy="1976438"/>
          </a:xfrm>
          <a:prstGeom prst="roundRect">
            <a:avLst>
              <a:gd name="adj" fmla="val 4167"/>
            </a:avLst>
          </a:prstGeom>
          <a:solidFill>
            <a:srgbClr xmlns:mc="http://schemas.openxmlformats.org/markup-compatibility/2006" xmlns:a14="http://schemas.microsoft.com/office/drawing/2010/main" val="FFFFFF" mc:Ignorable=""/>
          </a:solidFill>
          <a:ln w="76200" cap="sq">
            <a:solidFill>
              <a:srgbClr xmlns:mc="http://schemas.openxmlformats.org/markup-compatibility/2006" xmlns:a14="http://schemas.microsoft.com/office/drawing/2010/main" val="EAEAEA" mc:Ignorable=""/>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xmlns:mc="http://schemas.openxmlformats.org/markup-compatibility/2006" xmlns:a14="http://schemas.microsoft.com/office/drawing/2010/main" val="C0C0C0" mc:Ignorable=""/>
            </a:contourClr>
          </a:sp3d>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 Gather I/O</a:t>
            </a:r>
          </a:p>
        </p:txBody>
      </p:sp>
      <p:sp>
        <p:nvSpPr>
          <p:cNvPr id="3" name="Content Placeholder 2"/>
          <p:cNvSpPr>
            <a:spLocks noGrp="1"/>
          </p:cNvSpPr>
          <p:nvPr>
            <p:ph sz="quarter" idx="1"/>
          </p:nvPr>
        </p:nvSpPr>
        <p:spPr>
          <a:xfrm>
            <a:off x="3657600" y="1600200"/>
            <a:ext cx="5181600" cy="2971800"/>
          </a:xfrm>
        </p:spPr>
        <p:txBody>
          <a:bodyPr>
            <a:normAutofit fontScale="92500" lnSpcReduction="20000"/>
          </a:bodyPr>
          <a:lstStyle/>
          <a:p>
            <a:r>
              <a:rPr lang="en-US" dirty="0" smtClean="0"/>
              <a:t>Consolidates or Distributes</a:t>
            </a:r>
          </a:p>
          <a:p>
            <a:r>
              <a:rPr lang="en-US" dirty="0" smtClean="0"/>
              <a:t>APIs</a:t>
            </a:r>
          </a:p>
          <a:p>
            <a:pPr lvl="1"/>
            <a:r>
              <a:rPr lang="en-US" dirty="0" err="1" smtClean="0"/>
              <a:t>ReadFileScatter</a:t>
            </a:r>
            <a:endParaRPr lang="en-US" dirty="0" smtClean="0"/>
          </a:p>
          <a:p>
            <a:pPr lvl="1"/>
            <a:r>
              <a:rPr lang="en-US" dirty="0" err="1" smtClean="0"/>
              <a:t>WriteFileGather</a:t>
            </a:r>
            <a:endParaRPr lang="en-US" dirty="0" smtClean="0"/>
          </a:p>
          <a:p>
            <a:r>
              <a:rPr lang="en-US" dirty="0" smtClean="0"/>
              <a:t>Increases Efficiency</a:t>
            </a:r>
          </a:p>
          <a:p>
            <a:r>
              <a:rPr lang="en-US" dirty="0" smtClean="0"/>
              <a:t>Used by SQL I/O Paths</a:t>
            </a:r>
          </a:p>
          <a:p>
            <a:r>
              <a:rPr lang="en-US" dirty="0" smtClean="0"/>
              <a:t>Used by Windows Page File</a:t>
            </a:r>
          </a:p>
          <a:p>
            <a:endParaRPr lang="en-US" dirty="0" smtClean="0"/>
          </a:p>
        </p:txBody>
      </p:sp>
      <p:pic>
        <p:nvPicPr>
          <p:cNvPr id="1029" name="Picture 5" descr="C:\Documents and Settings\rdorr\Local Settings\Temporary Internet Files\Content.IE5\IPHYJK5A\MPj04394810000[1].jpg"/>
          <p:cNvPicPr>
            <a:picLocks noChangeAspect="1" noChangeArrowheads="1"/>
          </p:cNvPicPr>
          <p:nvPr/>
        </p:nvPicPr>
        <p:blipFill>
          <a:blip r:embed="rId3" cstate="print"/>
          <a:srcRect/>
          <a:stretch>
            <a:fillRect/>
          </a:stretch>
        </p:blipFill>
        <p:spPr bwMode="auto">
          <a:xfrm>
            <a:off x="5943600" y="4775926"/>
            <a:ext cx="2895600" cy="1933157"/>
          </a:xfrm>
          <a:prstGeom prst="rect">
            <a:avLst/>
          </a:prstGeom>
          <a:ln>
            <a:noFill/>
          </a:ln>
          <a:effectLst>
            <a:outerShdw blurRad="292100" dist="139700" dir="2700000" algn="tl" rotWithShape="0">
              <a:srgbClr xmlns:mc="http://schemas.openxmlformats.org/markup-compatibility/2006" xmlns:a14="http://schemas.microsoft.com/office/drawing/2010/main" val="333333" mc:Ignorable="">
                <a:alpha val="65000"/>
              </a:srgbClr>
            </a:outerShdw>
          </a:effectLst>
        </p:spPr>
      </p:pic>
      <p:sp>
        <p:nvSpPr>
          <p:cNvPr id="7" name="Rectangle 6"/>
          <p:cNvSpPr/>
          <p:nvPr/>
        </p:nvSpPr>
        <p:spPr>
          <a:xfrm>
            <a:off x="6019800" y="4876800"/>
            <a:ext cx="2590800" cy="1600438"/>
          </a:xfrm>
          <a:prstGeom prst="rect">
            <a:avLst/>
          </a:prstGeom>
        </p:spPr>
        <p:txBody>
          <a:bodyPr wrap="square">
            <a:spAutoFit/>
          </a:bodyPr>
          <a:lstStyle/>
          <a:p>
            <a:pPr>
              <a:buFont typeface="Arial" pitchFamily="34" charset="0"/>
              <a:buChar char="•"/>
            </a:pPr>
            <a:r>
              <a:rPr lang="en-US" sz="1400" dirty="0" smtClean="0">
                <a:solidFill>
                  <a:schemeClr val="bg1"/>
                </a:solidFill>
              </a:rPr>
              <a:t> Old Design: 6.x Sorting</a:t>
            </a:r>
          </a:p>
          <a:p>
            <a:pPr>
              <a:buFont typeface="Arial" pitchFamily="34" charset="0"/>
              <a:buChar char="•"/>
            </a:pPr>
            <a:r>
              <a:rPr lang="en-US" sz="1400" dirty="0" smtClean="0">
                <a:solidFill>
                  <a:schemeClr val="bg1"/>
                </a:solidFill>
              </a:rPr>
              <a:t> AWE Availability </a:t>
            </a:r>
          </a:p>
          <a:p>
            <a:pPr>
              <a:buFont typeface="Arial" pitchFamily="34" charset="0"/>
              <a:buChar char="•"/>
            </a:pPr>
            <a:r>
              <a:rPr lang="en-US" sz="1400" dirty="0" smtClean="0">
                <a:solidFill>
                  <a:schemeClr val="bg1"/>
                </a:solidFill>
              </a:rPr>
              <a:t> </a:t>
            </a:r>
            <a:r>
              <a:rPr lang="en-US" sz="1400" dirty="0" err="1" smtClean="0">
                <a:solidFill>
                  <a:schemeClr val="bg1"/>
                </a:solidFill>
              </a:rPr>
              <a:t>WriteMultiple</a:t>
            </a:r>
            <a:endParaRPr lang="en-US" sz="1400" dirty="0" smtClean="0">
              <a:solidFill>
                <a:schemeClr val="bg1"/>
              </a:solidFill>
            </a:endParaRPr>
          </a:p>
          <a:p>
            <a:pPr lvl="1">
              <a:buFont typeface="Arial" pitchFamily="34" charset="0"/>
              <a:buChar char="•"/>
            </a:pPr>
            <a:r>
              <a:rPr lang="en-US" sz="1400" dirty="0" smtClean="0">
                <a:solidFill>
                  <a:schemeClr val="bg1"/>
                </a:solidFill>
              </a:rPr>
              <a:t> # of 8K Pages</a:t>
            </a:r>
          </a:p>
          <a:p>
            <a:pPr lvl="1">
              <a:buFont typeface="Arial" pitchFamily="34" charset="0"/>
              <a:buChar char="•"/>
            </a:pPr>
            <a:r>
              <a:rPr lang="en-US" sz="1400" dirty="0" smtClean="0">
                <a:solidFill>
                  <a:schemeClr val="bg1"/>
                </a:solidFill>
              </a:rPr>
              <a:t> Forward and Backward</a:t>
            </a:r>
          </a:p>
          <a:p>
            <a:pPr>
              <a:buFont typeface="Arial" pitchFamily="34" charset="0"/>
              <a:buChar char="•"/>
            </a:pPr>
            <a:r>
              <a:rPr lang="en-US" sz="1400" dirty="0" smtClean="0">
                <a:solidFill>
                  <a:schemeClr val="bg1"/>
                </a:solidFill>
              </a:rPr>
              <a:t> Buffer Pool Ramp-up</a:t>
            </a:r>
          </a:p>
          <a:p>
            <a:pPr>
              <a:buFont typeface="Arial" pitchFamily="34" charset="0"/>
              <a:buChar char="•"/>
            </a:pPr>
            <a:endParaRPr lang="en-US" sz="1400" dirty="0" smtClean="0">
              <a:solidFill>
                <a:schemeClr val="bg1"/>
              </a:solidFill>
            </a:endParaRPr>
          </a:p>
        </p:txBody>
      </p:sp>
      <p:sp>
        <p:nvSpPr>
          <p:cNvPr id="8" name="Rectangle 7"/>
          <p:cNvSpPr/>
          <p:nvPr/>
        </p:nvSpPr>
        <p:spPr>
          <a:xfrm>
            <a:off x="228600" y="2057400"/>
            <a:ext cx="2819400" cy="13716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 name="Rectangle 8"/>
          <p:cNvSpPr/>
          <p:nvPr/>
        </p:nvSpPr>
        <p:spPr>
          <a:xfrm>
            <a:off x="457200" y="2209800"/>
            <a:ext cx="228600" cy="3048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 name="Rectangle 9"/>
          <p:cNvSpPr/>
          <p:nvPr/>
        </p:nvSpPr>
        <p:spPr>
          <a:xfrm>
            <a:off x="990600" y="2590800"/>
            <a:ext cx="228600" cy="3048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 name="Rectangle 10"/>
          <p:cNvSpPr/>
          <p:nvPr/>
        </p:nvSpPr>
        <p:spPr>
          <a:xfrm>
            <a:off x="2514600" y="2286000"/>
            <a:ext cx="228600" cy="3048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 name="Rectangle 11"/>
          <p:cNvSpPr/>
          <p:nvPr/>
        </p:nvSpPr>
        <p:spPr>
          <a:xfrm>
            <a:off x="2743200" y="3048000"/>
            <a:ext cx="228600" cy="3048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 name="Rectangle 12"/>
          <p:cNvSpPr/>
          <p:nvPr/>
        </p:nvSpPr>
        <p:spPr>
          <a:xfrm>
            <a:off x="1828800" y="2895600"/>
            <a:ext cx="228600" cy="3048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7" name="Rectangle 16"/>
          <p:cNvSpPr/>
          <p:nvPr/>
        </p:nvSpPr>
        <p:spPr>
          <a:xfrm>
            <a:off x="228600" y="4800600"/>
            <a:ext cx="2819400" cy="13716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8" name="Rectangle 17"/>
          <p:cNvSpPr/>
          <p:nvPr/>
        </p:nvSpPr>
        <p:spPr>
          <a:xfrm>
            <a:off x="990600" y="5181600"/>
            <a:ext cx="228600" cy="3048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 name="Rectangle 18"/>
          <p:cNvSpPr/>
          <p:nvPr/>
        </p:nvSpPr>
        <p:spPr>
          <a:xfrm>
            <a:off x="1905000" y="5181600"/>
            <a:ext cx="228600" cy="3048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0" name="Rectangle 19"/>
          <p:cNvSpPr/>
          <p:nvPr/>
        </p:nvSpPr>
        <p:spPr>
          <a:xfrm>
            <a:off x="1676400" y="5181600"/>
            <a:ext cx="228600" cy="3048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1" name="Rectangle 20"/>
          <p:cNvSpPr/>
          <p:nvPr/>
        </p:nvSpPr>
        <p:spPr>
          <a:xfrm>
            <a:off x="1447800" y="5181600"/>
            <a:ext cx="228600" cy="3048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 name="Rectangle 21"/>
          <p:cNvSpPr/>
          <p:nvPr/>
        </p:nvSpPr>
        <p:spPr>
          <a:xfrm>
            <a:off x="1219200" y="5181600"/>
            <a:ext cx="228600" cy="3048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3" name="TextBox 22"/>
          <p:cNvSpPr txBox="1"/>
          <p:nvPr/>
        </p:nvSpPr>
        <p:spPr>
          <a:xfrm>
            <a:off x="228600" y="4419600"/>
            <a:ext cx="1143000" cy="369332"/>
          </a:xfrm>
          <a:prstGeom prst="rect">
            <a:avLst/>
          </a:prstGeom>
          <a:noFill/>
        </p:spPr>
        <p:txBody>
          <a:bodyPr wrap="square" rtlCol="0">
            <a:spAutoFit/>
          </a:bodyPr>
          <a:lstStyle/>
          <a:p>
            <a:r>
              <a:rPr lang="en-US" dirty="0" smtClean="0"/>
              <a:t>Disk</a:t>
            </a:r>
            <a:endParaRPr lang="en-US" dirty="0"/>
          </a:p>
        </p:txBody>
      </p:sp>
      <p:sp>
        <p:nvSpPr>
          <p:cNvPr id="24" name="TextBox 23"/>
          <p:cNvSpPr txBox="1"/>
          <p:nvPr/>
        </p:nvSpPr>
        <p:spPr>
          <a:xfrm>
            <a:off x="228600" y="1676400"/>
            <a:ext cx="1143000" cy="369332"/>
          </a:xfrm>
          <a:prstGeom prst="rect">
            <a:avLst/>
          </a:prstGeom>
          <a:noFill/>
        </p:spPr>
        <p:txBody>
          <a:bodyPr wrap="square" rtlCol="0">
            <a:spAutoFit/>
          </a:bodyPr>
          <a:lstStyle/>
          <a:p>
            <a:r>
              <a:rPr lang="en-US" dirty="0" smtClean="0"/>
              <a:t>Memory</a:t>
            </a:r>
            <a:endParaRPr lang="en-US" dirty="0"/>
          </a:p>
        </p:txBody>
      </p:sp>
      <p:cxnSp>
        <p:nvCxnSpPr>
          <p:cNvPr id="28" name="Straight Connector 27"/>
          <p:cNvCxnSpPr>
            <a:stCxn id="10" idx="2"/>
            <a:endCxn id="18" idx="0"/>
          </p:cNvCxnSpPr>
          <p:nvPr/>
        </p:nvCxnSpPr>
        <p:spPr>
          <a:xfrm rot="5400000">
            <a:off x="-38100" y="4038600"/>
            <a:ext cx="22860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a:stCxn id="9" idx="2"/>
            <a:endCxn id="20" idx="0"/>
          </p:cNvCxnSpPr>
          <p:nvPr/>
        </p:nvCxnSpPr>
        <p:spPr>
          <a:xfrm rot="16200000" flipH="1">
            <a:off x="-152400" y="3238500"/>
            <a:ext cx="2667000" cy="1219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33" name="Straight Connector 32"/>
          <p:cNvCxnSpPr>
            <a:stCxn id="13" idx="2"/>
            <a:endCxn id="22" idx="0"/>
          </p:cNvCxnSpPr>
          <p:nvPr/>
        </p:nvCxnSpPr>
        <p:spPr>
          <a:xfrm rot="5400000">
            <a:off x="647700" y="3886200"/>
            <a:ext cx="1981200" cy="609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36" name="Straight Connector 35"/>
          <p:cNvCxnSpPr>
            <a:stCxn id="11" idx="2"/>
            <a:endCxn id="21" idx="0"/>
          </p:cNvCxnSpPr>
          <p:nvPr/>
        </p:nvCxnSpPr>
        <p:spPr>
          <a:xfrm rot="5400000">
            <a:off x="800100" y="3352800"/>
            <a:ext cx="2590800" cy="1066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39" name="Straight Connector 38"/>
          <p:cNvCxnSpPr>
            <a:stCxn id="12" idx="2"/>
            <a:endCxn id="19" idx="0"/>
          </p:cNvCxnSpPr>
          <p:nvPr/>
        </p:nvCxnSpPr>
        <p:spPr>
          <a:xfrm rot="5400000">
            <a:off x="1524000" y="3848100"/>
            <a:ext cx="1828800" cy="838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p:nvPr/>
        </p:nvCxnSpPr>
        <p:spPr>
          <a:xfrm rot="5400000">
            <a:off x="2591594" y="4647406"/>
            <a:ext cx="1219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2743200" y="3657600"/>
            <a:ext cx="1143000" cy="369332"/>
          </a:xfrm>
          <a:prstGeom prst="rect">
            <a:avLst/>
          </a:prstGeom>
          <a:noFill/>
        </p:spPr>
        <p:txBody>
          <a:bodyPr wrap="square" rtlCol="0">
            <a:spAutoFit/>
          </a:bodyPr>
          <a:lstStyle/>
          <a:p>
            <a:r>
              <a:rPr lang="en-US" dirty="0" smtClean="0"/>
              <a:t>Gather</a:t>
            </a:r>
            <a:endParaRPr lang="en-US" dirty="0"/>
          </a:p>
        </p:txBody>
      </p:sp>
      <p:sp>
        <p:nvSpPr>
          <p:cNvPr id="45" name="TextBox 44"/>
          <p:cNvSpPr txBox="1"/>
          <p:nvPr/>
        </p:nvSpPr>
        <p:spPr>
          <a:xfrm>
            <a:off x="0" y="3657600"/>
            <a:ext cx="1143000" cy="369332"/>
          </a:xfrm>
          <a:prstGeom prst="rect">
            <a:avLst/>
          </a:prstGeom>
          <a:noFill/>
        </p:spPr>
        <p:txBody>
          <a:bodyPr wrap="square" rtlCol="0">
            <a:spAutoFit/>
          </a:bodyPr>
          <a:lstStyle/>
          <a:p>
            <a:r>
              <a:rPr lang="en-US" dirty="0" smtClean="0"/>
              <a:t>Scatter</a:t>
            </a:r>
            <a:endParaRPr lang="en-US" dirty="0"/>
          </a:p>
        </p:txBody>
      </p:sp>
      <p:cxnSp>
        <p:nvCxnSpPr>
          <p:cNvPr id="46" name="Straight Arrow Connector 45"/>
          <p:cNvCxnSpPr/>
          <p:nvPr/>
        </p:nvCxnSpPr>
        <p:spPr>
          <a:xfrm rot="5400000" flipH="1" flipV="1">
            <a:off x="-495300" y="4610100"/>
            <a:ext cx="12954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Sector Alignment</a:t>
            </a:r>
            <a:br>
              <a:rPr lang="en-US" dirty="0" smtClean="0"/>
            </a:br>
            <a:r>
              <a:rPr lang="en-US" dirty="0" smtClean="0"/>
              <a:t>Block Alignment</a:t>
            </a:r>
            <a:endParaRPr lang="en-US" dirty="0"/>
          </a:p>
        </p:txBody>
      </p:sp>
      <p:sp>
        <p:nvSpPr>
          <p:cNvPr id="3" name="Content Placeholder 2"/>
          <p:cNvSpPr>
            <a:spLocks noGrp="1"/>
          </p:cNvSpPr>
          <p:nvPr>
            <p:ph sz="quarter" idx="1"/>
          </p:nvPr>
        </p:nvSpPr>
        <p:spPr>
          <a:xfrm>
            <a:off x="3429000" y="1600200"/>
            <a:ext cx="5410200" cy="2971800"/>
          </a:xfrm>
        </p:spPr>
        <p:txBody>
          <a:bodyPr/>
          <a:lstStyle/>
          <a:p>
            <a:r>
              <a:rPr lang="en-US" dirty="0" smtClean="0"/>
              <a:t>Sector: Log Writes</a:t>
            </a:r>
          </a:p>
          <a:p>
            <a:r>
              <a:rPr lang="en-US" dirty="0" smtClean="0"/>
              <a:t>Block: Performance</a:t>
            </a:r>
          </a:p>
          <a:p>
            <a:r>
              <a:rPr lang="en-US" dirty="0" smtClean="0"/>
              <a:t>Avoid Crossovers</a:t>
            </a:r>
          </a:p>
          <a:p>
            <a:r>
              <a:rPr lang="en-US" dirty="0" err="1" smtClean="0"/>
              <a:t>DiskPart</a:t>
            </a:r>
            <a:r>
              <a:rPr lang="en-US" dirty="0" smtClean="0"/>
              <a:t>/</a:t>
            </a:r>
            <a:r>
              <a:rPr lang="en-US" dirty="0" err="1" smtClean="0"/>
              <a:t>DiskPar</a:t>
            </a:r>
            <a:r>
              <a:rPr lang="en-US" dirty="0" smtClean="0"/>
              <a:t> Utilities</a:t>
            </a:r>
          </a:p>
          <a:p>
            <a:r>
              <a:rPr lang="en-US" dirty="0" smtClean="0"/>
              <a:t>Discuss with your Vendor</a:t>
            </a:r>
          </a:p>
          <a:p>
            <a:endParaRPr lang="en-US" dirty="0" smtClean="0"/>
          </a:p>
        </p:txBody>
      </p:sp>
      <p:pic>
        <p:nvPicPr>
          <p:cNvPr id="1029" name="Picture 5" descr="C:\Documents and Settings\rdorr\Local Settings\Temporary Internet Files\Content.IE5\IPHYJK5A\MPj04394810000[1].jpg"/>
          <p:cNvPicPr>
            <a:picLocks noChangeAspect="1" noChangeArrowheads="1"/>
          </p:cNvPicPr>
          <p:nvPr/>
        </p:nvPicPr>
        <p:blipFill>
          <a:blip r:embed="rId3" cstate="print"/>
          <a:srcRect/>
          <a:stretch>
            <a:fillRect/>
          </a:stretch>
        </p:blipFill>
        <p:spPr bwMode="auto">
          <a:xfrm>
            <a:off x="5943600" y="4775926"/>
            <a:ext cx="2895600" cy="1933157"/>
          </a:xfrm>
          <a:prstGeom prst="rect">
            <a:avLst/>
          </a:prstGeom>
          <a:ln>
            <a:noFill/>
          </a:ln>
          <a:effectLst>
            <a:outerShdw blurRad="292100" dist="139700" dir="2700000" algn="tl" rotWithShape="0">
              <a:srgbClr xmlns:mc="http://schemas.openxmlformats.org/markup-compatibility/2006" xmlns:a14="http://schemas.microsoft.com/office/drawing/2010/main" val="333333" mc:Ignorable="">
                <a:alpha val="65000"/>
              </a:srgbClr>
            </a:outerShdw>
          </a:effectLst>
        </p:spPr>
      </p:pic>
      <p:sp>
        <p:nvSpPr>
          <p:cNvPr id="7" name="Rectangle 6"/>
          <p:cNvSpPr/>
          <p:nvPr/>
        </p:nvSpPr>
        <p:spPr>
          <a:xfrm>
            <a:off x="6096000" y="4876800"/>
            <a:ext cx="2590800" cy="1569660"/>
          </a:xfrm>
          <a:prstGeom prst="rect">
            <a:avLst/>
          </a:prstGeom>
        </p:spPr>
        <p:txBody>
          <a:bodyPr wrap="square">
            <a:spAutoFit/>
          </a:bodyPr>
          <a:lstStyle/>
          <a:p>
            <a:pPr>
              <a:buFont typeface="Arial" pitchFamily="34" charset="0"/>
              <a:buChar char="•"/>
            </a:pPr>
            <a:r>
              <a:rPr lang="en-US" sz="2400" dirty="0" smtClean="0">
                <a:solidFill>
                  <a:schemeClr val="bg1"/>
                </a:solidFill>
              </a:rPr>
              <a:t> Double Touch</a:t>
            </a:r>
          </a:p>
          <a:p>
            <a:pPr>
              <a:buFont typeface="Arial" pitchFamily="34" charset="0"/>
              <a:buChar char="•"/>
            </a:pPr>
            <a:r>
              <a:rPr lang="en-US" sz="2400" dirty="0" smtClean="0">
                <a:solidFill>
                  <a:schemeClr val="bg1"/>
                </a:solidFill>
              </a:rPr>
              <a:t> Rewrites</a:t>
            </a:r>
          </a:p>
          <a:p>
            <a:pPr>
              <a:buFont typeface="Arial" pitchFamily="34" charset="0"/>
              <a:buChar char="•"/>
            </a:pPr>
            <a:r>
              <a:rPr lang="en-US" sz="2400" dirty="0">
                <a:solidFill>
                  <a:schemeClr val="bg1"/>
                </a:solidFill>
              </a:rPr>
              <a:t> </a:t>
            </a:r>
            <a:r>
              <a:rPr lang="en-US" sz="2400" dirty="0" smtClean="0">
                <a:solidFill>
                  <a:schemeClr val="bg1"/>
                </a:solidFill>
              </a:rPr>
              <a:t>Defragment</a:t>
            </a:r>
          </a:p>
          <a:p>
            <a:pPr>
              <a:buFont typeface="Arial" pitchFamily="34" charset="0"/>
              <a:buChar char="•"/>
            </a:pPr>
            <a:r>
              <a:rPr lang="en-US" sz="2400" dirty="0" smtClean="0">
                <a:solidFill>
                  <a:schemeClr val="bg1"/>
                </a:solidFill>
              </a:rPr>
              <a:t> 4K Sectors</a:t>
            </a:r>
            <a:endParaRPr lang="en-US" sz="2400" dirty="0">
              <a:solidFill>
                <a:schemeClr val="bg1"/>
              </a:solidFill>
            </a:endParaRPr>
          </a:p>
        </p:txBody>
      </p:sp>
      <p:pic>
        <p:nvPicPr>
          <p:cNvPr id="4099" name="Picture 3" descr="C:\Documents and Settings\rdorr\Local Settings\Temporary Internet Files\Content.IE5\0C1WT0V1\MPj04019760000[1].jpg"/>
          <p:cNvPicPr>
            <a:picLocks noChangeAspect="1" noChangeArrowheads="1"/>
          </p:cNvPicPr>
          <p:nvPr/>
        </p:nvPicPr>
        <p:blipFill>
          <a:blip r:embed="rId4" cstate="print"/>
          <a:srcRect/>
          <a:stretch>
            <a:fillRect/>
          </a:stretch>
        </p:blipFill>
        <p:spPr bwMode="auto">
          <a:xfrm>
            <a:off x="0" y="1676400"/>
            <a:ext cx="3201651" cy="2133600"/>
          </a:xfrm>
          <a:prstGeom prst="rect">
            <a:avLst/>
          </a:prstGeom>
          <a:solidFill>
            <a:srgbClr xmlns:mc="http://schemas.openxmlformats.org/markup-compatibility/2006" xmlns:a14="http://schemas.microsoft.com/office/drawing/2010/main" val="FFFFFF" mc:Ignorable="">
              <a:shade val="85000"/>
            </a:srgbClr>
          </a:solidFill>
          <a:ln w="190500" cap="sq">
            <a:solidFill>
              <a:srgbClr xmlns:mc="http://schemas.openxmlformats.org/markup-compatibility/2006" xmlns:a14="http://schemas.microsoft.com/office/drawing/2010/main" val="FFFFFF" mc:Ignorable=""/>
            </a:solidFill>
            <a:miter lim="800000"/>
          </a:ln>
          <a:effectLst>
            <a:outerShdw blurRad="65000" dist="50800" dir="12900000" kx="195000" ky="145000" algn="tl" rotWithShape="0">
              <a:srgbClr xmlns:mc="http://schemas.openxmlformats.org/markup-compatibility/2006" xmlns:a14="http://schemas.microsoft.com/office/drawing/2010/main" val="000000" mc:Ignorable="">
                <a:alpha val="30000"/>
              </a:srgbClr>
            </a:outerShdw>
          </a:effectLst>
          <a:scene3d>
            <a:camera prst="orthographicFront">
              <a:rot lat="0" lon="0" rev="360000"/>
            </a:camera>
            <a:lightRig rig="twoPt" dir="t">
              <a:rot lat="0" lon="0" rev="7200000"/>
            </a:lightRig>
          </a:scene3d>
          <a:sp3d contourW="12700">
            <a:bevelT w="25400" h="19050"/>
            <a:contourClr>
              <a:srgbClr xmlns:mc="http://schemas.openxmlformats.org/markup-compatibility/2006" xmlns:a14="http://schemas.microsoft.com/office/drawing/2010/main" val="969696" mc:Ignorable=""/>
            </a:contourClr>
          </a:sp3d>
        </p:spPr>
      </p:pic>
      <p:sp>
        <p:nvSpPr>
          <p:cNvPr id="9" name="TextBox 8"/>
          <p:cNvSpPr txBox="1"/>
          <p:nvPr/>
        </p:nvSpPr>
        <p:spPr>
          <a:xfrm>
            <a:off x="152400" y="4343400"/>
            <a:ext cx="5410200" cy="236988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Alignment: </a:t>
            </a:r>
            <a:r>
              <a:rPr lang="en-US" dirty="0" smtClean="0">
                <a:hlinkClick r:id="rId5"/>
              </a:rPr>
              <a:t>http://support.microsoft.com/kb/929491</a:t>
            </a:r>
            <a:endParaRPr lang="en-US" dirty="0" smtClean="0"/>
          </a:p>
          <a:p>
            <a:r>
              <a:rPr lang="en-US" sz="1000" dirty="0" smtClean="0"/>
              <a:t/>
            </a:r>
            <a:br>
              <a:rPr lang="en-US" sz="1000" dirty="0" smtClean="0"/>
            </a:br>
            <a:r>
              <a:rPr lang="en-US" sz="1000" dirty="0" smtClean="0"/>
              <a:t>To verify that an existing partition is aligned, divide the size of the stripe unit by the starting offset of the RAID disk group. Use the following syntax: ((Partition offset) * (Disk sector size)) / (Stripe unit size)</a:t>
            </a:r>
          </a:p>
          <a:p>
            <a:r>
              <a:rPr lang="en-US" sz="1000" dirty="0" smtClean="0"/>
              <a:t/>
            </a:r>
            <a:br>
              <a:rPr lang="en-US" sz="1000" dirty="0" smtClean="0"/>
            </a:br>
            <a:r>
              <a:rPr lang="en-US" sz="1000" dirty="0" smtClean="0"/>
              <a:t>Example of alignment calculations in bytes for a 256-KB stripe unit size: </a:t>
            </a:r>
            <a:br>
              <a:rPr lang="en-US" sz="1000" dirty="0" smtClean="0"/>
            </a:br>
            <a:r>
              <a:rPr lang="en-US" sz="1000" dirty="0" smtClean="0"/>
              <a:t>(63 * 512) / 262144 = 0.123046875</a:t>
            </a:r>
            <a:br>
              <a:rPr lang="en-US" sz="1000" dirty="0" smtClean="0"/>
            </a:br>
            <a:r>
              <a:rPr lang="en-US" sz="1000" dirty="0" smtClean="0"/>
              <a:t>(64 * 512) / 262144 = 0.125</a:t>
            </a:r>
            <a:br>
              <a:rPr lang="en-US" sz="1000" dirty="0" smtClean="0"/>
            </a:br>
            <a:r>
              <a:rPr lang="en-US" sz="1000" dirty="0" smtClean="0"/>
              <a:t>(128 * 512) / 262144 = 0.25</a:t>
            </a:r>
            <a:br>
              <a:rPr lang="en-US" sz="1000" dirty="0" smtClean="0"/>
            </a:br>
            <a:r>
              <a:rPr lang="en-US" sz="1000" dirty="0" smtClean="0"/>
              <a:t>(256 * 512) / 262144 = 0.5</a:t>
            </a:r>
            <a:br>
              <a:rPr lang="en-US" sz="1000" dirty="0" smtClean="0"/>
            </a:br>
            <a:r>
              <a:rPr lang="en-US" sz="1000" dirty="0" smtClean="0"/>
              <a:t>(512 * 512) / 262144 = 1</a:t>
            </a:r>
          </a:p>
          <a:p>
            <a:r>
              <a:rPr lang="en-US" sz="1000" dirty="0" smtClean="0"/>
              <a:t/>
            </a:r>
            <a:br>
              <a:rPr lang="en-US" sz="1000" dirty="0" smtClean="0"/>
            </a:br>
            <a:r>
              <a:rPr lang="en-US" sz="1000" dirty="0" smtClean="0"/>
              <a:t>These examples shows that the partition is not aligned correctly for a 256-KB stripe unit size until the partition is created by using an offset of 512 sectors (512 bytes per sector). </a:t>
            </a:r>
            <a:endParaRPr lang="en-US" sz="1000"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Latch</a:t>
            </a:r>
            <a:endParaRPr lang="en-US" dirty="0"/>
          </a:p>
        </p:txBody>
      </p:sp>
      <p:sp>
        <p:nvSpPr>
          <p:cNvPr id="3" name="Content Placeholder 2"/>
          <p:cNvSpPr>
            <a:spLocks noGrp="1"/>
          </p:cNvSpPr>
          <p:nvPr>
            <p:ph sz="quarter" idx="1"/>
          </p:nvPr>
        </p:nvSpPr>
        <p:spPr>
          <a:xfrm>
            <a:off x="3429000" y="1600200"/>
            <a:ext cx="5410200" cy="2971800"/>
          </a:xfrm>
        </p:spPr>
        <p:txBody>
          <a:bodyPr>
            <a:normAutofit fontScale="77500" lnSpcReduction="20000"/>
          </a:bodyPr>
          <a:lstStyle/>
          <a:p>
            <a:r>
              <a:rPr lang="en-US" dirty="0" smtClean="0"/>
              <a:t>Multiple Readers (SH)</a:t>
            </a:r>
          </a:p>
          <a:p>
            <a:r>
              <a:rPr lang="en-US" dirty="0" smtClean="0"/>
              <a:t>One Writer (EX)</a:t>
            </a:r>
          </a:p>
          <a:p>
            <a:r>
              <a:rPr lang="en-US" dirty="0" smtClean="0"/>
              <a:t>Protects In-Memory Data Page</a:t>
            </a:r>
          </a:p>
          <a:p>
            <a:pPr lvl="1"/>
            <a:r>
              <a:rPr lang="en-US" dirty="0" smtClean="0"/>
              <a:t>Latch = Physical Protection</a:t>
            </a:r>
          </a:p>
          <a:p>
            <a:pPr lvl="1"/>
            <a:r>
              <a:rPr lang="en-US" dirty="0" smtClean="0"/>
              <a:t>Lock = Logical Protection</a:t>
            </a:r>
          </a:p>
          <a:p>
            <a:r>
              <a:rPr lang="en-US" dirty="0" smtClean="0"/>
              <a:t>User Mode</a:t>
            </a:r>
          </a:p>
          <a:p>
            <a:r>
              <a:rPr lang="en-US" dirty="0" smtClean="0"/>
              <a:t>UMS/SQLOS Aware</a:t>
            </a:r>
          </a:p>
          <a:p>
            <a:r>
              <a:rPr lang="en-US" dirty="0" smtClean="0"/>
              <a:t>Optimized FIFO Ordering</a:t>
            </a:r>
          </a:p>
        </p:txBody>
      </p:sp>
      <p:pic>
        <p:nvPicPr>
          <p:cNvPr id="1029" name="Picture 5" descr="C:\Documents and Settings\rdorr\Local Settings\Temporary Internet Files\Content.IE5\IPHYJK5A\MPj04394810000[1].jpg"/>
          <p:cNvPicPr>
            <a:picLocks noChangeAspect="1" noChangeArrowheads="1"/>
          </p:cNvPicPr>
          <p:nvPr/>
        </p:nvPicPr>
        <p:blipFill>
          <a:blip r:embed="rId3" cstate="print"/>
          <a:srcRect/>
          <a:stretch>
            <a:fillRect/>
          </a:stretch>
        </p:blipFill>
        <p:spPr bwMode="auto">
          <a:xfrm>
            <a:off x="5943600" y="4775926"/>
            <a:ext cx="2895600" cy="1933157"/>
          </a:xfrm>
          <a:prstGeom prst="rect">
            <a:avLst/>
          </a:prstGeom>
          <a:ln>
            <a:noFill/>
          </a:ln>
          <a:effectLst>
            <a:outerShdw blurRad="292100" dist="139700" dir="2700000" algn="tl" rotWithShape="0">
              <a:srgbClr xmlns:mc="http://schemas.openxmlformats.org/markup-compatibility/2006" xmlns:a14="http://schemas.microsoft.com/office/drawing/2010/main" val="333333" mc:Ignorable="">
                <a:alpha val="65000"/>
              </a:srgbClr>
            </a:outerShdw>
          </a:effectLst>
        </p:spPr>
      </p:pic>
      <p:sp>
        <p:nvSpPr>
          <p:cNvPr id="7" name="Rectangle 6"/>
          <p:cNvSpPr/>
          <p:nvPr/>
        </p:nvSpPr>
        <p:spPr>
          <a:xfrm>
            <a:off x="6019800" y="4876800"/>
            <a:ext cx="2667000" cy="1200329"/>
          </a:xfrm>
          <a:prstGeom prst="rect">
            <a:avLst/>
          </a:prstGeom>
        </p:spPr>
        <p:txBody>
          <a:bodyPr wrap="square">
            <a:spAutoFit/>
          </a:bodyPr>
          <a:lstStyle/>
          <a:p>
            <a:pPr>
              <a:buFont typeface="Arial" pitchFamily="34" charset="0"/>
              <a:buChar char="•"/>
            </a:pPr>
            <a:r>
              <a:rPr lang="en-US" sz="2400" dirty="0" smtClean="0">
                <a:solidFill>
                  <a:schemeClr val="bg1"/>
                </a:solidFill>
              </a:rPr>
              <a:t> Flushed &amp; Rollback</a:t>
            </a:r>
          </a:p>
          <a:p>
            <a:pPr>
              <a:buFont typeface="Arial" pitchFamily="34" charset="0"/>
              <a:buChar char="•"/>
            </a:pPr>
            <a:r>
              <a:rPr lang="en-US" sz="2400" dirty="0" smtClean="0">
                <a:solidFill>
                  <a:schemeClr val="bg1"/>
                </a:solidFill>
              </a:rPr>
              <a:t> Latch Timeout</a:t>
            </a:r>
          </a:p>
          <a:p>
            <a:pPr>
              <a:buFont typeface="Arial" pitchFamily="34" charset="0"/>
              <a:buChar char="•"/>
            </a:pPr>
            <a:r>
              <a:rPr lang="en-US" sz="2400" dirty="0" smtClean="0">
                <a:solidFill>
                  <a:schemeClr val="bg1"/>
                </a:solidFill>
              </a:rPr>
              <a:t> Sub-latch</a:t>
            </a:r>
            <a:endParaRPr lang="en-US" sz="2400" dirty="0">
              <a:solidFill>
                <a:schemeClr val="bg1"/>
              </a:solidFill>
            </a:endParaRPr>
          </a:p>
        </p:txBody>
      </p:sp>
      <p:sp>
        <p:nvSpPr>
          <p:cNvPr id="8" name="Rectangle 7"/>
          <p:cNvSpPr/>
          <p:nvPr/>
        </p:nvSpPr>
        <p:spPr>
          <a:xfrm>
            <a:off x="228600" y="2057400"/>
            <a:ext cx="2819400" cy="13716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 name="Rectangle 8"/>
          <p:cNvSpPr/>
          <p:nvPr/>
        </p:nvSpPr>
        <p:spPr>
          <a:xfrm>
            <a:off x="457200" y="2209800"/>
            <a:ext cx="228600" cy="3048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0" name="Rectangle 9"/>
          <p:cNvSpPr/>
          <p:nvPr/>
        </p:nvSpPr>
        <p:spPr>
          <a:xfrm>
            <a:off x="990600" y="2590800"/>
            <a:ext cx="228600" cy="3048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1" name="Rectangle 10"/>
          <p:cNvSpPr/>
          <p:nvPr/>
        </p:nvSpPr>
        <p:spPr>
          <a:xfrm>
            <a:off x="2514600" y="2286000"/>
            <a:ext cx="228600" cy="3048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2" name="Rectangle 11"/>
          <p:cNvSpPr/>
          <p:nvPr/>
        </p:nvSpPr>
        <p:spPr>
          <a:xfrm>
            <a:off x="2743200" y="3048000"/>
            <a:ext cx="228600" cy="3048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3" name="Rectangle 12"/>
          <p:cNvSpPr/>
          <p:nvPr/>
        </p:nvSpPr>
        <p:spPr>
          <a:xfrm>
            <a:off x="1828800" y="2895600"/>
            <a:ext cx="228600" cy="3048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 name="Rectangle 14"/>
          <p:cNvSpPr/>
          <p:nvPr/>
        </p:nvSpPr>
        <p:spPr>
          <a:xfrm>
            <a:off x="990600" y="4114800"/>
            <a:ext cx="228600" cy="3048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6" name="Rectangle 15"/>
          <p:cNvSpPr/>
          <p:nvPr/>
        </p:nvSpPr>
        <p:spPr>
          <a:xfrm>
            <a:off x="1905000" y="4114800"/>
            <a:ext cx="228600" cy="3048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7" name="Rectangle 16"/>
          <p:cNvSpPr/>
          <p:nvPr/>
        </p:nvSpPr>
        <p:spPr>
          <a:xfrm>
            <a:off x="1676400" y="4114800"/>
            <a:ext cx="228600" cy="3048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8" name="Rectangle 17"/>
          <p:cNvSpPr/>
          <p:nvPr/>
        </p:nvSpPr>
        <p:spPr>
          <a:xfrm>
            <a:off x="1447800" y="4114800"/>
            <a:ext cx="228600" cy="3048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 name="Rectangle 18"/>
          <p:cNvSpPr/>
          <p:nvPr/>
        </p:nvSpPr>
        <p:spPr>
          <a:xfrm>
            <a:off x="1219200" y="4114800"/>
            <a:ext cx="228600" cy="3048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0" name="TextBox 19"/>
          <p:cNvSpPr txBox="1"/>
          <p:nvPr/>
        </p:nvSpPr>
        <p:spPr>
          <a:xfrm>
            <a:off x="0" y="3657600"/>
            <a:ext cx="1143000" cy="369332"/>
          </a:xfrm>
          <a:prstGeom prst="rect">
            <a:avLst/>
          </a:prstGeom>
          <a:noFill/>
        </p:spPr>
        <p:txBody>
          <a:bodyPr wrap="square" rtlCol="0">
            <a:spAutoFit/>
          </a:bodyPr>
          <a:lstStyle/>
          <a:p>
            <a:r>
              <a:rPr lang="en-US" dirty="0" smtClean="0"/>
              <a:t>BUF Array</a:t>
            </a:r>
            <a:endParaRPr lang="en-US" dirty="0"/>
          </a:p>
        </p:txBody>
      </p:sp>
      <p:sp>
        <p:nvSpPr>
          <p:cNvPr id="21" name="TextBox 20"/>
          <p:cNvSpPr txBox="1"/>
          <p:nvPr/>
        </p:nvSpPr>
        <p:spPr>
          <a:xfrm>
            <a:off x="228600" y="1676400"/>
            <a:ext cx="2209800" cy="369332"/>
          </a:xfrm>
          <a:prstGeom prst="rect">
            <a:avLst/>
          </a:prstGeom>
          <a:noFill/>
        </p:spPr>
        <p:txBody>
          <a:bodyPr wrap="square" rtlCol="0">
            <a:spAutoFit/>
          </a:bodyPr>
          <a:lstStyle/>
          <a:p>
            <a:r>
              <a:rPr lang="en-US" dirty="0" smtClean="0"/>
              <a:t>Memory (Data Pages)</a:t>
            </a:r>
            <a:endParaRPr lang="en-US" dirty="0"/>
          </a:p>
        </p:txBody>
      </p:sp>
      <p:cxnSp>
        <p:nvCxnSpPr>
          <p:cNvPr id="22" name="Straight Connector 21"/>
          <p:cNvCxnSpPr>
            <a:stCxn id="10" idx="2"/>
            <a:endCxn id="15" idx="0"/>
          </p:cNvCxnSpPr>
          <p:nvPr/>
        </p:nvCxnSpPr>
        <p:spPr>
          <a:xfrm rot="5400000">
            <a:off x="495300" y="3505200"/>
            <a:ext cx="12192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p:cNvCxnSpPr>
            <a:stCxn id="9" idx="2"/>
            <a:endCxn id="17" idx="0"/>
          </p:cNvCxnSpPr>
          <p:nvPr/>
        </p:nvCxnSpPr>
        <p:spPr>
          <a:xfrm rot="16200000" flipH="1">
            <a:off x="381000" y="2705100"/>
            <a:ext cx="1600200" cy="1219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4" name="Straight Connector 23"/>
          <p:cNvCxnSpPr>
            <a:stCxn id="13" idx="2"/>
            <a:endCxn id="19" idx="0"/>
          </p:cNvCxnSpPr>
          <p:nvPr/>
        </p:nvCxnSpPr>
        <p:spPr>
          <a:xfrm rot="5400000">
            <a:off x="1181100" y="3352800"/>
            <a:ext cx="914400" cy="609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5" name="Straight Connector 24"/>
          <p:cNvCxnSpPr>
            <a:stCxn id="11" idx="2"/>
            <a:endCxn id="18" idx="0"/>
          </p:cNvCxnSpPr>
          <p:nvPr/>
        </p:nvCxnSpPr>
        <p:spPr>
          <a:xfrm rot="5400000">
            <a:off x="1333500" y="2819400"/>
            <a:ext cx="1524000" cy="1066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a:stCxn id="12" idx="2"/>
            <a:endCxn id="16" idx="0"/>
          </p:cNvCxnSpPr>
          <p:nvPr/>
        </p:nvCxnSpPr>
        <p:spPr>
          <a:xfrm rot="5400000">
            <a:off x="2057400" y="3314700"/>
            <a:ext cx="762000" cy="838200"/>
          </a:xfrm>
          <a:prstGeom prst="line">
            <a:avLst/>
          </a:prstGeom>
        </p:spPr>
        <p:style>
          <a:lnRef idx="1">
            <a:schemeClr val="accent2"/>
          </a:lnRef>
          <a:fillRef idx="0">
            <a:schemeClr val="accent2"/>
          </a:fillRef>
          <a:effectRef idx="0">
            <a:schemeClr val="accent2"/>
          </a:effectRef>
          <a:fontRef idx="minor">
            <a:schemeClr val="tx1"/>
          </a:fontRef>
        </p:style>
      </p:cxnSp>
      <p:sp>
        <p:nvSpPr>
          <p:cNvPr id="29" name="TextBox 28"/>
          <p:cNvSpPr txBox="1"/>
          <p:nvPr/>
        </p:nvSpPr>
        <p:spPr>
          <a:xfrm>
            <a:off x="457200" y="4572000"/>
            <a:ext cx="2286000"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BUF</a:t>
            </a:r>
          </a:p>
          <a:p>
            <a:pPr lvl="1"/>
            <a:r>
              <a:rPr lang="en-US" dirty="0" smtClean="0"/>
              <a:t>Status</a:t>
            </a:r>
            <a:br>
              <a:rPr lang="en-US" dirty="0" smtClean="0"/>
            </a:br>
            <a:r>
              <a:rPr lang="en-US" dirty="0" smtClean="0"/>
              <a:t>Latch</a:t>
            </a:r>
            <a:br>
              <a:rPr lang="en-US" dirty="0" smtClean="0"/>
            </a:br>
            <a:r>
              <a:rPr lang="en-US" dirty="0" smtClean="0"/>
              <a:t>Database*</a:t>
            </a:r>
            <a:br>
              <a:rPr lang="en-US" dirty="0" smtClean="0"/>
            </a:br>
            <a:r>
              <a:rPr lang="en-US" dirty="0" err="1" smtClean="0"/>
              <a:t>PageId</a:t>
            </a:r>
            <a:r>
              <a:rPr lang="en-US" dirty="0" smtClean="0"/>
              <a:t/>
            </a:r>
            <a:br>
              <a:rPr lang="en-US" dirty="0" smtClean="0"/>
            </a:br>
            <a:r>
              <a:rPr lang="en-US" dirty="0" smtClean="0"/>
              <a:t>Hash *</a:t>
            </a:r>
            <a:br>
              <a:rPr lang="en-US" dirty="0" smtClean="0"/>
            </a:b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 Page</a:t>
            </a:r>
            <a:endParaRPr lang="en-US" dirty="0"/>
          </a:p>
        </p:txBody>
      </p:sp>
      <p:sp>
        <p:nvSpPr>
          <p:cNvPr id="3" name="Content Placeholder 2"/>
          <p:cNvSpPr>
            <a:spLocks noGrp="1"/>
          </p:cNvSpPr>
          <p:nvPr>
            <p:ph sz="quarter" idx="1"/>
          </p:nvPr>
        </p:nvSpPr>
        <p:spPr>
          <a:xfrm>
            <a:off x="3429000" y="1600200"/>
            <a:ext cx="5410200" cy="2971800"/>
          </a:xfrm>
        </p:spPr>
        <p:txBody>
          <a:bodyPr>
            <a:normAutofit fontScale="77500" lnSpcReduction="20000"/>
          </a:bodyPr>
          <a:lstStyle/>
          <a:p>
            <a:r>
              <a:rPr lang="en-US" dirty="0" smtClean="0"/>
              <a:t>Get Free Buffer for Read</a:t>
            </a:r>
          </a:p>
          <a:p>
            <a:r>
              <a:rPr lang="en-US" dirty="0" smtClean="0">
                <a:solidFill>
                  <a:schemeClr val="accent1">
                    <a:lumMod val="75000"/>
                  </a:schemeClr>
                </a:solidFill>
              </a:rPr>
              <a:t>Acquire Exclusive (EX) Latch</a:t>
            </a:r>
          </a:p>
          <a:p>
            <a:r>
              <a:rPr lang="en-US" dirty="0" smtClean="0"/>
              <a:t>Is already in-memory/hashed?</a:t>
            </a:r>
          </a:p>
          <a:p>
            <a:r>
              <a:rPr lang="en-US" dirty="0" smtClean="0"/>
              <a:t>Add Entry to Page Hash</a:t>
            </a:r>
          </a:p>
          <a:p>
            <a:r>
              <a:rPr lang="en-US" dirty="0" smtClean="0"/>
              <a:t>Post and Record Asynchronous Read</a:t>
            </a:r>
          </a:p>
          <a:p>
            <a:r>
              <a:rPr lang="en-US" i="1" dirty="0" smtClean="0"/>
              <a:t>… Continue Processing ….</a:t>
            </a:r>
          </a:p>
          <a:p>
            <a:r>
              <a:rPr lang="en-US" dirty="0" smtClean="0"/>
              <a:t>Check Status  (Scheduler Switch)</a:t>
            </a:r>
          </a:p>
          <a:p>
            <a:r>
              <a:rPr lang="en-US" dirty="0" smtClean="0"/>
              <a:t>Complete: Validate I/O and </a:t>
            </a:r>
            <a:r>
              <a:rPr lang="en-US" dirty="0" smtClean="0">
                <a:solidFill>
                  <a:schemeClr val="accent1">
                    <a:lumMod val="75000"/>
                  </a:schemeClr>
                </a:solidFill>
              </a:rPr>
              <a:t>Release Latch</a:t>
            </a:r>
          </a:p>
        </p:txBody>
      </p:sp>
      <p:pic>
        <p:nvPicPr>
          <p:cNvPr id="1029" name="Picture 5" descr="C:\Documents and Settings\rdorr\Local Settings\Temporary Internet Files\Content.IE5\IPHYJK5A\MPj04394810000[1].jpg"/>
          <p:cNvPicPr>
            <a:picLocks noChangeAspect="1" noChangeArrowheads="1"/>
          </p:cNvPicPr>
          <p:nvPr/>
        </p:nvPicPr>
        <p:blipFill>
          <a:blip r:embed="rId3" cstate="print"/>
          <a:srcRect/>
          <a:stretch>
            <a:fillRect/>
          </a:stretch>
        </p:blipFill>
        <p:spPr bwMode="auto">
          <a:xfrm>
            <a:off x="5943600" y="4775926"/>
            <a:ext cx="2895600" cy="1933157"/>
          </a:xfrm>
          <a:prstGeom prst="rect">
            <a:avLst/>
          </a:prstGeom>
          <a:ln>
            <a:noFill/>
          </a:ln>
          <a:effectLst>
            <a:outerShdw blurRad="292100" dist="139700" dir="2700000" algn="tl" rotWithShape="0">
              <a:srgbClr xmlns:mc="http://schemas.openxmlformats.org/markup-compatibility/2006" xmlns:a14="http://schemas.microsoft.com/office/drawing/2010/main" val="333333" mc:Ignorable="">
                <a:alpha val="65000"/>
              </a:srgbClr>
            </a:outerShdw>
          </a:effectLst>
        </p:spPr>
      </p:pic>
      <p:sp>
        <p:nvSpPr>
          <p:cNvPr id="7" name="Rectangle 6"/>
          <p:cNvSpPr/>
          <p:nvPr/>
        </p:nvSpPr>
        <p:spPr>
          <a:xfrm>
            <a:off x="6096000" y="4800600"/>
            <a:ext cx="2590800" cy="1815882"/>
          </a:xfrm>
          <a:prstGeom prst="rect">
            <a:avLst/>
          </a:prstGeom>
        </p:spPr>
        <p:txBody>
          <a:bodyPr wrap="square">
            <a:spAutoFit/>
          </a:bodyPr>
          <a:lstStyle/>
          <a:p>
            <a:pPr>
              <a:buFont typeface="Arial" pitchFamily="34" charset="0"/>
              <a:buChar char="•"/>
            </a:pPr>
            <a:r>
              <a:rPr lang="en-US" sz="1600" dirty="0" smtClean="0">
                <a:solidFill>
                  <a:schemeClr val="bg1"/>
                </a:solidFill>
              </a:rPr>
              <a:t> Page Audits</a:t>
            </a:r>
          </a:p>
          <a:p>
            <a:pPr>
              <a:buFont typeface="Arial" pitchFamily="34" charset="0"/>
              <a:buChar char="•"/>
            </a:pPr>
            <a:r>
              <a:rPr lang="en-US" sz="1600" dirty="0" smtClean="0">
                <a:solidFill>
                  <a:schemeClr val="bg1"/>
                </a:solidFill>
              </a:rPr>
              <a:t> Read retry </a:t>
            </a:r>
          </a:p>
          <a:p>
            <a:pPr>
              <a:buFont typeface="Arial" pitchFamily="34" charset="0"/>
              <a:buChar char="•"/>
            </a:pPr>
            <a:r>
              <a:rPr lang="en-US" sz="1600" dirty="0" smtClean="0">
                <a:solidFill>
                  <a:schemeClr val="bg1"/>
                </a:solidFill>
              </a:rPr>
              <a:t> Stalled I/O Warnings </a:t>
            </a:r>
          </a:p>
          <a:p>
            <a:pPr>
              <a:buFont typeface="Arial" pitchFamily="34" charset="0"/>
              <a:buChar char="•"/>
            </a:pPr>
            <a:r>
              <a:rPr lang="en-US" sz="1600" dirty="0" smtClean="0">
                <a:solidFill>
                  <a:schemeClr val="bg1"/>
                </a:solidFill>
              </a:rPr>
              <a:t> Error raised at Acquire</a:t>
            </a:r>
          </a:p>
          <a:p>
            <a:pPr>
              <a:buFont typeface="Arial" pitchFamily="34" charset="0"/>
              <a:buChar char="•"/>
            </a:pPr>
            <a:r>
              <a:rPr lang="en-US" sz="1600" dirty="0">
                <a:solidFill>
                  <a:schemeClr val="bg1"/>
                </a:solidFill>
              </a:rPr>
              <a:t> </a:t>
            </a:r>
            <a:r>
              <a:rPr lang="en-US" sz="1600" dirty="0" smtClean="0">
                <a:solidFill>
                  <a:schemeClr val="bg1"/>
                </a:solidFill>
              </a:rPr>
              <a:t>Shared (SH) waiters</a:t>
            </a:r>
          </a:p>
          <a:p>
            <a:pPr>
              <a:buFont typeface="Arial" pitchFamily="34" charset="0"/>
              <a:buChar char="•"/>
            </a:pPr>
            <a:r>
              <a:rPr lang="en-US" sz="1600" dirty="0">
                <a:solidFill>
                  <a:schemeClr val="bg1"/>
                </a:solidFill>
              </a:rPr>
              <a:t> </a:t>
            </a:r>
            <a:r>
              <a:rPr lang="en-US" sz="1600" i="1" dirty="0" smtClean="0">
                <a:solidFill>
                  <a:schemeClr val="bg1"/>
                </a:solidFill>
              </a:rPr>
              <a:t>PAGE_IO* </a:t>
            </a:r>
            <a:r>
              <a:rPr lang="en-US" sz="1600" i="1" dirty="0" err="1" smtClean="0">
                <a:solidFill>
                  <a:schemeClr val="bg1"/>
                </a:solidFill>
              </a:rPr>
              <a:t>vs</a:t>
            </a:r>
            <a:r>
              <a:rPr lang="en-US" sz="1600" i="1" dirty="0" smtClean="0">
                <a:solidFill>
                  <a:schemeClr val="bg1"/>
                </a:solidFill>
              </a:rPr>
              <a:t> PAGE* Latch</a:t>
            </a:r>
          </a:p>
          <a:p>
            <a:pPr>
              <a:buFont typeface="Arial" pitchFamily="34" charset="0"/>
              <a:buChar char="•"/>
            </a:pPr>
            <a:r>
              <a:rPr lang="en-US" sz="1600" dirty="0" smtClean="0">
                <a:solidFill>
                  <a:schemeClr val="bg1"/>
                </a:solidFill>
              </a:rPr>
              <a:t> Writing A Page </a:t>
            </a:r>
            <a:endParaRPr lang="en-US" sz="1600" dirty="0">
              <a:solidFill>
                <a:schemeClr val="bg1"/>
              </a:solidFill>
            </a:endParaRPr>
          </a:p>
        </p:txBody>
      </p:sp>
      <p:sp>
        <p:nvSpPr>
          <p:cNvPr id="10" name="Rectangle 9"/>
          <p:cNvSpPr/>
          <p:nvPr/>
        </p:nvSpPr>
        <p:spPr>
          <a:xfrm>
            <a:off x="152400" y="5181600"/>
            <a:ext cx="4953000" cy="1477328"/>
          </a:xfrm>
          <a:prstGeom prst="rect">
            <a:avLst/>
          </a:prstGeom>
          <a:effectLst>
            <a:outerShdw blurRad="50800" dist="38100" algn="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smtClean="0">
                <a:solidFill>
                  <a:schemeClr val="accent2">
                    <a:lumMod val="75000"/>
                  </a:schemeClr>
                </a:solidFill>
                <a:latin typeface="Courier New" pitchFamily="49" charset="0"/>
                <a:cs typeface="Courier New" pitchFamily="49" charset="0"/>
              </a:rPr>
              <a:t>kernel transition – Stuck I/O?</a:t>
            </a:r>
            <a:r>
              <a:rPr lang="en-US" b="1" dirty="0" smtClean="0">
                <a:latin typeface="Courier New" pitchFamily="49" charset="0"/>
                <a:cs typeface="Courier New" pitchFamily="49" charset="0"/>
              </a:rPr>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ntdll!ZwWriteFile+0xa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kernel32!WriteFile+0xf6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sqlservr!DiskWriteAsync+0xee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
        <p:nvSpPr>
          <p:cNvPr id="11" name="Rectangle 10"/>
          <p:cNvSpPr/>
          <p:nvPr/>
        </p:nvSpPr>
        <p:spPr>
          <a:xfrm>
            <a:off x="152400" y="3581400"/>
            <a:ext cx="3124200" cy="1477328"/>
          </a:xfrm>
          <a:prstGeom prst="rect">
            <a:avLst/>
          </a:prstGeom>
          <a:effectLst>
            <a:outerShdw blurRad="50800" dist="38100" algn="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0:000&gt; </a:t>
            </a:r>
            <a:r>
              <a:rPr lang="en-US" dirty="0" err="1" smtClean="0"/>
              <a:t>uf</a:t>
            </a:r>
            <a:r>
              <a:rPr lang="en-US" dirty="0" smtClean="0"/>
              <a:t> </a:t>
            </a:r>
            <a:r>
              <a:rPr lang="en-US" dirty="0" err="1" smtClean="0"/>
              <a:t>ZwWriteFile</a:t>
            </a:r>
            <a:endParaRPr lang="en-US" dirty="0" smtClean="0"/>
          </a:p>
          <a:p>
            <a:r>
              <a:rPr lang="en-US" dirty="0" err="1" smtClean="0"/>
              <a:t>mov</a:t>
            </a:r>
            <a:r>
              <a:rPr lang="en-US" dirty="0" smtClean="0"/>
              <a:t>     r10,rcx</a:t>
            </a:r>
          </a:p>
          <a:p>
            <a:r>
              <a:rPr lang="en-US" dirty="0" err="1" smtClean="0"/>
              <a:t>mov</a:t>
            </a:r>
            <a:r>
              <a:rPr lang="en-US" dirty="0" smtClean="0"/>
              <a:t>     eax,5</a:t>
            </a:r>
          </a:p>
          <a:p>
            <a:r>
              <a:rPr lang="en-US" dirty="0" err="1" smtClean="0">
                <a:solidFill>
                  <a:schemeClr val="accent2">
                    <a:lumMod val="75000"/>
                  </a:schemeClr>
                </a:solidFill>
              </a:rPr>
              <a:t>Syscall</a:t>
            </a:r>
            <a:r>
              <a:rPr lang="en-US" dirty="0" smtClean="0">
                <a:solidFill>
                  <a:schemeClr val="accent2">
                    <a:lumMod val="75000"/>
                  </a:schemeClr>
                </a:solidFill>
              </a:rPr>
              <a:t>   </a:t>
            </a:r>
            <a:r>
              <a:rPr lang="en-US" dirty="0" smtClean="0">
                <a:solidFill>
                  <a:schemeClr val="accent2">
                    <a:lumMod val="75000"/>
                  </a:schemeClr>
                </a:solidFill>
                <a:sym typeface="Wingdings" pitchFamily="2" charset="2"/>
              </a:rPr>
              <a:t> Kernel Transition</a:t>
            </a:r>
            <a:endParaRPr lang="en-US" dirty="0" smtClean="0">
              <a:solidFill>
                <a:schemeClr val="accent2">
                  <a:lumMod val="75000"/>
                </a:schemeClr>
              </a:solidFill>
            </a:endParaRPr>
          </a:p>
          <a:p>
            <a:r>
              <a:rPr lang="en-US" dirty="0" smtClean="0"/>
              <a:t>ret</a:t>
            </a:r>
            <a:endParaRPr lang="en-US" dirty="0"/>
          </a:p>
        </p:txBody>
      </p:sp>
      <p:pic>
        <p:nvPicPr>
          <p:cNvPr id="5137" name="Picture 17" descr="RAIDSTOR"/>
          <p:cNvPicPr>
            <a:picLocks noChangeAspect="1" noChangeArrowheads="1"/>
          </p:cNvPicPr>
          <p:nvPr/>
        </p:nvPicPr>
        <p:blipFill>
          <a:blip r:embed="rId4" cstate="print"/>
          <a:srcRect/>
          <a:stretch>
            <a:fillRect/>
          </a:stretch>
        </p:blipFill>
        <p:spPr bwMode="auto">
          <a:xfrm>
            <a:off x="533400" y="1752600"/>
            <a:ext cx="2133600" cy="1133476"/>
          </a:xfrm>
          <a:prstGeom prst="rect">
            <a:avLst/>
          </a:prstGeom>
          <a:solidFill>
            <a:srgbClr xmlns:mc="http://schemas.openxmlformats.org/markup-compatibility/2006" xmlns:a14="http://schemas.microsoft.com/office/drawing/2010/main" val="FFFFFF" mc:Ignorable="">
              <a:shade val="85000"/>
            </a:srgbClr>
          </a:solidFill>
          <a:ln w="88900" cap="sq">
            <a:solidFill>
              <a:srgbClr xmlns:mc="http://schemas.openxmlformats.org/markup-compatibility/2006" xmlns:a14="http://schemas.microsoft.com/office/drawing/2010/main" val="FFFFFF" mc:Ignorable=""/>
            </a:solidFill>
            <a:miter lim="800000"/>
          </a:ln>
          <a:effectLst>
            <a:outerShdw blurRad="55000" dist="18000" dir="5400000" algn="tl" rotWithShape="0">
              <a:srgbClr xmlns:mc="http://schemas.openxmlformats.org/markup-compatibility/2006" xmlns:a14="http://schemas.microsoft.com/office/drawing/2010/main" val="000000" mc:Ignorable="">
                <a:alpha val="40000"/>
              </a:srgbClr>
            </a:outerShdw>
          </a:effectLst>
          <a:scene3d>
            <a:camera prst="orthographicFront"/>
            <a:lightRig rig="twoPt" dir="t">
              <a:rot lat="0" lon="0" rev="7200000"/>
            </a:lightRig>
          </a:scene3d>
          <a:sp3d>
            <a:bevelT w="25400" h="19050"/>
            <a:contourClr>
              <a:srgbClr xmlns:mc="http://schemas.openxmlformats.org/markup-compatibility/2006" xmlns:a14="http://schemas.microsoft.com/office/drawing/2010/main" val="FFFFFF" mc:Ignorable=""/>
            </a:contourClr>
          </a:sp3d>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xmlns:mc="http://schemas.openxmlformats.org/markup-compatibility/2006" xmlns:a14="http://schemas.microsoft.com/office/drawing/2010/main" val="C00000" mc:Ignorable=""/>
                </a:solidFill>
              </a:rPr>
              <a:t>Myth</a:t>
            </a:r>
            <a:r>
              <a:rPr lang="en-US" dirty="0" smtClean="0">
                <a:solidFill>
                  <a:srgbClr xmlns:mc="http://schemas.openxmlformats.org/markup-compatibility/2006" xmlns:a14="http://schemas.microsoft.com/office/drawing/2010/main" val="C00000" mc:Ignorable=""/>
                </a:solidFill>
              </a:rPr>
              <a:t>: Single Worker Per File</a:t>
            </a:r>
            <a:r>
              <a:rPr lang="en-US" dirty="0" smtClean="0"/>
              <a:t/>
            </a:r>
            <a:br>
              <a:rPr lang="en-US" dirty="0" smtClean="0"/>
            </a:br>
            <a:r>
              <a:rPr lang="en-US" b="1" dirty="0" smtClean="0"/>
              <a:t>Truth: </a:t>
            </a:r>
            <a:r>
              <a:rPr lang="en-US" dirty="0" smtClean="0"/>
              <a:t>Each Worker Issues I/O</a:t>
            </a:r>
            <a:endParaRPr lang="en-US" dirty="0"/>
          </a:p>
        </p:txBody>
      </p:sp>
      <p:sp>
        <p:nvSpPr>
          <p:cNvPr id="7" name="Oval 6"/>
          <p:cNvSpPr/>
          <p:nvPr/>
        </p:nvSpPr>
        <p:spPr>
          <a:xfrm>
            <a:off x="304800" y="4800600"/>
            <a:ext cx="914400" cy="838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smtClean="0"/>
              <a:t>Worker #1</a:t>
            </a:r>
            <a:endParaRPr lang="en-US" sz="1200" dirty="0"/>
          </a:p>
        </p:txBody>
      </p:sp>
      <p:sp>
        <p:nvSpPr>
          <p:cNvPr id="9" name="Oval 8"/>
          <p:cNvSpPr/>
          <p:nvPr/>
        </p:nvSpPr>
        <p:spPr>
          <a:xfrm>
            <a:off x="990600" y="1600200"/>
            <a:ext cx="914400" cy="914400"/>
          </a:xfrm>
          <a:prstGeom prst="ellipse">
            <a:avLst/>
          </a:prstGeom>
          <a:ln w="34925">
            <a:noFill/>
          </a:ln>
          <a:effectLst>
            <a:outerShdw blurRad="107950" dist="12700" dir="5400000" algn="ctr">
              <a:srgbClr xmlns:mc="http://schemas.openxmlformats.org/markup-compatibility/2006" xmlns:a14="http://schemas.microsoft.com/office/drawing/2010/main" val="000000" mc:Ignorable=""/>
            </a:outerShdw>
          </a:effectLst>
          <a:scene3d>
            <a:camera prst="orthographicFront">
              <a:rot lat="0" lon="0" rev="0"/>
            </a:camera>
            <a:lightRig rig="soft" dir="t">
              <a:rot lat="0" lon="0" rev="0"/>
            </a:lightRig>
          </a:scene3d>
          <a:sp3d contourW="44450" prstMaterial="matte">
            <a:bevelT w="63500" h="63500" prst="artDeco"/>
            <a:contourClr>
              <a:srgbClr xmlns:mc="http://schemas.openxmlformats.org/markup-compatibility/2006" xmlns:a14="http://schemas.microsoft.com/office/drawing/2010/main" val="FFFFFF" mc:Ignorable=""/>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Vol</a:t>
            </a:r>
            <a:r>
              <a:rPr lang="en-US" dirty="0" smtClean="0"/>
              <a:t> #1</a:t>
            </a:r>
            <a:endParaRPr lang="en-US" dirty="0"/>
          </a:p>
        </p:txBody>
      </p:sp>
      <p:sp>
        <p:nvSpPr>
          <p:cNvPr id="10" name="Oval 9"/>
          <p:cNvSpPr/>
          <p:nvPr/>
        </p:nvSpPr>
        <p:spPr>
          <a:xfrm>
            <a:off x="2743200" y="1600200"/>
            <a:ext cx="914400" cy="914400"/>
          </a:xfrm>
          <a:prstGeom prst="ellipse">
            <a:avLst/>
          </a:prstGeom>
          <a:ln w="34925">
            <a:noFill/>
          </a:ln>
          <a:effectLst>
            <a:outerShdw blurRad="107950" dist="12700" dir="5400000" algn="ctr">
              <a:srgbClr xmlns:mc="http://schemas.openxmlformats.org/markup-compatibility/2006" xmlns:a14="http://schemas.microsoft.com/office/drawing/2010/main" val="000000" mc:Ignorable=""/>
            </a:outerShdw>
          </a:effectLst>
          <a:scene3d>
            <a:camera prst="orthographicFront">
              <a:rot lat="0" lon="0" rev="0"/>
            </a:camera>
            <a:lightRig rig="soft" dir="t">
              <a:rot lat="0" lon="0" rev="0"/>
            </a:lightRig>
          </a:scene3d>
          <a:sp3d contourW="44450" prstMaterial="matte">
            <a:bevelT w="63500" h="63500" prst="artDeco"/>
            <a:contourClr>
              <a:srgbClr xmlns:mc="http://schemas.openxmlformats.org/markup-compatibility/2006" xmlns:a14="http://schemas.microsoft.com/office/drawing/2010/main" val="FFFFFF" mc:Ignorable=""/>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Vol</a:t>
            </a:r>
            <a:r>
              <a:rPr lang="en-US" dirty="0" smtClean="0"/>
              <a:t> #2</a:t>
            </a:r>
            <a:endParaRPr lang="en-US" dirty="0"/>
          </a:p>
        </p:txBody>
      </p:sp>
      <p:sp>
        <p:nvSpPr>
          <p:cNvPr id="12" name="TextBox 11"/>
          <p:cNvSpPr txBox="1"/>
          <p:nvPr/>
        </p:nvSpPr>
        <p:spPr>
          <a:xfrm>
            <a:off x="228600" y="5791200"/>
            <a:ext cx="3581400"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u="sng" dirty="0" smtClean="0"/>
              <a:t>Serial Plan</a:t>
            </a:r>
            <a:r>
              <a:rPr lang="en-US" dirty="0" smtClean="0"/>
              <a:t/>
            </a:r>
            <a:br>
              <a:rPr lang="en-US" dirty="0" smtClean="0"/>
            </a:br>
            <a:r>
              <a:rPr lang="en-US" dirty="0" smtClean="0"/>
              <a:t>select * from </a:t>
            </a:r>
            <a:r>
              <a:rPr lang="en-US" dirty="0" err="1" smtClean="0"/>
              <a:t>dbTest.dbo.tblTest</a:t>
            </a:r>
            <a:r>
              <a:rPr lang="en-US" dirty="0" smtClean="0"/>
              <a:t/>
            </a:r>
            <a:br>
              <a:rPr lang="en-US" dirty="0" smtClean="0"/>
            </a:br>
            <a:r>
              <a:rPr lang="en-US" dirty="0" smtClean="0"/>
              <a:t>insert into </a:t>
            </a:r>
            <a:r>
              <a:rPr lang="en-US" dirty="0" err="1" smtClean="0"/>
              <a:t>dbTest.dbo.tblTest</a:t>
            </a:r>
            <a:endParaRPr lang="en-US" dirty="0"/>
          </a:p>
        </p:txBody>
      </p:sp>
      <p:cxnSp>
        <p:nvCxnSpPr>
          <p:cNvPr id="14" name="Shape 13"/>
          <p:cNvCxnSpPr>
            <a:stCxn id="12" idx="0"/>
            <a:endCxn id="7" idx="6"/>
          </p:cNvCxnSpPr>
          <p:nvPr/>
        </p:nvCxnSpPr>
        <p:spPr>
          <a:xfrm rot="16200000" flipV="1">
            <a:off x="1333500" y="5105400"/>
            <a:ext cx="571500" cy="800100"/>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Rectangle 17"/>
          <p:cNvSpPr/>
          <p:nvPr/>
        </p:nvSpPr>
        <p:spPr>
          <a:xfrm>
            <a:off x="304800" y="2743200"/>
            <a:ext cx="1066800" cy="762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smtClean="0"/>
              <a:t>dbTest.MDF</a:t>
            </a:r>
            <a:endParaRPr lang="en-US" sz="1200" dirty="0"/>
          </a:p>
        </p:txBody>
      </p:sp>
      <p:sp>
        <p:nvSpPr>
          <p:cNvPr id="19" name="Rectangle 18"/>
          <p:cNvSpPr/>
          <p:nvPr/>
        </p:nvSpPr>
        <p:spPr>
          <a:xfrm>
            <a:off x="1447800" y="2743200"/>
            <a:ext cx="1066800" cy="762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smtClean="0"/>
              <a:t>dbTest.NDF</a:t>
            </a:r>
            <a:endParaRPr lang="en-US" sz="1200" dirty="0"/>
          </a:p>
        </p:txBody>
      </p:sp>
      <p:sp>
        <p:nvSpPr>
          <p:cNvPr id="20" name="Rectangle 19"/>
          <p:cNvSpPr/>
          <p:nvPr/>
        </p:nvSpPr>
        <p:spPr>
          <a:xfrm>
            <a:off x="2667000" y="2743200"/>
            <a:ext cx="1066800" cy="762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smtClean="0"/>
              <a:t>dbTest.LDF</a:t>
            </a:r>
            <a:endParaRPr lang="en-US" sz="1200" dirty="0"/>
          </a:p>
        </p:txBody>
      </p:sp>
      <p:cxnSp>
        <p:nvCxnSpPr>
          <p:cNvPr id="22" name="Straight Connector 21"/>
          <p:cNvCxnSpPr>
            <a:stCxn id="20" idx="0"/>
            <a:endCxn id="10" idx="4"/>
          </p:cNvCxnSpPr>
          <p:nvPr/>
        </p:nvCxnSpPr>
        <p:spPr>
          <a:xfrm rot="5400000" flipH="1" flipV="1">
            <a:off x="3086100" y="2628900"/>
            <a:ext cx="2286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9" idx="4"/>
            <a:endCxn id="18" idx="0"/>
          </p:cNvCxnSpPr>
          <p:nvPr/>
        </p:nvCxnSpPr>
        <p:spPr>
          <a:xfrm rot="5400000">
            <a:off x="1028700" y="2324100"/>
            <a:ext cx="228600" cy="609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9" idx="4"/>
            <a:endCxn id="19" idx="0"/>
          </p:cNvCxnSpPr>
          <p:nvPr/>
        </p:nvCxnSpPr>
        <p:spPr>
          <a:xfrm rot="16200000" flipH="1">
            <a:off x="1600200" y="2362200"/>
            <a:ext cx="228600" cy="533400"/>
          </a:xfrm>
          <a:prstGeom prst="line">
            <a:avLst/>
          </a:prstGeom>
        </p:spPr>
        <p:style>
          <a:lnRef idx="2">
            <a:schemeClr val="accent1"/>
          </a:lnRef>
          <a:fillRef idx="0">
            <a:schemeClr val="accent1"/>
          </a:fillRef>
          <a:effectRef idx="1">
            <a:schemeClr val="accent1"/>
          </a:effectRef>
          <a:fontRef idx="minor">
            <a:schemeClr val="tx1"/>
          </a:fontRef>
        </p:style>
      </p:cxnSp>
      <p:sp>
        <p:nvSpPr>
          <p:cNvPr id="34" name="Oval 33"/>
          <p:cNvSpPr/>
          <p:nvPr/>
        </p:nvSpPr>
        <p:spPr>
          <a:xfrm>
            <a:off x="7848600" y="4800600"/>
            <a:ext cx="914400" cy="8382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smtClean="0"/>
              <a:t>Worker #2</a:t>
            </a:r>
            <a:endParaRPr lang="en-US" sz="1200" dirty="0"/>
          </a:p>
        </p:txBody>
      </p:sp>
      <p:sp>
        <p:nvSpPr>
          <p:cNvPr id="60" name="TextBox 59"/>
          <p:cNvSpPr txBox="1"/>
          <p:nvPr/>
        </p:nvSpPr>
        <p:spPr>
          <a:xfrm>
            <a:off x="4495800" y="5791200"/>
            <a:ext cx="3581400"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u="sng" dirty="0" smtClean="0"/>
              <a:t>Parallel Plan</a:t>
            </a:r>
            <a:r>
              <a:rPr lang="en-US" dirty="0" smtClean="0"/>
              <a:t/>
            </a:r>
            <a:br>
              <a:rPr lang="en-US" dirty="0" smtClean="0"/>
            </a:br>
            <a:r>
              <a:rPr lang="en-US" dirty="0" smtClean="0"/>
              <a:t>select * from </a:t>
            </a:r>
            <a:r>
              <a:rPr lang="en-US" dirty="0" err="1" smtClean="0"/>
              <a:t>dbTest.dbo.tblTest</a:t>
            </a:r>
            <a:endParaRPr lang="en-US" dirty="0" smtClean="0"/>
          </a:p>
          <a:p>
            <a:r>
              <a:rPr lang="en-US" dirty="0"/>
              <a:t>i</a:t>
            </a:r>
            <a:r>
              <a:rPr lang="en-US" dirty="0" smtClean="0"/>
              <a:t>nsert into </a:t>
            </a:r>
            <a:r>
              <a:rPr lang="en-US" dirty="0" err="1" smtClean="0"/>
              <a:t>dbTest.dbo.tblTest</a:t>
            </a:r>
            <a:endParaRPr lang="en-US" dirty="0"/>
          </a:p>
        </p:txBody>
      </p:sp>
      <p:cxnSp>
        <p:nvCxnSpPr>
          <p:cNvPr id="61" name="Shape 60"/>
          <p:cNvCxnSpPr>
            <a:stCxn id="60" idx="3"/>
            <a:endCxn id="34" idx="4"/>
          </p:cNvCxnSpPr>
          <p:nvPr/>
        </p:nvCxnSpPr>
        <p:spPr>
          <a:xfrm flipV="1">
            <a:off x="8077200" y="5638800"/>
            <a:ext cx="228600" cy="614065"/>
          </a:xfrm>
          <a:prstGeom prst="bentConnector2">
            <a:avLst/>
          </a:prstGeom>
          <a:ln>
            <a:tailEnd type="arrow"/>
          </a:ln>
        </p:spPr>
        <p:style>
          <a:lnRef idx="3">
            <a:schemeClr val="accent3"/>
          </a:lnRef>
          <a:fillRef idx="0">
            <a:schemeClr val="accent3"/>
          </a:fillRef>
          <a:effectRef idx="2">
            <a:schemeClr val="accent3"/>
          </a:effectRef>
          <a:fontRef idx="minor">
            <a:schemeClr val="tx1"/>
          </a:fontRef>
        </p:style>
      </p:cxnSp>
      <p:cxnSp>
        <p:nvCxnSpPr>
          <p:cNvPr id="65" name="Shape 60"/>
          <p:cNvCxnSpPr>
            <a:stCxn id="60" idx="1"/>
            <a:endCxn id="76" idx="4"/>
          </p:cNvCxnSpPr>
          <p:nvPr/>
        </p:nvCxnSpPr>
        <p:spPr>
          <a:xfrm rot="10800000">
            <a:off x="4191000" y="5562601"/>
            <a:ext cx="304800" cy="690265"/>
          </a:xfrm>
          <a:prstGeom prst="bentConnector2">
            <a:avLst/>
          </a:prstGeom>
          <a:ln>
            <a:tailEnd type="arrow"/>
          </a:ln>
        </p:spPr>
        <p:style>
          <a:lnRef idx="3">
            <a:schemeClr val="accent3"/>
          </a:lnRef>
          <a:fillRef idx="0">
            <a:schemeClr val="accent3"/>
          </a:fillRef>
          <a:effectRef idx="2">
            <a:schemeClr val="accent3"/>
          </a:effectRef>
          <a:fontRef idx="minor">
            <a:schemeClr val="tx1"/>
          </a:fontRef>
        </p:style>
      </p:cxnSp>
      <p:sp>
        <p:nvSpPr>
          <p:cNvPr id="69" name="TextBox 68"/>
          <p:cNvSpPr txBox="1"/>
          <p:nvPr/>
        </p:nvSpPr>
        <p:spPr>
          <a:xfrm>
            <a:off x="5638800" y="1676400"/>
            <a:ext cx="2895600" cy="169277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b="1" u="sng" dirty="0" smtClean="0"/>
              <a:t>Create Database </a:t>
            </a:r>
            <a:br>
              <a:rPr lang="en-US" b="1" u="sng" dirty="0" smtClean="0"/>
            </a:br>
            <a:r>
              <a:rPr lang="en-US" sz="1400" dirty="0" smtClean="0">
                <a:solidFill>
                  <a:schemeClr val="accent2">
                    <a:lumMod val="50000"/>
                  </a:schemeClr>
                </a:solidFill>
              </a:rPr>
              <a:t>Workers Assigned by Volume ID</a:t>
            </a:r>
            <a:r>
              <a:rPr lang="en-US" dirty="0" smtClean="0"/>
              <a:t/>
            </a:r>
            <a:br>
              <a:rPr lang="en-US" dirty="0" smtClean="0"/>
            </a:br>
            <a:r>
              <a:rPr lang="en-US" dirty="0" smtClean="0"/>
              <a:t/>
            </a:r>
            <a:br>
              <a:rPr lang="en-US" dirty="0" smtClean="0"/>
            </a:br>
            <a:r>
              <a:rPr lang="en-US" dirty="0" smtClean="0">
                <a:solidFill>
                  <a:schemeClr val="accent4">
                    <a:lumMod val="75000"/>
                  </a:schemeClr>
                </a:solidFill>
              </a:rPr>
              <a:t>Primary = dbTest.MDF</a:t>
            </a:r>
            <a:br>
              <a:rPr lang="en-US" dirty="0" smtClean="0">
                <a:solidFill>
                  <a:schemeClr val="accent4">
                    <a:lumMod val="75000"/>
                  </a:schemeClr>
                </a:solidFill>
              </a:rPr>
            </a:br>
            <a:r>
              <a:rPr lang="en-US" dirty="0" smtClean="0">
                <a:solidFill>
                  <a:schemeClr val="accent4">
                    <a:lumMod val="75000"/>
                  </a:schemeClr>
                </a:solidFill>
              </a:rPr>
              <a:t>Secondary = dbTest.NDF</a:t>
            </a:r>
            <a:r>
              <a:rPr lang="en-US" dirty="0" smtClean="0"/>
              <a:t/>
            </a:r>
            <a:br>
              <a:rPr lang="en-US" dirty="0" smtClean="0"/>
            </a:br>
            <a:r>
              <a:rPr lang="en-US" dirty="0" smtClean="0">
                <a:solidFill>
                  <a:schemeClr val="tx1">
                    <a:lumMod val="85000"/>
                    <a:lumOff val="15000"/>
                  </a:schemeClr>
                </a:solidFill>
              </a:rPr>
              <a:t>Log = dbTest.LDF</a:t>
            </a:r>
            <a:endParaRPr lang="en-US" dirty="0">
              <a:solidFill>
                <a:schemeClr val="tx1">
                  <a:lumMod val="85000"/>
                  <a:lumOff val="15000"/>
                </a:schemeClr>
              </a:solidFill>
            </a:endParaRPr>
          </a:p>
        </p:txBody>
      </p:sp>
      <p:sp>
        <p:nvSpPr>
          <p:cNvPr id="76" name="Oval 75"/>
          <p:cNvSpPr/>
          <p:nvPr/>
        </p:nvSpPr>
        <p:spPr>
          <a:xfrm>
            <a:off x="3733800" y="4724400"/>
            <a:ext cx="914400" cy="8382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smtClean="0"/>
              <a:t>Worker #3</a:t>
            </a:r>
            <a:endParaRPr lang="en-US" sz="1200" dirty="0"/>
          </a:p>
        </p:txBody>
      </p:sp>
      <p:sp>
        <p:nvSpPr>
          <p:cNvPr id="85" name="Oval 84"/>
          <p:cNvSpPr/>
          <p:nvPr/>
        </p:nvSpPr>
        <p:spPr>
          <a:xfrm>
            <a:off x="4114800" y="1981200"/>
            <a:ext cx="914400" cy="8382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smtClean="0"/>
              <a:t>Worker #4</a:t>
            </a:r>
            <a:endParaRPr lang="en-US" sz="1200" dirty="0"/>
          </a:p>
        </p:txBody>
      </p:sp>
      <p:sp>
        <p:nvSpPr>
          <p:cNvPr id="86" name="Oval 85"/>
          <p:cNvSpPr/>
          <p:nvPr/>
        </p:nvSpPr>
        <p:spPr>
          <a:xfrm>
            <a:off x="4648200" y="3200400"/>
            <a:ext cx="914400" cy="8382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Worker #5</a:t>
            </a:r>
            <a:endParaRPr lang="en-US" sz="1200" dirty="0"/>
          </a:p>
        </p:txBody>
      </p:sp>
      <p:cxnSp>
        <p:nvCxnSpPr>
          <p:cNvPr id="87" name="Shape 86"/>
          <p:cNvCxnSpPr>
            <a:endCxn id="85" idx="6"/>
          </p:cNvCxnSpPr>
          <p:nvPr/>
        </p:nvCxnSpPr>
        <p:spPr>
          <a:xfrm rot="10800000">
            <a:off x="5029200" y="2400300"/>
            <a:ext cx="609600" cy="419100"/>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90" name="Shape 89"/>
          <p:cNvCxnSpPr>
            <a:stCxn id="69" idx="2"/>
            <a:endCxn id="86" idx="6"/>
          </p:cNvCxnSpPr>
          <p:nvPr/>
        </p:nvCxnSpPr>
        <p:spPr>
          <a:xfrm rot="5400000">
            <a:off x="6199436" y="2732335"/>
            <a:ext cx="250329" cy="1524000"/>
          </a:xfrm>
          <a:prstGeom prst="bentConnector2">
            <a:avLst/>
          </a:prstGeom>
          <a:ln>
            <a:tailEnd type="arrow"/>
          </a:ln>
        </p:spPr>
        <p:style>
          <a:lnRef idx="3">
            <a:schemeClr val="dk1"/>
          </a:lnRef>
          <a:fillRef idx="0">
            <a:schemeClr val="dk1"/>
          </a:fillRef>
          <a:effectRef idx="2">
            <a:schemeClr val="dk1"/>
          </a:effectRef>
          <a:fontRef idx="minor">
            <a:schemeClr val="tx1"/>
          </a:fontRef>
        </p:style>
      </p:cxnSp>
      <p:cxnSp>
        <p:nvCxnSpPr>
          <p:cNvPr id="136" name="Straight Connector 135"/>
          <p:cNvCxnSpPr>
            <a:stCxn id="7" idx="0"/>
            <a:endCxn id="19" idx="2"/>
          </p:cNvCxnSpPr>
          <p:nvPr/>
        </p:nvCxnSpPr>
        <p:spPr>
          <a:xfrm rot="5400000" flipH="1" flipV="1">
            <a:off x="723900" y="3543300"/>
            <a:ext cx="12954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a:endCxn id="18" idx="2"/>
          </p:cNvCxnSpPr>
          <p:nvPr/>
        </p:nvCxnSpPr>
        <p:spPr>
          <a:xfrm rot="5400000" flipH="1" flipV="1">
            <a:off x="152400" y="4114800"/>
            <a:ext cx="1295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76" idx="0"/>
            <a:endCxn id="18" idx="2"/>
          </p:cNvCxnSpPr>
          <p:nvPr/>
        </p:nvCxnSpPr>
        <p:spPr>
          <a:xfrm rot="16200000" flipV="1">
            <a:off x="1905000" y="2438400"/>
            <a:ext cx="1219200" cy="3352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a:endCxn id="19" idx="2"/>
          </p:cNvCxnSpPr>
          <p:nvPr/>
        </p:nvCxnSpPr>
        <p:spPr>
          <a:xfrm rot="10800000">
            <a:off x="1981200" y="3505200"/>
            <a:ext cx="22098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85" idx="2"/>
            <a:endCxn id="19" idx="2"/>
          </p:cNvCxnSpPr>
          <p:nvPr/>
        </p:nvCxnSpPr>
        <p:spPr>
          <a:xfrm rot="10800000" flipV="1">
            <a:off x="1981200" y="2400300"/>
            <a:ext cx="2133600" cy="1104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85" idx="2"/>
            <a:endCxn id="18" idx="2"/>
          </p:cNvCxnSpPr>
          <p:nvPr/>
        </p:nvCxnSpPr>
        <p:spPr>
          <a:xfrm rot="10800000" flipV="1">
            <a:off x="838200" y="2400300"/>
            <a:ext cx="3276600" cy="1104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34" idx="2"/>
            <a:endCxn id="18" idx="2"/>
          </p:cNvCxnSpPr>
          <p:nvPr/>
        </p:nvCxnSpPr>
        <p:spPr>
          <a:xfrm rot="10800000">
            <a:off x="838200" y="3505200"/>
            <a:ext cx="7010400" cy="1714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34" idx="2"/>
            <a:endCxn id="18" idx="2"/>
          </p:cNvCxnSpPr>
          <p:nvPr/>
        </p:nvCxnSpPr>
        <p:spPr>
          <a:xfrm rot="10800000">
            <a:off x="838200" y="3505200"/>
            <a:ext cx="7010400" cy="1714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86" idx="2"/>
            <a:endCxn id="20" idx="3"/>
          </p:cNvCxnSpPr>
          <p:nvPr/>
        </p:nvCxnSpPr>
        <p:spPr>
          <a:xfrm rot="10800000">
            <a:off x="3733800" y="3124200"/>
            <a:ext cx="91440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a:stCxn id="7" idx="0"/>
            <a:endCxn id="20" idx="2"/>
          </p:cNvCxnSpPr>
          <p:nvPr/>
        </p:nvCxnSpPr>
        <p:spPr>
          <a:xfrm rot="5400000" flipH="1" flipV="1">
            <a:off x="1333500" y="2933700"/>
            <a:ext cx="129540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34" idx="2"/>
            <a:endCxn id="20" idx="2"/>
          </p:cNvCxnSpPr>
          <p:nvPr/>
        </p:nvCxnSpPr>
        <p:spPr>
          <a:xfrm rot="10800000">
            <a:off x="3200400" y="3505200"/>
            <a:ext cx="4648200" cy="1714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p:cNvCxnSpPr>
            <a:endCxn id="20" idx="2"/>
          </p:cNvCxnSpPr>
          <p:nvPr/>
        </p:nvCxnSpPr>
        <p:spPr>
          <a:xfrm rot="16200000" flipV="1">
            <a:off x="3086100" y="3619500"/>
            <a:ext cx="1219200" cy="990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xmlns:mc="http://schemas.openxmlformats.org/markup-compatibility/2006" xmlns:a14="http://schemas.microsoft.com/office/drawing/2010/main" val="000000" mc:Ignorable="">
                <a:alpha val="45000"/>
              </a:srgbClr>
            </a:outerShdw>
          </a:effectLst>
        </a:effectStyle>
        <a:effectStyle>
          <a:effectLst>
            <a:outerShdw blurRad="38100" dist="30000" dir="5400000" rotWithShape="0">
              <a:srgbClr xmlns:mc="http://schemas.openxmlformats.org/markup-compatibility/2006" xmlns:a14="http://schemas.microsoft.com/office/drawing/2010/main" val="000000" mc:Ignorable="">
                <a:alpha val="45000"/>
              </a:srgbClr>
            </a:outerShdw>
          </a:effectLst>
        </a:effectStyle>
        <a:effectStyle>
          <a:effectLst>
            <a:outerShdw blurRad="38100" dist="25400" dir="5400000" rotWithShape="0">
              <a:srgbClr xmlns:mc="http://schemas.openxmlformats.org/markup-compatibility/2006" xmlns:a14="http://schemas.microsoft.com/office/drawing/2010/main" val="000000" mc:Ignorable="">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1003</TotalTime>
  <Words>9709</Words>
  <Application>Microsoft Office PowerPoint</Application>
  <PresentationFormat>On-screen Show (4:3)</PresentationFormat>
  <Paragraphs>605</Paragraphs>
  <Slides>24</Slides>
  <Notes>16</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Median</vt:lpstr>
      <vt:lpstr>Microsoft SQL Server Database Engine I/O</vt:lpstr>
      <vt:lpstr>Areas Covered</vt:lpstr>
      <vt:lpstr>WAL Protocol</vt:lpstr>
      <vt:lpstr>Synchronous vs Asynchronous I/O</vt:lpstr>
      <vt:lpstr>Scatter / Gather I/O</vt:lpstr>
      <vt:lpstr>Sector Alignment Block Alignment</vt:lpstr>
      <vt:lpstr>Latch</vt:lpstr>
      <vt:lpstr>Reading A Page</vt:lpstr>
      <vt:lpstr>Myth: Single Worker Per File Truth: Each Worker Issues I/O</vt:lpstr>
      <vt:lpstr>Data Cache Maintenance</vt:lpstr>
      <vt:lpstr>PAE and AWE</vt:lpstr>
      <vt:lpstr>Read Ahead</vt:lpstr>
      <vt:lpstr>Sparse Files – Copy On Write</vt:lpstr>
      <vt:lpstr>Advanced Protection</vt:lpstr>
      <vt:lpstr>References</vt:lpstr>
      <vt:lpstr>Overview</vt:lpstr>
      <vt:lpstr>Fundamentals and Requirements</vt:lpstr>
      <vt:lpstr>Subsystems</vt:lpstr>
      <vt:lpstr>Design and Configuration</vt:lpstr>
      <vt:lpstr>Diagnostics</vt:lpstr>
      <vt:lpstr>Certification Policy</vt:lpstr>
      <vt:lpstr>Utilities</vt:lpstr>
      <vt:lpstr>Blog Content</vt:lpstr>
      <vt:lpstr>Additional Learning Resources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SQL Server I/O Internals</dc:title>
  <dc:creator>Robert Dorr</dc:creator>
  <cp:lastModifiedBy>rdorr</cp:lastModifiedBy>
  <cp:revision>175</cp:revision>
  <dcterms:created xsi:type="dcterms:W3CDTF">2009-01-05T14:33:36Z</dcterms:created>
  <dcterms:modified xsi:type="dcterms:W3CDTF">2010-03-25T14:04:46Z</dcterms:modified>
</cp:coreProperties>
</file>