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79" r:id="rId4"/>
    <p:sldId id="258" r:id="rId5"/>
    <p:sldId id="257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6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140" autoAdjust="0"/>
  </p:normalViewPr>
  <p:slideViewPr>
    <p:cSldViewPr snapToGrid="0" snapToObjects="1">
      <p:cViewPr varScale="1">
        <p:scale>
          <a:sx n="67" d="100"/>
          <a:sy n="67" d="100"/>
        </p:scale>
        <p:origin x="28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271F8-3185-4A5E-A979-314DDE87556F}" type="datetimeFigureOut">
              <a:rPr lang="en-AU" smtClean="0"/>
              <a:t>20/02/2017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E07D3-848C-46C2-9443-E095662801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7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expectation – Beginner level section – Plenty of time for Q&amp;A at the end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E07D3-848C-46C2-9443-E0956628010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380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E07D3-848C-46C2-9443-E09566280105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6994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E07D3-848C-46C2-9443-E09566280105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2119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5703-2842-D847-8952-105355514C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46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E07D3-848C-46C2-9443-E09566280105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651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5703-2842-D847-8952-105355514C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47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1117 – grow files equally</a:t>
            </a:r>
          </a:p>
          <a:p>
            <a:r>
              <a:rPr lang="en-US" dirty="0" smtClean="0"/>
              <a:t>1118 – mixed extents</a:t>
            </a:r>
          </a:p>
          <a:p>
            <a:r>
              <a:rPr lang="en-US" dirty="0" smtClean="0"/>
              <a:t>3226 – remove backup success messages,</a:t>
            </a:r>
          </a:p>
          <a:p>
            <a:r>
              <a:rPr lang="en-US" dirty="0" smtClean="0"/>
              <a:t>2371 – changes auto-update-stats thresholds.  FROM 500+20% the size of table.</a:t>
            </a:r>
          </a:p>
          <a:p>
            <a:r>
              <a:rPr lang="en-US" dirty="0" smtClean="0"/>
              <a:t>4199</a:t>
            </a:r>
            <a:r>
              <a:rPr lang="en-US" baseline="0" dirty="0" smtClean="0"/>
              <a:t> – Turn on query optimizer changes by </a:t>
            </a:r>
            <a:r>
              <a:rPr lang="en-US" baseline="0" dirty="0" smtClean="0"/>
              <a:t>d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5703-2842-D847-8952-105355514C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15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5703-2842-D847-8952-105355514C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53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5703-2842-D847-8952-105355514C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3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5703-2842-D847-8952-105355514C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46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AAB71-EC17-4ACC-98A4-F35CDD41B177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AAB71-EC17-4ACC-98A4-F35CDD41B17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4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SQL Saturday SI – April 8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Want a job?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5703-2842-D847-8952-105355514C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8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E07D3-848C-46C2-9443-E09566280105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3074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E07D3-848C-46C2-9443-E0956628010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672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E07D3-848C-46C2-9443-E09566280105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250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5703-2842-D847-8952-105355514C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3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E07D3-848C-46C2-9443-E09566280105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528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E07D3-848C-46C2-9443-E09566280105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047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856" y="5649926"/>
            <a:ext cx="22479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2/20/2017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2/20/2017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772054" y="0"/>
            <a:ext cx="537194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ectionHeader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536" y="0"/>
            <a:ext cx="21884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5728"/>
            <a:ext cx="6498336" cy="1362075"/>
          </a:xfrm>
        </p:spPr>
        <p:txBody>
          <a:bodyPr anchor="t"/>
          <a:lstStyle>
            <a:lvl1pPr algn="l">
              <a:defRPr sz="42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74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2/20/2017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2/20/2017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2/20/2017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2/20/2017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2/20/2017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2/20/2017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2/20/2017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2/20/2017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2/20/2017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microsoft.com/en-us/server-cloud/products/sql-server/" TargetMode="External"/><Relationship Id="rId11" Type="http://schemas.openxmlformats.org/officeDocument/2006/relationships/image" Target="../media/image12.jpe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www.wardyit.com/" TargetMode="External"/><Relationship Id="rId9" Type="http://schemas.openxmlformats.org/officeDocument/2006/relationships/image" Target="../media/image10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microsoft.com/en-us/server-cloud/products/sql-server/" TargetMode="External"/><Relationship Id="rId11" Type="http://schemas.openxmlformats.org/officeDocument/2006/relationships/image" Target="../media/image12.jpe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www.wardyit.com/" TargetMode="External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mption.co.nz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Hitting the SQL Server “Go Faster” Button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5"/>
            <a:ext cx="7925349" cy="9042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Robert Douglas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55360" y="3097749"/>
            <a:ext cx="7925349" cy="904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3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SQL Saturday Sydney</a:t>
            </a:r>
          </a:p>
          <a:p>
            <a:r>
              <a:rPr lang="en-US" sz="2400" dirty="0"/>
              <a:t>18</a:t>
            </a:r>
            <a:r>
              <a:rPr lang="en-US" sz="2400" baseline="30000" dirty="0"/>
              <a:t>th</a:t>
            </a:r>
            <a:r>
              <a:rPr lang="en-US" sz="2400" dirty="0"/>
              <a:t> February 2017</a:t>
            </a: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Maximum Server Memory appropriately</a:t>
            </a:r>
          </a:p>
          <a:p>
            <a:r>
              <a:rPr lang="en-US" dirty="0"/>
              <a:t>Lock Pages in Memory</a:t>
            </a:r>
          </a:p>
          <a:p>
            <a:r>
              <a:rPr lang="en-US" dirty="0"/>
              <a:t>Ignore the (Very Old) </a:t>
            </a:r>
            <a:r>
              <a:rPr lang="en-US" dirty="0" err="1"/>
              <a:t>pagefile</a:t>
            </a:r>
            <a:r>
              <a:rPr lang="en-US" dirty="0"/>
              <a:t> = 1.5 x RAM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229997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(Not disk)</a:t>
            </a:r>
          </a:p>
          <a:p>
            <a:r>
              <a:rPr lang="en-US" dirty="0"/>
              <a:t>Faster the better</a:t>
            </a:r>
          </a:p>
          <a:p>
            <a:r>
              <a:rPr lang="en-US" dirty="0"/>
              <a:t>64K Block Size and Disk Partition Alignment</a:t>
            </a:r>
          </a:p>
          <a:p>
            <a:r>
              <a:rPr lang="en-US" dirty="0"/>
              <a:t>Dedicated drive</a:t>
            </a:r>
          </a:p>
          <a:p>
            <a:pPr lvl="2"/>
            <a:r>
              <a:rPr lang="en-US" dirty="0"/>
              <a:t>Degree of Isolation.</a:t>
            </a:r>
          </a:p>
          <a:p>
            <a:r>
              <a:rPr lang="en-US" dirty="0"/>
              <a:t>Remove IO bottleneck by decreasing load or increasing capacity.</a:t>
            </a:r>
          </a:p>
        </p:txBody>
      </p:sp>
    </p:spTree>
    <p:extLst>
      <p:ext uri="{BB962C8B-B14F-4D97-AF65-F5344CB8AC3E}">
        <p14:creationId xmlns:p14="http://schemas.microsoft.com/office/powerpoint/2010/main" val="51614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Implications for Licensing</a:t>
            </a:r>
          </a:p>
          <a:p>
            <a:r>
              <a:rPr lang="en-US" dirty="0"/>
              <a:t>Be Aware of Your Edition Limits</a:t>
            </a:r>
          </a:p>
          <a:p>
            <a:r>
              <a:rPr lang="en-US" dirty="0"/>
              <a:t>Some SQL Server Level Settings which effect this.</a:t>
            </a:r>
          </a:p>
        </p:txBody>
      </p:sp>
    </p:spTree>
    <p:extLst>
      <p:ext uri="{BB962C8B-B14F-4D97-AF65-F5344CB8AC3E}">
        <p14:creationId xmlns:p14="http://schemas.microsoft.com/office/powerpoint/2010/main" val="354392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NZ" dirty="0"/>
          </a:p>
        </p:txBody>
      </p:sp>
      <p:sp>
        <p:nvSpPr>
          <p:cNvPr id="5" name="AutoShape 4" descr="Image result for you know nothing meme meme"/>
          <p:cNvSpPr>
            <a:spLocks noChangeAspect="1" noChangeArrowheads="1"/>
          </p:cNvSpPr>
          <p:nvPr/>
        </p:nvSpPr>
        <p:spPr bwMode="auto">
          <a:xfrm>
            <a:off x="2391698" y="2615363"/>
            <a:ext cx="2504498" cy="250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2056" name="Picture 8" descr="http://i2.kym-cdn.com/photos/images/original/000/527/476/9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96" y="1250748"/>
            <a:ext cx="7059584" cy="469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0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Level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Power Saving Settings</a:t>
            </a:r>
          </a:p>
          <a:p>
            <a:pPr lvl="1"/>
            <a:r>
              <a:rPr lang="en-US" sz="2000" dirty="0"/>
              <a:t>Bios and Windows Level</a:t>
            </a:r>
          </a:p>
          <a:p>
            <a:r>
              <a:rPr lang="en-US" sz="2400" dirty="0"/>
              <a:t>Lock Pages in Memory</a:t>
            </a:r>
          </a:p>
          <a:p>
            <a:r>
              <a:rPr lang="en-US" sz="2400" dirty="0"/>
              <a:t>Instant File Initialization(Perform Volume Maintenance Tasks)</a:t>
            </a:r>
          </a:p>
          <a:p>
            <a:pPr lvl="1"/>
            <a:r>
              <a:rPr lang="en-US" sz="2000" dirty="0"/>
              <a:t>Data File Only</a:t>
            </a:r>
          </a:p>
          <a:p>
            <a:pPr lvl="1"/>
            <a:r>
              <a:rPr lang="en-US" sz="2000" dirty="0"/>
              <a:t>Small Security Risk(But not really)</a:t>
            </a:r>
          </a:p>
          <a:p>
            <a:r>
              <a:rPr lang="en-US" sz="2400" dirty="0"/>
              <a:t>Dedicate the Windows Server to SQL Server.</a:t>
            </a:r>
          </a:p>
          <a:p>
            <a:r>
              <a:rPr lang="en-US" sz="2400" dirty="0"/>
              <a:t>Exclude SQL from applications using filter drivers(Such as Anti-Virus).</a:t>
            </a:r>
          </a:p>
          <a:p>
            <a:r>
              <a:rPr lang="en-US" sz="2400" dirty="0"/>
              <a:t>Try and keep windows patches up to date.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AU" sz="1600" b="1" dirty="0">
                <a:latin typeface="Source Sans Pro Light" panose="020B0403030403020204" pitchFamily="34" charset="0"/>
              </a:rPr>
              <a:t>#587 | Sydney 2017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975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Can perform (nearly) as well as a physical machine.</a:t>
            </a:r>
          </a:p>
          <a:p>
            <a:r>
              <a:rPr lang="en-US" sz="2800" dirty="0" err="1"/>
              <a:t>VM</a:t>
            </a:r>
            <a:r>
              <a:rPr lang="en-US" sz="2800" dirty="0"/>
              <a:t> Memory to avoid ballooning</a:t>
            </a:r>
          </a:p>
          <a:p>
            <a:r>
              <a:rPr lang="en-US" sz="2800" dirty="0"/>
              <a:t>Don’t overcommit resources</a:t>
            </a:r>
          </a:p>
          <a:p>
            <a:r>
              <a:rPr lang="en-US" sz="2800" dirty="0"/>
              <a:t>Understand when and where the Virtual Machine can be moved.</a:t>
            </a:r>
          </a:p>
          <a:p>
            <a:pPr lvl="1"/>
            <a:r>
              <a:rPr lang="en-US" sz="2400" dirty="0"/>
              <a:t>Understand what that means for licensing!</a:t>
            </a:r>
          </a:p>
          <a:p>
            <a:r>
              <a:rPr lang="en-US" sz="2800" dirty="0"/>
              <a:t>Method of disk provisioning.</a:t>
            </a:r>
          </a:p>
          <a:p>
            <a:r>
              <a:rPr lang="en-US" sz="2800" dirty="0"/>
              <a:t>Power Savings counts here too!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AU" sz="1600" b="1" dirty="0">
                <a:latin typeface="Source Sans Pro Light" panose="020B0403030403020204" pitchFamily="34" charset="0"/>
              </a:rPr>
              <a:t>#587 | Sydney 2017</a:t>
            </a:r>
          </a:p>
        </p:txBody>
      </p:sp>
    </p:spTree>
    <p:extLst>
      <p:ext uri="{BB962C8B-B14F-4D97-AF65-F5344CB8AC3E}">
        <p14:creationId xmlns:p14="http://schemas.microsoft.com/office/powerpoint/2010/main" val="41709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Level Settings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 for Ad Hoc Workloads</a:t>
            </a:r>
          </a:p>
          <a:p>
            <a:r>
              <a:rPr lang="en-US" dirty="0"/>
              <a:t>Compression</a:t>
            </a:r>
          </a:p>
          <a:p>
            <a:pPr lvl="1"/>
            <a:r>
              <a:rPr lang="en-US" dirty="0"/>
              <a:t>Backup Compression</a:t>
            </a:r>
          </a:p>
          <a:p>
            <a:r>
              <a:rPr lang="en-US" dirty="0" smtClean="0"/>
              <a:t>Maximum Degree of Parallelism</a:t>
            </a:r>
          </a:p>
          <a:p>
            <a:pPr lvl="1"/>
            <a:r>
              <a:rPr lang="en-US" dirty="0" smtClean="0"/>
              <a:t>Cost Threshold of Parallelism.</a:t>
            </a:r>
          </a:p>
          <a:p>
            <a:r>
              <a:rPr lang="en-US" dirty="0" smtClean="0"/>
              <a:t>Trace Flags</a:t>
            </a:r>
          </a:p>
          <a:p>
            <a:pPr lvl="1"/>
            <a:r>
              <a:rPr lang="en-US" dirty="0" smtClean="0"/>
              <a:t>1117,1118,3226,2371,4199…..</a:t>
            </a:r>
          </a:p>
          <a:p>
            <a:r>
              <a:rPr lang="en-US" dirty="0" smtClean="0"/>
              <a:t>Buffer Pool Extensions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AU" sz="1600" b="1" dirty="0">
                <a:latin typeface="Source Sans Pro Light" panose="020B0403030403020204" pitchFamily="34" charset="0"/>
              </a:rPr>
              <a:t>#587 | Sydney 2017</a:t>
            </a:r>
          </a:p>
        </p:txBody>
      </p:sp>
    </p:spTree>
    <p:extLst>
      <p:ext uri="{BB962C8B-B14F-4D97-AF65-F5344CB8AC3E}">
        <p14:creationId xmlns:p14="http://schemas.microsoft.com/office/powerpoint/2010/main" val="374960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Settings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91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and Log File Sizing</a:t>
            </a:r>
          </a:p>
          <a:p>
            <a:pPr lvl="1"/>
            <a:r>
              <a:rPr lang="en-US" dirty="0" err="1"/>
              <a:t>Autogrow</a:t>
            </a:r>
            <a:r>
              <a:rPr lang="en-US" dirty="0"/>
              <a:t> should be a failsafe, but scope it accordingly.</a:t>
            </a:r>
          </a:p>
          <a:p>
            <a:pPr lvl="1"/>
            <a:r>
              <a:rPr lang="en-US" dirty="0"/>
              <a:t>Avoid </a:t>
            </a:r>
            <a:r>
              <a:rPr lang="en-US" dirty="0" err="1"/>
              <a:t>AutoShrink</a:t>
            </a:r>
            <a:r>
              <a:rPr lang="en-US" dirty="0"/>
              <a:t>, and manual shrink unless you will never grow it again.</a:t>
            </a:r>
          </a:p>
          <a:p>
            <a:pPr lvl="1"/>
            <a:r>
              <a:rPr lang="en-US" dirty="0" err="1"/>
              <a:t>VLF’s</a:t>
            </a:r>
            <a:endParaRPr lang="en-US" dirty="0"/>
          </a:p>
          <a:p>
            <a:pPr lvl="2"/>
            <a:r>
              <a:rPr lang="en-US" dirty="0"/>
              <a:t>Find them with </a:t>
            </a:r>
            <a:r>
              <a:rPr lang="en-US" dirty="0" err="1"/>
              <a:t>DBCC</a:t>
            </a:r>
            <a:r>
              <a:rPr lang="en-US" dirty="0"/>
              <a:t> </a:t>
            </a:r>
            <a:r>
              <a:rPr lang="en-US" dirty="0" err="1"/>
              <a:t>Loginfo</a:t>
            </a:r>
            <a:endParaRPr lang="en-US" dirty="0"/>
          </a:p>
          <a:p>
            <a:pPr lvl="2"/>
            <a:r>
              <a:rPr lang="en-US" dirty="0"/>
              <a:t>2014 does it better.</a:t>
            </a:r>
          </a:p>
          <a:p>
            <a:r>
              <a:rPr lang="en-US" dirty="0" smtClean="0"/>
              <a:t>Transaction Isolation Level</a:t>
            </a:r>
          </a:p>
          <a:p>
            <a:r>
              <a:rPr lang="en-US" dirty="0" smtClean="0"/>
              <a:t>Delayed Durability</a:t>
            </a:r>
          </a:p>
          <a:p>
            <a:r>
              <a:rPr lang="en-US" dirty="0"/>
              <a:t>Buffer Pool </a:t>
            </a:r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AU" sz="1600" b="1" dirty="0">
                <a:latin typeface="Source Sans Pro Light" panose="020B0403030403020204" pitchFamily="34" charset="0"/>
              </a:rPr>
              <a:t>#587 | Sydney 2017</a:t>
            </a:r>
          </a:p>
        </p:txBody>
      </p:sp>
    </p:spTree>
    <p:extLst>
      <p:ext uri="{BB962C8B-B14F-4D97-AF65-F5344CB8AC3E}">
        <p14:creationId xmlns:p14="http://schemas.microsoft.com/office/powerpoint/2010/main" val="408857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Questions?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473326"/>
            <a:ext cx="82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make sure you visit our fantastic sponsors:</a:t>
            </a:r>
          </a:p>
        </p:txBody>
      </p:sp>
      <p:pic>
        <p:nvPicPr>
          <p:cNvPr id="1026" name="Picture 2" descr="http://www.sqlsaturday.com/images/pass_logo_partner_b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805" y="232692"/>
            <a:ext cx="1058195" cy="91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ARDY IT Solution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284" y="3579455"/>
            <a:ext cx="2456069" cy="9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Corporation (GAP Sponsor)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4" y="3714817"/>
            <a:ext cx="3440279" cy="7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988" y="2172102"/>
            <a:ext cx="2706101" cy="11859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4154" y="2357555"/>
            <a:ext cx="3406199" cy="796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1169" y="4967995"/>
            <a:ext cx="2185044" cy="364174"/>
          </a:xfrm>
          <a:prstGeom prst="rect">
            <a:avLst/>
          </a:prstGeom>
        </p:spPr>
      </p:pic>
      <p:pic>
        <p:nvPicPr>
          <p:cNvPr id="4" name="Picture 2" descr="http://www.careersfortomorrow.com.au/wp-content/uploads/2014/05/acs-foundation-logo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13" y="4700610"/>
            <a:ext cx="2638773" cy="118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30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TempDB Settings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Data Files to avoid Contention</a:t>
            </a:r>
          </a:p>
          <a:p>
            <a:r>
              <a:rPr lang="en-US" dirty="0" err="1"/>
              <a:t>Presize</a:t>
            </a:r>
            <a:r>
              <a:rPr lang="en-US" dirty="0"/>
              <a:t> and keep all files the same size.</a:t>
            </a:r>
          </a:p>
          <a:p>
            <a:r>
              <a:rPr lang="en-US" dirty="0"/>
              <a:t>Review the </a:t>
            </a:r>
            <a:r>
              <a:rPr lang="en-US" dirty="0" err="1"/>
              <a:t>filesize</a:t>
            </a:r>
            <a:r>
              <a:rPr lang="en-US" dirty="0"/>
              <a:t>, particularly if you change your usage pattern.</a:t>
            </a:r>
          </a:p>
          <a:p>
            <a:r>
              <a:rPr lang="en-US" dirty="0" err="1"/>
              <a:t>TraceFlags</a:t>
            </a:r>
            <a:r>
              <a:rPr lang="en-US" dirty="0"/>
              <a:t> that can help:</a:t>
            </a:r>
          </a:p>
          <a:p>
            <a:pPr lvl="1"/>
            <a:r>
              <a:rPr lang="en-US" dirty="0"/>
              <a:t>T1117 for equal file growth.</a:t>
            </a:r>
          </a:p>
          <a:p>
            <a:pPr lvl="1"/>
            <a:r>
              <a:rPr lang="en-US" dirty="0"/>
              <a:t>T1118 for allocation of mixed extents.</a:t>
            </a:r>
          </a:p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AU" sz="1600" b="1" dirty="0">
                <a:latin typeface="Source Sans Pro Light" panose="020B0403030403020204" pitchFamily="34" charset="0"/>
              </a:rPr>
              <a:t>#587 | Sydney 2017</a:t>
            </a:r>
          </a:p>
        </p:txBody>
      </p:sp>
    </p:spTree>
    <p:extLst>
      <p:ext uri="{BB962C8B-B14F-4D97-AF65-F5344CB8AC3E}">
        <p14:creationId xmlns:p14="http://schemas.microsoft.com/office/powerpoint/2010/main" val="195242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 and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Backups</a:t>
            </a:r>
          </a:p>
          <a:p>
            <a:pPr lvl="1"/>
            <a:r>
              <a:rPr lang="en-US" sz="2000" dirty="0"/>
              <a:t>What and how often?</a:t>
            </a:r>
          </a:p>
          <a:p>
            <a:pPr lvl="2"/>
            <a:r>
              <a:rPr lang="en-US" sz="1600" dirty="0"/>
              <a:t>And who?</a:t>
            </a:r>
          </a:p>
          <a:p>
            <a:r>
              <a:rPr lang="en-US" sz="2400" dirty="0" smtClean="0"/>
              <a:t>Indexes </a:t>
            </a:r>
            <a:r>
              <a:rPr lang="en-US" sz="2400" dirty="0"/>
              <a:t>can make a significant effect on individual queries</a:t>
            </a:r>
          </a:p>
          <a:p>
            <a:pPr lvl="1"/>
            <a:r>
              <a:rPr lang="en-US" sz="2000" dirty="0"/>
              <a:t>They come at a cost – slower writes</a:t>
            </a:r>
          </a:p>
          <a:p>
            <a:pPr lvl="1"/>
            <a:r>
              <a:rPr lang="en-US" sz="2000" dirty="0"/>
              <a:t>Apply the common sense filter to ‘missing index’ recommendations.</a:t>
            </a:r>
          </a:p>
          <a:p>
            <a:pPr lvl="1"/>
            <a:r>
              <a:rPr lang="en-US" sz="2000" dirty="0"/>
              <a:t>Fill Factor</a:t>
            </a:r>
          </a:p>
          <a:p>
            <a:r>
              <a:rPr lang="en-US" sz="2400" dirty="0"/>
              <a:t>Maintenance</a:t>
            </a:r>
          </a:p>
          <a:p>
            <a:pPr lvl="1"/>
            <a:r>
              <a:rPr lang="en-US" sz="2000" dirty="0"/>
              <a:t>Rebuild or Re-Organize</a:t>
            </a:r>
          </a:p>
          <a:p>
            <a:pPr lvl="1"/>
            <a:r>
              <a:rPr lang="en-US" sz="2000" dirty="0"/>
              <a:t>Update Statistics</a:t>
            </a:r>
          </a:p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AU" sz="1600" b="1" dirty="0">
                <a:latin typeface="Source Sans Pro Light" panose="020B0403030403020204" pitchFamily="34" charset="0"/>
              </a:rPr>
              <a:t>#587 | Sydney 2017</a:t>
            </a:r>
          </a:p>
        </p:txBody>
      </p:sp>
    </p:spTree>
    <p:extLst>
      <p:ext uri="{BB962C8B-B14F-4D97-AF65-F5344CB8AC3E}">
        <p14:creationId xmlns:p14="http://schemas.microsoft.com/office/powerpoint/2010/main" val="183589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Questions?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473326"/>
            <a:ext cx="82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make sure you visit our fantastic sponsors:</a:t>
            </a:r>
          </a:p>
        </p:txBody>
      </p:sp>
      <p:pic>
        <p:nvPicPr>
          <p:cNvPr id="1026" name="Picture 2" descr="http://www.sqlsaturday.com/images/pass_logo_partner_b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805" y="232692"/>
            <a:ext cx="1058195" cy="91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ARDY IT Solution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284" y="3579455"/>
            <a:ext cx="2456069" cy="9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Corporation (GAP Sponsor)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4" y="3714817"/>
            <a:ext cx="3440279" cy="7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988" y="2172102"/>
            <a:ext cx="2706101" cy="11859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4154" y="2357555"/>
            <a:ext cx="3406199" cy="796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1169" y="4967995"/>
            <a:ext cx="2185044" cy="364174"/>
          </a:xfrm>
          <a:prstGeom prst="rect">
            <a:avLst/>
          </a:prstGeom>
        </p:spPr>
      </p:pic>
      <p:pic>
        <p:nvPicPr>
          <p:cNvPr id="4" name="Picture 2" descr="http://www.careersfortomorrow.com.au/wp-content/uploads/2014/05/acs-foundation-logo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13" y="4700610"/>
            <a:ext cx="2638773" cy="118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90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Robert Douglas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BA(hons</a:t>
            </a:r>
            <a:r>
              <a:rPr lang="en-US" sz="1800" dirty="0"/>
              <a:t>),</a:t>
            </a:r>
            <a:r>
              <a:rPr lang="en-US" sz="1800" dirty="0" err="1"/>
              <a:t>MCTS</a:t>
            </a:r>
            <a:r>
              <a:rPr lang="en-US" sz="1800" dirty="0"/>
              <a:t>, </a:t>
            </a:r>
            <a:r>
              <a:rPr lang="en-US" sz="1800" dirty="0" err="1"/>
              <a:t>MCITP</a:t>
            </a:r>
            <a:r>
              <a:rPr lang="en-US" sz="1800" dirty="0"/>
              <a:t>(2005/2008), </a:t>
            </a:r>
            <a:r>
              <a:rPr lang="en-US" sz="1800" dirty="0" err="1"/>
              <a:t>MCSA</a:t>
            </a:r>
            <a:r>
              <a:rPr lang="en-US" sz="1800" dirty="0"/>
              <a:t>(2012)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Christchurch\Nelson </a:t>
            </a:r>
            <a:r>
              <a:rPr lang="en-US" sz="2400" dirty="0"/>
              <a:t>SQL Server Users </a:t>
            </a:r>
            <a:r>
              <a:rPr lang="en-US" sz="2400" dirty="0" smtClean="0"/>
              <a:t>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Twitter: @</a:t>
            </a:r>
            <a:r>
              <a:rPr lang="en-US" sz="2400" dirty="0" err="1" smtClean="0"/>
              <a:t>Rob_douglasNZ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Blog: </a:t>
            </a:r>
            <a:r>
              <a:rPr lang="en-US" sz="2400" dirty="0" smtClean="0">
                <a:hlinkClick r:id="rId3"/>
              </a:rPr>
              <a:t>www.gumption.co.nz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Consultant for SQL Services Limited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4"/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AU" sz="1600" b="1" dirty="0">
                <a:latin typeface="Source Sans Pro Light" panose="020B0403030403020204" pitchFamily="34" charset="0"/>
              </a:rPr>
              <a:t>#587 | Sydney 2017</a:t>
            </a:r>
          </a:p>
        </p:txBody>
      </p:sp>
    </p:spTree>
    <p:extLst>
      <p:ext uri="{BB962C8B-B14F-4D97-AF65-F5344CB8AC3E}">
        <p14:creationId xmlns:p14="http://schemas.microsoft.com/office/powerpoint/2010/main" val="384430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The SQL Server “Go Faster” Button</a:t>
            </a:r>
            <a:endParaRPr lang="en-US" dirty="0"/>
          </a:p>
        </p:txBody>
      </p:sp>
      <p:pic>
        <p:nvPicPr>
          <p:cNvPr id="8" name="Picture 2" descr="http://i.imgur.com/LaJ9Kmo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7900929" cy="395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Server “Go Faster” Button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There isn’t one.  But….</a:t>
            </a:r>
          </a:p>
          <a:p>
            <a:r>
              <a:rPr lang="en-US" sz="2400" dirty="0"/>
              <a:t>There are a lot of knobs and switches that, when used appropriately, can make a huge difference!</a:t>
            </a:r>
          </a:p>
          <a:p>
            <a:r>
              <a:rPr lang="en-US" sz="2400" dirty="0"/>
              <a:t>Today we will focus on low effort, high return.</a:t>
            </a:r>
          </a:p>
          <a:p>
            <a:pPr lvl="1"/>
            <a:r>
              <a:rPr lang="en-US" sz="2000" dirty="0"/>
              <a:t>Individual query tuning is very resource intensive.</a:t>
            </a:r>
          </a:p>
          <a:p>
            <a:pPr lvl="2"/>
            <a:r>
              <a:rPr lang="en-US" sz="1800" dirty="0"/>
              <a:t>3</a:t>
            </a:r>
            <a:r>
              <a:rPr lang="en-US" sz="1800" baseline="30000" dirty="0"/>
              <a:t>rd</a:t>
            </a:r>
            <a:r>
              <a:rPr lang="en-US" sz="1800" dirty="0"/>
              <a:t> party products and can’t directly adjust queries.</a:t>
            </a:r>
          </a:p>
          <a:p>
            <a:pPr lvl="2"/>
            <a:r>
              <a:rPr lang="en-US" sz="1800" dirty="0"/>
              <a:t>Prioritizing your time to the best return for the business.</a:t>
            </a:r>
          </a:p>
          <a:p>
            <a:pPr lvl="2"/>
            <a:r>
              <a:rPr lang="en-US" sz="1800" dirty="0"/>
              <a:t>Many consolidated databases on one server.</a:t>
            </a:r>
          </a:p>
          <a:p>
            <a:r>
              <a:rPr lang="en-US" sz="2400" dirty="0"/>
              <a:t>Takeaways – a list of options you can apply to your own systems.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Server “Go Faster” Button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There isn’t one.  But….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There are a lot of knobs and switches that, when used appropriately, can make a huge difference!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Today we will focus on low effort, high return.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Individual query tuning is very resource intensive.</a:t>
            </a:r>
          </a:p>
          <a:p>
            <a:pPr lvl="2"/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Many consolidated databases on one server.</a:t>
            </a:r>
          </a:p>
          <a:p>
            <a:pPr lvl="2"/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en-US" sz="1800" baseline="30000" dirty="0">
                <a:solidFill>
                  <a:schemeClr val="bg1">
                    <a:lumMod val="85000"/>
                  </a:schemeClr>
                </a:solidFill>
              </a:rPr>
              <a:t>rd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party products and can’t directly adjust queries.</a:t>
            </a:r>
          </a:p>
          <a:p>
            <a:pPr lvl="2"/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Prioritizing your time to the best return for the business.</a:t>
            </a:r>
          </a:p>
          <a:p>
            <a:r>
              <a:rPr lang="en-US" sz="2400" dirty="0"/>
              <a:t>Takeaways – a list of options you can </a:t>
            </a:r>
            <a:r>
              <a:rPr lang="en-US" sz="2400" b="1" dirty="0"/>
              <a:t>(test and then)</a:t>
            </a:r>
            <a:r>
              <a:rPr lang="en-US" sz="2400" dirty="0"/>
              <a:t>apply to your own systems.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9126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We Get Gains?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Hardware</a:t>
            </a:r>
          </a:p>
          <a:p>
            <a:r>
              <a:rPr lang="en-US" sz="2400" dirty="0"/>
              <a:t>Windows Configuration</a:t>
            </a:r>
          </a:p>
          <a:p>
            <a:r>
              <a:rPr lang="en-US" sz="2400" dirty="0"/>
              <a:t>Instance and Database Settings</a:t>
            </a:r>
          </a:p>
          <a:p>
            <a:r>
              <a:rPr lang="en-US" sz="2400" dirty="0"/>
              <a:t>Maintenance</a:t>
            </a:r>
          </a:p>
          <a:p>
            <a:r>
              <a:rPr lang="en-US" sz="2400" dirty="0"/>
              <a:t>Non-Code Changes.</a:t>
            </a:r>
          </a:p>
          <a:p>
            <a:pPr marL="0" indent="0">
              <a:buNone/>
            </a:pPr>
            <a:r>
              <a:rPr lang="en-US" sz="2400" dirty="0"/>
              <a:t>Run This:  SQL Best Practices </a:t>
            </a:r>
            <a:r>
              <a:rPr lang="en-US" sz="2400" dirty="0" smtClean="0"/>
              <a:t>Analyzer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		(2012)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805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not cheating!</a:t>
            </a:r>
          </a:p>
          <a:p>
            <a:pPr lvl="1"/>
            <a:r>
              <a:rPr lang="en-US" dirty="0"/>
              <a:t>In fact often it is the best return on investment you can get.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IO</a:t>
            </a:r>
          </a:p>
          <a:p>
            <a:r>
              <a:rPr lang="en-US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287816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794</Words>
  <Application>Microsoft Office PowerPoint</Application>
  <PresentationFormat>On-screen Show (4:3)</PresentationFormat>
  <Paragraphs>156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Source Sans Pro</vt:lpstr>
      <vt:lpstr>Source Sans Pro Light</vt:lpstr>
      <vt:lpstr>Wingdings</vt:lpstr>
      <vt:lpstr>Office Theme</vt:lpstr>
      <vt:lpstr>Hitting the SQL Server “Go Faster” Button</vt:lpstr>
      <vt:lpstr>Questions? </vt:lpstr>
      <vt:lpstr>Robert Douglas</vt:lpstr>
      <vt:lpstr>The SQL Server “Go Faster” Button</vt:lpstr>
      <vt:lpstr>The SQL Server “Go Faster” Button</vt:lpstr>
      <vt:lpstr>The SQL Server “Go Faster” Button</vt:lpstr>
      <vt:lpstr>Where Can We Get Gains?</vt:lpstr>
      <vt:lpstr>Hardware</vt:lpstr>
      <vt:lpstr>Hardware</vt:lpstr>
      <vt:lpstr>Memory</vt:lpstr>
      <vt:lpstr>IO</vt:lpstr>
      <vt:lpstr>CPU</vt:lpstr>
      <vt:lpstr>Network</vt:lpstr>
      <vt:lpstr>Server Level</vt:lpstr>
      <vt:lpstr>Windows Level </vt:lpstr>
      <vt:lpstr>Virtual Machines </vt:lpstr>
      <vt:lpstr>SQL Server Level Settings </vt:lpstr>
      <vt:lpstr>Database Level</vt:lpstr>
      <vt:lpstr>Database Settings </vt:lpstr>
      <vt:lpstr>TempDB Settings  </vt:lpstr>
      <vt:lpstr>Ongoing Maintenance</vt:lpstr>
      <vt:lpstr>Indexes and Maintenance</vt:lpstr>
      <vt:lpstr>Questions? 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Robert Douglas</cp:lastModifiedBy>
  <cp:revision>23</cp:revision>
  <dcterms:created xsi:type="dcterms:W3CDTF">2011-08-19T20:30:49Z</dcterms:created>
  <dcterms:modified xsi:type="dcterms:W3CDTF">2017-02-19T21:07:25Z</dcterms:modified>
</cp:coreProperties>
</file>