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20.jpg" ContentType="image/gif"/>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9" r:id="rId2"/>
    <p:sldId id="330" r:id="rId3"/>
    <p:sldId id="307" r:id="rId4"/>
    <p:sldId id="312"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09" r:id="rId20"/>
    <p:sldId id="331" r:id="rId21"/>
    <p:sldId id="308" r:id="rId22"/>
  </p:sldIdLst>
  <p:sldSz cx="9144000" cy="6858000" type="screen4x3"/>
  <p:notesSz cx="7102475" cy="9369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F6C8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19" autoAdjust="0"/>
  </p:normalViewPr>
  <p:slideViewPr>
    <p:cSldViewPr snapToGrid="0" snapToObjects="1">
      <p:cViewPr varScale="1">
        <p:scale>
          <a:sx n="63" d="100"/>
          <a:sy n="63" d="100"/>
        </p:scale>
        <p:origin x="2026"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0098"/>
          </a:xfrm>
          <a:prstGeom prst="rect">
            <a:avLst/>
          </a:prstGeom>
        </p:spPr>
        <p:txBody>
          <a:bodyPr vert="horz" lIns="94119" tIns="47060" rIns="94119" bIns="47060" rtlCol="0"/>
          <a:lstStyle>
            <a:lvl1pPr algn="l">
              <a:defRPr sz="1200"/>
            </a:lvl1pPr>
          </a:lstStyle>
          <a:p>
            <a:endParaRPr lang="en-US"/>
          </a:p>
        </p:txBody>
      </p:sp>
      <p:sp>
        <p:nvSpPr>
          <p:cNvPr id="3" name="Date Placeholder 2"/>
          <p:cNvSpPr>
            <a:spLocks noGrp="1"/>
          </p:cNvSpPr>
          <p:nvPr>
            <p:ph type="dt" idx="1"/>
          </p:nvPr>
        </p:nvSpPr>
        <p:spPr>
          <a:xfrm>
            <a:off x="4023092" y="0"/>
            <a:ext cx="3077739" cy="470098"/>
          </a:xfrm>
          <a:prstGeom prst="rect">
            <a:avLst/>
          </a:prstGeom>
        </p:spPr>
        <p:txBody>
          <a:bodyPr vert="horz" lIns="94119" tIns="47060" rIns="94119" bIns="47060" rtlCol="0"/>
          <a:lstStyle>
            <a:lvl1pPr algn="r">
              <a:defRPr sz="1200"/>
            </a:lvl1pPr>
          </a:lstStyle>
          <a:p>
            <a:fld id="{2B6B0310-1109-47B4-930C-6AC64A035D1F}" type="datetimeFigureOut">
              <a:rPr lang="en-US" smtClean="0"/>
              <a:t>10/21/2016</a:t>
            </a:fld>
            <a:endParaRPr lang="en-US"/>
          </a:p>
        </p:txBody>
      </p:sp>
      <p:sp>
        <p:nvSpPr>
          <p:cNvPr id="4" name="Slide Image Placeholder 3"/>
          <p:cNvSpPr>
            <a:spLocks noGrp="1" noRot="1" noChangeAspect="1"/>
          </p:cNvSpPr>
          <p:nvPr>
            <p:ph type="sldImg" idx="2"/>
          </p:nvPr>
        </p:nvSpPr>
        <p:spPr>
          <a:xfrm>
            <a:off x="1443038" y="1171575"/>
            <a:ext cx="4216400" cy="3162300"/>
          </a:xfrm>
          <a:prstGeom prst="rect">
            <a:avLst/>
          </a:prstGeom>
          <a:noFill/>
          <a:ln w="12700">
            <a:solidFill>
              <a:prstClr val="black"/>
            </a:solidFill>
          </a:ln>
        </p:spPr>
        <p:txBody>
          <a:bodyPr vert="horz" lIns="94119" tIns="47060" rIns="94119" bIns="47060" rtlCol="0" anchor="ctr"/>
          <a:lstStyle/>
          <a:p>
            <a:endParaRPr lang="en-US"/>
          </a:p>
        </p:txBody>
      </p:sp>
      <p:sp>
        <p:nvSpPr>
          <p:cNvPr id="5" name="Notes Placeholder 4"/>
          <p:cNvSpPr>
            <a:spLocks noGrp="1"/>
          </p:cNvSpPr>
          <p:nvPr>
            <p:ph type="body" sz="quarter" idx="3"/>
          </p:nvPr>
        </p:nvSpPr>
        <p:spPr>
          <a:xfrm>
            <a:off x="710248" y="4509036"/>
            <a:ext cx="5681980" cy="3689211"/>
          </a:xfrm>
          <a:prstGeom prst="rect">
            <a:avLst/>
          </a:prstGeom>
        </p:spPr>
        <p:txBody>
          <a:bodyPr vert="horz" lIns="94119" tIns="47060" rIns="94119" bIns="4706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9328"/>
            <a:ext cx="3077739" cy="470097"/>
          </a:xfrm>
          <a:prstGeom prst="rect">
            <a:avLst/>
          </a:prstGeom>
        </p:spPr>
        <p:txBody>
          <a:bodyPr vert="horz" lIns="94119" tIns="47060" rIns="94119" bIns="47060"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899328"/>
            <a:ext cx="3077739" cy="470097"/>
          </a:xfrm>
          <a:prstGeom prst="rect">
            <a:avLst/>
          </a:prstGeom>
        </p:spPr>
        <p:txBody>
          <a:bodyPr vert="horz" lIns="94119" tIns="47060" rIns="94119" bIns="47060" rtlCol="0" anchor="b"/>
          <a:lstStyle>
            <a:lvl1pPr algn="r">
              <a:defRPr sz="1200"/>
            </a:lvl1pPr>
          </a:lstStyle>
          <a:p>
            <a:fld id="{E12FC564-3DFE-44C1-8DD2-A9D80977F78A}" type="slidenum">
              <a:rPr lang="en-US" smtClean="0"/>
              <a:t>‹#›</a:t>
            </a:fld>
            <a:endParaRPr lang="en-US"/>
          </a:p>
        </p:txBody>
      </p:sp>
    </p:spTree>
    <p:extLst>
      <p:ext uri="{BB962C8B-B14F-4D97-AF65-F5344CB8AC3E}">
        <p14:creationId xmlns:p14="http://schemas.microsoft.com/office/powerpoint/2010/main" val="307539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ogs.msdn.com/b/extended_events/archive/2010/03/31/option-trading-getting-the-most-out-of-the-event-session-options.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blogs.msdn.com/b/extended_events/archive/2010/06/28/take-it-to-the-max-and-beyond.aspx" TargetMode="External"/><Relationship Id="rId4" Type="http://schemas.openxmlformats.org/officeDocument/2006/relationships/hyperlink" Target="http://blogs.msdn.com/b/extended_events/archive/2010/12/07/session-memory-who-s-this-guy-named-max-and-what-s-he-doing-with-my-memory.asp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pPr/>
              <a:t>10/21/2016</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5</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59210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1D7273-343F-458D-95E9-BE137976F819}" type="datetime1">
              <a:rPr lang="en-US" smtClean="0"/>
              <a:t>10/21/2016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926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600"/>
              </a:spcAft>
              <a:buFont typeface="Symbol" panose="05050102010706020507" pitchFamily="18" charset="2"/>
              <a:buChar char=""/>
            </a:pPr>
            <a:r>
              <a:rPr lang="en-US" dirty="0">
                <a:effectLst/>
                <a:latin typeface="Cambria" panose="02040503050406030204" pitchFamily="18" charset="0"/>
                <a:ea typeface="Calibri" panose="020F0502020204030204" pitchFamily="34" charset="0"/>
                <a:cs typeface="Times New Roman" panose="02020603050405020304" pitchFamily="18" charset="0"/>
              </a:rPr>
              <a:t>Event session options</a:t>
            </a:r>
          </a:p>
          <a:p>
            <a:pPr marL="914400" marR="0">
              <a:lnSpc>
                <a:spcPct val="115000"/>
              </a:lnSpc>
              <a:spcBef>
                <a:spcPts val="0"/>
              </a:spcBef>
              <a:spcAft>
                <a:spcPts val="600"/>
              </a:spcAft>
            </a:pPr>
            <a:r>
              <a:rPr lang="en-US" i="1" u="sng" dirty="0">
                <a:solidFill>
                  <a:srgbClr val="4F81BD"/>
                </a:solidFill>
                <a:effectLst/>
                <a:latin typeface="Cambria" panose="02040503050406030204" pitchFamily="18" charset="0"/>
                <a:ea typeface="Calibri" panose="020F0502020204030204" pitchFamily="34" charset="0"/>
                <a:cs typeface="Times New Roman" panose="02020603050405020304" pitchFamily="18" charset="0"/>
                <a:hlinkClick r:id="rId3"/>
              </a:rPr>
              <a:t>http://blogs.msdn.com/b/extended_events/archive/2010/03/31/option-trading-getting-the-most-out-of-the-event-session-options.aspx</a:t>
            </a:r>
            <a:endParaRPr lang="en-US" dirty="0">
              <a:effectLst/>
              <a:latin typeface="Cambria" panose="020405030504060302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effectLst/>
                <a:latin typeface="Cambria" panose="02040503050406030204" pitchFamily="18" charset="0"/>
                <a:ea typeface="Calibri" panose="020F0502020204030204" pitchFamily="34" charset="0"/>
                <a:cs typeface="Times New Roman" panose="02020603050405020304" pitchFamily="18" charset="0"/>
              </a:rPr>
              <a:t>Memory partitioning</a:t>
            </a:r>
          </a:p>
          <a:p>
            <a:pPr marL="914400" marR="0">
              <a:lnSpc>
                <a:spcPct val="115000"/>
              </a:lnSpc>
              <a:spcBef>
                <a:spcPts val="0"/>
              </a:spcBef>
              <a:spcAft>
                <a:spcPts val="600"/>
              </a:spcAft>
            </a:pPr>
            <a:r>
              <a:rPr lang="en-US" i="1" u="sng" dirty="0">
                <a:solidFill>
                  <a:srgbClr val="4F81BD"/>
                </a:solidFill>
                <a:effectLst/>
                <a:latin typeface="Cambria" panose="02040503050406030204" pitchFamily="18" charset="0"/>
                <a:ea typeface="Calibri" panose="020F0502020204030204" pitchFamily="34" charset="0"/>
                <a:cs typeface="Times New Roman" panose="02020603050405020304" pitchFamily="18" charset="0"/>
                <a:hlinkClick r:id="rId4"/>
              </a:rPr>
              <a:t>http://blogs.msdn.com/b/extended_events/archive/2010/12/07/session-memory-who-s-this-guy-named-max-and-what-s-he-doing-with-my-memory.aspx</a:t>
            </a:r>
            <a:endParaRPr lang="en-US" dirty="0">
              <a:effectLst/>
              <a:latin typeface="Cambria" panose="020405030504060302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Symbol" panose="05050102010706020507" pitchFamily="18" charset="2"/>
              <a:buChar char=""/>
            </a:pPr>
            <a:r>
              <a:rPr lang="en-US" dirty="0">
                <a:effectLst/>
                <a:latin typeface="Cambria" panose="02040503050406030204" pitchFamily="18" charset="0"/>
                <a:ea typeface="Calibri" panose="020F0502020204030204" pitchFamily="34" charset="0"/>
                <a:cs typeface="Times New Roman" panose="02020603050405020304" pitchFamily="18" charset="0"/>
              </a:rPr>
              <a:t>Buffer memory</a:t>
            </a:r>
          </a:p>
          <a:p>
            <a:pPr marL="914400" marR="0">
              <a:lnSpc>
                <a:spcPct val="115000"/>
              </a:lnSpc>
              <a:spcBef>
                <a:spcPts val="0"/>
              </a:spcBef>
              <a:spcAft>
                <a:spcPts val="600"/>
              </a:spcAft>
            </a:pPr>
            <a:r>
              <a:rPr lang="en-US" i="1" u="sng" dirty="0">
                <a:solidFill>
                  <a:srgbClr val="4F81BD"/>
                </a:solidFill>
                <a:effectLst/>
                <a:latin typeface="Cambria" panose="02040503050406030204" pitchFamily="18" charset="0"/>
                <a:ea typeface="Calibri" panose="020F0502020204030204" pitchFamily="34" charset="0"/>
                <a:cs typeface="Times New Roman" panose="02020603050405020304" pitchFamily="18" charset="0"/>
                <a:hlinkClick r:id="rId5"/>
              </a:rPr>
              <a:t>http://blogs.msdn.com/b/extended_events/archive/2010/06/28/take-it-to-the-max-and-beyond.aspx</a:t>
            </a:r>
            <a:endParaRPr lang="en-US" dirty="0">
              <a:effectLst/>
              <a:latin typeface="Cambria" panose="02040503050406030204" pitchFamily="18"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107758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Options - checksum, compression, encryption, and buffer </a:t>
            </a:r>
            <a:r>
              <a:rPr lang="en-US" sz="900" dirty="0" err="1"/>
              <a:t>configs</a:t>
            </a:r>
            <a:r>
              <a:rPr lang="en-US" sz="900" dirty="0"/>
              <a:t> </a:t>
            </a:r>
          </a:p>
          <a:p>
            <a:r>
              <a:rPr lang="en-US" sz="900" dirty="0"/>
              <a:t>Size estimation before starting actual copy operation</a:t>
            </a:r>
          </a:p>
          <a:p>
            <a:r>
              <a:rPr lang="en-US" sz="900" dirty="0"/>
              <a:t>Elapsed time - </a:t>
            </a:r>
            <a:r>
              <a:rPr lang="en-US" sz="900" dirty="0" err="1"/>
              <a:t>checkpointing</a:t>
            </a:r>
            <a:r>
              <a:rPr lang="en-US" sz="900" dirty="0"/>
              <a:t>, zeroing files (restore), history table updates</a:t>
            </a:r>
          </a:p>
          <a:p>
            <a:r>
              <a:rPr lang="en-US" sz="900" dirty="0"/>
              <a:t>Percentage progress during file processing</a:t>
            </a:r>
          </a:p>
          <a:p>
            <a:r>
              <a:rPr lang="en-US" sz="900" dirty="0"/>
              <a:t>Waits for locks - only high-level/database-level locks</a:t>
            </a:r>
          </a:p>
          <a:p>
            <a:r>
              <a:rPr lang="en-US" sz="900" dirty="0"/>
              <a:t>Major steps for </a:t>
            </a:r>
            <a:r>
              <a:rPr lang="en-US" sz="900" dirty="0" err="1"/>
              <a:t>filestream</a:t>
            </a:r>
            <a:r>
              <a:rPr lang="en-US" sz="900" dirty="0"/>
              <a:t> </a:t>
            </a:r>
            <a:r>
              <a:rPr lang="en-US" sz="900" dirty="0" err="1"/>
              <a:t>filegroups</a:t>
            </a:r>
            <a:endParaRPr lang="en-US" sz="900" dirty="0"/>
          </a:p>
          <a:p>
            <a:r>
              <a:rPr lang="en-US" sz="900" dirty="0"/>
              <a:t>First/last LSNs in consistent format</a:t>
            </a:r>
          </a:p>
          <a:p>
            <a:endParaRPr lang="en-US" sz="900" dirty="0"/>
          </a:p>
          <a:p>
            <a:r>
              <a:rPr lang="en-US" sz="900" kern="1200" dirty="0">
                <a:solidFill>
                  <a:schemeClr val="tx1"/>
                </a:solidFill>
                <a:effectLst/>
                <a:latin typeface="Segoe UI Light" pitchFamily="34" charset="0"/>
                <a:ea typeface="+mn-ea"/>
                <a:cs typeface="+mn-cs"/>
              </a:rPr>
              <a:t>Backup and restore are long running tasks in SQL Server with limited insights into progress. Often a question asked is “How much longer will it take for this operation to complete?”. Though there are trace flags and DMVs that provide some information, they are either unstructured (ex: trace flags send output to error logs and can be hard to parse) or hard to interpret. </a:t>
            </a:r>
            <a:endParaRPr lang="en-US" dirty="0"/>
          </a:p>
          <a:p>
            <a:r>
              <a:rPr lang="en-US" sz="900" kern="1200" dirty="0">
                <a:solidFill>
                  <a:schemeClr val="tx1"/>
                </a:solidFill>
                <a:effectLst/>
                <a:latin typeface="Segoe UI Light" pitchFamily="34" charset="0"/>
                <a:ea typeface="+mn-ea"/>
                <a:cs typeface="+mn-cs"/>
              </a:rPr>
              <a:t>In SQL Server 2016 (starting with CTP 2), we have introduced a new extended event that can be used to easily gain insight into progress of any of these long running activities. In addition, you can leverage the rich collection and diagnostic capabilities of extended events for advanced analysis. We hope that this extended event will simply your troubleshooting experience with backup and restore activities. </a:t>
            </a:r>
            <a:endParaRPr lang="en-US" dirty="0"/>
          </a:p>
          <a:p>
            <a:r>
              <a:rPr lang="en-US" b="1" dirty="0"/>
              <a:t>Single Extended Event</a:t>
            </a:r>
          </a:p>
          <a:p>
            <a:r>
              <a:rPr lang="en-US" dirty="0"/>
              <a:t> </a:t>
            </a:r>
          </a:p>
          <a:p>
            <a:r>
              <a:rPr lang="en-US" sz="900" kern="1200" dirty="0">
                <a:solidFill>
                  <a:schemeClr val="tx1"/>
                </a:solidFill>
                <a:effectLst/>
                <a:latin typeface="Segoe UI Light" pitchFamily="34" charset="0"/>
                <a:ea typeface="+mn-ea"/>
                <a:cs typeface="+mn-cs"/>
              </a:rPr>
              <a:t>You can turn on the </a:t>
            </a:r>
            <a:r>
              <a:rPr lang="en-US" sz="900" b="1" i="1" kern="1200" dirty="0" err="1">
                <a:solidFill>
                  <a:schemeClr val="tx1"/>
                </a:solidFill>
                <a:effectLst/>
                <a:latin typeface="Segoe UI Light" pitchFamily="34" charset="0"/>
                <a:ea typeface="+mn-ea"/>
                <a:cs typeface="+mn-cs"/>
              </a:rPr>
              <a:t>backup_restore_progress_trace</a:t>
            </a:r>
            <a:r>
              <a:rPr lang="en-US" sz="900" b="1" i="1" kern="120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extended event to trace both Backup and Restore progress. </a:t>
            </a:r>
            <a:endParaRPr lang="en-US" dirty="0"/>
          </a:p>
          <a:p>
            <a:r>
              <a:rPr lang="en-US" sz="900" kern="1200" dirty="0">
                <a:solidFill>
                  <a:schemeClr val="tx1"/>
                </a:solidFill>
                <a:effectLst/>
                <a:latin typeface="Segoe UI Light" pitchFamily="34" charset="0"/>
                <a:ea typeface="+mn-ea"/>
                <a:cs typeface="+mn-cs"/>
              </a:rPr>
              <a:t>CREATE EVENT SESSION [Backup trace] ON SERVER</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ADD EVENT </a:t>
            </a:r>
            <a:r>
              <a:rPr lang="en-US" sz="900" kern="1200" dirty="0" err="1">
                <a:solidFill>
                  <a:schemeClr val="tx1"/>
                </a:solidFill>
                <a:effectLst/>
                <a:latin typeface="Segoe UI Light" pitchFamily="34" charset="0"/>
                <a:ea typeface="+mn-ea"/>
                <a:cs typeface="+mn-cs"/>
              </a:rPr>
              <a:t>sqlserver.backup_restore_progress_trace</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ADD TARGET package0.event_file(SET filename=</a:t>
            </a:r>
            <a:r>
              <a:rPr lang="en-US" sz="900" kern="1200" dirty="0" err="1">
                <a:solidFill>
                  <a:schemeClr val="tx1"/>
                </a:solidFill>
                <a:effectLst/>
                <a:latin typeface="Segoe UI Light" pitchFamily="34" charset="0"/>
                <a:ea typeface="+mn-ea"/>
                <a:cs typeface="+mn-cs"/>
              </a:rPr>
              <a:t>N’Backup</a:t>
            </a:r>
            <a:r>
              <a:rPr lang="en-US" sz="900" kern="1200" dirty="0">
                <a:solidFill>
                  <a:schemeClr val="tx1"/>
                </a:solidFill>
                <a:effectLst/>
                <a:latin typeface="Segoe UI Light" pitchFamily="34" charset="0"/>
                <a:ea typeface="+mn-ea"/>
                <a:cs typeface="+mn-cs"/>
              </a:rPr>
              <a:t> trace’)</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WITH (MAX_MEMORY=4096 KB,EVENT_RETENTION_MODE=ALLOW_SINGLE_EVENT_LOSS, </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MAX_DISPATCH_LATENCY=5 SECONDS,MAX_EVENT_SIZE=0 KB,MEMORY_PARTITION_MODE=NONE, </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TRACK_CAUSALITY=OFF,STARTUP_STATE=OFF) </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GO </a:t>
            </a:r>
            <a:endParaRPr lang="en-US" dirty="0"/>
          </a:p>
          <a:p>
            <a:r>
              <a:rPr lang="en-US" sz="900" kern="1200" dirty="0">
                <a:solidFill>
                  <a:schemeClr val="tx1"/>
                </a:solidFill>
                <a:effectLst/>
                <a:latin typeface="Segoe UI Light" pitchFamily="34" charset="0"/>
                <a:ea typeface="+mn-ea"/>
                <a:cs typeface="+mn-cs"/>
              </a:rPr>
              <a:t>The event has the following data that is part of the payload. </a:t>
            </a:r>
            <a:endParaRPr lang="en-US" dirty="0"/>
          </a:p>
          <a:p>
            <a:r>
              <a:rPr lang="en-US" sz="900" b="1" kern="1200" dirty="0">
                <a:solidFill>
                  <a:schemeClr val="tx1"/>
                </a:solidFill>
                <a:effectLst/>
                <a:latin typeface="Segoe UI Light" pitchFamily="34" charset="0"/>
                <a:ea typeface="+mn-ea"/>
                <a:cs typeface="+mn-cs"/>
              </a:rPr>
              <a:t>name </a:t>
            </a:r>
            <a:r>
              <a:rPr lang="en-US" sz="900" b="1" kern="1200" dirty="0" err="1">
                <a:solidFill>
                  <a:schemeClr val="tx1"/>
                </a:solidFill>
                <a:effectLst/>
                <a:latin typeface="Segoe UI Light" pitchFamily="34" charset="0"/>
                <a:ea typeface="+mn-ea"/>
                <a:cs typeface="+mn-cs"/>
              </a:rPr>
              <a:t>type_name</a:t>
            </a:r>
            <a:r>
              <a:rPr lang="en-US" sz="900" b="1" kern="1200" dirty="0">
                <a:solidFill>
                  <a:schemeClr val="tx1"/>
                </a:solidFill>
                <a:effectLst/>
                <a:latin typeface="Segoe UI Light" pitchFamily="34" charset="0"/>
                <a:ea typeface="+mn-ea"/>
                <a:cs typeface="+mn-cs"/>
              </a:rPr>
              <a:t> description</a:t>
            </a:r>
            <a:br>
              <a:rPr lang="en-US" sz="900" b="1"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operation_type</a:t>
            </a:r>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database_operation_type</a:t>
            </a:r>
            <a:r>
              <a:rPr lang="en-US" sz="900" kern="1200" dirty="0">
                <a:solidFill>
                  <a:schemeClr val="tx1"/>
                </a:solidFill>
                <a:effectLst/>
                <a:latin typeface="Segoe UI Light" pitchFamily="34" charset="0"/>
                <a:ea typeface="+mn-ea"/>
                <a:cs typeface="+mn-cs"/>
              </a:rPr>
              <a:t> Type of operation – Indicates whether the database is being backed up or restored</a:t>
            </a:r>
            <a:br>
              <a:rPr lang="en-US" sz="900"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trace_level</a:t>
            </a:r>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backup_restore_trace_level</a:t>
            </a:r>
            <a:r>
              <a:rPr lang="en-US" sz="900" kern="1200" dirty="0">
                <a:solidFill>
                  <a:schemeClr val="tx1"/>
                </a:solidFill>
                <a:effectLst/>
                <a:latin typeface="Segoe UI Light" pitchFamily="34" charset="0"/>
                <a:ea typeface="+mn-ea"/>
                <a:cs typeface="+mn-cs"/>
              </a:rPr>
              <a:t> Backup/Restore trace level</a:t>
            </a:r>
            <a:br>
              <a:rPr lang="en-US" sz="900"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database_name</a:t>
            </a:r>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unicode_string</a:t>
            </a:r>
            <a:r>
              <a:rPr lang="en-US" sz="900" kern="1200" dirty="0">
                <a:solidFill>
                  <a:schemeClr val="tx1"/>
                </a:solidFill>
                <a:effectLst/>
                <a:latin typeface="Segoe UI Light" pitchFamily="34" charset="0"/>
                <a:ea typeface="+mn-ea"/>
                <a:cs typeface="+mn-cs"/>
              </a:rPr>
              <a:t> Logical name of the database</a:t>
            </a:r>
            <a:br>
              <a:rPr lang="en-US" sz="900"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trace_message</a:t>
            </a:r>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unicode_string</a:t>
            </a:r>
            <a:r>
              <a:rPr lang="en-US" sz="900" kern="1200" dirty="0">
                <a:solidFill>
                  <a:schemeClr val="tx1"/>
                </a:solidFill>
                <a:effectLst/>
                <a:latin typeface="Segoe UI Light" pitchFamily="34" charset="0"/>
                <a:ea typeface="+mn-ea"/>
                <a:cs typeface="+mn-cs"/>
              </a:rPr>
              <a:t> Progress trace messages for key steps in backup or restore </a:t>
            </a:r>
            <a:endParaRPr lang="en-US" dirty="0"/>
          </a:p>
          <a:p>
            <a:r>
              <a:rPr lang="en-US" dirty="0"/>
              <a:t> </a:t>
            </a:r>
          </a:p>
          <a:p>
            <a:r>
              <a:rPr lang="en-US" sz="900" b="1" kern="1200" dirty="0">
                <a:solidFill>
                  <a:schemeClr val="tx1"/>
                </a:solidFill>
                <a:effectLst/>
                <a:latin typeface="Segoe UI Light" pitchFamily="34" charset="0"/>
                <a:ea typeface="+mn-ea"/>
                <a:cs typeface="+mn-cs"/>
              </a:rPr>
              <a:t>name </a:t>
            </a:r>
            <a:r>
              <a:rPr lang="en-US" sz="900" b="1" kern="1200" dirty="0" err="1">
                <a:solidFill>
                  <a:schemeClr val="tx1"/>
                </a:solidFill>
                <a:effectLst/>
                <a:latin typeface="Segoe UI Light" pitchFamily="34" charset="0"/>
                <a:ea typeface="+mn-ea"/>
                <a:cs typeface="+mn-cs"/>
              </a:rPr>
              <a:t>map_key</a:t>
            </a:r>
            <a:r>
              <a:rPr lang="en-US" sz="900" b="1" kern="1200" dirty="0">
                <a:solidFill>
                  <a:schemeClr val="tx1"/>
                </a:solidFill>
                <a:effectLst/>
                <a:latin typeface="Segoe UI Light" pitchFamily="34" charset="0"/>
                <a:ea typeface="+mn-ea"/>
                <a:cs typeface="+mn-cs"/>
              </a:rPr>
              <a:t> </a:t>
            </a:r>
            <a:r>
              <a:rPr lang="en-US" sz="900" b="1" kern="1200" dirty="0" err="1">
                <a:solidFill>
                  <a:schemeClr val="tx1"/>
                </a:solidFill>
                <a:effectLst/>
                <a:latin typeface="Segoe UI Light" pitchFamily="34" charset="0"/>
                <a:ea typeface="+mn-ea"/>
                <a:cs typeface="+mn-cs"/>
              </a:rPr>
              <a:t>map_value</a:t>
            </a:r>
            <a:br>
              <a:rPr lang="en-US" sz="900" b="1"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database_operation_type</a:t>
            </a:r>
            <a:r>
              <a:rPr lang="en-US" sz="900" kern="1200" dirty="0">
                <a:solidFill>
                  <a:schemeClr val="tx1"/>
                </a:solidFill>
                <a:effectLst/>
                <a:latin typeface="Segoe UI Light" pitchFamily="34" charset="0"/>
                <a:ea typeface="+mn-ea"/>
                <a:cs typeface="+mn-cs"/>
              </a:rPr>
              <a:t> 0 Backup</a:t>
            </a:r>
            <a:br>
              <a:rPr lang="en-US" sz="900"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database_operation_type</a:t>
            </a:r>
            <a:r>
              <a:rPr lang="en-US" sz="900" kern="1200" dirty="0">
                <a:solidFill>
                  <a:schemeClr val="tx1"/>
                </a:solidFill>
                <a:effectLst/>
                <a:latin typeface="Segoe UI Light" pitchFamily="34" charset="0"/>
                <a:ea typeface="+mn-ea"/>
                <a:cs typeface="+mn-cs"/>
              </a:rPr>
              <a:t> 1 Restore</a:t>
            </a:r>
            <a:br>
              <a:rPr lang="en-US" sz="900"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backup_restore_trace_level</a:t>
            </a:r>
            <a:r>
              <a:rPr lang="en-US" sz="900" kern="1200" dirty="0">
                <a:solidFill>
                  <a:schemeClr val="tx1"/>
                </a:solidFill>
                <a:effectLst/>
                <a:latin typeface="Segoe UI Light" pitchFamily="34" charset="0"/>
                <a:ea typeface="+mn-ea"/>
                <a:cs typeface="+mn-cs"/>
              </a:rPr>
              <a:t> 0 Information of major steps in the operation</a:t>
            </a:r>
            <a:br>
              <a:rPr lang="en-US" sz="900" kern="1200" dirty="0">
                <a:solidFill>
                  <a:schemeClr val="tx1"/>
                </a:solidFill>
                <a:effectLst/>
                <a:latin typeface="Segoe UI Light" pitchFamily="34" charset="0"/>
                <a:ea typeface="+mn-ea"/>
                <a:cs typeface="+mn-cs"/>
              </a:rPr>
            </a:br>
            <a:r>
              <a:rPr lang="en-US" sz="900" kern="1200" dirty="0" err="1">
                <a:solidFill>
                  <a:schemeClr val="tx1"/>
                </a:solidFill>
                <a:effectLst/>
                <a:latin typeface="Segoe UI Light" pitchFamily="34" charset="0"/>
                <a:ea typeface="+mn-ea"/>
                <a:cs typeface="+mn-cs"/>
              </a:rPr>
              <a:t>backup_restore_trace_level</a:t>
            </a:r>
            <a:r>
              <a:rPr lang="en-US" sz="900" kern="1200" dirty="0">
                <a:solidFill>
                  <a:schemeClr val="tx1"/>
                </a:solidFill>
                <a:effectLst/>
                <a:latin typeface="Segoe UI Light" pitchFamily="34" charset="0"/>
                <a:ea typeface="+mn-ea"/>
                <a:cs typeface="+mn-cs"/>
              </a:rPr>
              <a:t> 1 Verbose I/O related information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16775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As most of you can attest, there is limited information available during database recovery activities such as Analysis, Redo and Undo phases. I am happy to share that in SQL Server 2016, we have introduced </a:t>
            </a:r>
            <a:r>
              <a:rPr lang="en-US" sz="900" b="1" kern="1200" dirty="0">
                <a:solidFill>
                  <a:schemeClr val="tx1"/>
                </a:solidFill>
                <a:effectLst/>
                <a:latin typeface="Segoe UI Light" pitchFamily="34" charset="0"/>
                <a:ea typeface="+mn-ea"/>
                <a:cs typeface="+mn-cs"/>
              </a:rPr>
              <a:t>three new extended events </a:t>
            </a:r>
            <a:r>
              <a:rPr lang="en-US" sz="900" kern="1200" dirty="0">
                <a:solidFill>
                  <a:schemeClr val="tx1"/>
                </a:solidFill>
                <a:effectLst/>
                <a:latin typeface="Segoe UI Light" pitchFamily="34" charset="0"/>
                <a:ea typeface="+mn-ea"/>
                <a:cs typeface="+mn-cs"/>
              </a:rPr>
              <a:t>to help you gain insight into database recovery. </a:t>
            </a:r>
            <a:br>
              <a:rPr lang="en-US" sz="900" kern="1200" dirty="0">
                <a:solidFill>
                  <a:schemeClr val="tx1"/>
                </a:solidFill>
                <a:effectLst/>
                <a:latin typeface="Segoe UI Light" pitchFamily="34" charset="0"/>
                <a:ea typeface="+mn-ea"/>
                <a:cs typeface="+mn-cs"/>
              </a:rPr>
            </a:br>
            <a:endParaRPr lang="en-US" dirty="0"/>
          </a:p>
          <a:p>
            <a:pPr marL="0" indent="0">
              <a:buFont typeface="Arial" panose="020B0604020202020204" pitchFamily="34" charset="0"/>
              <a:buNone/>
            </a:pPr>
            <a:r>
              <a:rPr lang="en-US" sz="900" b="1" i="1" kern="1200" dirty="0" err="1">
                <a:solidFill>
                  <a:schemeClr val="tx1"/>
                </a:solidFill>
                <a:effectLst/>
                <a:latin typeface="Segoe UI Light" pitchFamily="34" charset="0"/>
                <a:ea typeface="+mn-ea"/>
                <a:cs typeface="+mn-cs"/>
              </a:rPr>
              <a:t>database_recovery_progress_report</a:t>
            </a:r>
            <a:r>
              <a:rPr lang="en-US" sz="900" b="1" i="1" kern="1200" dirty="0">
                <a:solidFill>
                  <a:schemeClr val="tx1"/>
                </a:solidFill>
                <a:effectLst/>
                <a:latin typeface="Segoe UI Light" pitchFamily="34" charset="0"/>
                <a:ea typeface="+mn-ea"/>
                <a:cs typeface="+mn-cs"/>
              </a:rPr>
              <a:t> </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This event can be used to gather high level progress information such as phase, </a:t>
            </a:r>
            <a:r>
              <a:rPr lang="en-US" sz="900" kern="1200" dirty="0" err="1">
                <a:solidFill>
                  <a:schemeClr val="tx1"/>
                </a:solidFill>
                <a:effectLst/>
                <a:latin typeface="Segoe UI Light" pitchFamily="34" charset="0"/>
                <a:ea typeface="+mn-ea"/>
                <a:cs typeface="+mn-cs"/>
              </a:rPr>
              <a:t>percent_complete</a:t>
            </a:r>
            <a:r>
              <a:rPr lang="en-US" sz="900" kern="1200" dirty="0">
                <a:solidFill>
                  <a:schemeClr val="tx1"/>
                </a:solidFill>
                <a:effectLst/>
                <a:latin typeface="Segoe UI Light" pitchFamily="34" charset="0"/>
                <a:ea typeface="+mn-ea"/>
                <a:cs typeface="+mn-cs"/>
              </a:rPr>
              <a:t> and estimated time during database recovery. The following data is available as part of the event:</a:t>
            </a:r>
          </a:p>
          <a:p>
            <a:pPr marL="171450" indent="-171450">
              <a:buFont typeface="Arial" panose="020B0604020202020204" pitchFamily="34" charset="0"/>
              <a:buChar char="•"/>
            </a:pPr>
            <a:r>
              <a:rPr lang="en-US" sz="900" b="1" kern="1200" dirty="0">
                <a:solidFill>
                  <a:schemeClr val="tx1"/>
                </a:solidFill>
                <a:effectLst/>
                <a:latin typeface="Segoe UI Light" pitchFamily="34" charset="0"/>
                <a:ea typeface="+mn-ea"/>
                <a:cs typeface="+mn-cs"/>
              </a:rPr>
              <a:t>name</a:t>
            </a:r>
            <a:endParaRPr lang="en-US" dirty="0">
              <a:effectLst/>
            </a:endParaRPr>
          </a:p>
          <a:p>
            <a:pPr marL="171450" indent="-171450">
              <a:buFont typeface="Arial" panose="020B0604020202020204" pitchFamily="34" charset="0"/>
              <a:buChar char="•"/>
            </a:pPr>
            <a:r>
              <a:rPr lang="en-US" sz="900" b="1" kern="1200" dirty="0">
                <a:solidFill>
                  <a:schemeClr val="tx1"/>
                </a:solidFill>
                <a:effectLst/>
                <a:latin typeface="Segoe UI Light" pitchFamily="34" charset="0"/>
                <a:ea typeface="+mn-ea"/>
                <a:cs typeface="+mn-cs"/>
              </a:rPr>
              <a:t>phase</a:t>
            </a:r>
            <a:endParaRPr lang="en-US" dirty="0">
              <a:effectLst/>
            </a:endParaRPr>
          </a:p>
          <a:p>
            <a:pPr marL="171450" indent="-171450">
              <a:buFont typeface="Arial" panose="020B0604020202020204" pitchFamily="34" charset="0"/>
              <a:buChar char="•"/>
            </a:pPr>
            <a:r>
              <a:rPr lang="en-US" sz="900" b="1" kern="1200" dirty="0" err="1">
                <a:solidFill>
                  <a:schemeClr val="tx1"/>
                </a:solidFill>
                <a:effectLst/>
                <a:latin typeface="Segoe UI Light" pitchFamily="34" charset="0"/>
                <a:ea typeface="+mn-ea"/>
                <a:cs typeface="+mn-cs"/>
              </a:rPr>
              <a:t>percent_complete</a:t>
            </a:r>
            <a:endParaRPr lang="en-US" dirty="0">
              <a:effectLst/>
            </a:endParaRPr>
          </a:p>
          <a:p>
            <a:pPr marL="171450" indent="-171450">
              <a:buFont typeface="Arial" panose="020B0604020202020204" pitchFamily="34" charset="0"/>
              <a:buChar char="•"/>
            </a:pPr>
            <a:r>
              <a:rPr lang="en-US" sz="900" b="1" kern="1200" dirty="0" err="1">
                <a:solidFill>
                  <a:schemeClr val="tx1"/>
                </a:solidFill>
                <a:effectLst/>
                <a:latin typeface="Segoe UI Light" pitchFamily="34" charset="0"/>
                <a:ea typeface="+mn-ea"/>
                <a:cs typeface="+mn-cs"/>
              </a:rPr>
              <a:t>total_elapsed_time_sec</a:t>
            </a:r>
            <a:endParaRPr lang="en-US" dirty="0">
              <a:effectLst/>
            </a:endParaRPr>
          </a:p>
          <a:p>
            <a:pPr marL="171450" indent="-171450">
              <a:buFont typeface="Arial" panose="020B0604020202020204" pitchFamily="34" charset="0"/>
              <a:buChar char="•"/>
            </a:pPr>
            <a:r>
              <a:rPr lang="en-US" sz="900" b="1" kern="1200" dirty="0" err="1">
                <a:solidFill>
                  <a:schemeClr val="tx1"/>
                </a:solidFill>
                <a:effectLst/>
                <a:latin typeface="Segoe UI Light" pitchFamily="34" charset="0"/>
                <a:ea typeface="+mn-ea"/>
                <a:cs typeface="+mn-cs"/>
              </a:rPr>
              <a:t>estimated_remaining_time_sec</a:t>
            </a:r>
            <a:endParaRPr lang="en-US" dirty="0">
              <a:effectLst/>
            </a:endParaRPr>
          </a:p>
          <a:p>
            <a:pPr marL="171450" indent="-171450">
              <a:buFont typeface="Arial" panose="020B0604020202020204" pitchFamily="34" charset="0"/>
              <a:buChar char="•"/>
            </a:pPr>
            <a:r>
              <a:rPr lang="en-US" sz="900" b="1" kern="1200" dirty="0" err="1">
                <a:solidFill>
                  <a:schemeClr val="tx1"/>
                </a:solidFill>
                <a:effectLst/>
                <a:latin typeface="Segoe UI Light" pitchFamily="34" charset="0"/>
                <a:ea typeface="+mn-ea"/>
                <a:cs typeface="+mn-cs"/>
              </a:rPr>
              <a:t>database_name</a:t>
            </a:r>
            <a:br>
              <a:rPr lang="en-US" dirty="0"/>
            </a:br>
            <a:r>
              <a:rPr lang="en-US" dirty="0"/>
              <a:t> </a:t>
            </a:r>
          </a:p>
          <a:p>
            <a:r>
              <a:rPr lang="en-US" sz="900" kern="1200" dirty="0">
                <a:solidFill>
                  <a:schemeClr val="tx1"/>
                </a:solidFill>
                <a:effectLst/>
                <a:latin typeface="Segoe UI Light" pitchFamily="34" charset="0"/>
                <a:ea typeface="+mn-ea"/>
                <a:cs typeface="+mn-cs"/>
              </a:rPr>
              <a:t>Recovery phase in the extended event payload can be one of the following: </a:t>
            </a:r>
            <a:endParaRPr lang="en-US" dirty="0"/>
          </a:p>
          <a:p>
            <a:pPr marL="171450" indent="-171450">
              <a:buFont typeface="Arial" panose="020B0604020202020204" pitchFamily="34" charset="0"/>
              <a:buChar char="•"/>
            </a:pPr>
            <a:r>
              <a:rPr lang="en-US" sz="900" kern="1200" dirty="0" err="1">
                <a:solidFill>
                  <a:schemeClr val="tx1"/>
                </a:solidFill>
                <a:effectLst/>
                <a:latin typeface="Segoe UI Light" pitchFamily="34" charset="0"/>
                <a:ea typeface="+mn-ea"/>
                <a:cs typeface="+mn-cs"/>
              </a:rPr>
              <a:t>PreRecovery</a:t>
            </a:r>
            <a:endParaRPr lang="en-US" sz="90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Analysis</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Redo</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Undo</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Complete</a:t>
            </a:r>
          </a:p>
          <a:p>
            <a:pPr marL="171450" indent="-171450">
              <a:buFont typeface="Arial" panose="020B0604020202020204" pitchFamily="34" charset="0"/>
              <a:buChar char="•"/>
            </a:pPr>
            <a:r>
              <a:rPr lang="en-US" sz="900" kern="1200" dirty="0" err="1">
                <a:solidFill>
                  <a:schemeClr val="tx1"/>
                </a:solidFill>
                <a:effectLst/>
                <a:latin typeface="Segoe UI Light" pitchFamily="34" charset="0"/>
                <a:ea typeface="+mn-ea"/>
                <a:cs typeface="+mn-cs"/>
              </a:rPr>
              <a:t>PostRecovery</a:t>
            </a:r>
            <a:r>
              <a:rPr lang="en-US" sz="900" kern="1200" dirty="0">
                <a:solidFill>
                  <a:schemeClr val="tx1"/>
                </a:solidFill>
                <a:effectLst/>
                <a:latin typeface="Segoe UI Light" pitchFamily="34" charset="0"/>
                <a:ea typeface="+mn-ea"/>
                <a:cs typeface="+mn-cs"/>
              </a:rPr>
              <a:t> </a:t>
            </a:r>
            <a:br>
              <a:rPr lang="en-US" sz="900" kern="1200" dirty="0">
                <a:solidFill>
                  <a:schemeClr val="tx1"/>
                </a:solidFill>
                <a:effectLst/>
                <a:latin typeface="Segoe UI Light" pitchFamily="34" charset="0"/>
                <a:ea typeface="+mn-ea"/>
                <a:cs typeface="+mn-cs"/>
              </a:rPr>
            </a:br>
            <a:endParaRPr lang="en-US" dirty="0"/>
          </a:p>
          <a:p>
            <a:r>
              <a:rPr lang="en-US" sz="900" b="1" i="1" kern="1200" dirty="0" err="1">
                <a:solidFill>
                  <a:schemeClr val="tx1"/>
                </a:solidFill>
                <a:effectLst/>
                <a:latin typeface="Segoe UI Light" pitchFamily="34" charset="0"/>
                <a:ea typeface="+mn-ea"/>
                <a:cs typeface="+mn-cs"/>
              </a:rPr>
              <a:t>database_recovery_times</a:t>
            </a:r>
            <a:r>
              <a:rPr lang="en-US" sz="900" b="1" i="1" kern="1200" dirty="0">
                <a:solidFill>
                  <a:schemeClr val="tx1"/>
                </a:solidFill>
                <a:effectLst/>
                <a:latin typeface="Segoe UI Light" pitchFamily="34" charset="0"/>
                <a:ea typeface="+mn-ea"/>
                <a:cs typeface="+mn-cs"/>
              </a:rPr>
              <a:t> </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With this extended event, you can also get the recovery time for specific steps during database startup. </a:t>
            </a:r>
            <a:br>
              <a:rPr lang="en-US" sz="900" kern="1200" dirty="0">
                <a:solidFill>
                  <a:schemeClr val="tx1"/>
                </a:solidFill>
                <a:effectLst/>
                <a:latin typeface="Segoe UI Light" pitchFamily="34" charset="0"/>
                <a:ea typeface="+mn-ea"/>
                <a:cs typeface="+mn-cs"/>
              </a:rPr>
            </a:br>
            <a:r>
              <a:rPr lang="en-US" dirty="0"/>
              <a:t> </a:t>
            </a:r>
          </a:p>
          <a:p>
            <a:r>
              <a:rPr lang="en-US" sz="900" b="1" i="1" kern="1200" dirty="0" err="1">
                <a:solidFill>
                  <a:schemeClr val="tx1"/>
                </a:solidFill>
                <a:effectLst/>
                <a:latin typeface="Segoe UI Light" pitchFamily="34" charset="0"/>
                <a:ea typeface="+mn-ea"/>
                <a:cs typeface="+mn-cs"/>
              </a:rPr>
              <a:t>database_recovery_trace</a:t>
            </a:r>
            <a:r>
              <a:rPr lang="en-US" sz="900" b="1" i="1" kern="1200" dirty="0">
                <a:solidFill>
                  <a:schemeClr val="tx1"/>
                </a:solidFill>
                <a:effectLst/>
                <a:latin typeface="Segoe UI Light" pitchFamily="34" charset="0"/>
                <a:ea typeface="+mn-ea"/>
                <a:cs typeface="+mn-cs"/>
              </a:rPr>
              <a:t> </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If the two extended events listed above are not sufficient and you wanted detailed insight, you can also turn on </a:t>
            </a:r>
            <a:r>
              <a:rPr lang="en-US" sz="900" b="1" i="1" kern="1200" dirty="0" err="1">
                <a:solidFill>
                  <a:schemeClr val="tx1"/>
                </a:solidFill>
                <a:effectLst/>
                <a:latin typeface="Segoe UI Light" pitchFamily="34" charset="0"/>
                <a:ea typeface="+mn-ea"/>
                <a:cs typeface="+mn-cs"/>
              </a:rPr>
              <a:t>database_recovery_trace</a:t>
            </a:r>
            <a:r>
              <a:rPr lang="en-US" sz="900" b="1" i="1" kern="1200" dirty="0">
                <a:solidFill>
                  <a:schemeClr val="tx1"/>
                </a:solidFill>
                <a:effectLst/>
                <a:latin typeface="Segoe UI Light" pitchFamily="34" charset="0"/>
                <a:ea typeface="+mn-ea"/>
                <a:cs typeface="+mn-cs"/>
              </a:rPr>
              <a:t> </a:t>
            </a:r>
            <a:r>
              <a:rPr lang="en-US" sz="900" b="0" i="0" kern="1200" dirty="0">
                <a:solidFill>
                  <a:schemeClr val="tx1"/>
                </a:solidFill>
                <a:effectLst/>
                <a:latin typeface="Segoe UI Light" pitchFamily="34" charset="0"/>
                <a:ea typeface="+mn-ea"/>
                <a:cs typeface="+mn-cs"/>
              </a:rPr>
              <a:t>extended event</a:t>
            </a:r>
            <a:r>
              <a:rPr lang="en-US" sz="900" b="1" i="1" kern="120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Note that this can generate lot of data and use with caution. Off course, you can leverage the filtering capabilities of the extended event framework to limit the collection to a specific database or a specific phase. </a:t>
            </a:r>
            <a:br>
              <a:rPr lang="en-US" sz="900" kern="1200" dirty="0">
                <a:solidFill>
                  <a:schemeClr val="tx1"/>
                </a:solidFill>
                <a:effectLst/>
                <a:latin typeface="Segoe UI Light" pitchFamily="34" charset="0"/>
                <a:ea typeface="+mn-ea"/>
                <a:cs typeface="+mn-cs"/>
              </a:rPr>
            </a:br>
            <a:endParaRPr lang="en-US" dirty="0"/>
          </a:p>
          <a:p>
            <a:r>
              <a:rPr lang="en-US" sz="900" kern="1200" dirty="0">
                <a:solidFill>
                  <a:schemeClr val="tx1"/>
                </a:solidFill>
                <a:effectLst/>
                <a:latin typeface="Segoe UI Light" pitchFamily="34" charset="0"/>
                <a:ea typeface="+mn-ea"/>
                <a:cs typeface="+mn-cs"/>
              </a:rPr>
              <a:t>Some of the useful information that you can instantly get are: </a:t>
            </a:r>
            <a:endParaRPr lang="en-US" dirty="0"/>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Number of VLFs</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Estimated log size</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Number of transactions</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Time spent in each phase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598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Extended Event Session Script </a:t>
            </a:r>
            <a:br>
              <a:rPr lang="en-US" sz="900" kern="1200" dirty="0">
                <a:solidFill>
                  <a:schemeClr val="tx1"/>
                </a:solidFill>
                <a:effectLst/>
                <a:latin typeface="Segoe UI Light" pitchFamily="34" charset="0"/>
                <a:ea typeface="+mn-ea"/>
                <a:cs typeface="+mn-cs"/>
              </a:rPr>
            </a:br>
            <a:endParaRPr lang="en-US" dirty="0"/>
          </a:p>
          <a:p>
            <a:r>
              <a:rPr lang="en-US" sz="900" kern="1200" dirty="0">
                <a:solidFill>
                  <a:schemeClr val="tx1"/>
                </a:solidFill>
                <a:effectLst/>
                <a:latin typeface="Segoe UI Light" pitchFamily="34" charset="0"/>
                <a:ea typeface="+mn-ea"/>
                <a:cs typeface="+mn-cs"/>
              </a:rPr>
              <a:t>The following session definition was used to collect the events above. Though the session can be launched any time during the middle of a long running recovery to gather insight, you can turn on the startup state for the session to automatically launch at startup in case you want to collect data during server startup when database recovery usually happens. </a:t>
            </a:r>
            <a:br>
              <a:rPr lang="en-US" dirty="0"/>
            </a:br>
            <a:r>
              <a:rPr lang="en-US" dirty="0"/>
              <a:t> </a:t>
            </a:r>
          </a:p>
          <a:p>
            <a:r>
              <a:rPr lang="en-US" sz="900" kern="1200" dirty="0">
                <a:solidFill>
                  <a:schemeClr val="tx1"/>
                </a:solidFill>
                <a:effectLst/>
                <a:latin typeface="Segoe UI Light" pitchFamily="34" charset="0"/>
                <a:ea typeface="+mn-ea"/>
                <a:cs typeface="+mn-cs"/>
              </a:rPr>
              <a:t>CREATE EVENT</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SESSION [</a:t>
            </a:r>
            <a:r>
              <a:rPr lang="en-US" sz="900" kern="1200" dirty="0" err="1">
                <a:solidFill>
                  <a:schemeClr val="tx1"/>
                </a:solidFill>
                <a:effectLst/>
                <a:latin typeface="Segoe UI Light" pitchFamily="34" charset="0"/>
                <a:ea typeface="+mn-ea"/>
                <a:cs typeface="+mn-cs"/>
              </a:rPr>
              <a:t>recovery_trace</a:t>
            </a:r>
            <a:r>
              <a:rPr lang="en-US" sz="900" kern="1200" dirty="0">
                <a:solidFill>
                  <a:schemeClr val="tx1"/>
                </a:solidFill>
                <a:effectLst/>
                <a:latin typeface="Segoe UI Light" pitchFamily="34" charset="0"/>
                <a:ea typeface="+mn-ea"/>
                <a:cs typeface="+mn-cs"/>
              </a:rPr>
              <a:t>] ON SERVER</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ADD EVENT </a:t>
            </a:r>
            <a:r>
              <a:rPr lang="en-US" sz="900" kern="1200" dirty="0" err="1">
                <a:solidFill>
                  <a:schemeClr val="tx1"/>
                </a:solidFill>
                <a:effectLst/>
                <a:latin typeface="Segoe UI Light" pitchFamily="34" charset="0"/>
                <a:ea typeface="+mn-ea"/>
                <a:cs typeface="+mn-cs"/>
              </a:rPr>
              <a:t>sqlserver.database_recovery_progress_report</a:t>
            </a:r>
            <a:r>
              <a:rPr lang="en-US" sz="900" kern="1200" dirty="0">
                <a:solidFill>
                  <a:schemeClr val="tx1"/>
                </a:solidFill>
                <a:effectLst/>
                <a:latin typeface="Segoe UI Light" pitchFamily="34" charset="0"/>
                <a:ea typeface="+mn-ea"/>
                <a:cs typeface="+mn-cs"/>
              </a:rPr>
              <a:t>(SET </a:t>
            </a:r>
            <a:r>
              <a:rPr lang="en-US" sz="900" kern="1200" dirty="0" err="1">
                <a:solidFill>
                  <a:schemeClr val="tx1"/>
                </a:solidFill>
                <a:effectLst/>
                <a:latin typeface="Segoe UI Light" pitchFamily="34" charset="0"/>
                <a:ea typeface="+mn-ea"/>
                <a:cs typeface="+mn-cs"/>
              </a:rPr>
              <a:t>collect_database_name</a:t>
            </a:r>
            <a:r>
              <a:rPr lang="en-US" sz="900" kern="1200" dirty="0">
                <a:solidFill>
                  <a:schemeClr val="tx1"/>
                </a:solidFill>
                <a:effectLst/>
                <a:latin typeface="Segoe UI Light" pitchFamily="34" charset="0"/>
                <a:ea typeface="+mn-ea"/>
                <a:cs typeface="+mn-cs"/>
              </a:rPr>
              <a:t>=(1)),</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ADD EVENT </a:t>
            </a:r>
            <a:r>
              <a:rPr lang="en-US" sz="900" kern="1200" dirty="0" err="1">
                <a:solidFill>
                  <a:schemeClr val="tx1"/>
                </a:solidFill>
                <a:effectLst/>
                <a:latin typeface="Segoe UI Light" pitchFamily="34" charset="0"/>
                <a:ea typeface="+mn-ea"/>
                <a:cs typeface="+mn-cs"/>
              </a:rPr>
              <a:t>sqlserver.database_recovery_times</a:t>
            </a:r>
            <a:r>
              <a:rPr lang="en-US" sz="900" kern="1200" dirty="0">
                <a:solidFill>
                  <a:schemeClr val="tx1"/>
                </a:solidFill>
                <a:effectLst/>
                <a:latin typeface="Segoe UI Light" pitchFamily="34" charset="0"/>
                <a:ea typeface="+mn-ea"/>
                <a:cs typeface="+mn-cs"/>
              </a:rPr>
              <a:t>,</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ADD EVENT </a:t>
            </a:r>
            <a:r>
              <a:rPr lang="en-US" sz="900" kern="1200" dirty="0" err="1">
                <a:solidFill>
                  <a:schemeClr val="tx1"/>
                </a:solidFill>
                <a:effectLst/>
                <a:latin typeface="Segoe UI Light" pitchFamily="34" charset="0"/>
                <a:ea typeface="+mn-ea"/>
                <a:cs typeface="+mn-cs"/>
              </a:rPr>
              <a:t>sqlserver.database_recovery_trace</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ADD TARGET package0.event_file(SET filename=</a:t>
            </a:r>
            <a:r>
              <a:rPr lang="en-US" sz="900" kern="1200" dirty="0" err="1">
                <a:solidFill>
                  <a:schemeClr val="tx1"/>
                </a:solidFill>
                <a:effectLst/>
                <a:latin typeface="Segoe UI Light" pitchFamily="34" charset="0"/>
                <a:ea typeface="+mn-ea"/>
                <a:cs typeface="+mn-cs"/>
              </a:rPr>
              <a:t>N’recovery_trace</a:t>
            </a:r>
            <a:r>
              <a:rPr lang="en-US" sz="900" kern="1200" dirty="0">
                <a:solidFill>
                  <a:schemeClr val="tx1"/>
                </a:solidFill>
                <a:effectLst/>
                <a:latin typeface="Segoe UI Light" pitchFamily="34" charset="0"/>
                <a:ea typeface="+mn-ea"/>
                <a:cs typeface="+mn-cs"/>
              </a:rPr>
              <a:t>’)</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WITH (MAX_MEMORY=4096 KB,EVENT_RETENTION_MODE=ALLOW_SINGLE_EVENT_LOSS,MAX_DISPATCH_LATENCY=3 SECONDS,MAX_EVENT_SIZE=0 KB,MEMORY_PARTITION_MODE=NONE,TRACK_CAUSALITY=OFF,STARTUP_STATE=ON)</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GO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10/21/2016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9431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https://msdn.microsoft.com/en-us/library/ff877887(v=sql.130).aspx</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10/21/2016 11:13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516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information about this improvement can</a:t>
            </a:r>
            <a:r>
              <a:rPr lang="en-US" baseline="0" dirty="0"/>
              <a:t> be found in the following articles:</a:t>
            </a:r>
          </a:p>
          <a:p>
            <a:r>
              <a:rPr lang="en-US" baseline="0" dirty="0"/>
              <a:t>https://blogs.msdn.microsoft.com/alwaysonpro/2016/02/23/improved-alwayson-availability-group-lease-timeout-diagnostics/</a:t>
            </a:r>
          </a:p>
          <a:p>
            <a:r>
              <a:rPr lang="en-US" dirty="0"/>
              <a:t>https://support.microsoft.com/en-us/kb/3112363 </a:t>
            </a:r>
          </a:p>
          <a:p>
            <a:endParaRPr lang="en-US" dirty="0"/>
          </a:p>
          <a:p>
            <a:r>
              <a:rPr lang="en-US" dirty="0"/>
              <a:t>Refer the following for Lease Timeouts: https://blogs.msdn.microsoft.com/psssql/2012/09/07/how-it-works-sql-server-alwayson-lease-timeout/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10/21/2016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8985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10/21/2016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87396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199" y="6197614"/>
            <a:ext cx="1381761" cy="365125"/>
          </a:xfrm>
        </p:spPr>
        <p:txBody>
          <a:bodyPr/>
          <a:lstStyle>
            <a:lvl1pPr>
              <a:defRPr>
                <a:solidFill>
                  <a:schemeClr val="bg1">
                    <a:lumMod val="75000"/>
                  </a:schemeClr>
                </a:solidFill>
              </a:defRPr>
            </a:lvl1pPr>
          </a:lstStyle>
          <a:p>
            <a:fld id="{5942B21B-2ADA-A040-A652-A7305E1B99FE}" type="datetimeFigureOut">
              <a:rPr lang="en-US" smtClean="0"/>
              <a:pPr/>
              <a:t>10/21/2016</a:t>
            </a:fld>
            <a:endParaRPr lang="en-US" dirty="0"/>
          </a:p>
        </p:txBody>
      </p:sp>
      <p:sp>
        <p:nvSpPr>
          <p:cNvPr id="5" name="Footer Placeholder 4"/>
          <p:cNvSpPr>
            <a:spLocks noGrp="1"/>
          </p:cNvSpPr>
          <p:nvPr>
            <p:ph type="ftr" sz="quarter" idx="11"/>
          </p:nvPr>
        </p:nvSpPr>
        <p:spPr>
          <a:xfrm>
            <a:off x="2021406" y="6197613"/>
            <a:ext cx="5517313" cy="365125"/>
          </a:xfrm>
        </p:spPr>
        <p:txBody>
          <a:bodyPr/>
          <a:lstStyle>
            <a:lvl1pPr algn="l">
              <a:defRPr>
                <a:solidFill>
                  <a:schemeClr val="bg1">
                    <a:lumMod val="75000"/>
                  </a:schemeClr>
                </a:solidFill>
              </a:defRPr>
            </a:lvl1pPr>
          </a:lstStyle>
          <a:p>
            <a:endParaRPr lang="en-US" dirty="0"/>
          </a:p>
        </p:txBody>
      </p:sp>
      <p:pic>
        <p:nvPicPr>
          <p:cNvPr id="7" name="Picture 6"/>
          <p:cNvPicPr>
            <a:picLocks noChangeAspect="1"/>
          </p:cNvPicPr>
          <p:nvPr userDrawn="1"/>
        </p:nvPicPr>
        <p:blipFill>
          <a:blip r:embed="rId3"/>
          <a:stretch>
            <a:fillRect/>
          </a:stretch>
        </p:blipFill>
        <p:spPr>
          <a:xfrm>
            <a:off x="5760385" y="3529491"/>
            <a:ext cx="2960331" cy="1671155"/>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224124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2B21B-2ADA-A040-A652-A7305E1B99FE}" type="datetimeFigureOut">
              <a:rPr lang="en-US" smtClean="0"/>
              <a:t>10/21/2016</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10/21/2016</a:t>
            </a:fld>
            <a:r>
              <a:rPr lang="en-US"/>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407275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2133020"/>
          </a:xfrm>
        </p:spPr>
        <p:txBody>
          <a:bodyPr>
            <a:spAutoFit/>
          </a:bodyPr>
          <a:lstStyle>
            <a:lvl1pPr>
              <a:defRPr sz="294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3277255" y="6586705"/>
            <a:ext cx="2589491"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b="0" spc="11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435286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2672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5"/>
            <a:ext cx="4033911" cy="1699376"/>
          </a:xfrm>
        </p:spPr>
        <p:txBody>
          <a:bodyPr wrap="square">
            <a:spAutoFit/>
          </a:bodyPr>
          <a:lstStyle>
            <a:lvl1pPr marL="0" indent="0">
              <a:spcBef>
                <a:spcPts val="900"/>
              </a:spcBef>
              <a:buClr>
                <a:schemeClr val="tx1"/>
              </a:buClr>
              <a:buFont typeface="Wingdings" pitchFamily="2" charset="2"/>
              <a:buNone/>
              <a:defRPr sz="2353"/>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5"/>
            <a:ext cx="4033911" cy="1699376"/>
          </a:xfrm>
        </p:spPr>
        <p:txBody>
          <a:bodyPr wrap="square">
            <a:spAutoFit/>
          </a:bodyPr>
          <a:lstStyle>
            <a:lvl1pPr marL="0" indent="0">
              <a:spcBef>
                <a:spcPts val="900"/>
              </a:spcBef>
              <a:buClr>
                <a:schemeClr val="tx1"/>
              </a:buClr>
              <a:buFont typeface="Wingdings" pitchFamily="2" charset="2"/>
              <a:buNone/>
              <a:defRPr sz="2353"/>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3277255" y="6586705"/>
            <a:ext cx="2589491"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b="0" spc="11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135632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_and_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930" y="289511"/>
            <a:ext cx="7839467" cy="899665"/>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1154381" y="2607161"/>
            <a:ext cx="6667160" cy="2002471"/>
          </a:xfrm>
        </p:spPr>
        <p:txBody>
          <a:bodyPr wrap="square">
            <a:spAutoFit/>
          </a:bodyPr>
          <a:lstStyle>
            <a:lvl1pPr marL="0" indent="0">
              <a:spcBef>
                <a:spcPts val="900"/>
              </a:spcBef>
              <a:buClr>
                <a:schemeClr val="tx1"/>
              </a:buClr>
              <a:buFont typeface="Wingdings" pitchFamily="2" charset="2"/>
              <a:buNone/>
              <a:defRPr sz="3235">
                <a:solidFill>
                  <a:schemeClr val="tx1"/>
                </a:solidFill>
              </a:defRPr>
            </a:lvl1pPr>
            <a:lvl2pPr marL="0" indent="0">
              <a:buNone/>
              <a:defRPr sz="2059">
                <a:solidFill>
                  <a:schemeClr val="tx1"/>
                </a:solidFill>
              </a:defRPr>
            </a:lvl2pPr>
            <a:lvl3pPr marL="170424" indent="0">
              <a:buNone/>
              <a:tabLst/>
              <a:defRPr sz="2059">
                <a:solidFill>
                  <a:schemeClr val="tx1"/>
                </a:solidFill>
              </a:defRPr>
            </a:lvl3pPr>
            <a:lvl4pPr marL="338514" indent="0">
              <a:buNone/>
              <a:defRPr sz="1765">
                <a:solidFill>
                  <a:schemeClr val="tx1"/>
                </a:solidFill>
              </a:defRPr>
            </a:lvl4pPr>
            <a:lvl5pPr marL="504269" indent="0">
              <a:buNone/>
              <a:tabLst/>
              <a:defRPr sz="1765">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41397" y="4170"/>
            <a:ext cx="1102603" cy="1470345"/>
          </a:xfrm>
          <a:prstGeom prst="rect">
            <a:avLst/>
          </a:prstGeom>
        </p:spPr>
      </p:pic>
    </p:spTree>
    <p:extLst>
      <p:ext uri="{BB962C8B-B14F-4D97-AF65-F5344CB8AC3E}">
        <p14:creationId xmlns:p14="http://schemas.microsoft.com/office/powerpoint/2010/main" val="4690244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7910" b="20414"/>
          <a:stretch/>
        </p:blipFill>
        <p:spPr>
          <a:xfrm>
            <a:off x="0" y="1069800"/>
            <a:ext cx="9143999" cy="3492501"/>
          </a:xfrm>
          <a:prstGeom prst="rect">
            <a:avLst/>
          </a:prstGeom>
        </p:spPr>
      </p:pic>
      <p:sp>
        <p:nvSpPr>
          <p:cNvPr id="2" name="Title 1"/>
          <p:cNvSpPr>
            <a:spLocks noGrp="1"/>
          </p:cNvSpPr>
          <p:nvPr>
            <p:ph type="title"/>
          </p:nvPr>
        </p:nvSpPr>
        <p:spPr>
          <a:xfrm>
            <a:off x="1739899" y="3136726"/>
            <a:ext cx="7404099" cy="1362075"/>
          </a:xfrm>
        </p:spPr>
        <p:txBody>
          <a:bodyPr anchor="t"/>
          <a:lstStyle>
            <a:lvl1pPr algn="l">
              <a:defRPr sz="4000" b="0" i="0" cap="a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492066" y="1006300"/>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nstra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7910" b="20414"/>
          <a:stretch/>
        </p:blipFill>
        <p:spPr>
          <a:xfrm>
            <a:off x="1" y="1069800"/>
            <a:ext cx="9143999" cy="3492501"/>
          </a:xfrm>
          <a:prstGeom prst="rect">
            <a:avLst/>
          </a:prstGeom>
        </p:spPr>
      </p:pic>
      <p:sp>
        <p:nvSpPr>
          <p:cNvPr id="2" name="Title 1"/>
          <p:cNvSpPr>
            <a:spLocks noGrp="1"/>
          </p:cNvSpPr>
          <p:nvPr>
            <p:ph type="ctrTitle" hasCustomPrompt="1"/>
          </p:nvPr>
        </p:nvSpPr>
        <p:spPr>
          <a:xfrm>
            <a:off x="393699" y="1158700"/>
            <a:ext cx="8203153" cy="1470025"/>
          </a:xfrm>
        </p:spPr>
        <p:txBody>
          <a:bodyPr>
            <a:normAutofit/>
          </a:bodyPr>
          <a:lstStyle>
            <a:lvl1pPr algn="l">
              <a:defRPr sz="6600">
                <a:solidFill>
                  <a:schemeClr val="accent1"/>
                </a:solidFill>
              </a:defRPr>
            </a:lvl1pPr>
          </a:lstStyle>
          <a:p>
            <a:r>
              <a:rPr lang="en-US" dirty="0"/>
              <a:t>Demonstration</a:t>
            </a:r>
          </a:p>
        </p:txBody>
      </p:sp>
      <p:sp>
        <p:nvSpPr>
          <p:cNvPr id="3" name="Subtitle 2"/>
          <p:cNvSpPr>
            <a:spLocks noGrp="1"/>
          </p:cNvSpPr>
          <p:nvPr>
            <p:ph type="subTitle" idx="1" hasCustomPrompt="1"/>
          </p:nvPr>
        </p:nvSpPr>
        <p:spPr>
          <a:xfrm>
            <a:off x="2984500" y="2819400"/>
            <a:ext cx="6159499" cy="2608182"/>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Demonstration subtitle style</a:t>
            </a:r>
          </a:p>
        </p:txBody>
      </p:sp>
      <p:sp>
        <p:nvSpPr>
          <p:cNvPr id="4" name="Date Placeholder 3"/>
          <p:cNvSpPr>
            <a:spLocks noGrp="1"/>
          </p:cNvSpPr>
          <p:nvPr>
            <p:ph type="dt" sz="half" idx="10"/>
          </p:nvPr>
        </p:nvSpPr>
        <p:spPr>
          <a:xfrm>
            <a:off x="457199" y="6197614"/>
            <a:ext cx="1381761" cy="365125"/>
          </a:xfrm>
        </p:spPr>
        <p:txBody>
          <a:bodyPr/>
          <a:lstStyle>
            <a:lvl1pPr>
              <a:defRPr>
                <a:solidFill>
                  <a:schemeClr val="bg1">
                    <a:lumMod val="75000"/>
                  </a:schemeClr>
                </a:solidFill>
              </a:defRPr>
            </a:lvl1pPr>
          </a:lstStyle>
          <a:p>
            <a:fld id="{5942B21B-2ADA-A040-A652-A7305E1B99FE}" type="datetimeFigureOut">
              <a:rPr lang="en-US" smtClean="0"/>
              <a:pPr/>
              <a:t>10/21/2016</a:t>
            </a:fld>
            <a:endParaRPr lang="en-US" dirty="0"/>
          </a:p>
        </p:txBody>
      </p:sp>
      <p:sp>
        <p:nvSpPr>
          <p:cNvPr id="5" name="Footer Placeholder 4"/>
          <p:cNvSpPr>
            <a:spLocks noGrp="1"/>
          </p:cNvSpPr>
          <p:nvPr>
            <p:ph type="ftr" sz="quarter" idx="11"/>
          </p:nvPr>
        </p:nvSpPr>
        <p:spPr>
          <a:xfrm>
            <a:off x="2021406" y="6197613"/>
            <a:ext cx="5517313" cy="365125"/>
          </a:xfrm>
        </p:spPr>
        <p:txBody>
          <a:bodyPr/>
          <a:lstStyle>
            <a:lvl1pPr algn="l">
              <a:defRPr>
                <a:solidFill>
                  <a:schemeClr val="bg1">
                    <a:lumMod val="75000"/>
                  </a:schemeClr>
                </a:solidFill>
              </a:defRPr>
            </a:lvl1pPr>
          </a:lstStyle>
          <a:p>
            <a:endParaRPr lang="en-US" dirty="0"/>
          </a:p>
        </p:txBody>
      </p:sp>
    </p:spTree>
    <p:extLst>
      <p:ext uri="{BB962C8B-B14F-4D97-AF65-F5344CB8AC3E}">
        <p14:creationId xmlns:p14="http://schemas.microsoft.com/office/powerpoint/2010/main" val="33923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41869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255009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18"/>
          <a:stretch>
            <a:fillRect/>
          </a:stretch>
        </p:blipFill>
        <p:spPr>
          <a:xfrm>
            <a:off x="-303145" y="5588541"/>
            <a:ext cx="9447145" cy="1269460"/>
          </a:xfrm>
          <a:prstGeom prst="rect">
            <a:avLst/>
          </a:prstGeom>
        </p:spPr>
      </p:pic>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10/21/2016</a:t>
            </a:fld>
            <a:r>
              <a:rPr lang="en-US" dirty="0"/>
              <a:t>  |</a:t>
            </a:r>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4" r:id="rId15"/>
    <p:sldLayoutId id="21474836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crosoft/sql-server-samples" TargetMode="External"/><Relationship Id="rId2" Type="http://schemas.openxmlformats.org/officeDocument/2006/relationships/hyperlink" Target="https://github.com/Microsoft/tigertoolbox" TargetMode="External"/><Relationship Id="rId1" Type="http://schemas.openxmlformats.org/officeDocument/2006/relationships/slideLayout" Target="../slideLayouts/slideLayout7.xml"/><Relationship Id="rId4" Type="http://schemas.openxmlformats.org/officeDocument/2006/relationships/image" Target="../media/image43.jp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g"/><Relationship Id="rId3" Type="http://schemas.openxmlformats.org/officeDocument/2006/relationships/image" Target="../media/image9.png"/><Relationship Id="rId7" Type="http://schemas.openxmlformats.org/officeDocument/2006/relationships/image" Target="../media/image13.jpg"/><Relationship Id="rId12" Type="http://schemas.openxmlformats.org/officeDocument/2006/relationships/image" Target="../media/image18.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g"/><Relationship Id="rId3" Type="http://schemas.openxmlformats.org/officeDocument/2006/relationships/image" Target="../media/image9.png"/><Relationship Id="rId7" Type="http://schemas.openxmlformats.org/officeDocument/2006/relationships/image" Target="../media/image13.jpg"/><Relationship Id="rId12" Type="http://schemas.openxmlformats.org/officeDocument/2006/relationships/image" Target="../media/image18.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4.xml.rels><?xml version="1.0" encoding="UTF-8" standalone="yes"?>
<Relationships xmlns="http://schemas.openxmlformats.org/package/2006/relationships"><Relationship Id="rId3" Type="http://schemas.openxmlformats.org/officeDocument/2006/relationships/hyperlink" Target="http://www.sqlsaturday.com/572/eventeval.aspx" TargetMode="External"/><Relationship Id="rId2" Type="http://schemas.openxmlformats.org/officeDocument/2006/relationships/hyperlink" Target="http://www.sqlsaturday.com/572/sessions/sessionevaluation.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emf"/><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jpg"/><Relationship Id="rId4" Type="http://schemas.openxmlformats.org/officeDocument/2006/relationships/image" Target="../media/image31.jp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361043"/>
            <a:ext cx="8203153" cy="1470025"/>
          </a:xfrm>
        </p:spPr>
        <p:txBody>
          <a:bodyPr>
            <a:normAutofit/>
          </a:bodyPr>
          <a:lstStyle/>
          <a:p>
            <a:r>
              <a:rPr lang="en-US" b="1" dirty="0">
                <a:solidFill>
                  <a:schemeClr val="tx1">
                    <a:lumMod val="50000"/>
                    <a:lumOff val="50000"/>
                  </a:schemeClr>
                </a:solidFill>
              </a:rPr>
              <a:t>SQL Server Debugging Made Easy using Extended Events</a:t>
            </a:r>
          </a:p>
        </p:txBody>
      </p:sp>
      <p:sp>
        <p:nvSpPr>
          <p:cNvPr id="3" name="Subtitle 2"/>
          <p:cNvSpPr>
            <a:spLocks noGrp="1"/>
          </p:cNvSpPr>
          <p:nvPr>
            <p:ph type="subTitle" idx="1"/>
          </p:nvPr>
        </p:nvSpPr>
        <p:spPr>
          <a:xfrm>
            <a:off x="458408" y="3152482"/>
            <a:ext cx="7925349" cy="1752600"/>
          </a:xfrm>
        </p:spPr>
        <p:txBody>
          <a:bodyPr>
            <a:noAutofit/>
          </a:bodyPr>
          <a:lstStyle/>
          <a:p>
            <a:r>
              <a:rPr lang="en-US" sz="2700" dirty="0"/>
              <a:t>Amit Banerjee</a:t>
            </a:r>
          </a:p>
          <a:p>
            <a:r>
              <a:rPr lang="en-US" sz="1500" dirty="0"/>
              <a:t>Senior Program Manager</a:t>
            </a:r>
          </a:p>
          <a:p>
            <a:r>
              <a:rPr lang="en-US" sz="1500" dirty="0"/>
              <a:t>Microsoft Data Group</a:t>
            </a:r>
          </a:p>
        </p:txBody>
      </p:sp>
      <p:pic>
        <p:nvPicPr>
          <p:cNvPr id="4" name="Picture 3"/>
          <p:cNvPicPr>
            <a:picLocks noChangeAspect="1"/>
          </p:cNvPicPr>
          <p:nvPr/>
        </p:nvPicPr>
        <p:blipFill>
          <a:blip r:embed="rId2"/>
          <a:stretch>
            <a:fillRect/>
          </a:stretch>
        </p:blipFill>
        <p:spPr>
          <a:xfrm>
            <a:off x="7977672" y="0"/>
            <a:ext cx="1166327" cy="1166327"/>
          </a:xfrm>
          <a:prstGeom prst="rect">
            <a:avLst/>
          </a:prstGeom>
        </p:spPr>
      </p:pic>
    </p:spTree>
    <p:extLst>
      <p:ext uri="{BB962C8B-B14F-4D97-AF65-F5344CB8AC3E}">
        <p14:creationId xmlns:p14="http://schemas.microsoft.com/office/powerpoint/2010/main" val="342676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1929" y="1189177"/>
            <a:ext cx="8740142" cy="4487382"/>
          </a:xfrm>
        </p:spPr>
        <p:txBody>
          <a:bodyPr/>
          <a:lstStyle/>
          <a:p>
            <a:r>
              <a:rPr lang="en-US" sz="2400" dirty="0"/>
              <a:t>Long running tasks</a:t>
            </a:r>
          </a:p>
          <a:p>
            <a:r>
              <a:rPr lang="en-US" sz="2400" dirty="0"/>
              <a:t>Not enough insight into progress</a:t>
            </a:r>
          </a:p>
          <a:p>
            <a:r>
              <a:rPr lang="en-US" sz="2400" dirty="0"/>
              <a:t>Trace flag (3004) output is cryptic and unformatted</a:t>
            </a:r>
          </a:p>
          <a:p>
            <a:r>
              <a:rPr lang="en-US" sz="2400" dirty="0" err="1"/>
              <a:t>Errorlog</a:t>
            </a:r>
            <a:endParaRPr lang="en-US" sz="2400" dirty="0"/>
          </a:p>
          <a:p>
            <a:pPr lvl="1"/>
            <a:r>
              <a:rPr lang="en-US" sz="2000" dirty="0"/>
              <a:t>TF 3014 = TF 3014 + TF 3004 + TF 3212 (buffer </a:t>
            </a:r>
            <a:r>
              <a:rPr lang="en-US" sz="2000" dirty="0" err="1"/>
              <a:t>config</a:t>
            </a:r>
            <a:r>
              <a:rPr lang="en-US" sz="2000" dirty="0"/>
              <a:t> details)</a:t>
            </a:r>
          </a:p>
          <a:p>
            <a:pPr lvl="1"/>
            <a:r>
              <a:rPr lang="en-US" sz="2000" dirty="0"/>
              <a:t>Formatted messages - Backup(</a:t>
            </a:r>
            <a:r>
              <a:rPr lang="en-US" sz="2000" dirty="0" err="1"/>
              <a:t>dbname</a:t>
            </a:r>
            <a:r>
              <a:rPr lang="en-US" sz="2000" dirty="0"/>
              <a:t>) and Restore(</a:t>
            </a:r>
            <a:r>
              <a:rPr lang="en-US" sz="2000" dirty="0" err="1"/>
              <a:t>dbname</a:t>
            </a:r>
            <a:r>
              <a:rPr lang="en-US" sz="2000" dirty="0"/>
              <a:t>)</a:t>
            </a:r>
          </a:p>
          <a:p>
            <a:pPr lvl="1"/>
            <a:r>
              <a:rPr lang="en-US" sz="2000" dirty="0"/>
              <a:t>All errors (currently sent to the client, which can be lost)</a:t>
            </a:r>
          </a:p>
          <a:p>
            <a:r>
              <a:rPr lang="en-US" sz="2400" dirty="0"/>
              <a:t>Extended Event </a:t>
            </a:r>
          </a:p>
          <a:p>
            <a:pPr lvl="2"/>
            <a:r>
              <a:rPr lang="en-US" sz="1400" dirty="0" err="1"/>
              <a:t>backup_restore_progress_trace</a:t>
            </a:r>
            <a:endParaRPr lang="en-US" sz="1400" dirty="0"/>
          </a:p>
          <a:p>
            <a:endParaRPr lang="en-US" sz="2400" dirty="0"/>
          </a:p>
          <a:p>
            <a:endParaRPr lang="en-US" sz="2400" dirty="0"/>
          </a:p>
        </p:txBody>
      </p:sp>
      <p:sp>
        <p:nvSpPr>
          <p:cNvPr id="2" name="Title 1"/>
          <p:cNvSpPr>
            <a:spLocks noGrp="1"/>
          </p:cNvSpPr>
          <p:nvPr>
            <p:ph type="title"/>
          </p:nvPr>
        </p:nvSpPr>
        <p:spPr/>
        <p:txBody>
          <a:bodyPr/>
          <a:lstStyle/>
          <a:p>
            <a:r>
              <a:rPr lang="en-US"/>
              <a:t>Backup and Restore tracing</a:t>
            </a:r>
            <a:endParaRPr lang="en-US" dirty="0"/>
          </a:p>
        </p:txBody>
      </p:sp>
      <p:grpSp>
        <p:nvGrpSpPr>
          <p:cNvPr id="4" name="Group 3"/>
          <p:cNvGrpSpPr/>
          <p:nvPr/>
        </p:nvGrpSpPr>
        <p:grpSpPr>
          <a:xfrm rot="19513362">
            <a:off x="7017132" y="4178825"/>
            <a:ext cx="1634567" cy="275717"/>
            <a:chOff x="3430326" y="6482077"/>
            <a:chExt cx="2223124" cy="374995"/>
          </a:xfrm>
        </p:grpSpPr>
        <p:sp>
          <p:nvSpPr>
            <p:cNvPr id="6" name="Rectangle 5"/>
            <p:cNvSpPr/>
            <p:nvPr/>
          </p:nvSpPr>
          <p:spPr>
            <a:xfrm>
              <a:off x="3627437" y="6482077"/>
              <a:ext cx="2026013" cy="374995"/>
            </a:xfrm>
            <a:prstGeom prst="rect">
              <a:avLst/>
            </a:prstGeom>
          </p:spPr>
          <p:txBody>
            <a:bodyPr wrap="none">
              <a:spAutoFit/>
            </a:bodyPr>
            <a:lstStyle/>
            <a:p>
              <a:pPr>
                <a:lnSpc>
                  <a:spcPct val="90000"/>
                </a:lnSpc>
                <a:spcAft>
                  <a:spcPts val="441"/>
                </a:spcAft>
              </a:pPr>
              <a:r>
                <a:rPr lang="en-US" sz="1324" dirty="0"/>
                <a:t>SQL Server 2016</a:t>
              </a:r>
              <a:endParaRPr lang="en-US" sz="1324" dirty="0">
                <a:gradFill>
                  <a:gsLst>
                    <a:gs pos="2917">
                      <a:schemeClr val="tx1"/>
                    </a:gs>
                    <a:gs pos="30000">
                      <a:schemeClr val="tx1"/>
                    </a:gs>
                  </a:gsLst>
                  <a:lin ang="5400000" scaled="0"/>
                </a:gradFill>
              </a:endParaRPr>
            </a:p>
          </p:txBody>
        </p:sp>
        <p:sp>
          <p:nvSpPr>
            <p:cNvPr id="9" name="Oval 8"/>
            <p:cNvSpPr/>
            <p:nvPr/>
          </p:nvSpPr>
          <p:spPr bwMode="auto">
            <a:xfrm>
              <a:off x="3430326" y="6538593"/>
              <a:ext cx="228600" cy="2286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p:nvPicPr>
        <p:blipFill>
          <a:blip r:embed="rId3"/>
          <a:stretch>
            <a:fillRect/>
          </a:stretch>
        </p:blipFill>
        <p:spPr>
          <a:xfrm>
            <a:off x="7977672" y="0"/>
            <a:ext cx="1166327" cy="1166327"/>
          </a:xfrm>
          <a:prstGeom prst="rect">
            <a:avLst/>
          </a:prstGeom>
        </p:spPr>
      </p:pic>
    </p:spTree>
    <p:extLst>
      <p:ext uri="{BB962C8B-B14F-4D97-AF65-F5344CB8AC3E}">
        <p14:creationId xmlns:p14="http://schemas.microsoft.com/office/powerpoint/2010/main" val="1442748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1189177"/>
            <a:ext cx="8740142" cy="4610493"/>
          </a:xfrm>
        </p:spPr>
        <p:txBody>
          <a:bodyPr/>
          <a:lstStyle/>
          <a:p>
            <a:r>
              <a:rPr lang="en-US" sz="2400" dirty="0"/>
              <a:t>Limited information available during database recovery activities such as Analysis, Redo and Undo</a:t>
            </a:r>
          </a:p>
          <a:p>
            <a:r>
              <a:rPr lang="en-US" sz="2400" dirty="0" err="1"/>
              <a:t>Errorlog</a:t>
            </a:r>
            <a:endParaRPr lang="en-US" sz="2400" dirty="0"/>
          </a:p>
          <a:p>
            <a:pPr lvl="1"/>
            <a:r>
              <a:rPr lang="en-US" sz="2000" dirty="0"/>
              <a:t>Does not output during Analysis phase</a:t>
            </a:r>
          </a:p>
          <a:p>
            <a:pPr lvl="1"/>
            <a:r>
              <a:rPr lang="en-US" sz="2000" dirty="0"/>
              <a:t>“Recovery of database ‘%’ is xx% complete (approximately </a:t>
            </a:r>
            <a:r>
              <a:rPr lang="en-US" sz="2000" dirty="0" err="1"/>
              <a:t>yy</a:t>
            </a:r>
            <a:r>
              <a:rPr lang="en-US" sz="2000" dirty="0"/>
              <a:t> seconds remaining)</a:t>
            </a:r>
          </a:p>
          <a:p>
            <a:r>
              <a:rPr lang="en-US" sz="2400" dirty="0"/>
              <a:t>Three new Extended Events:</a:t>
            </a:r>
          </a:p>
          <a:p>
            <a:pPr lvl="1"/>
            <a:r>
              <a:rPr lang="en-US" sz="2000" dirty="0" err="1"/>
              <a:t>database_recovery_progress_report</a:t>
            </a:r>
            <a:endParaRPr lang="en-US" sz="2000" dirty="0"/>
          </a:p>
          <a:p>
            <a:pPr lvl="1"/>
            <a:r>
              <a:rPr lang="en-US" sz="2000" dirty="0" err="1"/>
              <a:t>database_recovery_times</a:t>
            </a:r>
            <a:endParaRPr lang="en-US" sz="2000" dirty="0"/>
          </a:p>
          <a:p>
            <a:pPr lvl="1"/>
            <a:r>
              <a:rPr lang="en-US" sz="2000" dirty="0" err="1"/>
              <a:t>database_recovery_trace</a:t>
            </a:r>
            <a:r>
              <a:rPr lang="en-US" sz="2000" dirty="0"/>
              <a:t> </a:t>
            </a:r>
          </a:p>
          <a:p>
            <a:pPr lvl="1"/>
            <a:endParaRPr lang="en-US" sz="2000" dirty="0"/>
          </a:p>
          <a:p>
            <a:pPr lvl="1"/>
            <a:endParaRPr lang="en-US" sz="2000" dirty="0"/>
          </a:p>
        </p:txBody>
      </p:sp>
      <p:sp>
        <p:nvSpPr>
          <p:cNvPr id="3" name="Title 2"/>
          <p:cNvSpPr>
            <a:spLocks noGrp="1"/>
          </p:cNvSpPr>
          <p:nvPr>
            <p:ph type="title"/>
          </p:nvPr>
        </p:nvSpPr>
        <p:spPr/>
        <p:txBody>
          <a:bodyPr/>
          <a:lstStyle/>
          <a:p>
            <a:r>
              <a:rPr lang="en-US" dirty="0"/>
              <a:t>Database Recovery tracing</a:t>
            </a:r>
          </a:p>
        </p:txBody>
      </p:sp>
      <p:grpSp>
        <p:nvGrpSpPr>
          <p:cNvPr id="4" name="Group 3"/>
          <p:cNvGrpSpPr/>
          <p:nvPr/>
        </p:nvGrpSpPr>
        <p:grpSpPr>
          <a:xfrm rot="19598614">
            <a:off x="6845499" y="3872666"/>
            <a:ext cx="1634567" cy="275717"/>
            <a:chOff x="3430326" y="6482077"/>
            <a:chExt cx="2223124" cy="374995"/>
          </a:xfrm>
        </p:grpSpPr>
        <p:sp>
          <p:nvSpPr>
            <p:cNvPr id="5" name="Rectangle 4"/>
            <p:cNvSpPr/>
            <p:nvPr/>
          </p:nvSpPr>
          <p:spPr>
            <a:xfrm>
              <a:off x="3627437" y="6482077"/>
              <a:ext cx="2026013" cy="374995"/>
            </a:xfrm>
            <a:prstGeom prst="rect">
              <a:avLst/>
            </a:prstGeom>
          </p:spPr>
          <p:txBody>
            <a:bodyPr wrap="none">
              <a:spAutoFit/>
            </a:bodyPr>
            <a:lstStyle/>
            <a:p>
              <a:pPr>
                <a:lnSpc>
                  <a:spcPct val="90000"/>
                </a:lnSpc>
                <a:spcAft>
                  <a:spcPts val="441"/>
                </a:spcAft>
              </a:pPr>
              <a:r>
                <a:rPr lang="en-US" sz="1324" dirty="0"/>
                <a:t>SQL Server 2016</a:t>
              </a:r>
              <a:endParaRPr lang="en-US" sz="1324" dirty="0">
                <a:gradFill>
                  <a:gsLst>
                    <a:gs pos="2917">
                      <a:schemeClr val="tx1"/>
                    </a:gs>
                    <a:gs pos="30000">
                      <a:schemeClr val="tx1"/>
                    </a:gs>
                  </a:gsLst>
                  <a:lin ang="5400000" scaled="0"/>
                </a:gradFill>
              </a:endParaRPr>
            </a:p>
          </p:txBody>
        </p:sp>
        <p:sp>
          <p:nvSpPr>
            <p:cNvPr id="8" name="Oval 7"/>
            <p:cNvSpPr/>
            <p:nvPr/>
          </p:nvSpPr>
          <p:spPr bwMode="auto">
            <a:xfrm>
              <a:off x="3430326" y="6538593"/>
              <a:ext cx="228600" cy="2286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p:nvPicPr>
        <p:blipFill>
          <a:blip r:embed="rId3"/>
          <a:stretch>
            <a:fillRect/>
          </a:stretch>
        </p:blipFill>
        <p:spPr>
          <a:xfrm>
            <a:off x="7977672" y="0"/>
            <a:ext cx="1166327" cy="1166327"/>
          </a:xfrm>
          <a:prstGeom prst="rect">
            <a:avLst/>
          </a:prstGeom>
        </p:spPr>
      </p:pic>
    </p:spTree>
    <p:extLst>
      <p:ext uri="{BB962C8B-B14F-4D97-AF65-F5344CB8AC3E}">
        <p14:creationId xmlns:p14="http://schemas.microsoft.com/office/powerpoint/2010/main" val="19144420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Progress and time estimates for various phases</a:t>
            </a:r>
            <a:br>
              <a:rPr lang="en-US" dirty="0"/>
            </a:br>
            <a:endParaRPr lang="en-US" dirty="0"/>
          </a:p>
          <a:p>
            <a:endParaRPr lang="en-US" dirty="0"/>
          </a:p>
          <a:p>
            <a:endParaRPr lang="en-US" dirty="0"/>
          </a:p>
          <a:p>
            <a:r>
              <a:rPr lang="en-US" dirty="0"/>
              <a:t>Recovery time for specific steps during database startup</a:t>
            </a:r>
          </a:p>
        </p:txBody>
      </p:sp>
      <p:sp>
        <p:nvSpPr>
          <p:cNvPr id="3" name="Title 2"/>
          <p:cNvSpPr>
            <a:spLocks noGrp="1"/>
          </p:cNvSpPr>
          <p:nvPr>
            <p:ph type="title"/>
          </p:nvPr>
        </p:nvSpPr>
        <p:spPr/>
        <p:txBody>
          <a:bodyPr/>
          <a:lstStyle/>
          <a:p>
            <a:r>
              <a:rPr lang="en-US" dirty="0"/>
              <a:t>Database Recovery progress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88" y="1925247"/>
            <a:ext cx="8264577" cy="8881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29" y="4236736"/>
            <a:ext cx="6383860" cy="999342"/>
          </a:xfrm>
          <a:prstGeom prst="rect">
            <a:avLst/>
          </a:prstGeom>
        </p:spPr>
      </p:pic>
      <p:grpSp>
        <p:nvGrpSpPr>
          <p:cNvPr id="7" name="Group 6"/>
          <p:cNvGrpSpPr/>
          <p:nvPr/>
        </p:nvGrpSpPr>
        <p:grpSpPr>
          <a:xfrm rot="19253586">
            <a:off x="7307504" y="4339553"/>
            <a:ext cx="1693877" cy="275717"/>
            <a:chOff x="3430326" y="6482077"/>
            <a:chExt cx="2303790" cy="374995"/>
          </a:xfrm>
        </p:grpSpPr>
        <p:sp>
          <p:nvSpPr>
            <p:cNvPr id="8" name="Rectangle 7"/>
            <p:cNvSpPr/>
            <p:nvPr/>
          </p:nvSpPr>
          <p:spPr>
            <a:xfrm>
              <a:off x="3627437" y="6482077"/>
              <a:ext cx="2106679" cy="374995"/>
            </a:xfrm>
            <a:prstGeom prst="rect">
              <a:avLst/>
            </a:prstGeom>
          </p:spPr>
          <p:txBody>
            <a:bodyPr wrap="none">
              <a:spAutoFit/>
            </a:bodyPr>
            <a:lstStyle/>
            <a:p>
              <a:pPr>
                <a:lnSpc>
                  <a:spcPct val="90000"/>
                </a:lnSpc>
                <a:spcAft>
                  <a:spcPts val="441"/>
                </a:spcAft>
              </a:pPr>
              <a:r>
                <a:rPr lang="en-US" sz="1324" dirty="0"/>
                <a:t>SQL Server 2016</a:t>
              </a:r>
              <a:endParaRPr lang="en-US" sz="1324" dirty="0">
                <a:gradFill>
                  <a:gsLst>
                    <a:gs pos="2917">
                      <a:schemeClr val="tx1"/>
                    </a:gs>
                    <a:gs pos="30000">
                      <a:schemeClr val="tx1"/>
                    </a:gs>
                  </a:gsLst>
                  <a:lin ang="5400000" scaled="0"/>
                </a:gradFill>
              </a:endParaRPr>
            </a:p>
          </p:txBody>
        </p:sp>
        <p:sp>
          <p:nvSpPr>
            <p:cNvPr id="11" name="Oval 10"/>
            <p:cNvSpPr/>
            <p:nvPr/>
          </p:nvSpPr>
          <p:spPr bwMode="auto">
            <a:xfrm>
              <a:off x="3430326" y="6538593"/>
              <a:ext cx="228600" cy="2286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5"/>
          <a:stretch>
            <a:fillRect/>
          </a:stretch>
        </p:blipFill>
        <p:spPr>
          <a:xfrm>
            <a:off x="7977672" y="0"/>
            <a:ext cx="1166327" cy="1166327"/>
          </a:xfrm>
          <a:prstGeom prst="rect">
            <a:avLst/>
          </a:prstGeom>
        </p:spPr>
      </p:pic>
    </p:spTree>
    <p:extLst>
      <p:ext uri="{BB962C8B-B14F-4D97-AF65-F5344CB8AC3E}">
        <p14:creationId xmlns:p14="http://schemas.microsoft.com/office/powerpoint/2010/main" val="5900829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1929" y="1189177"/>
            <a:ext cx="8740142" cy="3970652"/>
          </a:xfrm>
        </p:spPr>
        <p:txBody>
          <a:bodyPr>
            <a:normAutofit fontScale="92500"/>
          </a:bodyPr>
          <a:lstStyle/>
          <a:p>
            <a:pPr marL="0" indent="0">
              <a:buNone/>
            </a:pPr>
            <a:r>
              <a:rPr lang="en-US" sz="1000" dirty="0"/>
              <a:t>PS SQLSERVER:\XEvent\TR23DEMO\SQL2016\Sessions\</a:t>
            </a:r>
            <a:r>
              <a:rPr lang="en-US" sz="1000" dirty="0" err="1"/>
              <a:t>system_health</a:t>
            </a:r>
            <a:r>
              <a:rPr lang="en-US" sz="1000" dirty="0"/>
              <a:t>&gt; </a:t>
            </a:r>
            <a:r>
              <a:rPr lang="en-US" sz="1000" dirty="0" err="1"/>
              <a:t>dir</a:t>
            </a:r>
            <a:r>
              <a:rPr lang="en-US" sz="1000" dirty="0"/>
              <a:t> Events</a:t>
            </a:r>
          </a:p>
          <a:p>
            <a:pPr marL="0" indent="0">
              <a:buNone/>
            </a:pPr>
            <a:endParaRPr lang="en-US" sz="1000" dirty="0"/>
          </a:p>
          <a:p>
            <a:pPr marL="0" indent="0">
              <a:buNone/>
            </a:pPr>
            <a:r>
              <a:rPr lang="en-US" sz="1000" dirty="0">
                <a:latin typeface="Courier New" panose="02070309020205020404" pitchFamily="49" charset="0"/>
                <a:cs typeface="Courier New" panose="02070309020205020404" pitchFamily="49" charset="0"/>
              </a:rPr>
              <a:t>Name                           Package Name                   Predicate            Description</a:t>
            </a:r>
          </a:p>
          <a:p>
            <a:pPr marL="0" indent="0">
              <a:buNone/>
            </a:pPr>
            <a:r>
              <a:rPr lang="en-US" sz="1000" dirty="0">
                <a:latin typeface="Courier New" panose="02070309020205020404" pitchFamily="49" charset="0"/>
                <a:cs typeface="Courier New" panose="02070309020205020404" pitchFamily="49" charset="0"/>
              </a:rPr>
              <a:t>----                           ------------                   ---------            -----------</a:t>
            </a:r>
          </a:p>
          <a:p>
            <a:pPr marL="0" indent="0">
              <a:buNone/>
            </a:pPr>
            <a:r>
              <a:rPr lang="en-US" sz="1000" dirty="0" err="1">
                <a:latin typeface="Courier New" panose="02070309020205020404" pitchFamily="49" charset="0"/>
                <a:cs typeface="Courier New" panose="02070309020205020404" pitchFamily="49" charset="0"/>
              </a:rPr>
              <a:t>sqlclr.clr_allocation_failure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sqlclr</a:t>
            </a:r>
            <a:r>
              <a:rPr lang="en-US" sz="1000" dirty="0">
                <a:latin typeface="Courier New" panose="02070309020205020404" pitchFamily="49" charset="0"/>
                <a:cs typeface="Courier New" panose="02070309020205020404" pitchFamily="49" charset="0"/>
              </a:rPr>
              <a:t>                                              A memory allocation failed.</a:t>
            </a:r>
          </a:p>
          <a:p>
            <a:pPr marL="0" indent="0">
              <a:buNone/>
            </a:pPr>
            <a:r>
              <a:rPr lang="en-US" sz="1000" dirty="0" err="1">
                <a:latin typeface="Courier New" panose="02070309020205020404" pitchFamily="49" charset="0"/>
                <a:cs typeface="Courier New" panose="02070309020205020404" pitchFamily="49" charset="0"/>
              </a:rPr>
              <a:t>sqlclr.clr_virtual_alloc_fa</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sqlclr</a:t>
            </a:r>
            <a:r>
              <a:rPr lang="en-US" sz="1000" dirty="0">
                <a:latin typeface="Courier New" panose="02070309020205020404" pitchFamily="49" charset="0"/>
                <a:cs typeface="Courier New" panose="02070309020205020404" pitchFamily="49" charset="0"/>
              </a:rPr>
              <a:t>                                              A virtual memory allocation failed</a:t>
            </a:r>
          </a:p>
          <a:p>
            <a:pPr marL="0" indent="0">
              <a:buNone/>
            </a:pPr>
            <a:r>
              <a:rPr lang="en-US" sz="1000" dirty="0" err="1">
                <a:latin typeface="Courier New" panose="02070309020205020404" pitchFamily="49" charset="0"/>
                <a:cs typeface="Courier New" panose="02070309020205020404" pitchFamily="49" charset="0"/>
              </a:rPr>
              <a:t>sqlos.memory_broker_ring_bu</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Memory broker ring buffer recorded</a:t>
            </a:r>
          </a:p>
          <a:p>
            <a:pPr marL="0" indent="0">
              <a:buNone/>
            </a:pPr>
            <a:r>
              <a:rPr lang="en-US" sz="1000" dirty="0" err="1">
                <a:latin typeface="Courier New" panose="02070309020205020404" pitchFamily="49" charset="0"/>
                <a:cs typeface="Courier New" panose="02070309020205020404" pitchFamily="49" charset="0"/>
              </a:rPr>
              <a:t>sqlos.memory_node_oom_ring</a:t>
            </a:r>
            <a:r>
              <a:rPr lang="en-US" sz="1000" dirty="0">
                <a:latin typeface="Courier New" panose="02070309020205020404" pitchFamily="49" charset="0"/>
                <a:cs typeface="Courier New" panose="02070309020205020404" pitchFamily="49" charset="0"/>
              </a:rPr>
              <a:t>_...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Memory node OOM ring buffer recorded</a:t>
            </a:r>
          </a:p>
          <a:p>
            <a:pPr marL="0" indent="0">
              <a:buNone/>
            </a:pPr>
            <a:r>
              <a:rPr lang="en-US" sz="1000" dirty="0" err="1">
                <a:latin typeface="Courier New" panose="02070309020205020404" pitchFamily="49" charset="0"/>
                <a:cs typeface="Courier New" panose="02070309020205020404" pitchFamily="49" charset="0"/>
              </a:rPr>
              <a:t>sqlos.process_killed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Process killed</a:t>
            </a:r>
          </a:p>
          <a:p>
            <a:pPr marL="0" indent="0">
              <a:buNone/>
            </a:pPr>
            <a:r>
              <a:rPr lang="en-US" sz="1000" dirty="0" err="1">
                <a:latin typeface="Courier New" panose="02070309020205020404" pitchFamily="49" charset="0"/>
                <a:cs typeface="Courier New" panose="02070309020205020404" pitchFamily="49" charset="0"/>
              </a:rPr>
              <a:t>sqlos.scheduler_monitor_dea</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Deadlock ring buffer recorded for sch...</a:t>
            </a:r>
          </a:p>
          <a:p>
            <a:pPr marL="0" indent="0">
              <a:buNone/>
            </a:pPr>
            <a:r>
              <a:rPr lang="en-US" sz="1000" dirty="0" err="1">
                <a:latin typeface="Courier New" panose="02070309020205020404" pitchFamily="49" charset="0"/>
                <a:cs typeface="Courier New" panose="02070309020205020404" pitchFamily="49" charset="0"/>
              </a:rPr>
              <a:t>sqlos.scheduler_monitor_non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Nonyielding</a:t>
            </a:r>
            <a:r>
              <a:rPr lang="en-US" sz="1000" dirty="0">
                <a:latin typeface="Courier New" panose="02070309020205020404" pitchFamily="49" charset="0"/>
                <a:cs typeface="Courier New" panose="02070309020205020404" pitchFamily="49" charset="0"/>
              </a:rPr>
              <a:t> IOCP ring buffer recorded...</a:t>
            </a:r>
          </a:p>
          <a:p>
            <a:pPr marL="0" indent="0">
              <a:buNone/>
            </a:pPr>
            <a:r>
              <a:rPr lang="en-US" sz="1000" dirty="0" err="1">
                <a:latin typeface="Courier New" panose="02070309020205020404" pitchFamily="49" charset="0"/>
                <a:cs typeface="Courier New" panose="02070309020205020404" pitchFamily="49" charset="0"/>
              </a:rPr>
              <a:t>sqlos.scheduler_monitor_non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Nonyielding</a:t>
            </a:r>
            <a:r>
              <a:rPr lang="en-US" sz="1000" dirty="0">
                <a:latin typeface="Courier New" panose="02070309020205020404" pitchFamily="49" charset="0"/>
                <a:cs typeface="Courier New" panose="02070309020205020404" pitchFamily="49" charset="0"/>
              </a:rPr>
              <a:t> ring buffer recorded for ...</a:t>
            </a:r>
          </a:p>
          <a:p>
            <a:pPr marL="0" indent="0">
              <a:buNone/>
            </a:pPr>
            <a:r>
              <a:rPr lang="en-US" sz="1000" dirty="0" err="1">
                <a:latin typeface="Courier New" panose="02070309020205020404" pitchFamily="49" charset="0"/>
                <a:cs typeface="Courier New" panose="02070309020205020404" pitchFamily="49" charset="0"/>
              </a:rPr>
              <a:t>sqlos.scheduler_monitor_non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Non-yielding resource manager ring bu...</a:t>
            </a:r>
          </a:p>
          <a:p>
            <a:pPr marL="0" indent="0">
              <a:buNone/>
            </a:pPr>
            <a:r>
              <a:rPr lang="en-US" sz="1000" dirty="0" err="1">
                <a:latin typeface="Courier New" panose="02070309020205020404" pitchFamily="49" charset="0"/>
                <a:cs typeface="Courier New" panose="02070309020205020404" pitchFamily="49" charset="0"/>
              </a:rPr>
              <a:t>sqlos.scheduler_monitor_sta</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Stalled dispatcher event recorded for...</a:t>
            </a:r>
          </a:p>
          <a:p>
            <a:pPr marL="0" indent="0">
              <a:buNone/>
            </a:pPr>
            <a:r>
              <a:rPr lang="en-US" sz="1000" dirty="0" err="1">
                <a:latin typeface="Courier New" panose="02070309020205020404" pitchFamily="49" charset="0"/>
                <a:cs typeface="Courier New" panose="02070309020205020404" pitchFamily="49" charset="0"/>
              </a:rPr>
              <a:t>sqlos.scheduler_monitor_sys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System health ring buffer recorded </a:t>
            </a:r>
            <a:r>
              <a:rPr lang="en-US" sz="1000" dirty="0" err="1">
                <a:latin typeface="Courier New" panose="02070309020205020404" pitchFamily="49" charset="0"/>
                <a:cs typeface="Courier New" panose="02070309020205020404" pitchFamily="49" charset="0"/>
              </a:rPr>
              <a:t>fo</a:t>
            </a:r>
            <a:r>
              <a:rPr lang="en-US" sz="1000" dirty="0">
                <a:latin typeface="Courier New" panose="02070309020205020404" pitchFamily="49" charset="0"/>
                <a:cs typeface="Courier New" panose="02070309020205020404" pitchFamily="49" charset="0"/>
              </a:rPr>
              <a:t>...</a:t>
            </a:r>
          </a:p>
          <a:p>
            <a:pPr marL="0" indent="0">
              <a:buNone/>
            </a:pPr>
            <a:r>
              <a:rPr lang="en-US" sz="1000" dirty="0" err="1">
                <a:latin typeface="Courier New" panose="02070309020205020404" pitchFamily="49" charset="0"/>
                <a:cs typeface="Courier New" panose="02070309020205020404" pitchFamily="49" charset="0"/>
              </a:rPr>
              <a:t>sqlos.wait_info</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([duration]&gt;(1500... Occurs when there is a wait on a SQLO...</a:t>
            </a:r>
          </a:p>
          <a:p>
            <a:pPr marL="0" indent="0">
              <a:buNone/>
            </a:pPr>
            <a:r>
              <a:rPr lang="en-US" sz="1000" dirty="0" err="1">
                <a:latin typeface="Courier New" panose="02070309020205020404" pitchFamily="49" charset="0"/>
                <a:cs typeface="Courier New" panose="02070309020205020404" pitchFamily="49" charset="0"/>
              </a:rPr>
              <a:t>sqlos.wait_info_external</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sqlos</a:t>
            </a:r>
            <a:r>
              <a:rPr lang="en-US" sz="1000" dirty="0">
                <a:latin typeface="Courier New" panose="02070309020205020404" pitchFamily="49" charset="0"/>
                <a:cs typeface="Courier New" panose="02070309020205020404" pitchFamily="49" charset="0"/>
              </a:rPr>
              <a:t>                          ([duration]&gt;(5000... Occurs when a SQLOS task switches to ...</a:t>
            </a:r>
          </a:p>
          <a:p>
            <a:pPr marL="0" indent="0">
              <a:buNone/>
            </a:pPr>
            <a:r>
              <a:rPr lang="en-US" sz="1000" dirty="0" err="1">
                <a:latin typeface="Courier New" panose="02070309020205020404" pitchFamily="49" charset="0"/>
                <a:cs typeface="Courier New" panose="02070309020205020404" pitchFamily="49" charset="0"/>
              </a:rPr>
              <a:t>sqlserver.connectivity_ring</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sqlserver</a:t>
            </a:r>
            <a:r>
              <a:rPr lang="en-US" sz="1000" dirty="0">
                <a:latin typeface="Courier New" panose="02070309020205020404" pitchFamily="49" charset="0"/>
                <a:cs typeface="Courier New" panose="02070309020205020404" pitchFamily="49" charset="0"/>
              </a:rPr>
              <a:t>                                           Occurs when there is a server-</a:t>
            </a:r>
            <a:r>
              <a:rPr lang="en-US" sz="1000" dirty="0" err="1">
                <a:latin typeface="Courier New" panose="02070309020205020404" pitchFamily="49" charset="0"/>
                <a:cs typeface="Courier New" panose="02070309020205020404" pitchFamily="49" charset="0"/>
              </a:rPr>
              <a:t>initiat</a:t>
            </a:r>
            <a:r>
              <a:rPr lang="en-US" sz="1000" dirty="0">
                <a:latin typeface="Courier New" panose="02070309020205020404" pitchFamily="49" charset="0"/>
                <a:cs typeface="Courier New" panose="02070309020205020404" pitchFamily="49" charset="0"/>
              </a:rPr>
              <a:t>...</a:t>
            </a:r>
          </a:p>
          <a:p>
            <a:pPr marL="0" indent="0">
              <a:buNone/>
            </a:pPr>
            <a:r>
              <a:rPr lang="en-US" sz="1000" dirty="0" err="1">
                <a:latin typeface="Courier New" panose="02070309020205020404" pitchFamily="49" charset="0"/>
                <a:cs typeface="Courier New" panose="02070309020205020404" pitchFamily="49" charset="0"/>
              </a:rPr>
              <a:t>sqlserver.error_reported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sqlserver</a:t>
            </a:r>
            <a:r>
              <a:rPr lang="en-US" sz="1000" dirty="0">
                <a:latin typeface="Courier New" panose="02070309020205020404" pitchFamily="49" charset="0"/>
                <a:cs typeface="Courier New" panose="02070309020205020404" pitchFamily="49" charset="0"/>
              </a:rPr>
              <a:t>                      ([severity]&gt;=(20)... Occurs when an error is reported.</a:t>
            </a:r>
          </a:p>
          <a:p>
            <a:pPr marL="0" indent="0">
              <a:buNone/>
            </a:pPr>
            <a:r>
              <a:rPr lang="en-US" sz="1000" dirty="0" err="1">
                <a:latin typeface="Courier New" panose="02070309020205020404" pitchFamily="49" charset="0"/>
                <a:cs typeface="Courier New" panose="02070309020205020404" pitchFamily="49" charset="0"/>
              </a:rPr>
              <a:t>sqlserver.security_error_ri</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sqlserver</a:t>
            </a:r>
            <a:r>
              <a:rPr lang="en-US" sz="1000" dirty="0">
                <a:latin typeface="Courier New" panose="02070309020205020404" pitchFamily="49" charset="0"/>
                <a:cs typeface="Courier New" panose="02070309020205020404" pitchFamily="49" charset="0"/>
              </a:rPr>
              <a:t>                                           Security error ring buffer recorded</a:t>
            </a:r>
          </a:p>
          <a:p>
            <a:pPr marL="0" indent="0">
              <a:buNone/>
            </a:pPr>
            <a:r>
              <a:rPr lang="en-US" sz="1000" dirty="0" err="1">
                <a:latin typeface="Courier New" panose="02070309020205020404" pitchFamily="49" charset="0"/>
                <a:cs typeface="Courier New" panose="02070309020205020404" pitchFamily="49" charset="0"/>
              </a:rPr>
              <a:t>sqlserver.sp_server_diagnos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sqlserver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sqlserver</a:t>
            </a:r>
            <a:r>
              <a:rPr lang="en-US" sz="1000" dirty="0">
                <a:latin typeface="Courier New" panose="02070309020205020404" pitchFamily="49" charset="0"/>
                <a:cs typeface="Courier New" panose="02070309020205020404" pitchFamily="49" charset="0"/>
              </a:rPr>
              <a:t>].[is_... Occurs when a component state is </a:t>
            </a:r>
            <a:r>
              <a:rPr lang="en-US" sz="1000" dirty="0" err="1">
                <a:latin typeface="Courier New" panose="02070309020205020404" pitchFamily="49" charset="0"/>
                <a:cs typeface="Courier New" panose="02070309020205020404" pitchFamily="49" charset="0"/>
              </a:rPr>
              <a:t>dete</a:t>
            </a:r>
            <a:r>
              <a:rPr lang="en-US" sz="1000" dirty="0">
                <a:latin typeface="Courier New" panose="02070309020205020404" pitchFamily="49" charset="0"/>
                <a:cs typeface="Courier New" panose="02070309020205020404" pitchFamily="49" charset="0"/>
              </a:rPr>
              <a:t>...</a:t>
            </a:r>
          </a:p>
          <a:p>
            <a:pPr marL="0" indent="0">
              <a:buNone/>
            </a:pPr>
            <a:r>
              <a:rPr lang="en-US" sz="1000" dirty="0" err="1">
                <a:latin typeface="Courier New" panose="02070309020205020404" pitchFamily="49" charset="0"/>
                <a:cs typeface="Courier New" panose="02070309020205020404" pitchFamily="49" charset="0"/>
              </a:rPr>
              <a:t>sqlserver.sql_exit_invoked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sqlserver</a:t>
            </a:r>
            <a:r>
              <a:rPr lang="en-US" sz="1000" dirty="0">
                <a:latin typeface="Courier New" panose="02070309020205020404" pitchFamily="49" charset="0"/>
                <a:cs typeface="Courier New" panose="02070309020205020404" pitchFamily="49" charset="0"/>
              </a:rPr>
              <a:t>                                           Occurs when </a:t>
            </a:r>
            <a:r>
              <a:rPr lang="en-US" sz="1000" dirty="0" err="1">
                <a:latin typeface="Courier New" panose="02070309020205020404" pitchFamily="49" charset="0"/>
                <a:cs typeface="Courier New" panose="02070309020205020404" pitchFamily="49" charset="0"/>
              </a:rPr>
              <a:t>SQLExit</a:t>
            </a:r>
            <a:r>
              <a:rPr lang="en-US" sz="1000" dirty="0">
                <a:latin typeface="Courier New" panose="02070309020205020404" pitchFamily="49" charset="0"/>
                <a:cs typeface="Courier New" panose="02070309020205020404" pitchFamily="49" charset="0"/>
              </a:rPr>
              <a:t>() routine is invoked</a:t>
            </a:r>
          </a:p>
          <a:p>
            <a:pPr marL="0" indent="0">
              <a:buNone/>
            </a:pPr>
            <a:r>
              <a:rPr lang="en-US" sz="1000" dirty="0" err="1">
                <a:latin typeface="Courier New" panose="02070309020205020404" pitchFamily="49" charset="0"/>
                <a:cs typeface="Courier New" panose="02070309020205020404" pitchFamily="49" charset="0"/>
              </a:rPr>
              <a:t>sqlserver.xml_deadlock_report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sqlserver</a:t>
            </a:r>
            <a:r>
              <a:rPr lang="en-US" sz="1000" dirty="0">
                <a:latin typeface="Courier New" panose="02070309020205020404" pitchFamily="49" charset="0"/>
                <a:cs typeface="Courier New" panose="02070309020205020404" pitchFamily="49" charset="0"/>
              </a:rPr>
              <a:t>                                           Produces a deadlock report in XML for...</a:t>
            </a:r>
          </a:p>
        </p:txBody>
      </p:sp>
      <p:sp>
        <p:nvSpPr>
          <p:cNvPr id="4" name="Title 3"/>
          <p:cNvSpPr>
            <a:spLocks noGrp="1"/>
          </p:cNvSpPr>
          <p:nvPr>
            <p:ph type="title"/>
          </p:nvPr>
        </p:nvSpPr>
        <p:spPr/>
        <p:txBody>
          <a:bodyPr/>
          <a:lstStyle/>
          <a:p>
            <a:r>
              <a:rPr lang="en-US" dirty="0" err="1"/>
              <a:t>Powershell</a:t>
            </a:r>
            <a:r>
              <a:rPr lang="en-US" dirty="0"/>
              <a:t> Extensions</a:t>
            </a:r>
          </a:p>
        </p:txBody>
      </p:sp>
      <p:pic>
        <p:nvPicPr>
          <p:cNvPr id="6" name="Picture 5"/>
          <p:cNvPicPr>
            <a:picLocks noChangeAspect="1"/>
          </p:cNvPicPr>
          <p:nvPr/>
        </p:nvPicPr>
        <p:blipFill>
          <a:blip r:embed="rId3"/>
          <a:stretch>
            <a:fillRect/>
          </a:stretch>
        </p:blipFill>
        <p:spPr>
          <a:xfrm>
            <a:off x="7977672" y="0"/>
            <a:ext cx="1166327" cy="1166327"/>
          </a:xfrm>
          <a:prstGeom prst="rect">
            <a:avLst/>
          </a:prstGeom>
        </p:spPr>
      </p:pic>
    </p:spTree>
    <p:extLst>
      <p:ext uri="{BB962C8B-B14F-4D97-AF65-F5344CB8AC3E}">
        <p14:creationId xmlns:p14="http://schemas.microsoft.com/office/powerpoint/2010/main" val="111594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a:t>Lease Timeout</a:t>
            </a:r>
          </a:p>
        </p:txBody>
      </p:sp>
      <p:pic>
        <p:nvPicPr>
          <p:cNvPr id="3" name="Picture 2"/>
          <p:cNvPicPr>
            <a:picLocks noChangeAspect="1"/>
          </p:cNvPicPr>
          <p:nvPr/>
        </p:nvPicPr>
        <p:blipFill rotWithShape="1">
          <a:blip r:embed="rId2"/>
          <a:srcRect l="752"/>
          <a:stretch/>
        </p:blipFill>
        <p:spPr>
          <a:xfrm>
            <a:off x="313982" y="1337571"/>
            <a:ext cx="7395505" cy="4145965"/>
          </a:xfrm>
          <a:prstGeom prst="rect">
            <a:avLst/>
          </a:prstGeom>
        </p:spPr>
      </p:pic>
      <p:sp>
        <p:nvSpPr>
          <p:cNvPr id="5" name="Rectangular Callout 4"/>
          <p:cNvSpPr/>
          <p:nvPr/>
        </p:nvSpPr>
        <p:spPr bwMode="auto">
          <a:xfrm>
            <a:off x="5132266" y="3204894"/>
            <a:ext cx="2909132" cy="952451"/>
          </a:xfrm>
          <a:prstGeom prst="wedgeRectCallout">
            <a:avLst>
              <a:gd name="adj1" fmla="val -98974"/>
              <a:gd name="adj2" fmla="val -36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Somebody got hurt real bad!!! </a:t>
            </a:r>
            <a:r>
              <a:rPr lang="en-US" sz="2353" b="1"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7977672" y="0"/>
            <a:ext cx="1166327" cy="1166327"/>
          </a:xfrm>
          <a:prstGeom prst="rect">
            <a:avLst/>
          </a:prstGeom>
        </p:spPr>
      </p:pic>
    </p:spTree>
    <p:extLst>
      <p:ext uri="{BB962C8B-B14F-4D97-AF65-F5344CB8AC3E}">
        <p14:creationId xmlns:p14="http://schemas.microsoft.com/office/powerpoint/2010/main" val="308108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420224" indent="-420224">
              <a:buFont typeface="Arial" panose="020B0604020202020204" pitchFamily="34" charset="0"/>
              <a:buChar char="•"/>
            </a:pPr>
            <a:r>
              <a:rPr lang="en-US" dirty="0"/>
              <a:t>hadr_ag_lease_renewal </a:t>
            </a:r>
          </a:p>
          <a:p>
            <a:r>
              <a:rPr lang="en-US" dirty="0"/>
              <a:t>- Renews every 5 seconds</a:t>
            </a:r>
          </a:p>
          <a:p>
            <a:pPr marL="420224" indent="-420224">
              <a:buFont typeface="Arial" panose="020B0604020202020204" pitchFamily="34" charset="0"/>
              <a:buChar char="•"/>
            </a:pPr>
            <a:r>
              <a:rPr lang="en-US" dirty="0"/>
              <a:t>availability_group_lease_expired </a:t>
            </a:r>
          </a:p>
          <a:p>
            <a:r>
              <a:rPr lang="en-US" dirty="0"/>
              <a:t>– Raised when the lease expires</a:t>
            </a:r>
          </a:p>
        </p:txBody>
      </p:sp>
      <p:sp>
        <p:nvSpPr>
          <p:cNvPr id="5" name="Title 4"/>
          <p:cNvSpPr>
            <a:spLocks noGrp="1"/>
          </p:cNvSpPr>
          <p:nvPr>
            <p:ph type="title"/>
          </p:nvPr>
        </p:nvSpPr>
        <p:spPr/>
        <p:txBody>
          <a:bodyPr/>
          <a:lstStyle/>
          <a:p>
            <a:r>
              <a:rPr lang="en-US" dirty="0"/>
              <a:t>Availability Group: Lease Timeout</a:t>
            </a:r>
          </a:p>
        </p:txBody>
      </p:sp>
      <p:sp>
        <p:nvSpPr>
          <p:cNvPr id="4" name="Rectangle 3"/>
          <p:cNvSpPr/>
          <p:nvPr/>
        </p:nvSpPr>
        <p:spPr bwMode="auto">
          <a:xfrm rot="20379939">
            <a:off x="5446710" y="3604585"/>
            <a:ext cx="1835682" cy="117331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solidFill>
                  <a:schemeClr val="tx1"/>
                </a:solidFill>
                <a:ea typeface="Segoe UI" pitchFamily="34" charset="0"/>
                <a:cs typeface="Segoe UI" pitchFamily="34" charset="0"/>
              </a:rPr>
              <a:t>SQL Server 2012 Service Pack 3 and above</a:t>
            </a:r>
          </a:p>
        </p:txBody>
      </p:sp>
      <p:pic>
        <p:nvPicPr>
          <p:cNvPr id="13" name="Picture 12"/>
          <p:cNvPicPr>
            <a:picLocks noChangeAspect="1"/>
          </p:cNvPicPr>
          <p:nvPr/>
        </p:nvPicPr>
        <p:blipFill>
          <a:blip r:embed="rId3"/>
          <a:stretch>
            <a:fillRect/>
          </a:stretch>
        </p:blipFill>
        <p:spPr>
          <a:xfrm>
            <a:off x="7977672" y="0"/>
            <a:ext cx="1166327" cy="1166327"/>
          </a:xfrm>
          <a:prstGeom prst="rect">
            <a:avLst/>
          </a:prstGeom>
        </p:spPr>
      </p:pic>
    </p:spTree>
    <p:extLst>
      <p:ext uri="{BB962C8B-B14F-4D97-AF65-F5344CB8AC3E}">
        <p14:creationId xmlns:p14="http://schemas.microsoft.com/office/powerpoint/2010/main" val="410620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 calcmode="lin" valueType="num">
                                      <p:cBhvr>
                                        <p:cTn id="25" dur="500" fill="hold"/>
                                        <p:tgtEl>
                                          <p:spTgt spid="4"/>
                                        </p:tgtEl>
                                        <p:attrNameLst>
                                          <p:attrName>style.rotation</p:attrName>
                                        </p:attrNameLst>
                                      </p:cBhvr>
                                      <p:tavLst>
                                        <p:tav tm="0">
                                          <p:val>
                                            <p:fltVal val="360"/>
                                          </p:val>
                                        </p:tav>
                                        <p:tav tm="100000">
                                          <p:val>
                                            <p:fltVal val="0"/>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201929" y="1189177"/>
            <a:ext cx="8740142" cy="4721292"/>
          </a:xfrm>
        </p:spPr>
        <p:txBody>
          <a:bodyPr/>
          <a:lstStyle/>
          <a:p>
            <a:pPr>
              <a:spcBef>
                <a:spcPts val="0"/>
              </a:spcBef>
            </a:pPr>
            <a:r>
              <a:rPr lang="en-US" sz="1600" dirty="0" err="1"/>
              <a:t>hadr_apply_log_block</a:t>
            </a:r>
            <a:endParaRPr lang="en-US" sz="1600" dirty="0"/>
          </a:p>
          <a:p>
            <a:pPr>
              <a:spcBef>
                <a:spcPts val="0"/>
              </a:spcBef>
            </a:pPr>
            <a:r>
              <a:rPr lang="en-US" sz="1600" dirty="0" err="1"/>
              <a:t>hadr_capture_log_block</a:t>
            </a:r>
            <a:endParaRPr lang="en-US" sz="1600" dirty="0"/>
          </a:p>
          <a:p>
            <a:pPr>
              <a:spcBef>
                <a:spcPts val="0"/>
              </a:spcBef>
            </a:pPr>
            <a:r>
              <a:rPr lang="en-US" sz="1600" dirty="0" err="1"/>
              <a:t>hadr_capture_vlfheader</a:t>
            </a:r>
            <a:r>
              <a:rPr lang="en-US" sz="1600" dirty="0"/>
              <a:t> </a:t>
            </a:r>
            <a:r>
              <a:rPr lang="en-US" sz="1600" dirty="0" err="1"/>
              <a:t>hadr_database_flow_control_action</a:t>
            </a:r>
            <a:endParaRPr lang="en-US" sz="1600" dirty="0"/>
          </a:p>
          <a:p>
            <a:pPr>
              <a:spcBef>
                <a:spcPts val="0"/>
              </a:spcBef>
            </a:pPr>
            <a:r>
              <a:rPr lang="en-US" sz="1600" dirty="0" err="1"/>
              <a:t>hadr_db_commit_mgr_harden</a:t>
            </a:r>
            <a:endParaRPr lang="en-US" sz="1600" dirty="0"/>
          </a:p>
          <a:p>
            <a:pPr>
              <a:spcBef>
                <a:spcPts val="0"/>
              </a:spcBef>
            </a:pPr>
            <a:r>
              <a:rPr lang="en-US" sz="1600" dirty="0" err="1"/>
              <a:t>hadr_log_block_compression</a:t>
            </a:r>
            <a:endParaRPr lang="en-US" sz="1600" dirty="0"/>
          </a:p>
          <a:p>
            <a:pPr>
              <a:spcBef>
                <a:spcPts val="0"/>
              </a:spcBef>
            </a:pPr>
            <a:r>
              <a:rPr lang="en-US" sz="1600" dirty="0" err="1"/>
              <a:t>hadr_log_block_decompression</a:t>
            </a:r>
            <a:endParaRPr lang="en-US" sz="1600" dirty="0"/>
          </a:p>
          <a:p>
            <a:pPr>
              <a:spcBef>
                <a:spcPts val="0"/>
              </a:spcBef>
            </a:pPr>
            <a:r>
              <a:rPr lang="en-US" sz="1600" dirty="0" err="1"/>
              <a:t>hadr_log_block_group_commit</a:t>
            </a:r>
            <a:endParaRPr lang="en-US" sz="1600" dirty="0"/>
          </a:p>
          <a:p>
            <a:pPr>
              <a:spcBef>
                <a:spcPts val="0"/>
              </a:spcBef>
            </a:pPr>
            <a:r>
              <a:rPr lang="en-US" sz="1600" dirty="0" err="1"/>
              <a:t>hadr_log_block_send_complete</a:t>
            </a:r>
            <a:endParaRPr lang="en-US" sz="1600" dirty="0"/>
          </a:p>
          <a:p>
            <a:pPr>
              <a:spcBef>
                <a:spcPts val="0"/>
              </a:spcBef>
            </a:pPr>
            <a:r>
              <a:rPr lang="en-US" sz="1600" dirty="0" err="1"/>
              <a:t>hadr_lsn_send_complete</a:t>
            </a:r>
            <a:endParaRPr lang="en-US" sz="1600" dirty="0"/>
          </a:p>
          <a:p>
            <a:pPr>
              <a:spcBef>
                <a:spcPts val="0"/>
              </a:spcBef>
            </a:pPr>
            <a:r>
              <a:rPr lang="en-US" sz="1600" dirty="0" err="1"/>
              <a:t>hadr_receive_harden_lsn_message</a:t>
            </a:r>
            <a:endParaRPr lang="en-US" sz="1600" dirty="0"/>
          </a:p>
          <a:p>
            <a:pPr>
              <a:spcBef>
                <a:spcPts val="0"/>
              </a:spcBef>
            </a:pPr>
            <a:r>
              <a:rPr lang="en-US" sz="1600" dirty="0" err="1"/>
              <a:t>hadr_send_harden_lsn_message</a:t>
            </a:r>
            <a:endParaRPr lang="en-US" sz="1600" dirty="0"/>
          </a:p>
          <a:p>
            <a:pPr>
              <a:spcBef>
                <a:spcPts val="0"/>
              </a:spcBef>
            </a:pPr>
            <a:r>
              <a:rPr lang="en-US" sz="1600" dirty="0" err="1"/>
              <a:t>hadr_transport_flow_control_action</a:t>
            </a:r>
            <a:endParaRPr lang="en-US" sz="1600" dirty="0"/>
          </a:p>
          <a:p>
            <a:pPr>
              <a:spcBef>
                <a:spcPts val="0"/>
              </a:spcBef>
            </a:pPr>
            <a:r>
              <a:rPr lang="en-US" sz="1600" dirty="0" err="1"/>
              <a:t>hadr_transport_receive_log_block_message</a:t>
            </a:r>
            <a:endParaRPr lang="en-US" sz="1600" dirty="0"/>
          </a:p>
          <a:p>
            <a:pPr>
              <a:spcBef>
                <a:spcPts val="0"/>
              </a:spcBef>
            </a:pPr>
            <a:r>
              <a:rPr lang="en-US" sz="1600" dirty="0" err="1"/>
              <a:t>log_block_pushed_to_logpool</a:t>
            </a:r>
            <a:endParaRPr lang="en-US" sz="1600" dirty="0"/>
          </a:p>
          <a:p>
            <a:pPr>
              <a:spcBef>
                <a:spcPts val="0"/>
              </a:spcBef>
            </a:pPr>
            <a:r>
              <a:rPr lang="en-US" sz="1600" dirty="0" err="1"/>
              <a:t>log_flush_complete</a:t>
            </a:r>
            <a:endParaRPr lang="en-US" sz="1600" dirty="0"/>
          </a:p>
          <a:p>
            <a:pPr>
              <a:spcBef>
                <a:spcPts val="0"/>
              </a:spcBef>
            </a:pPr>
            <a:r>
              <a:rPr lang="en-US" sz="1600" dirty="0" err="1"/>
              <a:t>log_flush_start</a:t>
            </a:r>
            <a:endParaRPr lang="en-US" sz="1600" dirty="0"/>
          </a:p>
          <a:p>
            <a:pPr>
              <a:spcBef>
                <a:spcPts val="0"/>
              </a:spcBef>
            </a:pPr>
            <a:r>
              <a:rPr lang="en-US" sz="1600" dirty="0" err="1"/>
              <a:t>recovery_unit_harden_log_timestamps</a:t>
            </a:r>
            <a:endParaRPr lang="en-US" sz="1600" dirty="0"/>
          </a:p>
          <a:p>
            <a:endParaRPr lang="en-US" sz="2000" dirty="0"/>
          </a:p>
        </p:txBody>
      </p:sp>
      <p:sp>
        <p:nvSpPr>
          <p:cNvPr id="5" name="Title 4"/>
          <p:cNvSpPr>
            <a:spLocks noGrp="1"/>
          </p:cNvSpPr>
          <p:nvPr>
            <p:ph type="title"/>
          </p:nvPr>
        </p:nvSpPr>
        <p:spPr/>
        <p:txBody>
          <a:bodyPr/>
          <a:lstStyle/>
          <a:p>
            <a:r>
              <a:rPr lang="en-US" dirty="0"/>
              <a:t>Availability Group: Latency</a:t>
            </a:r>
          </a:p>
        </p:txBody>
      </p:sp>
      <p:sp>
        <p:nvSpPr>
          <p:cNvPr id="4" name="Rectangle 3"/>
          <p:cNvSpPr/>
          <p:nvPr/>
        </p:nvSpPr>
        <p:spPr bwMode="auto">
          <a:xfrm rot="20379939">
            <a:off x="6529617" y="2517880"/>
            <a:ext cx="1835682" cy="117331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solidFill>
                  <a:schemeClr val="tx1"/>
                </a:solidFill>
                <a:ea typeface="Segoe UI" pitchFamily="34" charset="0"/>
                <a:cs typeface="Segoe UI" pitchFamily="34" charset="0"/>
              </a:rPr>
              <a:t>SQL Server 2012 Service Pack 3 and above</a:t>
            </a:r>
          </a:p>
        </p:txBody>
      </p:sp>
      <p:pic>
        <p:nvPicPr>
          <p:cNvPr id="15" name="Picture 14"/>
          <p:cNvPicPr>
            <a:picLocks noChangeAspect="1"/>
          </p:cNvPicPr>
          <p:nvPr/>
        </p:nvPicPr>
        <p:blipFill>
          <a:blip r:embed="rId3"/>
          <a:stretch>
            <a:fillRect/>
          </a:stretch>
        </p:blipFill>
        <p:spPr>
          <a:xfrm>
            <a:off x="7977672" y="0"/>
            <a:ext cx="1166327" cy="1166327"/>
          </a:xfrm>
          <a:prstGeom prst="rect">
            <a:avLst/>
          </a:prstGeom>
        </p:spPr>
      </p:pic>
    </p:spTree>
    <p:extLst>
      <p:ext uri="{BB962C8B-B14F-4D97-AF65-F5344CB8AC3E}">
        <p14:creationId xmlns:p14="http://schemas.microsoft.com/office/powerpoint/2010/main" val="4093583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142771"/>
          </a:xfrm>
          <a:prstGeom prst="rect">
            <a:avLst/>
          </a:prstGeom>
        </p:spPr>
      </p:pic>
    </p:spTree>
    <p:extLst>
      <p:ext uri="{BB962C8B-B14F-4D97-AF65-F5344CB8AC3E}">
        <p14:creationId xmlns:p14="http://schemas.microsoft.com/office/powerpoint/2010/main" val="966660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9144000" cy="5142771"/>
          </a:xfrm>
          <a:prstGeom prst="rect">
            <a:avLst/>
          </a:prstGeom>
        </p:spPr>
      </p:pic>
    </p:spTree>
    <p:extLst>
      <p:ext uri="{BB962C8B-B14F-4D97-AF65-F5344CB8AC3E}">
        <p14:creationId xmlns:p14="http://schemas.microsoft.com/office/powerpoint/2010/main" val="36783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4" name="Subtitle 3"/>
          <p:cNvSpPr>
            <a:spLocks noGrp="1"/>
          </p:cNvSpPr>
          <p:nvPr>
            <p:ph type="subTitle" idx="1"/>
          </p:nvPr>
        </p:nvSpPr>
        <p:spPr>
          <a:xfrm>
            <a:off x="393699" y="2819400"/>
            <a:ext cx="6159499" cy="1687286"/>
          </a:xfrm>
        </p:spPr>
        <p:txBody>
          <a:bodyPr/>
          <a:lstStyle/>
          <a:p>
            <a:r>
              <a:rPr lang="en-US" dirty="0">
                <a:solidFill>
                  <a:srgbClr val="002060"/>
                </a:solidFill>
              </a:rPr>
              <a:t>Let’s look at something COOL!</a:t>
            </a:r>
          </a:p>
        </p:txBody>
      </p:sp>
    </p:spTree>
    <p:extLst>
      <p:ext uri="{BB962C8B-B14F-4D97-AF65-F5344CB8AC3E}">
        <p14:creationId xmlns:p14="http://schemas.microsoft.com/office/powerpoint/2010/main" val="11490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4A398B2-5A34-1A4A-811E-F4027282568C}" type="slidenum">
              <a:rPr lang="en-US" smtClean="0"/>
              <a:pPr/>
              <a:t>2</a:t>
            </a:fld>
            <a:endParaRPr lang="en-US"/>
          </a:p>
        </p:txBody>
      </p:sp>
      <p:sp>
        <p:nvSpPr>
          <p:cNvPr id="2" name="Title 1"/>
          <p:cNvSpPr>
            <a:spLocks noGrp="1"/>
          </p:cNvSpPr>
          <p:nvPr>
            <p:ph type="title" idx="4294967295"/>
          </p:nvPr>
        </p:nvSpPr>
        <p:spPr>
          <a:xfrm>
            <a:off x="0" y="1300163"/>
            <a:ext cx="1681163" cy="1009650"/>
          </a:xfrm>
        </p:spPr>
        <p:txBody>
          <a:bodyPr>
            <a:noAutofit/>
          </a:bodyPr>
          <a:lstStyle/>
          <a:p>
            <a:r>
              <a:rPr lang="en-US" sz="2059" b="1" dirty="0"/>
              <a:t>C:\Users\&gt;</a:t>
            </a:r>
            <a:br>
              <a:rPr lang="en-US" sz="2059" b="1" dirty="0"/>
            </a:br>
            <a:r>
              <a:rPr lang="en-US" sz="2059" b="1" dirty="0" err="1"/>
              <a:t>whoami</a:t>
            </a:r>
            <a:br>
              <a:rPr lang="en-US" sz="2059" b="1" dirty="0"/>
            </a:br>
            <a:br>
              <a:rPr lang="en-US" sz="1324" dirty="0"/>
            </a:br>
            <a:r>
              <a:rPr lang="en-US" sz="1324" dirty="0"/>
              <a:t>Known on Twitter as</a:t>
            </a:r>
            <a:br>
              <a:rPr lang="en-US" sz="1324" dirty="0"/>
            </a:br>
            <a:r>
              <a:rPr lang="en-US" sz="1765" b="1" dirty="0"/>
              <a:t>@</a:t>
            </a:r>
            <a:r>
              <a:rPr lang="en-US" sz="1765" b="1" dirty="0" err="1"/>
              <a:t>banerjeeamit</a:t>
            </a:r>
            <a:endParaRPr lang="en-US" sz="2647" b="1" dirty="0"/>
          </a:p>
        </p:txBody>
      </p:sp>
      <p:sp>
        <p:nvSpPr>
          <p:cNvPr id="5" name="Content Placeholder 4"/>
          <p:cNvSpPr>
            <a:spLocks noGrp="1"/>
          </p:cNvSpPr>
          <p:nvPr>
            <p:ph type="body" sz="quarter" idx="4294967295"/>
          </p:nvPr>
        </p:nvSpPr>
        <p:spPr>
          <a:xfrm>
            <a:off x="3597275" y="1301750"/>
            <a:ext cx="5546725" cy="4144963"/>
          </a:xfrm>
        </p:spPr>
        <p:txBody>
          <a:bodyPr>
            <a:noAutofit/>
          </a:bodyPr>
          <a:lstStyle/>
          <a:p>
            <a:r>
              <a:rPr lang="en-US" sz="1471" dirty="0"/>
              <a:t>An affair with SQL Server for nearly a decade</a:t>
            </a:r>
          </a:p>
          <a:p>
            <a:r>
              <a:rPr lang="en-US" sz="1471" dirty="0"/>
              <a:t>Was part of SQL Escalation Services and Premier Field Engineering team at Microsoft</a:t>
            </a:r>
          </a:p>
          <a:p>
            <a:r>
              <a:rPr lang="en-US" sz="1471" dirty="0"/>
              <a:t>Now a Sr. Program Manager on the Microsoft SQL Server (TIGER) product team focusing on HADR and Replication</a:t>
            </a:r>
          </a:p>
          <a:p>
            <a:r>
              <a:rPr lang="en-US" sz="1471" dirty="0"/>
              <a:t>Speaker at SQL PASS 24HOP TechEd Virtual </a:t>
            </a:r>
            <a:r>
              <a:rPr lang="en-US" sz="1471" dirty="0" err="1"/>
              <a:t>TechDays</a:t>
            </a:r>
            <a:r>
              <a:rPr lang="en-US" sz="1471" dirty="0"/>
              <a:t> User Groups SQL Saturdays</a:t>
            </a:r>
          </a:p>
          <a:p>
            <a:r>
              <a:rPr lang="en-US" sz="1471" dirty="0"/>
              <a:t>Dabble around with supportability tools and have contributed to SQL Backup Simulator SQLDIAG/PSSDIAG Manager  and SQL Nexus</a:t>
            </a:r>
          </a:p>
          <a:p>
            <a:r>
              <a:rPr lang="en-US" sz="1471" dirty="0"/>
              <a:t>Co-authored “</a:t>
            </a:r>
            <a:r>
              <a:rPr lang="en-US" sz="1471" b="1" dirty="0"/>
              <a:t>Professional SQL Server 2012: Internals and Troubleshooting</a:t>
            </a:r>
            <a:r>
              <a:rPr lang="en-US" sz="1471" dirty="0"/>
              <a:t>”</a:t>
            </a:r>
          </a:p>
          <a:p>
            <a:r>
              <a:rPr lang="en-US" sz="1471" dirty="0"/>
              <a:t>Own </a:t>
            </a:r>
            <a:r>
              <a:rPr lang="en-US" sz="1471" b="1" dirty="0"/>
              <a:t>TroubleshootingSQL.com</a:t>
            </a:r>
          </a:p>
          <a:p>
            <a:endParaRPr lang="en-US" sz="1471" dirty="0"/>
          </a:p>
          <a:p>
            <a:r>
              <a:rPr lang="en-US" sz="1471" dirty="0"/>
              <a:t>Also found on </a:t>
            </a:r>
            <a:r>
              <a:rPr lang="en-US" sz="1471" b="1" dirty="0"/>
              <a:t>http://aka.ms/sqlserverteam</a:t>
            </a:r>
          </a:p>
        </p:txBody>
      </p:sp>
      <p:sp>
        <p:nvSpPr>
          <p:cNvPr id="3" name="TextBox 2"/>
          <p:cNvSpPr txBox="1"/>
          <p:nvPr/>
        </p:nvSpPr>
        <p:spPr>
          <a:xfrm>
            <a:off x="7877566" y="1847996"/>
            <a:ext cx="1305536" cy="400627"/>
          </a:xfrm>
          <a:prstGeom prst="rect">
            <a:avLst/>
          </a:prstGeom>
          <a:noFill/>
        </p:spPr>
        <p:txBody>
          <a:bodyPr wrap="square" lIns="134464" tIns="107571" rIns="134464" bIns="107571" rtlCol="0">
            <a:spAutoFit/>
          </a:bodyPr>
          <a:lstStyle/>
          <a:p>
            <a:pPr>
              <a:lnSpc>
                <a:spcPct val="90000"/>
              </a:lnSpc>
              <a:spcAft>
                <a:spcPts val="441"/>
              </a:spcAft>
            </a:pPr>
            <a:endParaRPr lang="en-US" sz="1324"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2"/>
          <a:stretch>
            <a:fillRect/>
          </a:stretch>
        </p:blipFill>
        <p:spPr>
          <a:xfrm>
            <a:off x="7837714" y="0"/>
            <a:ext cx="1306286" cy="1306286"/>
          </a:xfrm>
          <a:prstGeom prst="rect">
            <a:avLst/>
          </a:prstGeom>
        </p:spPr>
      </p:pic>
    </p:spTree>
    <p:extLst>
      <p:ext uri="{BB962C8B-B14F-4D97-AF65-F5344CB8AC3E}">
        <p14:creationId xmlns:p14="http://schemas.microsoft.com/office/powerpoint/2010/main" val="31922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a:t>
            </a:r>
          </a:p>
        </p:txBody>
      </p:sp>
      <p:sp>
        <p:nvSpPr>
          <p:cNvPr id="8" name="Text Placeholder 7"/>
          <p:cNvSpPr>
            <a:spLocks noGrp="1"/>
          </p:cNvSpPr>
          <p:nvPr>
            <p:ph sz="quarter" idx="4294967295"/>
          </p:nvPr>
        </p:nvSpPr>
        <p:spPr>
          <a:xfrm>
            <a:off x="426035" y="1417638"/>
            <a:ext cx="6777198" cy="3681046"/>
          </a:xfrm>
        </p:spPr>
        <p:txBody>
          <a:bodyPr>
            <a:noAutofit/>
          </a:bodyPr>
          <a:lstStyle/>
          <a:p>
            <a:pPr lvl="1"/>
            <a:r>
              <a:rPr lang="en-US" sz="2353" dirty="0">
                <a:solidFill>
                  <a:srgbClr val="002060"/>
                </a:solidFill>
              </a:rPr>
              <a:t>Resources</a:t>
            </a:r>
          </a:p>
          <a:p>
            <a:pPr lvl="2"/>
            <a:r>
              <a:rPr lang="en-US" sz="1953" dirty="0">
                <a:solidFill>
                  <a:srgbClr val="002060"/>
                </a:solidFill>
              </a:rPr>
              <a:t>Blog: </a:t>
            </a:r>
          </a:p>
          <a:p>
            <a:pPr lvl="3"/>
            <a:r>
              <a:rPr lang="en-US" sz="1565" b="1" dirty="0">
                <a:solidFill>
                  <a:srgbClr val="002060"/>
                </a:solidFill>
              </a:rPr>
              <a:t>Aka.ms/</a:t>
            </a:r>
            <a:r>
              <a:rPr lang="en-US" sz="1565" b="1" dirty="0" err="1">
                <a:solidFill>
                  <a:srgbClr val="002060"/>
                </a:solidFill>
              </a:rPr>
              <a:t>sqlserverteam</a:t>
            </a:r>
            <a:r>
              <a:rPr lang="en-US" sz="1565" b="1" dirty="0">
                <a:solidFill>
                  <a:srgbClr val="002060"/>
                </a:solidFill>
              </a:rPr>
              <a:t> </a:t>
            </a:r>
          </a:p>
          <a:p>
            <a:pPr lvl="3"/>
            <a:r>
              <a:rPr lang="en-US" sz="1565" b="1" dirty="0">
                <a:solidFill>
                  <a:srgbClr val="002060"/>
                </a:solidFill>
              </a:rPr>
              <a:t>www.troubleshootingsql.com </a:t>
            </a:r>
          </a:p>
          <a:p>
            <a:pPr lvl="1"/>
            <a:r>
              <a:rPr lang="en-US" sz="2353" dirty="0">
                <a:solidFill>
                  <a:srgbClr val="002060"/>
                </a:solidFill>
              </a:rPr>
              <a:t>Twitter: </a:t>
            </a:r>
          </a:p>
          <a:p>
            <a:pPr lvl="2"/>
            <a:r>
              <a:rPr lang="en-US" sz="1765" b="1" dirty="0">
                <a:solidFill>
                  <a:srgbClr val="002060"/>
                </a:solidFill>
              </a:rPr>
              <a:t>@</a:t>
            </a:r>
            <a:r>
              <a:rPr lang="en-US" sz="1765" b="1" dirty="0" err="1">
                <a:solidFill>
                  <a:srgbClr val="002060"/>
                </a:solidFill>
              </a:rPr>
              <a:t>banerjeeamit</a:t>
            </a:r>
            <a:endParaRPr lang="en-US" sz="1765" b="1" dirty="0">
              <a:solidFill>
                <a:srgbClr val="002060"/>
              </a:solidFill>
            </a:endParaRPr>
          </a:p>
          <a:p>
            <a:pPr lvl="2"/>
            <a:r>
              <a:rPr lang="en-US" sz="1765" b="1" dirty="0">
                <a:solidFill>
                  <a:srgbClr val="002060"/>
                </a:solidFill>
              </a:rPr>
              <a:t>@</a:t>
            </a:r>
            <a:r>
              <a:rPr lang="en-US" sz="1765" b="1" dirty="0" err="1">
                <a:solidFill>
                  <a:srgbClr val="002060"/>
                </a:solidFill>
              </a:rPr>
              <a:t>mssqltiger</a:t>
            </a:r>
            <a:endParaRPr lang="en-US" sz="1765" b="1" dirty="0">
              <a:solidFill>
                <a:srgbClr val="002060"/>
              </a:solidFill>
            </a:endParaRPr>
          </a:p>
          <a:p>
            <a:pPr lvl="2"/>
            <a:r>
              <a:rPr lang="en-US" sz="1953" dirty="0" err="1">
                <a:solidFill>
                  <a:srgbClr val="002060"/>
                </a:solidFill>
              </a:rPr>
              <a:t>Github</a:t>
            </a:r>
            <a:r>
              <a:rPr lang="en-US" sz="1953" dirty="0">
                <a:solidFill>
                  <a:srgbClr val="002060"/>
                </a:solidFill>
              </a:rPr>
              <a:t>:</a:t>
            </a:r>
          </a:p>
          <a:p>
            <a:pPr lvl="3"/>
            <a:r>
              <a:rPr lang="en-US" b="1" dirty="0">
                <a:solidFill>
                  <a:srgbClr val="002060"/>
                </a:solidFill>
                <a:hlinkClick r:id="rId2"/>
              </a:rPr>
              <a:t>https://github.com/Microsoft/tigertoolbox</a:t>
            </a:r>
            <a:endParaRPr lang="en-US" b="1" dirty="0">
              <a:solidFill>
                <a:srgbClr val="002060"/>
              </a:solidFill>
            </a:endParaRPr>
          </a:p>
          <a:p>
            <a:pPr lvl="3"/>
            <a:r>
              <a:rPr lang="en-US" b="1" dirty="0">
                <a:solidFill>
                  <a:srgbClr val="002060"/>
                </a:solidFill>
                <a:hlinkClick r:id="rId3"/>
              </a:rPr>
              <a:t>https://github.com/Microsoft/sql-server-samples</a:t>
            </a:r>
            <a:r>
              <a:rPr lang="en-US" b="1" dirty="0">
                <a:solidFill>
                  <a:srgbClr val="002060"/>
                </a:solidFill>
              </a:rPr>
              <a:t> </a:t>
            </a:r>
          </a:p>
          <a:p>
            <a:endParaRPr lang="en-US" sz="2647" dirty="0">
              <a:solidFill>
                <a:srgbClr val="002060"/>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233" y="2196416"/>
            <a:ext cx="1873793" cy="3381098"/>
          </a:xfrm>
          <a:prstGeom prst="rect">
            <a:avLst/>
          </a:prstGeom>
        </p:spPr>
      </p:pic>
    </p:spTree>
    <p:extLst>
      <p:ext uri="{BB962C8B-B14F-4D97-AF65-F5344CB8AC3E}">
        <p14:creationId xmlns:p14="http://schemas.microsoft.com/office/powerpoint/2010/main" val="358597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22" name="TextBox 21"/>
          <p:cNvSpPr txBox="1"/>
          <p:nvPr/>
        </p:nvSpPr>
        <p:spPr>
          <a:xfrm>
            <a:off x="457200" y="1332817"/>
            <a:ext cx="8094458" cy="646331"/>
          </a:xfrm>
          <a:prstGeom prst="rect">
            <a:avLst/>
          </a:prstGeom>
          <a:noFill/>
        </p:spPr>
        <p:txBody>
          <a:bodyPr wrap="square" rtlCol="0">
            <a:spAutoFit/>
          </a:bodyPr>
          <a:lstStyle/>
          <a:p>
            <a:r>
              <a:rPr lang="en-US" dirty="0"/>
              <a:t>This FREE SQL Saturday is brought to you courtesy of these sponsors, speakers and volunteers who staff this event</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079" y="2899081"/>
            <a:ext cx="1521203" cy="536895"/>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28" y="3626145"/>
            <a:ext cx="1087923" cy="540583"/>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65" y="2899081"/>
            <a:ext cx="1604789" cy="566396"/>
          </a:xfrm>
          <a:prstGeom prst="rect">
            <a:avLst/>
          </a:prstGeom>
        </p:spPr>
      </p:pic>
      <p:sp>
        <p:nvSpPr>
          <p:cNvPr id="20" name="Rounded Rectangle 2"/>
          <p:cNvSpPr/>
          <p:nvPr/>
        </p:nvSpPr>
        <p:spPr>
          <a:xfrm>
            <a:off x="215900" y="2064937"/>
            <a:ext cx="8737600" cy="3295860"/>
          </a:xfrm>
          <a:prstGeom prst="roundRect">
            <a:avLst>
              <a:gd name="adj" fmla="val 7112"/>
            </a:avLst>
          </a:prstGeom>
          <a:noFill/>
          <a:ln w="38100" cap="flat" cmpd="sng" algn="ctr">
            <a:solidFill>
              <a:srgbClr val="F6C848"/>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21" name="Picture 20"/>
          <p:cNvPicPr>
            <a:picLocks noChangeAspect="1"/>
          </p:cNvPicPr>
          <p:nvPr/>
        </p:nvPicPr>
        <p:blipFill>
          <a:blip r:embed="rId5"/>
          <a:stretch>
            <a:fillRect/>
          </a:stretch>
        </p:blipFill>
        <p:spPr>
          <a:xfrm>
            <a:off x="6985901" y="4535914"/>
            <a:ext cx="1633642" cy="638141"/>
          </a:xfrm>
          <a:prstGeom prst="rect">
            <a:avLst/>
          </a:prstGeom>
        </p:spPr>
      </p:pic>
      <p:pic>
        <p:nvPicPr>
          <p:cNvPr id="23" name="Picture 22"/>
          <p:cNvPicPr>
            <a:picLocks noChangeAspect="1"/>
          </p:cNvPicPr>
          <p:nvPr/>
        </p:nvPicPr>
        <p:blipFill>
          <a:blip r:embed="rId6"/>
          <a:stretch>
            <a:fillRect/>
          </a:stretch>
        </p:blipFill>
        <p:spPr>
          <a:xfrm>
            <a:off x="6974099" y="3756424"/>
            <a:ext cx="1815237" cy="517342"/>
          </a:xfrm>
          <a:prstGeom prst="rect">
            <a:avLst/>
          </a:prstGeom>
        </p:spPr>
      </p:pic>
      <p:pic>
        <p:nvPicPr>
          <p:cNvPr id="36" name="Picture 35"/>
          <p:cNvPicPr>
            <a:picLocks noChangeAspect="1"/>
          </p:cNvPicPr>
          <p:nvPr/>
        </p:nvPicPr>
        <p:blipFill>
          <a:blip r:embed="rId7"/>
          <a:stretch>
            <a:fillRect/>
          </a:stretch>
        </p:blipFill>
        <p:spPr>
          <a:xfrm>
            <a:off x="3486572" y="2312417"/>
            <a:ext cx="1805065" cy="321377"/>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6833" y="3936033"/>
            <a:ext cx="1731622" cy="290047"/>
          </a:xfrm>
          <a:prstGeom prst="rect">
            <a:avLst/>
          </a:prstGeom>
        </p:spPr>
      </p:pic>
      <p:pic>
        <p:nvPicPr>
          <p:cNvPr id="38" name="Picture 37"/>
          <p:cNvPicPr>
            <a:picLocks noChangeAspect="1"/>
          </p:cNvPicPr>
          <p:nvPr/>
        </p:nvPicPr>
        <p:blipFill>
          <a:blip r:embed="rId9"/>
          <a:stretch>
            <a:fillRect/>
          </a:stretch>
        </p:blipFill>
        <p:spPr>
          <a:xfrm>
            <a:off x="4816833" y="4640138"/>
            <a:ext cx="1662738" cy="457253"/>
          </a:xfrm>
          <a:prstGeom prst="rect">
            <a:avLst/>
          </a:prstGeom>
        </p:spPr>
      </p:pic>
      <p:pic>
        <p:nvPicPr>
          <p:cNvPr id="39" name="Picture 38"/>
          <p:cNvPicPr>
            <a:picLocks noChangeAspect="1"/>
          </p:cNvPicPr>
          <p:nvPr/>
        </p:nvPicPr>
        <p:blipFill>
          <a:blip r:embed="rId10"/>
          <a:stretch>
            <a:fillRect/>
          </a:stretch>
        </p:blipFill>
        <p:spPr>
          <a:xfrm>
            <a:off x="5268832" y="2801404"/>
            <a:ext cx="892427" cy="922175"/>
          </a:xfrm>
          <a:prstGeom prst="rect">
            <a:avLst/>
          </a:prstGeom>
        </p:spPr>
      </p:pic>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8481" y="4334058"/>
            <a:ext cx="979803" cy="763333"/>
          </a:xfrm>
          <a:prstGeom prst="rect">
            <a:avLst/>
          </a:prstGeom>
        </p:spPr>
      </p:pic>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48223" y="3650688"/>
            <a:ext cx="1440180" cy="508299"/>
          </a:xfrm>
          <a:prstGeom prst="rect">
            <a:avLst/>
          </a:prstGeom>
        </p:spPr>
      </p:pic>
      <p:pic>
        <p:nvPicPr>
          <p:cNvPr id="42" name="Content Placeholder 22"/>
          <p:cNvPicPr>
            <a:picLocks noChangeAspect="1"/>
          </p:cNvPicPr>
          <p:nvPr/>
        </p:nvPicPr>
        <p:blipFill>
          <a:blip r:embed="rId13"/>
          <a:stretch>
            <a:fillRect/>
          </a:stretch>
        </p:blipFill>
        <p:spPr>
          <a:xfrm>
            <a:off x="2748223" y="2899081"/>
            <a:ext cx="1640882" cy="566396"/>
          </a:xfrm>
          <a:prstGeom prst="rect">
            <a:avLst/>
          </a:prstGeom>
        </p:spPr>
      </p:pic>
      <p:pic>
        <p:nvPicPr>
          <p:cNvPr id="43" name="Picture 42"/>
          <p:cNvPicPr>
            <a:picLocks noChangeAspect="1"/>
          </p:cNvPicPr>
          <p:nvPr/>
        </p:nvPicPr>
        <p:blipFill>
          <a:blip r:embed="rId14"/>
          <a:stretch>
            <a:fillRect/>
          </a:stretch>
        </p:blipFill>
        <p:spPr>
          <a:xfrm>
            <a:off x="566385" y="4525891"/>
            <a:ext cx="1619250" cy="571500"/>
          </a:xfrm>
          <a:prstGeom prst="rect">
            <a:avLst/>
          </a:prstGeom>
        </p:spPr>
      </p:pic>
    </p:spTree>
    <p:extLst>
      <p:ext uri="{BB962C8B-B14F-4D97-AF65-F5344CB8AC3E}">
        <p14:creationId xmlns:p14="http://schemas.microsoft.com/office/powerpoint/2010/main" val="175541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Support Our Sponsors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079" y="2899081"/>
            <a:ext cx="1521203" cy="53689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28" y="3626145"/>
            <a:ext cx="1087923" cy="54058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65" y="2899081"/>
            <a:ext cx="1604789" cy="566396"/>
          </a:xfrm>
          <a:prstGeom prst="rect">
            <a:avLst/>
          </a:prstGeom>
        </p:spPr>
      </p:pic>
      <p:sp>
        <p:nvSpPr>
          <p:cNvPr id="22" name="TextBox 21"/>
          <p:cNvSpPr txBox="1"/>
          <p:nvPr/>
        </p:nvSpPr>
        <p:spPr>
          <a:xfrm>
            <a:off x="457200" y="1332817"/>
            <a:ext cx="8094458" cy="646331"/>
          </a:xfrm>
          <a:prstGeom prst="rect">
            <a:avLst/>
          </a:prstGeom>
          <a:noFill/>
        </p:spPr>
        <p:txBody>
          <a:bodyPr wrap="square" rtlCol="0">
            <a:spAutoFit/>
          </a:bodyPr>
          <a:lstStyle/>
          <a:p>
            <a:r>
              <a:rPr lang="en-US" dirty="0"/>
              <a:t>SQL Saturday is made possible with the generous support of these sponsors.  You can support them by opting-in and visiting them in the sponsor area.</a:t>
            </a:r>
          </a:p>
        </p:txBody>
      </p:sp>
      <p:sp>
        <p:nvSpPr>
          <p:cNvPr id="3" name="Rounded Rectangle 2"/>
          <p:cNvSpPr/>
          <p:nvPr/>
        </p:nvSpPr>
        <p:spPr>
          <a:xfrm>
            <a:off x="215900" y="2064937"/>
            <a:ext cx="8737600" cy="3295860"/>
          </a:xfrm>
          <a:prstGeom prst="roundRect">
            <a:avLst>
              <a:gd name="adj" fmla="val 7112"/>
            </a:avLst>
          </a:prstGeom>
          <a:noFill/>
          <a:ln w="38100" cap="flat" cmpd="sng" algn="ctr">
            <a:solidFill>
              <a:srgbClr val="F6C848"/>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28" name="Picture 27"/>
          <p:cNvPicPr>
            <a:picLocks noChangeAspect="1"/>
          </p:cNvPicPr>
          <p:nvPr/>
        </p:nvPicPr>
        <p:blipFill>
          <a:blip r:embed="rId5"/>
          <a:stretch>
            <a:fillRect/>
          </a:stretch>
        </p:blipFill>
        <p:spPr>
          <a:xfrm>
            <a:off x="6985901" y="4535914"/>
            <a:ext cx="1633642" cy="638141"/>
          </a:xfrm>
          <a:prstGeom prst="rect">
            <a:avLst/>
          </a:prstGeom>
        </p:spPr>
      </p:pic>
      <p:pic>
        <p:nvPicPr>
          <p:cNvPr id="4" name="Picture 3"/>
          <p:cNvPicPr>
            <a:picLocks noChangeAspect="1"/>
          </p:cNvPicPr>
          <p:nvPr/>
        </p:nvPicPr>
        <p:blipFill>
          <a:blip r:embed="rId6"/>
          <a:stretch>
            <a:fillRect/>
          </a:stretch>
        </p:blipFill>
        <p:spPr>
          <a:xfrm>
            <a:off x="6974099" y="3756424"/>
            <a:ext cx="1815237" cy="517342"/>
          </a:xfrm>
          <a:prstGeom prst="rect">
            <a:avLst/>
          </a:prstGeom>
        </p:spPr>
      </p:pic>
      <p:pic>
        <p:nvPicPr>
          <p:cNvPr id="5" name="Picture 4"/>
          <p:cNvPicPr>
            <a:picLocks noChangeAspect="1"/>
          </p:cNvPicPr>
          <p:nvPr/>
        </p:nvPicPr>
        <p:blipFill>
          <a:blip r:embed="rId7"/>
          <a:stretch>
            <a:fillRect/>
          </a:stretch>
        </p:blipFill>
        <p:spPr>
          <a:xfrm>
            <a:off x="3486572" y="2312417"/>
            <a:ext cx="1805065" cy="321377"/>
          </a:xfrm>
          <a:prstGeom prst="rect">
            <a:avLst/>
          </a:prstGeom>
        </p:spPr>
      </p:pic>
      <p:pic>
        <p:nvPicPr>
          <p:cNvPr id="39" name="Picture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6833" y="3936033"/>
            <a:ext cx="1731622" cy="290047"/>
          </a:xfrm>
          <a:prstGeom prst="rect">
            <a:avLst/>
          </a:prstGeom>
        </p:spPr>
      </p:pic>
      <p:pic>
        <p:nvPicPr>
          <p:cNvPr id="40" name="Picture 39"/>
          <p:cNvPicPr>
            <a:picLocks noChangeAspect="1"/>
          </p:cNvPicPr>
          <p:nvPr/>
        </p:nvPicPr>
        <p:blipFill>
          <a:blip r:embed="rId9"/>
          <a:stretch>
            <a:fillRect/>
          </a:stretch>
        </p:blipFill>
        <p:spPr>
          <a:xfrm>
            <a:off x="4816833" y="4640138"/>
            <a:ext cx="1662738" cy="457253"/>
          </a:xfrm>
          <a:prstGeom prst="rect">
            <a:avLst/>
          </a:prstGeom>
        </p:spPr>
      </p:pic>
      <p:pic>
        <p:nvPicPr>
          <p:cNvPr id="41" name="Picture 40"/>
          <p:cNvPicPr>
            <a:picLocks noChangeAspect="1"/>
          </p:cNvPicPr>
          <p:nvPr/>
        </p:nvPicPr>
        <p:blipFill>
          <a:blip r:embed="rId10"/>
          <a:stretch>
            <a:fillRect/>
          </a:stretch>
        </p:blipFill>
        <p:spPr>
          <a:xfrm>
            <a:off x="5268832" y="2801404"/>
            <a:ext cx="892427" cy="922175"/>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8481" y="4334058"/>
            <a:ext cx="979803" cy="763333"/>
          </a:xfrm>
          <a:prstGeom prst="rect">
            <a:avLst/>
          </a:prstGeom>
        </p:spPr>
      </p:pic>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48223" y="3650688"/>
            <a:ext cx="1440180" cy="508299"/>
          </a:xfrm>
          <a:prstGeom prst="rect">
            <a:avLst/>
          </a:prstGeom>
        </p:spPr>
      </p:pic>
      <p:pic>
        <p:nvPicPr>
          <p:cNvPr id="46" name="Content Placeholder 22"/>
          <p:cNvPicPr>
            <a:picLocks noChangeAspect="1"/>
          </p:cNvPicPr>
          <p:nvPr/>
        </p:nvPicPr>
        <p:blipFill>
          <a:blip r:embed="rId13"/>
          <a:stretch>
            <a:fillRect/>
          </a:stretch>
        </p:blipFill>
        <p:spPr>
          <a:xfrm>
            <a:off x="2748223" y="2899081"/>
            <a:ext cx="1640882" cy="566396"/>
          </a:xfrm>
          <a:prstGeom prst="rect">
            <a:avLst/>
          </a:prstGeom>
        </p:spPr>
      </p:pic>
      <p:pic>
        <p:nvPicPr>
          <p:cNvPr id="47" name="Picture 46"/>
          <p:cNvPicPr>
            <a:picLocks noChangeAspect="1"/>
          </p:cNvPicPr>
          <p:nvPr/>
        </p:nvPicPr>
        <p:blipFill>
          <a:blip r:embed="rId14"/>
          <a:stretch>
            <a:fillRect/>
          </a:stretch>
        </p:blipFill>
        <p:spPr>
          <a:xfrm>
            <a:off x="566385" y="4525891"/>
            <a:ext cx="1619250" cy="571500"/>
          </a:xfrm>
          <a:prstGeom prst="rect">
            <a:avLst/>
          </a:prstGeom>
        </p:spPr>
      </p:pic>
    </p:spTree>
    <p:extLst>
      <p:ext uri="{BB962C8B-B14F-4D97-AF65-F5344CB8AC3E}">
        <p14:creationId xmlns:p14="http://schemas.microsoft.com/office/powerpoint/2010/main" val="298646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Don’t Forget</a:t>
            </a:r>
          </a:p>
        </p:txBody>
      </p:sp>
      <p:sp>
        <p:nvSpPr>
          <p:cNvPr id="7" name="TextBox 6"/>
          <p:cNvSpPr txBox="1"/>
          <p:nvPr/>
        </p:nvSpPr>
        <p:spPr>
          <a:xfrm>
            <a:off x="457200" y="1913869"/>
            <a:ext cx="8596365" cy="2123658"/>
          </a:xfrm>
          <a:prstGeom prst="rect">
            <a:avLst/>
          </a:prstGeom>
          <a:noFill/>
        </p:spPr>
        <p:txBody>
          <a:bodyPr wrap="square" rtlCol="0">
            <a:spAutoFit/>
          </a:bodyPr>
          <a:lstStyle/>
          <a:p>
            <a:pPr marL="285750" indent="-285750">
              <a:buFont typeface="Arial" panose="020B0604020202020204" pitchFamily="34" charset="0"/>
              <a:buChar char="•"/>
            </a:pPr>
            <a:r>
              <a:rPr lang="en-US" sz="2400" dirty="0"/>
              <a:t>Silence your cell phones</a:t>
            </a:r>
          </a:p>
          <a:p>
            <a:pPr marL="285750" indent="-285750">
              <a:buFont typeface="Arial" panose="020B0604020202020204" pitchFamily="34" charset="0"/>
              <a:buChar char="•"/>
            </a:pPr>
            <a:r>
              <a:rPr lang="en-US" sz="2400" dirty="0"/>
              <a:t>Online Evaluations</a:t>
            </a:r>
          </a:p>
          <a:p>
            <a:pPr marL="742950" lvl="1" indent="-285750">
              <a:buFont typeface="Arial" panose="020B0604020202020204" pitchFamily="34" charset="0"/>
              <a:buChar char="•"/>
            </a:pPr>
            <a:r>
              <a:rPr lang="en-US" sz="2000" dirty="0">
                <a:hlinkClick r:id="rId2"/>
              </a:rPr>
              <a:t>www.sqlsaturday.com/572/sessions/sessionevaluation.aspx</a:t>
            </a:r>
            <a:endParaRPr lang="en-US" sz="2000" dirty="0"/>
          </a:p>
          <a:p>
            <a:pPr marL="742950" lvl="1" indent="-285750">
              <a:buFont typeface="Arial" panose="020B0604020202020204" pitchFamily="34" charset="0"/>
              <a:buChar char="•"/>
            </a:pPr>
            <a:r>
              <a:rPr lang="en-US" sz="2000" dirty="0">
                <a:hlinkClick r:id="rId3"/>
              </a:rPr>
              <a:t>www.sqlsaturday.com/572/eventeval.aspx</a:t>
            </a:r>
            <a:endParaRPr lang="en-US" sz="2000" dirty="0"/>
          </a:p>
          <a:p>
            <a:pPr marL="285750" indent="-285750">
              <a:buFont typeface="Arial" panose="020B0604020202020204" pitchFamily="34" charset="0"/>
              <a:buChar char="•"/>
            </a:pPr>
            <a:r>
              <a:rPr lang="en-US" sz="2400" dirty="0"/>
              <a:t>Submit for raffles by 3:30PM</a:t>
            </a:r>
          </a:p>
          <a:p>
            <a:r>
              <a:rPr lang="en-US" sz="2000" dirty="0"/>
              <a:t>	</a:t>
            </a:r>
          </a:p>
        </p:txBody>
      </p:sp>
    </p:spTree>
    <p:extLst>
      <p:ext uri="{BB962C8B-B14F-4D97-AF65-F5344CB8AC3E}">
        <p14:creationId xmlns:p14="http://schemas.microsoft.com/office/powerpoint/2010/main" val="398320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grpSp>
        <p:nvGrpSpPr>
          <p:cNvPr id="13" name="Group 12"/>
          <p:cNvGrpSpPr/>
          <p:nvPr/>
        </p:nvGrpSpPr>
        <p:grpSpPr>
          <a:xfrm>
            <a:off x="2432011" y="1859882"/>
            <a:ext cx="4210795" cy="1881000"/>
            <a:chOff x="6065838" y="1138144"/>
            <a:chExt cx="5731518" cy="2560320"/>
          </a:xfrm>
        </p:grpSpPr>
        <p:pic>
          <p:nvPicPr>
            <p:cNvPr id="7" name="Picture 6"/>
            <p:cNvPicPr>
              <a:picLocks noChangeAspect="1"/>
            </p:cNvPicPr>
            <p:nvPr/>
          </p:nvPicPr>
          <p:blipFill>
            <a:blip r:embed="rId3"/>
            <a:stretch>
              <a:fillRect/>
            </a:stretch>
          </p:blipFill>
          <p:spPr>
            <a:xfrm>
              <a:off x="6065838" y="1138144"/>
              <a:ext cx="2560320" cy="2560320"/>
            </a:xfrm>
            <a:prstGeom prst="rect">
              <a:avLst/>
            </a:prstGeom>
          </p:spPr>
        </p:pic>
        <p:sp>
          <p:nvSpPr>
            <p:cNvPr id="3" name="Rectangle 2"/>
            <p:cNvSpPr/>
            <p:nvPr/>
          </p:nvSpPr>
          <p:spPr>
            <a:xfrm>
              <a:off x="8063556" y="1691959"/>
              <a:ext cx="3733800" cy="1512511"/>
            </a:xfrm>
            <a:prstGeom prst="rect">
              <a:avLst/>
            </a:prstGeom>
          </p:spPr>
          <p:txBody>
            <a:bodyPr wrap="square">
              <a:spAutoFit/>
            </a:bodyPr>
            <a:lstStyle/>
            <a:p>
              <a:pPr lvl="1"/>
              <a:r>
                <a:rPr lang="en-US" sz="1324" dirty="0"/>
                <a:t>Understand capabilities of Extended Events to troubleshoot and mitigate issues quickly in mission-critical environments</a:t>
              </a:r>
            </a:p>
          </p:txBody>
        </p:sp>
      </p:grpSp>
      <p:grpSp>
        <p:nvGrpSpPr>
          <p:cNvPr id="14" name="Group 13"/>
          <p:cNvGrpSpPr/>
          <p:nvPr/>
        </p:nvGrpSpPr>
        <p:grpSpPr>
          <a:xfrm>
            <a:off x="220992" y="3876858"/>
            <a:ext cx="4377958" cy="1586032"/>
            <a:chOff x="567314" y="4106862"/>
            <a:chExt cx="5959051" cy="2158825"/>
          </a:xfrm>
        </p:grpSpPr>
        <p:sp>
          <p:nvSpPr>
            <p:cNvPr id="9" name="Rectangle 8"/>
            <p:cNvSpPr/>
            <p:nvPr/>
          </p:nvSpPr>
          <p:spPr>
            <a:xfrm>
              <a:off x="3576841" y="4475810"/>
              <a:ext cx="2949524" cy="1789877"/>
            </a:xfrm>
            <a:prstGeom prst="rect">
              <a:avLst/>
            </a:prstGeom>
          </p:spPr>
          <p:txBody>
            <a:bodyPr wrap="square">
              <a:spAutoFit/>
            </a:bodyPr>
            <a:lstStyle/>
            <a:p>
              <a:pPr lvl="1"/>
              <a:r>
                <a:rPr lang="en-US" sz="1324" dirty="0"/>
                <a:t>Set up session templates proactively to reduce mitigation time during reactive situations</a:t>
              </a:r>
            </a:p>
          </p:txBody>
        </p:sp>
        <p:pic>
          <p:nvPicPr>
            <p:cNvPr id="10" name="Picture 9"/>
            <p:cNvPicPr>
              <a:picLocks noChangeAspect="1"/>
            </p:cNvPicPr>
            <p:nvPr/>
          </p:nvPicPr>
          <p:blipFill>
            <a:blip r:embed="rId4"/>
            <a:stretch>
              <a:fillRect/>
            </a:stretch>
          </p:blipFill>
          <p:spPr>
            <a:xfrm>
              <a:off x="567314" y="4106862"/>
              <a:ext cx="2919846" cy="1938227"/>
            </a:xfrm>
            <a:prstGeom prst="rect">
              <a:avLst/>
            </a:prstGeom>
          </p:spPr>
        </p:pic>
      </p:grpSp>
      <p:grpSp>
        <p:nvGrpSpPr>
          <p:cNvPr id="16" name="Group 15"/>
          <p:cNvGrpSpPr/>
          <p:nvPr/>
        </p:nvGrpSpPr>
        <p:grpSpPr>
          <a:xfrm>
            <a:off x="5378377" y="3876858"/>
            <a:ext cx="3506067" cy="1881000"/>
            <a:chOff x="7315835" y="4106862"/>
            <a:chExt cx="4772278" cy="2560320"/>
          </a:xfrm>
        </p:grpSpPr>
        <p:pic>
          <p:nvPicPr>
            <p:cNvPr id="11" name="Picture 10"/>
            <p:cNvPicPr>
              <a:picLocks noChangeAspect="1"/>
            </p:cNvPicPr>
            <p:nvPr/>
          </p:nvPicPr>
          <p:blipFill>
            <a:blip r:embed="rId5"/>
            <a:stretch>
              <a:fillRect/>
            </a:stretch>
          </p:blipFill>
          <p:spPr>
            <a:xfrm>
              <a:off x="8250957" y="4106862"/>
              <a:ext cx="3837156" cy="2560320"/>
            </a:xfrm>
            <a:prstGeom prst="rect">
              <a:avLst/>
            </a:prstGeom>
          </p:spPr>
        </p:pic>
        <p:sp>
          <p:nvSpPr>
            <p:cNvPr id="15" name="Rectangle 14"/>
            <p:cNvSpPr/>
            <p:nvPr/>
          </p:nvSpPr>
          <p:spPr>
            <a:xfrm>
              <a:off x="7315835" y="4475809"/>
              <a:ext cx="3925022" cy="1235144"/>
            </a:xfrm>
            <a:prstGeom prst="rect">
              <a:avLst/>
            </a:prstGeom>
          </p:spPr>
          <p:txBody>
            <a:bodyPr wrap="square">
              <a:spAutoFit/>
            </a:bodyPr>
            <a:lstStyle/>
            <a:p>
              <a:r>
                <a:rPr lang="en-US" sz="1324" dirty="0"/>
                <a:t>Use Extended Events to </a:t>
              </a:r>
            </a:p>
            <a:p>
              <a:r>
                <a:rPr lang="en-US" sz="1324" dirty="0"/>
                <a:t>troubleshoot and resolve complex issues in a timely manner and improve CPE</a:t>
              </a:r>
            </a:p>
          </p:txBody>
        </p:sp>
      </p:grpSp>
      <p:pic>
        <p:nvPicPr>
          <p:cNvPr id="2" name="Picture 1"/>
          <p:cNvPicPr>
            <a:picLocks noChangeAspect="1"/>
          </p:cNvPicPr>
          <p:nvPr/>
        </p:nvPicPr>
        <p:blipFill>
          <a:blip r:embed="rId6"/>
          <a:stretch>
            <a:fillRect/>
          </a:stretch>
        </p:blipFill>
        <p:spPr>
          <a:xfrm>
            <a:off x="7837714" y="0"/>
            <a:ext cx="1306286" cy="1306286"/>
          </a:xfrm>
          <a:prstGeom prst="rect">
            <a:avLst/>
          </a:prstGeom>
        </p:spPr>
      </p:pic>
    </p:spTree>
    <p:extLst>
      <p:ext uri="{BB962C8B-B14F-4D97-AF65-F5344CB8AC3E}">
        <p14:creationId xmlns:p14="http://schemas.microsoft.com/office/powerpoint/2010/main" val="12643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8579" y="1356018"/>
            <a:ext cx="2122491" cy="1979521"/>
            <a:chOff x="0" y="1195200"/>
            <a:chExt cx="2286000" cy="2152800"/>
          </a:xfrm>
          <a:solidFill>
            <a:srgbClr val="7030A0"/>
          </a:solidFill>
        </p:grpSpPr>
        <p:sp>
          <p:nvSpPr>
            <p:cNvPr id="17" name="Title 1"/>
            <p:cNvSpPr txBox="1">
              <a:spLocks/>
            </p:cNvSpPr>
            <p:nvPr/>
          </p:nvSpPr>
          <p:spPr>
            <a:xfrm>
              <a:off x="0" y="1195200"/>
              <a:ext cx="2286000" cy="2152800"/>
            </a:xfrm>
            <a:prstGeom prst="rect">
              <a:avLst/>
            </a:prstGeom>
            <a:grpFill/>
          </p:spPr>
          <p:txBody>
            <a:bodyPr vert="horz" lIns="137141" tIns="102856" rIns="68570" bIns="34285" rtlCol="0" anchor="t" anchorCtr="0">
              <a:normAutofit/>
            </a:bodyPr>
            <a:lstStyle>
              <a:lvl1pPr eaLnBrk="1" hangingPunct="1">
                <a:defRPr sz="2400">
                  <a:solidFill>
                    <a:schemeClr val="tx1"/>
                  </a:solidFill>
                  <a:latin typeface="+mn-lt"/>
                  <a:cs typeface="Segoe Pro Light"/>
                </a:defRPr>
              </a:lvl1pPr>
            </a:lstStyle>
            <a:p>
              <a:pPr defTabSz="685739">
                <a:defRPr/>
              </a:pPr>
              <a:r>
                <a:rPr lang="en-US" sz="1800" kern="0" dirty="0">
                  <a:solidFill>
                    <a:sysClr val="window" lastClr="FFFFFF"/>
                  </a:solidFill>
                  <a:latin typeface="Segoe UI"/>
                </a:rPr>
                <a:t>Agenda</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996404"/>
              <a:ext cx="762000" cy="579192"/>
            </a:xfrm>
            <a:prstGeom prst="rect">
              <a:avLst/>
            </a:prstGeom>
            <a:grpFill/>
          </p:spPr>
        </p:pic>
      </p:grpSp>
      <p:sp>
        <p:nvSpPr>
          <p:cNvPr id="10" name="Text Placeholder 3"/>
          <p:cNvSpPr txBox="1">
            <a:spLocks/>
          </p:cNvSpPr>
          <p:nvPr/>
        </p:nvSpPr>
        <p:spPr>
          <a:xfrm>
            <a:off x="4205320" y="3335116"/>
            <a:ext cx="2074251" cy="2074251"/>
          </a:xfrm>
          <a:prstGeom prst="rect">
            <a:avLst/>
          </a:prstGeom>
          <a:solidFill>
            <a:srgbClr val="F8982D"/>
          </a:solidFill>
        </p:spPr>
        <p:txBody>
          <a:bodyPr vert="horz" lIns="137141" tIns="102856" rIns="68570" bIns="34285" rtlCol="0">
            <a:normAutofit/>
          </a:bodyPr>
          <a:lstStyle>
            <a:lvl1pPr eaLnBrk="1" hangingPunct="1">
              <a:lnSpc>
                <a:spcPct val="100000"/>
              </a:lnSpc>
              <a:defRPr sz="1600">
                <a:solidFill>
                  <a:srgbClr val="FFFFFF"/>
                </a:solidFill>
                <a:latin typeface="+mn-lt"/>
                <a:cs typeface="Segoe Pro Light"/>
              </a:defRPr>
            </a:lvl1pPr>
            <a:lvl2pPr eaLnBrk="1" hangingPunct="1">
              <a:lnSpc>
                <a:spcPct val="100000"/>
              </a:lnSpc>
              <a:defRPr sz="1600">
                <a:solidFill>
                  <a:srgbClr val="FFFFFF"/>
                </a:solidFill>
                <a:latin typeface="+mn-lt"/>
                <a:cs typeface="Segoe Pro Light"/>
              </a:defRPr>
            </a:lvl2pPr>
            <a:lvl3pPr eaLnBrk="1" hangingPunct="1">
              <a:lnSpc>
                <a:spcPct val="100000"/>
              </a:lnSpc>
              <a:defRPr sz="1600">
                <a:solidFill>
                  <a:srgbClr val="FFFFFF"/>
                </a:solidFill>
                <a:latin typeface="+mn-lt"/>
                <a:cs typeface="Segoe Pro Light"/>
              </a:defRPr>
            </a:lvl3pPr>
            <a:lvl4pPr eaLnBrk="1" hangingPunct="1">
              <a:lnSpc>
                <a:spcPct val="100000"/>
              </a:lnSpc>
              <a:defRPr sz="1600">
                <a:solidFill>
                  <a:srgbClr val="FFFFFF"/>
                </a:solidFill>
                <a:latin typeface="+mn-lt"/>
                <a:cs typeface="Segoe Pro Light"/>
              </a:defRPr>
            </a:lvl4pPr>
            <a:lvl5pPr eaLnBrk="1" hangingPunct="1">
              <a:lnSpc>
                <a:spcPct val="100000"/>
              </a:lnSpc>
              <a:defRPr sz="1600">
                <a:solidFill>
                  <a:srgbClr val="FFFFFF"/>
                </a:solidFill>
                <a:latin typeface="+mn-lt"/>
                <a:cs typeface="Segoe Pro Light"/>
              </a:defRPr>
            </a:lvl5pPr>
          </a:lstStyle>
          <a:p>
            <a:pPr defTabSz="685739">
              <a:defRPr/>
            </a:pPr>
            <a:r>
              <a:rPr lang="en-US" sz="1200" kern="0" dirty="0">
                <a:latin typeface="Segoe UI"/>
              </a:rPr>
              <a:t>Common Troubleshooting Scenarios</a:t>
            </a:r>
          </a:p>
          <a:p>
            <a:pPr defTabSz="685739">
              <a:defRPr/>
            </a:pPr>
            <a:endParaRPr lang="en-US" sz="1200" kern="0" dirty="0">
              <a:latin typeface="Segoe UI"/>
            </a:endParaRPr>
          </a:p>
          <a:p>
            <a:pPr defTabSz="685739">
              <a:defRPr/>
            </a:pPr>
            <a:r>
              <a:rPr lang="en-US" sz="1200" kern="0" dirty="0">
                <a:latin typeface="Segoe UI"/>
              </a:rPr>
              <a:t>System Health</a:t>
            </a:r>
          </a:p>
          <a:p>
            <a:pPr defTabSz="685739">
              <a:defRPr/>
            </a:pPr>
            <a:r>
              <a:rPr lang="en-US" sz="1200" kern="0" dirty="0">
                <a:latin typeface="Segoe UI"/>
              </a:rPr>
              <a:t>Query Performance</a:t>
            </a:r>
          </a:p>
          <a:p>
            <a:pPr defTabSz="685739">
              <a:defRPr/>
            </a:pPr>
            <a:r>
              <a:rPr lang="en-US" sz="1200" kern="0" dirty="0">
                <a:latin typeface="Segoe UI"/>
              </a:rPr>
              <a:t>Always On</a:t>
            </a:r>
          </a:p>
          <a:p>
            <a:pPr defTabSz="685739">
              <a:defRPr/>
            </a:pPr>
            <a:r>
              <a:rPr lang="en-US" sz="1200" kern="0" dirty="0">
                <a:latin typeface="Segoe UI"/>
              </a:rPr>
              <a:t>Backup, Restore and Recovery</a:t>
            </a:r>
          </a:p>
          <a:p>
            <a:pPr defTabSz="685739">
              <a:defRPr/>
            </a:pPr>
            <a:endParaRPr lang="en-US" sz="1200" kern="0" dirty="0">
              <a:latin typeface="Segoe UI"/>
            </a:endParaRPr>
          </a:p>
        </p:txBody>
      </p:sp>
      <p:pic>
        <p:nvPicPr>
          <p:cNvPr id="30" name="Picture 29"/>
          <p:cNvPicPr>
            <a:picLocks noChangeAspect="1"/>
          </p:cNvPicPr>
          <p:nvPr/>
        </p:nvPicPr>
        <p:blipFill>
          <a:blip r:embed="rId4"/>
          <a:stretch>
            <a:fillRect/>
          </a:stretch>
        </p:blipFill>
        <p:spPr>
          <a:xfrm>
            <a:off x="8579" y="3335539"/>
            <a:ext cx="2122491" cy="2073405"/>
          </a:xfrm>
          <a:prstGeom prst="rect">
            <a:avLst/>
          </a:prstGeom>
        </p:spPr>
      </p:pic>
      <p:grpSp>
        <p:nvGrpSpPr>
          <p:cNvPr id="32" name="Group 31"/>
          <p:cNvGrpSpPr/>
          <p:nvPr/>
        </p:nvGrpSpPr>
        <p:grpSpPr>
          <a:xfrm>
            <a:off x="6279571" y="3332250"/>
            <a:ext cx="2074251" cy="2074251"/>
            <a:chOff x="2261825" y="3348000"/>
            <a:chExt cx="2286000" cy="2286000"/>
          </a:xfrm>
          <a:solidFill>
            <a:srgbClr val="2098D5"/>
          </a:solidFill>
        </p:grpSpPr>
        <p:sp>
          <p:nvSpPr>
            <p:cNvPr id="9" name="Text Placeholder 2"/>
            <p:cNvSpPr txBox="1">
              <a:spLocks/>
            </p:cNvSpPr>
            <p:nvPr/>
          </p:nvSpPr>
          <p:spPr>
            <a:xfrm>
              <a:off x="2261825" y="3348000"/>
              <a:ext cx="2286000" cy="2286000"/>
            </a:xfrm>
            <a:prstGeom prst="rect">
              <a:avLst/>
            </a:prstGeom>
            <a:grpFill/>
          </p:spPr>
          <p:txBody>
            <a:bodyPr vert="horz" lIns="137141" tIns="102856" rIns="68570" bIns="34285" rtlCol="0">
              <a:normAutofit/>
            </a:bodyPr>
            <a:lstStyle>
              <a:lvl1pPr eaLnBrk="1" hangingPunct="1">
                <a:lnSpc>
                  <a:spcPct val="100000"/>
                </a:lnSpc>
                <a:defRPr sz="1600">
                  <a:solidFill>
                    <a:srgbClr val="FFFFFF"/>
                  </a:solidFill>
                  <a:latin typeface="+mn-lt"/>
                  <a:cs typeface="Segoe Pro Light"/>
                </a:defRPr>
              </a:lvl1pPr>
              <a:lvl2pPr eaLnBrk="1" hangingPunct="1">
                <a:lnSpc>
                  <a:spcPct val="100000"/>
                </a:lnSpc>
                <a:defRPr sz="1600">
                  <a:solidFill>
                    <a:srgbClr val="FFFFFF"/>
                  </a:solidFill>
                  <a:latin typeface="+mn-lt"/>
                  <a:cs typeface="Segoe Pro Light"/>
                </a:defRPr>
              </a:lvl2pPr>
              <a:lvl3pPr eaLnBrk="1" hangingPunct="1">
                <a:lnSpc>
                  <a:spcPct val="100000"/>
                </a:lnSpc>
                <a:defRPr sz="1600">
                  <a:solidFill>
                    <a:srgbClr val="FFFFFF"/>
                  </a:solidFill>
                  <a:latin typeface="+mn-lt"/>
                  <a:cs typeface="Segoe Pro Light"/>
                </a:defRPr>
              </a:lvl3pPr>
              <a:lvl4pPr eaLnBrk="1" hangingPunct="1">
                <a:lnSpc>
                  <a:spcPct val="100000"/>
                </a:lnSpc>
                <a:defRPr sz="1600">
                  <a:solidFill>
                    <a:srgbClr val="FFFFFF"/>
                  </a:solidFill>
                  <a:latin typeface="+mn-lt"/>
                  <a:cs typeface="Segoe Pro Light"/>
                </a:defRPr>
              </a:lvl4pPr>
              <a:lvl5pPr eaLnBrk="1" hangingPunct="1">
                <a:lnSpc>
                  <a:spcPct val="100000"/>
                </a:lnSpc>
                <a:defRPr sz="1600">
                  <a:solidFill>
                    <a:srgbClr val="FFFFFF"/>
                  </a:solidFill>
                  <a:latin typeface="+mn-lt"/>
                  <a:cs typeface="Segoe Pro Light"/>
                </a:defRPr>
              </a:lvl5pPr>
            </a:lstStyle>
            <a:p>
              <a:pPr lvl="0"/>
              <a:r>
                <a:rPr lang="en-US" sz="1200" kern="0" dirty="0">
                  <a:solidFill>
                    <a:sysClr val="window" lastClr="FFFFFF"/>
                  </a:solidFill>
                </a:rPr>
                <a:t>Demos</a:t>
              </a:r>
              <a:endParaRPr lang="en-US" sz="1200" kern="0" dirty="0">
                <a:latin typeface="Segoe UI"/>
              </a:endParaRP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6061" y="4199898"/>
              <a:ext cx="762000" cy="621355"/>
            </a:xfrm>
            <a:prstGeom prst="rect">
              <a:avLst/>
            </a:prstGeom>
            <a:grpFill/>
          </p:spPr>
        </p:pic>
      </p:grpSp>
      <p:grpSp>
        <p:nvGrpSpPr>
          <p:cNvPr id="5" name="Group 4"/>
          <p:cNvGrpSpPr/>
          <p:nvPr/>
        </p:nvGrpSpPr>
        <p:grpSpPr>
          <a:xfrm>
            <a:off x="2131069" y="3332249"/>
            <a:ext cx="2074251" cy="2074251"/>
            <a:chOff x="2898401" y="3365674"/>
            <a:chExt cx="2821125" cy="2821125"/>
          </a:xfrm>
        </p:grpSpPr>
        <p:sp>
          <p:nvSpPr>
            <p:cNvPr id="11" name="Text Placeholder 4"/>
            <p:cNvSpPr txBox="1">
              <a:spLocks/>
            </p:cNvSpPr>
            <p:nvPr/>
          </p:nvSpPr>
          <p:spPr>
            <a:xfrm>
              <a:off x="2898401" y="3365674"/>
              <a:ext cx="2821125" cy="2821125"/>
            </a:xfrm>
            <a:prstGeom prst="rect">
              <a:avLst/>
            </a:prstGeom>
            <a:solidFill>
              <a:srgbClr val="58AF24"/>
            </a:solidFill>
          </p:spPr>
          <p:txBody>
            <a:bodyPr vert="horz" lIns="137141" tIns="102856" rIns="68570" bIns="34285" rtlCol="0">
              <a:normAutofit/>
            </a:bodyPr>
            <a:lstStyle>
              <a:lvl1pPr eaLnBrk="1" hangingPunct="1">
                <a:lnSpc>
                  <a:spcPct val="100000"/>
                </a:lnSpc>
                <a:defRPr sz="1600">
                  <a:solidFill>
                    <a:schemeClr val="bg1"/>
                  </a:solidFill>
                  <a:latin typeface="+mn-lt"/>
                  <a:cs typeface="Segoe Pro Light"/>
                </a:defRPr>
              </a:lvl1pPr>
              <a:lvl2pPr eaLnBrk="1" hangingPunct="1">
                <a:lnSpc>
                  <a:spcPct val="100000"/>
                </a:lnSpc>
                <a:defRPr sz="1600">
                  <a:solidFill>
                    <a:schemeClr val="bg1"/>
                  </a:solidFill>
                  <a:latin typeface="+mn-lt"/>
                  <a:cs typeface="Segoe Pro Light"/>
                </a:defRPr>
              </a:lvl2pPr>
              <a:lvl3pPr eaLnBrk="1" hangingPunct="1">
                <a:lnSpc>
                  <a:spcPct val="100000"/>
                </a:lnSpc>
                <a:defRPr sz="1600">
                  <a:solidFill>
                    <a:schemeClr val="bg1"/>
                  </a:solidFill>
                  <a:latin typeface="+mn-lt"/>
                  <a:cs typeface="Segoe Pro Light"/>
                </a:defRPr>
              </a:lvl3pPr>
              <a:lvl4pPr eaLnBrk="1" hangingPunct="1">
                <a:lnSpc>
                  <a:spcPct val="100000"/>
                </a:lnSpc>
                <a:defRPr sz="1600">
                  <a:solidFill>
                    <a:schemeClr val="bg1"/>
                  </a:solidFill>
                  <a:latin typeface="+mn-lt"/>
                  <a:cs typeface="Segoe Pro Light"/>
                </a:defRPr>
              </a:lvl4pPr>
              <a:lvl5pPr eaLnBrk="1" hangingPunct="1">
                <a:lnSpc>
                  <a:spcPct val="100000"/>
                </a:lnSpc>
                <a:defRPr sz="1600">
                  <a:solidFill>
                    <a:schemeClr val="bg1"/>
                  </a:solidFill>
                  <a:latin typeface="+mn-lt"/>
                  <a:cs typeface="Segoe Pro Light"/>
                </a:defRPr>
              </a:lvl5pPr>
            </a:lstStyle>
            <a:p>
              <a:pPr defTabSz="685739">
                <a:defRPr/>
              </a:pPr>
              <a:r>
                <a:rPr lang="en-US" sz="1200" kern="0" dirty="0">
                  <a:solidFill>
                    <a:sysClr val="window" lastClr="FFFFFF"/>
                  </a:solidFill>
                  <a:latin typeface="Segoe UI"/>
                </a:rPr>
                <a:t>Best Practices</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1222" y="4382503"/>
              <a:ext cx="655484" cy="762000"/>
            </a:xfrm>
            <a:prstGeom prst="rect">
              <a:avLst/>
            </a:prstGeom>
          </p:spPr>
        </p:pic>
      </p:grpSp>
    </p:spTree>
    <p:extLst>
      <p:ext uri="{BB962C8B-B14F-4D97-AF65-F5344CB8AC3E}">
        <p14:creationId xmlns:p14="http://schemas.microsoft.com/office/powerpoint/2010/main" val="293253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p:cNvSpPr>
            <a:spLocks noGrp="1"/>
          </p:cNvSpPr>
          <p:nvPr>
            <p:ph type="title" idx="4294967295"/>
          </p:nvPr>
        </p:nvSpPr>
        <p:spPr>
          <a:xfrm>
            <a:off x="0" y="1468438"/>
            <a:ext cx="2219325" cy="2128837"/>
          </a:xfrm>
          <a:solidFill>
            <a:srgbClr val="75982F"/>
          </a:solidFill>
        </p:spPr>
        <p:txBody>
          <a:bodyPr/>
          <a:lstStyle/>
          <a:p>
            <a:r>
              <a:rPr lang="en-US" dirty="0">
                <a:solidFill>
                  <a:schemeClr val="bg1"/>
                </a:solidFill>
              </a:rPr>
              <a:t>Best Practices</a:t>
            </a:r>
          </a:p>
        </p:txBody>
      </p:sp>
      <p:sp>
        <p:nvSpPr>
          <p:cNvPr id="5" name="Content Placeholder 20"/>
          <p:cNvSpPr>
            <a:spLocks noGrp="1"/>
          </p:cNvSpPr>
          <p:nvPr>
            <p:ph sz="quarter" idx="4294967295"/>
          </p:nvPr>
        </p:nvSpPr>
        <p:spPr>
          <a:xfrm>
            <a:off x="3120475" y="2727034"/>
            <a:ext cx="5668962" cy="908050"/>
          </a:xfrm>
          <a:prstGeom prst="rect">
            <a:avLst/>
          </a:prstGeom>
          <a:solidFill>
            <a:srgbClr val="7F7F7F"/>
          </a:solidFill>
        </p:spPr>
        <p:txBody>
          <a:bodyPr>
            <a:normAutofit lnSpcReduction="10000"/>
          </a:bodyPr>
          <a:lstStyle/>
          <a:p>
            <a:pPr marL="0" indent="0">
              <a:lnSpc>
                <a:spcPct val="80000"/>
              </a:lnSpc>
              <a:buNone/>
            </a:pPr>
            <a:r>
              <a:rPr lang="en-US" sz="2000" dirty="0">
                <a:solidFill>
                  <a:schemeClr val="bg1"/>
                </a:solidFill>
              </a:rPr>
              <a:t>For high end machines</a:t>
            </a:r>
          </a:p>
          <a:p>
            <a:pPr marL="342869" lvl="1" indent="0">
              <a:buNone/>
            </a:pPr>
            <a:r>
              <a:rPr lang="en-US" sz="1200" dirty="0">
                <a:solidFill>
                  <a:schemeClr val="bg1"/>
                </a:solidFill>
              </a:rPr>
              <a:t>MEMORY_PARTITION_MODE=PER_NODE | PER_CPU</a:t>
            </a:r>
          </a:p>
          <a:p>
            <a:pPr marL="342869" lvl="1" indent="0">
              <a:buNone/>
            </a:pPr>
            <a:r>
              <a:rPr lang="en-US" sz="1200" dirty="0">
                <a:solidFill>
                  <a:schemeClr val="bg1"/>
                </a:solidFill>
              </a:rPr>
              <a:t>Increase MAX_MEMORY, use multiple XE file targets to increase write throughput</a:t>
            </a:r>
          </a:p>
        </p:txBody>
      </p:sp>
      <p:sp>
        <p:nvSpPr>
          <p:cNvPr id="8" name="Content Placeholder 20"/>
          <p:cNvSpPr>
            <a:spLocks noGrp="1"/>
          </p:cNvSpPr>
          <p:nvPr>
            <p:ph sz="quarter" idx="4294967295"/>
          </p:nvPr>
        </p:nvSpPr>
        <p:spPr>
          <a:xfrm>
            <a:off x="3120475" y="791871"/>
            <a:ext cx="5668962" cy="795338"/>
          </a:xfrm>
          <a:prstGeom prst="rect">
            <a:avLst/>
          </a:prstGeom>
          <a:solidFill>
            <a:srgbClr val="7F7F7F"/>
          </a:solidFill>
        </p:spPr>
        <p:txBody>
          <a:bodyPr>
            <a:normAutofit fontScale="77500" lnSpcReduction="20000"/>
          </a:bodyPr>
          <a:lstStyle/>
          <a:p>
            <a:pPr marL="0" indent="0">
              <a:buNone/>
            </a:pPr>
            <a:r>
              <a:rPr lang="en-US" dirty="0">
                <a:solidFill>
                  <a:schemeClr val="bg1"/>
                </a:solidFill>
              </a:rPr>
              <a:t>Premise: “drop events, not performance”</a:t>
            </a:r>
          </a:p>
          <a:p>
            <a:pPr marL="342869" lvl="1" indent="0">
              <a:buNone/>
            </a:pPr>
            <a:r>
              <a:rPr lang="en-US" sz="1575" dirty="0">
                <a:solidFill>
                  <a:schemeClr val="bg1"/>
                </a:solidFill>
                <a:latin typeface="Segoe UI Light" pitchFamily="34" charset="0"/>
              </a:rPr>
              <a:t>Avoid EVENT_RETENTION_MODE = NO_EVENT_LOSS</a:t>
            </a:r>
          </a:p>
          <a:p>
            <a:pPr marL="342869" lvl="1" indent="0">
              <a:buNone/>
            </a:pPr>
            <a:endParaRPr lang="en-US" sz="1575" dirty="0">
              <a:solidFill>
                <a:schemeClr val="bg1"/>
              </a:solidFill>
              <a:latin typeface="Segoe UI Light" pitchFamily="34" charset="0"/>
            </a:endParaRPr>
          </a:p>
        </p:txBody>
      </p:sp>
      <p:sp>
        <p:nvSpPr>
          <p:cNvPr id="9" name="Content Placeholder 20"/>
          <p:cNvSpPr>
            <a:spLocks noGrp="1"/>
          </p:cNvSpPr>
          <p:nvPr>
            <p:ph sz="quarter" idx="4294967295"/>
          </p:nvPr>
        </p:nvSpPr>
        <p:spPr>
          <a:xfrm>
            <a:off x="3120475" y="1699920"/>
            <a:ext cx="5668962" cy="933011"/>
          </a:xfrm>
          <a:prstGeom prst="rect">
            <a:avLst/>
          </a:prstGeom>
          <a:solidFill>
            <a:srgbClr val="7F7F7F"/>
          </a:solidFill>
        </p:spPr>
        <p:txBody>
          <a:bodyPr>
            <a:noAutofit/>
          </a:bodyPr>
          <a:lstStyle/>
          <a:p>
            <a:pPr marL="0" indent="0">
              <a:buNone/>
            </a:pPr>
            <a:r>
              <a:rPr lang="en-US" sz="2000" dirty="0">
                <a:solidFill>
                  <a:schemeClr val="bg1"/>
                </a:solidFill>
              </a:rPr>
              <a:t>Event Buffers </a:t>
            </a:r>
          </a:p>
          <a:p>
            <a:pPr marL="0" indent="0">
              <a:buNone/>
            </a:pPr>
            <a:r>
              <a:rPr lang="en-US" sz="700" dirty="0">
                <a:solidFill>
                  <a:schemeClr val="bg1"/>
                </a:solidFill>
              </a:rPr>
              <a:t>	</a:t>
            </a:r>
            <a:r>
              <a:rPr lang="en-US" sz="1100" dirty="0">
                <a:solidFill>
                  <a:schemeClr val="bg1"/>
                </a:solidFill>
              </a:rPr>
              <a:t>None: 3 buffers (fixed) x 1.3 MB ~4.0 MB (Default MAX_MEMORY=4.0 MB)</a:t>
            </a:r>
          </a:p>
          <a:p>
            <a:pPr marL="0" indent="0">
              <a:buNone/>
            </a:pPr>
            <a:r>
              <a:rPr lang="en-US" sz="1100" dirty="0">
                <a:solidFill>
                  <a:schemeClr val="bg1"/>
                </a:solidFill>
              </a:rPr>
              <a:t>	Node: 3 * </a:t>
            </a:r>
            <a:r>
              <a:rPr lang="en-US" sz="1100" dirty="0" err="1">
                <a:solidFill>
                  <a:schemeClr val="bg1"/>
                </a:solidFill>
              </a:rPr>
              <a:t>number_of_nodes</a:t>
            </a:r>
            <a:endParaRPr lang="en-US" sz="1100" dirty="0">
              <a:solidFill>
                <a:schemeClr val="bg1"/>
              </a:solidFill>
            </a:endParaRPr>
          </a:p>
          <a:p>
            <a:pPr marL="0" indent="0">
              <a:buNone/>
            </a:pPr>
            <a:r>
              <a:rPr lang="en-US" sz="1100" dirty="0">
                <a:solidFill>
                  <a:schemeClr val="bg1"/>
                </a:solidFill>
              </a:rPr>
              <a:t>	CPU: 2.5 * </a:t>
            </a:r>
            <a:r>
              <a:rPr lang="en-US" sz="1100" dirty="0" err="1">
                <a:solidFill>
                  <a:schemeClr val="bg1"/>
                </a:solidFill>
              </a:rPr>
              <a:t>number_of_cpus</a:t>
            </a:r>
            <a:endParaRPr lang="en-US" sz="1100" dirty="0">
              <a:solidFill>
                <a:schemeClr val="bg1"/>
              </a:solidFill>
            </a:endParaRPr>
          </a:p>
          <a:p>
            <a:pPr marL="342869" lvl="1" indent="0">
              <a:buNone/>
            </a:pPr>
            <a:endParaRPr lang="en-US" sz="300" dirty="0">
              <a:solidFill>
                <a:schemeClr val="bg1"/>
              </a:solidFill>
              <a:latin typeface="Segoe UI Light" pitchFamily="34" charset="0"/>
            </a:endParaRPr>
          </a:p>
        </p:txBody>
      </p:sp>
      <p:sp>
        <p:nvSpPr>
          <p:cNvPr id="11" name="Content Placeholder 20"/>
          <p:cNvSpPr>
            <a:spLocks noGrp="1"/>
          </p:cNvSpPr>
          <p:nvPr>
            <p:ph sz="quarter" idx="4294967295"/>
          </p:nvPr>
        </p:nvSpPr>
        <p:spPr>
          <a:xfrm>
            <a:off x="3120475" y="4503007"/>
            <a:ext cx="5668962" cy="969962"/>
          </a:xfrm>
          <a:prstGeom prst="rect">
            <a:avLst/>
          </a:prstGeom>
          <a:solidFill>
            <a:srgbClr val="7F7F7F"/>
          </a:solidFill>
        </p:spPr>
        <p:txBody>
          <a:bodyPr>
            <a:normAutofit fontScale="85000" lnSpcReduction="20000"/>
          </a:bodyPr>
          <a:lstStyle/>
          <a:p>
            <a:pPr marL="0" indent="0">
              <a:lnSpc>
                <a:spcPct val="80000"/>
              </a:lnSpc>
              <a:buNone/>
            </a:pPr>
            <a:r>
              <a:rPr lang="en-US" sz="2279" dirty="0">
                <a:solidFill>
                  <a:schemeClr val="bg1"/>
                </a:solidFill>
              </a:rPr>
              <a:t>Avoid expensive </a:t>
            </a:r>
          </a:p>
          <a:p>
            <a:pPr>
              <a:lnSpc>
                <a:spcPct val="80000"/>
              </a:lnSpc>
            </a:pPr>
            <a:r>
              <a:rPr lang="en-US" sz="2279" dirty="0">
                <a:solidFill>
                  <a:schemeClr val="bg1"/>
                </a:solidFill>
              </a:rPr>
              <a:t>Events e.g. </a:t>
            </a:r>
            <a:r>
              <a:rPr lang="en-US" sz="2279" dirty="0" err="1">
                <a:solidFill>
                  <a:schemeClr val="bg1"/>
                </a:solidFill>
              </a:rPr>
              <a:t>showplan</a:t>
            </a:r>
            <a:r>
              <a:rPr lang="en-US" sz="2279" dirty="0">
                <a:solidFill>
                  <a:schemeClr val="bg1"/>
                </a:solidFill>
              </a:rPr>
              <a:t> </a:t>
            </a:r>
          </a:p>
          <a:p>
            <a:pPr>
              <a:lnSpc>
                <a:spcPct val="80000"/>
              </a:lnSpc>
            </a:pPr>
            <a:r>
              <a:rPr lang="en-US" sz="2279" dirty="0">
                <a:solidFill>
                  <a:schemeClr val="bg1"/>
                </a:solidFill>
              </a:rPr>
              <a:t>Actions e.g. callstack </a:t>
            </a:r>
          </a:p>
          <a:p>
            <a:pPr>
              <a:lnSpc>
                <a:spcPct val="80000"/>
              </a:lnSpc>
            </a:pPr>
            <a:r>
              <a:rPr lang="en-US" sz="2279" dirty="0">
                <a:solidFill>
                  <a:schemeClr val="bg1"/>
                </a:solidFill>
              </a:rPr>
              <a:t>Filters on text columns</a:t>
            </a:r>
          </a:p>
        </p:txBody>
      </p:sp>
      <p:pic>
        <p:nvPicPr>
          <p:cNvPr id="7" name="Picture 6"/>
          <p:cNvPicPr>
            <a:picLocks noChangeAspect="1"/>
          </p:cNvPicPr>
          <p:nvPr/>
        </p:nvPicPr>
        <p:blipFill>
          <a:blip r:embed="rId3"/>
          <a:stretch>
            <a:fillRect/>
          </a:stretch>
        </p:blipFill>
        <p:spPr>
          <a:xfrm>
            <a:off x="3119758" y="3691259"/>
            <a:ext cx="5669679" cy="755572"/>
          </a:xfrm>
          <a:prstGeom prst="rect">
            <a:avLst/>
          </a:prstGeom>
        </p:spPr>
      </p:pic>
      <p:sp>
        <p:nvSpPr>
          <p:cNvPr id="12" name="Rectangle 11"/>
          <p:cNvSpPr/>
          <p:nvPr/>
        </p:nvSpPr>
        <p:spPr bwMode="auto">
          <a:xfrm>
            <a:off x="1023538" y="3691259"/>
            <a:ext cx="1960929" cy="75557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defTabSz="685647" fontAlgn="base">
              <a:spcBef>
                <a:spcPct val="0"/>
              </a:spcBef>
              <a:spcAft>
                <a:spcPct val="0"/>
              </a:spcAft>
            </a:pPr>
            <a:r>
              <a:rPr lang="en-US" sz="1471" dirty="0">
                <a:gradFill>
                  <a:gsLst>
                    <a:gs pos="5439">
                      <a:srgbClr val="F8F8F8"/>
                    </a:gs>
                    <a:gs pos="10000">
                      <a:srgbClr val="F8F8F8"/>
                    </a:gs>
                  </a:gsLst>
                  <a:lin ang="5400000" scaled="0"/>
                </a:gradFill>
              </a:rPr>
              <a:t>Example: 4 node, </a:t>
            </a:r>
          </a:p>
          <a:p>
            <a:pPr defTabSz="685647" fontAlgn="base">
              <a:spcBef>
                <a:spcPct val="0"/>
              </a:spcBef>
              <a:spcAft>
                <a:spcPct val="0"/>
              </a:spcAft>
            </a:pPr>
            <a:r>
              <a:rPr lang="en-US" sz="1471" dirty="0">
                <a:gradFill>
                  <a:gsLst>
                    <a:gs pos="5439">
                      <a:srgbClr val="F8F8F8"/>
                    </a:gs>
                    <a:gs pos="10000">
                      <a:srgbClr val="F8F8F8"/>
                    </a:gs>
                  </a:gsLst>
                  <a:lin ang="5400000" scaled="0"/>
                </a:gradFill>
              </a:rPr>
              <a:t>16 logical cores/node</a:t>
            </a:r>
          </a:p>
        </p:txBody>
      </p:sp>
    </p:spTree>
    <p:extLst>
      <p:ext uri="{BB962C8B-B14F-4D97-AF65-F5344CB8AC3E}">
        <p14:creationId xmlns:p14="http://schemas.microsoft.com/office/powerpoint/2010/main" val="1950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Configure Extended Events Session</a:t>
            </a:r>
          </a:p>
        </p:txBody>
      </p:sp>
      <p:sp>
        <p:nvSpPr>
          <p:cNvPr id="7" name="Subtitle 6"/>
          <p:cNvSpPr>
            <a:spLocks noGrp="1"/>
          </p:cNvSpPr>
          <p:nvPr>
            <p:ph type="subTitle" idx="1"/>
          </p:nvPr>
        </p:nvSpPr>
        <p:spPr>
          <a:xfrm>
            <a:off x="502557" y="2819400"/>
            <a:ext cx="6159499" cy="2608182"/>
          </a:xfrm>
        </p:spPr>
        <p:txBody>
          <a:bodyPr/>
          <a:lstStyle/>
          <a:p>
            <a:r>
              <a:rPr lang="en-US" dirty="0">
                <a:solidFill>
                  <a:srgbClr val="002060"/>
                </a:solidFill>
              </a:rPr>
              <a:t>Why am I showing this?</a:t>
            </a:r>
          </a:p>
        </p:txBody>
      </p:sp>
    </p:spTree>
    <p:extLst>
      <p:ext uri="{BB962C8B-B14F-4D97-AF65-F5344CB8AC3E}">
        <p14:creationId xmlns:p14="http://schemas.microsoft.com/office/powerpoint/2010/main" val="30295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pic>
        <p:nvPicPr>
          <p:cNvPr id="8" name="Picture 7" descr="si desapareciera la Facultad de Traducción de Salamanca? Posible ..."/>
          <p:cNvPicPr>
            <a:picLocks noChangeAspect="1"/>
          </p:cNvPicPr>
          <p:nvPr/>
        </p:nvPicPr>
        <p:blipFill>
          <a:blip r:embed="rId2"/>
          <a:stretch>
            <a:fillRect/>
          </a:stretch>
        </p:blipFill>
        <p:spPr>
          <a:xfrm>
            <a:off x="426035" y="3280359"/>
            <a:ext cx="1008478" cy="1008478"/>
          </a:xfrm>
          <a:prstGeom prst="rect">
            <a:avLst/>
          </a:prstGeom>
        </p:spPr>
      </p:pic>
      <p:pic>
        <p:nvPicPr>
          <p:cNvPr id="11" name="Picture 10" descr="FlexVPN [Website John de Graaff]"/>
          <p:cNvPicPr>
            <a:picLocks noChangeAspect="1"/>
          </p:cNvPicPr>
          <p:nvPr/>
        </p:nvPicPr>
        <p:blipFill>
          <a:blip r:embed="rId3"/>
          <a:stretch>
            <a:fillRect/>
          </a:stretch>
        </p:blipFill>
        <p:spPr>
          <a:xfrm>
            <a:off x="1714646" y="3203391"/>
            <a:ext cx="1269865" cy="1162414"/>
          </a:xfrm>
          <a:prstGeom prst="rect">
            <a:avLst/>
          </a:prstGeom>
        </p:spPr>
      </p:pic>
      <p:pic>
        <p:nvPicPr>
          <p:cNvPr id="12" name="Picture 11" descr="The History of RAM: A Trip down Memory Lane"/>
          <p:cNvPicPr>
            <a:picLocks noChangeAspect="1"/>
          </p:cNvPicPr>
          <p:nvPr/>
        </p:nvPicPr>
        <p:blipFill>
          <a:blip r:embed="rId4"/>
          <a:stretch>
            <a:fillRect/>
          </a:stretch>
        </p:blipFill>
        <p:spPr>
          <a:xfrm>
            <a:off x="3376767" y="2926168"/>
            <a:ext cx="1867552" cy="1400664"/>
          </a:xfrm>
          <a:prstGeom prst="rect">
            <a:avLst/>
          </a:prstGeom>
        </p:spPr>
      </p:pic>
      <p:pic>
        <p:nvPicPr>
          <p:cNvPr id="14" name="Picture 13" descr="... high-cpu-utilization-of-a-process.aspx to produce information on what"/>
          <p:cNvPicPr>
            <a:picLocks noChangeAspect="1"/>
          </p:cNvPicPr>
          <p:nvPr/>
        </p:nvPicPr>
        <p:blipFill>
          <a:blip r:embed="rId5"/>
          <a:stretch>
            <a:fillRect/>
          </a:stretch>
        </p:blipFill>
        <p:spPr>
          <a:xfrm>
            <a:off x="5972664" y="3017912"/>
            <a:ext cx="1176558" cy="1308921"/>
          </a:xfrm>
          <a:prstGeom prst="rect">
            <a:avLst/>
          </a:prstGeom>
        </p:spPr>
      </p:pic>
      <p:pic>
        <p:nvPicPr>
          <p:cNvPr id="16" name="Picture 15"/>
          <p:cNvPicPr>
            <a:picLocks noChangeAspect="1"/>
          </p:cNvPicPr>
          <p:nvPr/>
        </p:nvPicPr>
        <p:blipFill>
          <a:blip r:embed="rId6"/>
          <a:stretch>
            <a:fillRect/>
          </a:stretch>
        </p:blipFill>
        <p:spPr>
          <a:xfrm>
            <a:off x="5964615" y="4484929"/>
            <a:ext cx="1372650" cy="378179"/>
          </a:xfrm>
          <a:prstGeom prst="rect">
            <a:avLst/>
          </a:prstGeom>
        </p:spPr>
      </p:pic>
      <p:pic>
        <p:nvPicPr>
          <p:cNvPr id="17" name="Picture 16"/>
          <p:cNvPicPr>
            <a:picLocks noChangeAspect="1"/>
          </p:cNvPicPr>
          <p:nvPr/>
        </p:nvPicPr>
        <p:blipFill>
          <a:blip r:embed="rId7"/>
          <a:stretch>
            <a:fillRect/>
          </a:stretch>
        </p:blipFill>
        <p:spPr>
          <a:xfrm>
            <a:off x="3507861" y="4499058"/>
            <a:ext cx="2143016" cy="371176"/>
          </a:xfrm>
          <a:prstGeom prst="rect">
            <a:avLst/>
          </a:prstGeom>
        </p:spPr>
      </p:pic>
      <p:pic>
        <p:nvPicPr>
          <p:cNvPr id="1026" name="Picture 2" descr="http://fontmeme.com/embed.php?text=connectivity&amp;name=StarJedi%20Special%20Edition.ttf&amp;size=24&amp;style_color=15155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4527" y="4519515"/>
            <a:ext cx="1981939" cy="371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fontmeme.com/embed.php?text=waits&amp;name=StarJedi%20Special%20Edition.ttf&amp;size=24&amp;style_color=15155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550" y="4519515"/>
            <a:ext cx="945448" cy="3711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deadlocks are the bane of those of us responsible for designing and ..."/>
          <p:cNvPicPr>
            <a:picLocks noChangeAspect="1"/>
          </p:cNvPicPr>
          <p:nvPr/>
        </p:nvPicPr>
        <p:blipFill>
          <a:blip r:embed="rId10"/>
          <a:stretch>
            <a:fillRect/>
          </a:stretch>
        </p:blipFill>
        <p:spPr>
          <a:xfrm>
            <a:off x="7485381" y="3545927"/>
            <a:ext cx="1534295" cy="880394"/>
          </a:xfrm>
          <a:prstGeom prst="rect">
            <a:avLst/>
          </a:prstGeom>
        </p:spPr>
      </p:pic>
      <p:pic>
        <p:nvPicPr>
          <p:cNvPr id="1032" name="Picture 8" descr="http://fontmeme.com/embed.php?text=deadlocks&amp;name=StarJedi%20Special%20Edition.ttf&amp;size=24&amp;style_color=15155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2194" y="4493504"/>
            <a:ext cx="1701806" cy="371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2"/>
          <a:stretch>
            <a:fillRect/>
          </a:stretch>
        </p:blipFill>
        <p:spPr>
          <a:xfrm>
            <a:off x="7977672" y="0"/>
            <a:ext cx="1166327" cy="1166327"/>
          </a:xfrm>
          <a:prstGeom prst="rect">
            <a:avLst/>
          </a:prstGeom>
        </p:spPr>
      </p:pic>
    </p:spTree>
    <p:extLst>
      <p:ext uri="{BB962C8B-B14F-4D97-AF65-F5344CB8AC3E}">
        <p14:creationId xmlns:p14="http://schemas.microsoft.com/office/powerpoint/2010/main" val="120671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1719</TotalTime>
  <Words>1963</Words>
  <Application>Microsoft Office PowerPoint</Application>
  <PresentationFormat>On-screen Show (4:3)</PresentationFormat>
  <Paragraphs>234</Paragraphs>
  <Slides>21</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Cambria</vt:lpstr>
      <vt:lpstr>Consolas</vt:lpstr>
      <vt:lpstr>Courier New</vt:lpstr>
      <vt:lpstr>Segoe Pro Light</vt:lpstr>
      <vt:lpstr>Segoe UI</vt:lpstr>
      <vt:lpstr>Segoe UI Light</vt:lpstr>
      <vt:lpstr>Symbol</vt:lpstr>
      <vt:lpstr>Times New Roman</vt:lpstr>
      <vt:lpstr>Wingdings</vt:lpstr>
      <vt:lpstr>Office Theme</vt:lpstr>
      <vt:lpstr>SQL Server Debugging Made Easy using Extended Events</vt:lpstr>
      <vt:lpstr>C:\Users\&gt; whoami  Known on Twitter as @banerjeeamit</vt:lpstr>
      <vt:lpstr>Please Support Our Sponsors</vt:lpstr>
      <vt:lpstr>Don’t Forget</vt:lpstr>
      <vt:lpstr>Session Objectives And Takeaways</vt:lpstr>
      <vt:lpstr>PowerPoint Presentation</vt:lpstr>
      <vt:lpstr>Best Practices</vt:lpstr>
      <vt:lpstr>Configure Extended Events Session</vt:lpstr>
      <vt:lpstr>Common Scenarios</vt:lpstr>
      <vt:lpstr>Backup and Restore tracing</vt:lpstr>
      <vt:lpstr>Database Recovery tracing</vt:lpstr>
      <vt:lpstr>Database Recovery progress</vt:lpstr>
      <vt:lpstr>Powershell Extensions</vt:lpstr>
      <vt:lpstr>Lease Timeout</vt:lpstr>
      <vt:lpstr>Availability Group: Lease Timeout</vt:lpstr>
      <vt:lpstr>Availability Group: Latency</vt:lpstr>
      <vt:lpstr>PowerPoint Presentation</vt:lpstr>
      <vt:lpstr>PowerPoint Presentation</vt:lpstr>
      <vt:lpstr>DEMO</vt:lpstr>
      <vt:lpstr>Questions </vt:lpstr>
      <vt:lpstr>Thank You</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Amit Banerjee</cp:lastModifiedBy>
  <cp:revision>52</cp:revision>
  <cp:lastPrinted>2015-10-23T03:58:48Z</cp:lastPrinted>
  <dcterms:created xsi:type="dcterms:W3CDTF">2011-08-19T20:30:49Z</dcterms:created>
  <dcterms:modified xsi:type="dcterms:W3CDTF">2016-10-22T06:43:48Z</dcterms:modified>
</cp:coreProperties>
</file>