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04" r:id="rId1"/>
    <p:sldMasterId id="2147483716" r:id="rId2"/>
  </p:sldMasterIdLst>
  <p:notesMasterIdLst>
    <p:notesMasterId r:id="rId17"/>
  </p:notesMasterIdLst>
  <p:sldIdLst>
    <p:sldId id="275" r:id="rId3"/>
    <p:sldId id="440" r:id="rId4"/>
    <p:sldId id="441" r:id="rId5"/>
    <p:sldId id="442" r:id="rId6"/>
    <p:sldId id="458" r:id="rId7"/>
    <p:sldId id="456" r:id="rId8"/>
    <p:sldId id="457" r:id="rId9"/>
    <p:sldId id="452" r:id="rId10"/>
    <p:sldId id="455" r:id="rId11"/>
    <p:sldId id="443" r:id="rId12"/>
    <p:sldId id="454" r:id="rId13"/>
    <p:sldId id="446" r:id="rId14"/>
    <p:sldId id="453" r:id="rId15"/>
    <p:sldId id="439" r:id="rId16"/>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7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57" autoAdjust="0"/>
    <p:restoredTop sz="74365" autoAdjust="0"/>
  </p:normalViewPr>
  <p:slideViewPr>
    <p:cSldViewPr>
      <p:cViewPr varScale="1">
        <p:scale>
          <a:sx n="114" d="100"/>
          <a:sy n="114" d="100"/>
        </p:scale>
        <p:origin x="-1554"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97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C4EA5A16-2B95-437E-BD33-FDD061C855DD}" type="slidenum">
              <a:rPr lang="en-US"/>
              <a:pPr>
                <a:defRPr/>
              </a:pPr>
              <a:t>‹Nº›</a:t>
            </a:fld>
            <a:endParaRPr lang="en-US"/>
          </a:p>
        </p:txBody>
      </p:sp>
    </p:spTree>
    <p:extLst>
      <p:ext uri="{BB962C8B-B14F-4D97-AF65-F5344CB8AC3E}">
        <p14:creationId xmlns:p14="http://schemas.microsoft.com/office/powerpoint/2010/main" xmlns="" val="9921413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logs.msdn.com/joesack/archive/2009/04/22/presentation-deck-for-performance-tuning-with-wait-statistics.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F9A085E-1106-4267-89F2-F2921D6F5F3D}" type="slidenum">
              <a:rPr lang="en-US"/>
              <a:pPr/>
              <a:t>0</a:t>
            </a:fld>
            <a:endParaRPr lang="en-US"/>
          </a:p>
        </p:txBody>
      </p:sp>
      <p:sp>
        <p:nvSpPr>
          <p:cNvPr id="30723" name="Rectangle 2"/>
          <p:cNvSpPr>
            <a:spLocks noGrp="1" noRot="1" noChangeAspect="1" noChangeArrowheads="1" noTextEdit="1"/>
          </p:cNvSpPr>
          <p:nvPr>
            <p:ph type="sldImg"/>
          </p:nvPr>
        </p:nvSpPr>
        <p:spPr>
          <a:xfrm>
            <a:off x="2301875" y="225425"/>
            <a:ext cx="4857750" cy="2733675"/>
          </a:xfrm>
          <a:ln/>
        </p:spPr>
      </p:sp>
      <p:sp>
        <p:nvSpPr>
          <p:cNvPr id="30724" name="Rectangle 3"/>
          <p:cNvSpPr>
            <a:spLocks noGrp="1" noChangeArrowheads="1"/>
          </p:cNvSpPr>
          <p:nvPr>
            <p:ph type="body" idx="1"/>
          </p:nvPr>
        </p:nvSpPr>
        <p:spPr>
          <a:xfrm>
            <a:off x="250825" y="3200400"/>
            <a:ext cx="6292850" cy="5622925"/>
          </a:xfrm>
          <a:noFill/>
          <a:ln/>
        </p:spPr>
        <p:txBody>
          <a:bodyPr/>
          <a:lstStyle/>
          <a:p>
            <a:pPr eaLnBrk="1" hangingPunct="1"/>
            <a:endParaRPr lang="en-US" dirty="0"/>
          </a:p>
        </p:txBody>
      </p:sp>
    </p:spTree>
    <p:extLst>
      <p:ext uri="{BB962C8B-B14F-4D97-AF65-F5344CB8AC3E}">
        <p14:creationId xmlns:p14="http://schemas.microsoft.com/office/powerpoint/2010/main" xmlns="" val="35240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9</a:t>
            </a:fld>
            <a:endParaRPr lang="en-US"/>
          </a:p>
        </p:txBody>
      </p:sp>
    </p:spTree>
    <p:extLst>
      <p:ext uri="{BB962C8B-B14F-4D97-AF65-F5344CB8AC3E}">
        <p14:creationId xmlns:p14="http://schemas.microsoft.com/office/powerpoint/2010/main" xmlns="" val="1360641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1041C3E-C8FC-4D68-B9D0-F94B6C70E320}" type="slidenum">
              <a:rPr lang="en-US"/>
              <a:pPr/>
              <a:t>10</a:t>
            </a:fld>
            <a:endParaRPr lang="en-US"/>
          </a:p>
        </p:txBody>
      </p:sp>
      <p:sp>
        <p:nvSpPr>
          <p:cNvPr id="68611" name="Rectangle 2"/>
          <p:cNvSpPr>
            <a:spLocks noGrp="1" noRot="1" noChangeAspect="1" noChangeArrowheads="1" noTextEdit="1"/>
          </p:cNvSpPr>
          <p:nvPr>
            <p:ph type="sldImg"/>
          </p:nvPr>
        </p:nvSpPr>
        <p:spPr>
          <a:xfrm>
            <a:off x="382588" y="685800"/>
            <a:ext cx="6096000" cy="3429000"/>
          </a:xfrm>
          <a:ln/>
        </p:spPr>
      </p:sp>
      <p:sp>
        <p:nvSpPr>
          <p:cNvPr id="68612" name="Rectangle 3"/>
          <p:cNvSpPr>
            <a:spLocks noGrp="1" noChangeArrowheads="1"/>
          </p:cNvSpPr>
          <p:nvPr>
            <p:ph type="body" idx="1"/>
          </p:nvPr>
        </p:nvSpPr>
        <p:spPr>
          <a:noFill/>
          <a:ln/>
        </p:spPr>
        <p:txBody>
          <a:bodyPr/>
          <a:lstStyle/>
          <a:p>
            <a:pPr eaLnBrk="1" hangingPunct="1">
              <a:lnSpc>
                <a:spcPct val="80000"/>
              </a:lnSpc>
            </a:pPr>
            <a:r>
              <a:rPr lang="en-US" sz="800" dirty="0"/>
              <a:t>Here is </a:t>
            </a:r>
            <a:r>
              <a:rPr lang="en-US" sz="800" dirty="0" err="1"/>
              <a:t>sp</a:t>
            </a:r>
            <a:r>
              <a:rPr lang="en-US" sz="800" dirty="0"/>
              <a:t> memory (talk about cost to build query plan on left  and current cost on right.</a:t>
            </a:r>
          </a:p>
          <a:p>
            <a:pPr eaLnBrk="1" hangingPunct="1">
              <a:lnSpc>
                <a:spcPct val="80000"/>
              </a:lnSpc>
            </a:pPr>
            <a:endParaRPr lang="en-US" sz="800" dirty="0"/>
          </a:p>
          <a:p>
            <a:pPr eaLnBrk="1" hangingPunct="1">
              <a:lnSpc>
                <a:spcPct val="80000"/>
              </a:lnSpc>
            </a:pPr>
            <a:r>
              <a:rPr lang="en-US" sz="800" dirty="0"/>
              <a:t>Here is stored procedure cache – a subset of memory with the </a:t>
            </a:r>
            <a:r>
              <a:rPr lang="en-US" sz="800" dirty="0" err="1"/>
              <a:t>sps</a:t>
            </a:r>
            <a:r>
              <a:rPr lang="en-US" sz="800" dirty="0"/>
              <a:t> which are currently in memory</a:t>
            </a:r>
          </a:p>
          <a:p>
            <a:pPr eaLnBrk="1" hangingPunct="1">
              <a:lnSpc>
                <a:spcPct val="80000"/>
              </a:lnSpc>
            </a:pPr>
            <a:r>
              <a:rPr lang="en-US" sz="800" dirty="0"/>
              <a:t>Here is the cost to compile and optimize the proc – here is the current cost factor.</a:t>
            </a:r>
          </a:p>
          <a:p>
            <a:pPr eaLnBrk="1" hangingPunct="1">
              <a:lnSpc>
                <a:spcPct val="80000"/>
              </a:lnSpc>
            </a:pPr>
            <a:endParaRPr lang="en-US" sz="800" dirty="0"/>
          </a:p>
          <a:p>
            <a:pPr eaLnBrk="1" hangingPunct="1">
              <a:lnSpc>
                <a:spcPct val="80000"/>
              </a:lnSpc>
            </a:pPr>
            <a:r>
              <a:rPr lang="en-US" sz="800" dirty="0"/>
              <a:t>A call is made to procedure </a:t>
            </a:r>
            <a:r>
              <a:rPr lang="en-US" sz="800" dirty="0" err="1"/>
              <a:t>getord</a:t>
            </a:r>
            <a:r>
              <a:rPr lang="en-US" sz="800" dirty="0"/>
              <a:t> – it is not in cache. The source is gotten from </a:t>
            </a:r>
            <a:r>
              <a:rPr lang="en-US" sz="800" dirty="0" err="1"/>
              <a:t>syscomments</a:t>
            </a:r>
            <a:r>
              <a:rPr lang="en-US" sz="800" dirty="0"/>
              <a:t> and it is compiled and placed into cache</a:t>
            </a:r>
          </a:p>
          <a:p>
            <a:pPr eaLnBrk="1" hangingPunct="1">
              <a:lnSpc>
                <a:spcPct val="80000"/>
              </a:lnSpc>
            </a:pPr>
            <a:r>
              <a:rPr lang="en-US" sz="800" dirty="0"/>
              <a:t>CLICK – and here is the current cost</a:t>
            </a:r>
          </a:p>
          <a:p>
            <a:pPr eaLnBrk="1" hangingPunct="1">
              <a:lnSpc>
                <a:spcPct val="80000"/>
              </a:lnSpc>
            </a:pPr>
            <a:r>
              <a:rPr lang="en-US" sz="800" dirty="0"/>
              <a:t>Lazywriter is responsible for cleaning up stored procedure cache.</a:t>
            </a:r>
          </a:p>
          <a:p>
            <a:pPr eaLnBrk="1" hangingPunct="1">
              <a:lnSpc>
                <a:spcPct val="80000"/>
              </a:lnSpc>
            </a:pPr>
            <a:r>
              <a:rPr lang="en-US" sz="800" dirty="0"/>
              <a:t>CLICK Every once in a while </a:t>
            </a:r>
            <a:r>
              <a:rPr lang="en-US" sz="800" dirty="0" err="1"/>
              <a:t>lazywriter</a:t>
            </a:r>
            <a:r>
              <a:rPr lang="en-US" sz="800" dirty="0"/>
              <a:t> wakes up and goes through SP Cache. He decrements current cost by 1 for each one of the stored procedures (he also does this for all cached plans). When the current cost reaches 0, the proc is kicked out of cache and the memory is made available for re-use.</a:t>
            </a:r>
          </a:p>
          <a:p>
            <a:pPr eaLnBrk="1" hangingPunct="1">
              <a:lnSpc>
                <a:spcPct val="80000"/>
              </a:lnSpc>
            </a:pPr>
            <a:r>
              <a:rPr lang="en-US" sz="800" dirty="0"/>
              <a:t>CLICK</a:t>
            </a:r>
          </a:p>
          <a:p>
            <a:pPr eaLnBrk="1" hangingPunct="1">
              <a:lnSpc>
                <a:spcPct val="80000"/>
              </a:lnSpc>
            </a:pPr>
            <a:r>
              <a:rPr lang="en-US" sz="800" dirty="0"/>
              <a:t>(Point each out 2 second intervals)</a:t>
            </a:r>
          </a:p>
          <a:p>
            <a:pPr eaLnBrk="1" hangingPunct="1">
              <a:lnSpc>
                <a:spcPct val="80000"/>
              </a:lnSpc>
            </a:pPr>
            <a:r>
              <a:rPr lang="en-US" sz="800" dirty="0"/>
              <a:t>CLICK then he goes back to sleep</a:t>
            </a:r>
          </a:p>
          <a:p>
            <a:pPr eaLnBrk="1" hangingPunct="1">
              <a:lnSpc>
                <a:spcPct val="80000"/>
              </a:lnSpc>
            </a:pPr>
            <a:r>
              <a:rPr lang="en-US" sz="800" dirty="0"/>
              <a:t>CLICK  Here he comes again – when memory is tighter he runs more frequently</a:t>
            </a:r>
          </a:p>
          <a:p>
            <a:pPr eaLnBrk="1" hangingPunct="1">
              <a:lnSpc>
                <a:spcPct val="80000"/>
              </a:lnSpc>
            </a:pPr>
            <a:r>
              <a:rPr lang="en-US" sz="800" dirty="0"/>
              <a:t>CLICK and he decrements the counters  ( </a:t>
            </a:r>
            <a:r>
              <a:rPr lang="en-US" sz="800" dirty="0" err="1"/>
              <a:t>NOTice</a:t>
            </a:r>
            <a:r>
              <a:rPr lang="en-US" sz="800" dirty="0"/>
              <a:t> this counter is at zero. Next time he comes around, he’ll make that available for re-use).</a:t>
            </a:r>
          </a:p>
          <a:p>
            <a:pPr eaLnBrk="1" hangingPunct="1">
              <a:lnSpc>
                <a:spcPct val="80000"/>
              </a:lnSpc>
            </a:pPr>
            <a:r>
              <a:rPr lang="en-US" sz="800" dirty="0"/>
              <a:t>CLICK</a:t>
            </a:r>
          </a:p>
          <a:p>
            <a:pPr eaLnBrk="1" hangingPunct="1">
              <a:lnSpc>
                <a:spcPct val="80000"/>
              </a:lnSpc>
            </a:pPr>
            <a:r>
              <a:rPr lang="en-US" sz="800" dirty="0"/>
              <a:t>CLICK (he’s back)</a:t>
            </a:r>
          </a:p>
          <a:p>
            <a:pPr eaLnBrk="1" hangingPunct="1">
              <a:lnSpc>
                <a:spcPct val="80000"/>
              </a:lnSpc>
            </a:pPr>
            <a:r>
              <a:rPr lang="en-US" sz="800" dirty="0"/>
              <a:t>Click and </a:t>
            </a:r>
            <a:r>
              <a:rPr lang="en-US" sz="800" dirty="0" err="1"/>
              <a:t>derements</a:t>
            </a:r>
            <a:r>
              <a:rPr lang="en-US" sz="800" dirty="0"/>
              <a:t> and removes</a:t>
            </a:r>
          </a:p>
          <a:p>
            <a:pPr eaLnBrk="1" hangingPunct="1">
              <a:lnSpc>
                <a:spcPct val="80000"/>
              </a:lnSpc>
            </a:pPr>
            <a:r>
              <a:rPr lang="en-US" sz="800" dirty="0"/>
              <a:t>CLICK he’s gone</a:t>
            </a:r>
          </a:p>
          <a:p>
            <a:pPr eaLnBrk="1" hangingPunct="1">
              <a:lnSpc>
                <a:spcPct val="80000"/>
              </a:lnSpc>
            </a:pPr>
            <a:r>
              <a:rPr lang="en-US" sz="800" dirty="0"/>
              <a:t>Now someone is calling the stored procedure </a:t>
            </a:r>
            <a:r>
              <a:rPr lang="en-US" sz="800" dirty="0" err="1"/>
              <a:t>finduser</a:t>
            </a:r>
            <a:r>
              <a:rPr lang="en-US" sz="800" dirty="0"/>
              <a:t> – and it’s already in cache and the plan can be re-used… Watch the current counter</a:t>
            </a:r>
          </a:p>
          <a:p>
            <a:pPr eaLnBrk="1" hangingPunct="1">
              <a:lnSpc>
                <a:spcPct val="80000"/>
              </a:lnSpc>
            </a:pPr>
            <a:r>
              <a:rPr lang="en-US" sz="800" dirty="0"/>
              <a:t>CLICK It gets re-set to the cost of compilation.</a:t>
            </a:r>
          </a:p>
          <a:p>
            <a:pPr eaLnBrk="1" hangingPunct="1">
              <a:lnSpc>
                <a:spcPct val="80000"/>
              </a:lnSpc>
            </a:pPr>
            <a:r>
              <a:rPr lang="en-US" sz="800" dirty="0"/>
              <a:t>CLICK </a:t>
            </a:r>
            <a:r>
              <a:rPr lang="en-US" sz="800" dirty="0" err="1"/>
              <a:t>lazywriter</a:t>
            </a:r>
            <a:r>
              <a:rPr lang="en-US" sz="800" dirty="0"/>
              <a:t> runs</a:t>
            </a:r>
          </a:p>
          <a:p>
            <a:pPr eaLnBrk="1" hangingPunct="1">
              <a:lnSpc>
                <a:spcPct val="80000"/>
              </a:lnSpc>
            </a:pPr>
            <a:r>
              <a:rPr lang="en-US" sz="800" dirty="0"/>
              <a:t>CLICK and </a:t>
            </a:r>
            <a:r>
              <a:rPr lang="en-US" sz="800" dirty="0" err="1"/>
              <a:t>derements</a:t>
            </a:r>
            <a:r>
              <a:rPr lang="en-US" sz="800" dirty="0"/>
              <a:t> and cleans up</a:t>
            </a:r>
          </a:p>
          <a:p>
            <a:pPr eaLnBrk="1" hangingPunct="1">
              <a:lnSpc>
                <a:spcPct val="80000"/>
              </a:lnSpc>
            </a:pPr>
            <a:r>
              <a:rPr lang="en-US" sz="800" dirty="0"/>
              <a:t>CLICK and goes</a:t>
            </a:r>
          </a:p>
          <a:p>
            <a:pPr eaLnBrk="1" hangingPunct="1">
              <a:lnSpc>
                <a:spcPct val="80000"/>
              </a:lnSpc>
            </a:pPr>
            <a:r>
              <a:rPr lang="en-US" sz="800" dirty="0"/>
              <a:t>And now </a:t>
            </a:r>
            <a:r>
              <a:rPr lang="en-US" sz="800" dirty="0" err="1"/>
              <a:t>someones</a:t>
            </a:r>
            <a:r>
              <a:rPr lang="en-US" sz="800" dirty="0"/>
              <a:t> calls get </a:t>
            </a:r>
            <a:r>
              <a:rPr lang="en-US" sz="800" dirty="0" err="1"/>
              <a:t>ord</a:t>
            </a:r>
            <a:r>
              <a:rPr lang="en-US" sz="800" dirty="0"/>
              <a:t> which is already in memory so its current counter gets reset.</a:t>
            </a:r>
          </a:p>
          <a:p>
            <a:pPr eaLnBrk="1" hangingPunct="1">
              <a:lnSpc>
                <a:spcPct val="80000"/>
              </a:lnSpc>
            </a:pPr>
            <a:endParaRPr lang="en-US" sz="800" dirty="0"/>
          </a:p>
          <a:p>
            <a:pPr eaLnBrk="1" hangingPunct="1">
              <a:lnSpc>
                <a:spcPct val="80000"/>
              </a:lnSpc>
            </a:pPr>
            <a:r>
              <a:rPr lang="en-US" sz="800" dirty="0"/>
              <a:t>TF661 disables the ghost cleanup process. </a:t>
            </a:r>
          </a:p>
        </p:txBody>
      </p:sp>
    </p:spTree>
    <p:extLst>
      <p:ext uri="{BB962C8B-B14F-4D97-AF65-F5344CB8AC3E}">
        <p14:creationId xmlns:p14="http://schemas.microsoft.com/office/powerpoint/2010/main" xmlns="" val="135943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228600" indent="-228600">
              <a:buAutoNum type="arabicPeriod"/>
            </a:pPr>
            <a:r>
              <a:rPr lang="en-US" dirty="0"/>
              <a:t>We’re doing the exact same thing behind the scenes, up to the point were the</a:t>
            </a:r>
            <a:r>
              <a:rPr lang="en-US" baseline="0" dirty="0"/>
              <a:t> Access Manager gets busy.  In this case, we’ll need to persist our data changes to disk.  So we must now involve the Transaction Manager.</a:t>
            </a:r>
            <a:endParaRPr lang="en-US" i="0" baseline="0" dirty="0"/>
          </a:p>
          <a:p>
            <a:pPr marL="228600" lvl="0" indent="-228600">
              <a:buAutoNum type="arabicPeriod"/>
            </a:pPr>
            <a:r>
              <a:rPr lang="en-US" i="0" baseline="0" dirty="0"/>
              <a:t>The Transaction Manager has two very important components:</a:t>
            </a:r>
          </a:p>
          <a:p>
            <a:pPr marL="685800" lvl="1" indent="-228600">
              <a:buAutoNum type="arabicPeriod"/>
            </a:pPr>
            <a:r>
              <a:rPr lang="en-US" i="0" baseline="0" dirty="0"/>
              <a:t>The Lock Manager: Maintains concurrency and the ACID properties of transactions according to the specified </a:t>
            </a:r>
            <a:r>
              <a:rPr lang="en-US" i="1" baseline="0" dirty="0"/>
              <a:t>isolation level.</a:t>
            </a:r>
          </a:p>
          <a:p>
            <a:pPr marL="685800" lvl="1" indent="-228600">
              <a:buAutoNum type="arabicPeriod"/>
            </a:pPr>
            <a:r>
              <a:rPr lang="en-US" i="0" baseline="0" dirty="0"/>
              <a:t>The Log Manager: Controls writes to the transaction log, using a method called </a:t>
            </a:r>
            <a:r>
              <a:rPr lang="en-US" i="1" baseline="0" dirty="0"/>
              <a:t>write-ahead logging.</a:t>
            </a:r>
          </a:p>
          <a:p>
            <a:pPr marL="228600" lvl="0" indent="-228600">
              <a:buAutoNum type="arabicPeriod"/>
            </a:pPr>
            <a:r>
              <a:rPr lang="en-US" i="0" baseline="0" dirty="0"/>
              <a:t>Once the transaction log confirms that it has physically written the data change and passed the confirmation back to the TM, the TM in turn confirms to the AM, and then passes the modification request back to the BM for completion</a:t>
            </a:r>
          </a:p>
          <a:p>
            <a:pPr marL="228600" lvl="0" indent="-228600">
              <a:buAutoNum type="arabicPeriod"/>
            </a:pPr>
            <a:r>
              <a:rPr lang="en-US" i="0" baseline="0" dirty="0"/>
              <a:t>But guess what, the BM has to confirm (as before) that the page is either in cache or on disk.  And if it’s on disk, it must retrieve the page(s) to cache.  </a:t>
            </a:r>
            <a:r>
              <a:rPr lang="en-US" b="1" i="1" baseline="0" dirty="0"/>
              <a:t>A key point to remember is that the data is now changed, but only in cache and not on disk.  </a:t>
            </a:r>
            <a:r>
              <a:rPr lang="en-US" b="0" i="0" baseline="0" dirty="0"/>
              <a:t>This means the page is </a:t>
            </a:r>
            <a:r>
              <a:rPr lang="en-US" b="0" i="1" baseline="0" dirty="0"/>
              <a:t>dirty</a:t>
            </a:r>
            <a:r>
              <a:rPr lang="en-US" b="0" i="0" baseline="0" dirty="0"/>
              <a:t> and is not “cleaned” until it is flushed to disk.  (A page is considered clean when it’s exactly the same on disk as in memory).</a:t>
            </a:r>
          </a:p>
          <a:p>
            <a:pPr marL="228600" lvl="0" indent="-228600">
              <a:buAutoNum type="arabicPeriod"/>
            </a:pPr>
            <a:r>
              <a:rPr lang="en-US" b="0" i="0" baseline="0" dirty="0"/>
              <a:t>Flushing to disk happens thru a process called </a:t>
            </a:r>
            <a:r>
              <a:rPr lang="en-US" b="0" i="1" baseline="0" dirty="0" err="1"/>
              <a:t>checkpointing</a:t>
            </a:r>
            <a:r>
              <a:rPr lang="en-US" b="0" i="0" baseline="0" dirty="0"/>
              <a:t>.  Unlike the </a:t>
            </a:r>
            <a:r>
              <a:rPr lang="en-US" b="0" i="0" baseline="0" dirty="0" err="1"/>
              <a:t>lazywriter</a:t>
            </a:r>
            <a:r>
              <a:rPr lang="en-US" b="0" i="0" baseline="0" dirty="0"/>
              <a:t>, </a:t>
            </a:r>
            <a:r>
              <a:rPr lang="en-US" b="0" i="0" baseline="0" dirty="0" err="1"/>
              <a:t>checkpointing</a:t>
            </a:r>
            <a:r>
              <a:rPr lang="en-US" b="0" i="0" baseline="0" dirty="0"/>
              <a:t> flushes the pages to disk but it does not remove them from cache.  </a:t>
            </a:r>
            <a:r>
              <a:rPr lang="en-US" b="0" i="0" baseline="0" dirty="0" err="1"/>
              <a:t>Checkpointing</a:t>
            </a:r>
            <a:r>
              <a:rPr lang="en-US" b="0" i="0" baseline="0" dirty="0"/>
              <a:t> also ensures that a database never has to recovery past its last checkpoint.  On a default install of SQL Server, that happens every minute or so (as long as there’s more than 10mb of data </a:t>
            </a:r>
            <a:r>
              <a:rPr lang="en-US" b="0" i="0" baseline="0"/>
              <a:t>to write).</a:t>
            </a:r>
            <a:endParaRPr lang="en-US" i="0" baseline="0" dirty="0"/>
          </a:p>
          <a:p>
            <a:pPr marL="228600" lvl="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11</a:t>
            </a:fld>
            <a:endParaRPr lang="en-US"/>
          </a:p>
        </p:txBody>
      </p:sp>
    </p:spTree>
    <p:extLst>
      <p:ext uri="{BB962C8B-B14F-4D97-AF65-F5344CB8AC3E}">
        <p14:creationId xmlns:p14="http://schemas.microsoft.com/office/powerpoint/2010/main" xmlns="" val="4231361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pPr marL="0" indent="0">
              <a:buNone/>
            </a:pPr>
            <a:r>
              <a:rPr lang="en-US" sz="1400" b="0" u="none" dirty="0"/>
              <a:t>With Hekaton, SQL Server doesn’t use</a:t>
            </a:r>
            <a:r>
              <a:rPr lang="en-US" sz="1400" b="0" u="none" baseline="0" dirty="0"/>
              <a:t> interpreted T-SQL code, doesn’t use latches, doesn’t use locks, can optionally not use the Transaction log, and many more behind the scenes changes. </a:t>
            </a:r>
            <a:r>
              <a:rPr lang="en-US" sz="1400" b="1" i="1" u="none" baseline="0" dirty="0"/>
              <a:t>But</a:t>
            </a:r>
            <a:r>
              <a:rPr lang="en-US" sz="1400" b="0" i="0" u="none" baseline="0" dirty="0"/>
              <a:t> it has a lot of limitations and constraints too, for example, no use of foreign keys. So it’s not just a straight port. </a:t>
            </a:r>
          </a:p>
          <a:p>
            <a:pPr marL="0" indent="0">
              <a:buNone/>
            </a:pPr>
            <a:endParaRPr lang="en-US" sz="1400" b="0" i="0" u="none" baseline="0" dirty="0"/>
          </a:p>
          <a:p>
            <a:pPr marL="0" indent="0">
              <a:buNone/>
            </a:pPr>
            <a:r>
              <a:rPr lang="en-US" sz="1200" b="0" i="0" kern="1200" dirty="0">
                <a:solidFill>
                  <a:schemeClr val="tx1"/>
                </a:solidFill>
                <a:effectLst/>
                <a:latin typeface="Arial" charset="0"/>
                <a:ea typeface="ＭＳ Ｐゴシック" charset="-128"/>
                <a:cs typeface="+mn-cs"/>
              </a:rPr>
              <a:t>To take advantage of In-memory OLTP, a user defines a heavily accessed table as memory optimized. In-memory OLTP tables are fully transactional, durable and accessed using T-SQL in the same way as regular SQL Server tables. A query can reference both In-memory OLTP tables and regular tables, and a transaction can update data in both types of tables. Expensive T-SQL stored procedures that reference only In-memory OLTP tables can be natively compiled into machine code for further performance improvements. The engine is designed for extremely high session concurrency for OLTP type of transactions driven from a highly scaled-out mid-tier. To achieve this it uses latch-free data structures and a new optimistic, multi-version concurrency control technique. The end result is a selective and incremental migration into In-memory OLTP to provide predictable sub-millisecond low latency and high throughput with linear scaling for DB transactions. The actual performance gain depends on many factors but we have typically seen 5X-20X in customer workloads.</a:t>
            </a:r>
            <a:endParaRPr lang="en-US" sz="1200" b="1" i="1" u="none" dirty="0"/>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12</a:t>
            </a:fld>
            <a:endParaRPr lang="en-US"/>
          </a:p>
        </p:txBody>
      </p:sp>
    </p:spTree>
    <p:extLst>
      <p:ext uri="{BB962C8B-B14F-4D97-AF65-F5344CB8AC3E}">
        <p14:creationId xmlns:p14="http://schemas.microsoft.com/office/powerpoint/2010/main" xmlns="" val="250527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8D756D-9770-4DE8-BE4A-FECF4CC37A20}" type="slidenum">
              <a:rPr lang="en-US" smtClean="0"/>
              <a:pPr/>
              <a:t>13</a:t>
            </a:fld>
            <a:endParaRPr lang="en-US" dirty="0"/>
          </a:p>
        </p:txBody>
      </p:sp>
    </p:spTree>
    <p:extLst>
      <p:ext uri="{BB962C8B-B14F-4D97-AF65-F5344CB8AC3E}">
        <p14:creationId xmlns:p14="http://schemas.microsoft.com/office/powerpoint/2010/main" xmlns="" val="370977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DEADBFC-D8AF-4C4B-A607-C1F5375742D5}" type="slidenum">
              <a:rPr lang="en-US"/>
              <a:pPr/>
              <a:t>1</a:t>
            </a:fld>
            <a:endParaRPr lang="en-US"/>
          </a:p>
        </p:txBody>
      </p:sp>
      <p:sp>
        <p:nvSpPr>
          <p:cNvPr id="35843" name="Rectangle 2"/>
          <p:cNvSpPr>
            <a:spLocks noGrp="1" noRot="1" noChangeAspect="1" noChangeArrowheads="1" noTextEdit="1"/>
          </p:cNvSpPr>
          <p:nvPr>
            <p:ph type="sldImg"/>
          </p:nvPr>
        </p:nvSpPr>
        <p:spPr>
          <a:xfrm>
            <a:off x="382588" y="685800"/>
            <a:ext cx="6096000" cy="3429000"/>
          </a:xfrm>
          <a:ln/>
        </p:spPr>
      </p:sp>
      <p:sp>
        <p:nvSpPr>
          <p:cNvPr id="35844" name="Rectangle 3"/>
          <p:cNvSpPr>
            <a:spLocks noGrp="1" noChangeArrowheads="1"/>
          </p:cNvSpPr>
          <p:nvPr>
            <p:ph type="body" idx="1"/>
          </p:nvPr>
        </p:nvSpPr>
        <p:spPr>
          <a:noFill/>
          <a:ln/>
        </p:spPr>
        <p:txBody>
          <a:bodyPr/>
          <a:lstStyle/>
          <a:p>
            <a:pPr marL="228600" indent="-228600" eaLnBrk="1" hangingPunct="1"/>
            <a:endParaRPr lang="en-US"/>
          </a:p>
        </p:txBody>
      </p:sp>
    </p:spTree>
    <p:extLst>
      <p:ext uri="{BB962C8B-B14F-4D97-AF65-F5344CB8AC3E}">
        <p14:creationId xmlns:p14="http://schemas.microsoft.com/office/powerpoint/2010/main" xmlns="" val="94218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2</a:t>
            </a:fld>
            <a:endParaRPr lang="en-US"/>
          </a:p>
        </p:txBody>
      </p:sp>
    </p:spTree>
    <p:extLst>
      <p:ext uri="{BB962C8B-B14F-4D97-AF65-F5344CB8AC3E}">
        <p14:creationId xmlns:p14="http://schemas.microsoft.com/office/powerpoint/2010/main" xmlns="" val="211699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pPr marL="228600" indent="-228600">
              <a:buAutoNum type="arabicPeriod"/>
            </a:pPr>
            <a:r>
              <a:rPr lang="en-US" dirty="0"/>
              <a:t>   Sheldon wants to do some work on SQL Server.</a:t>
            </a:r>
          </a:p>
          <a:p>
            <a:pPr marL="228600" indent="-228600">
              <a:buAutoNum type="arabicPeriod"/>
            </a:pPr>
            <a:r>
              <a:rPr lang="en-US" dirty="0"/>
              <a:t>Let’s start with a simple SELECT</a:t>
            </a:r>
            <a:r>
              <a:rPr lang="en-US" baseline="0" dirty="0"/>
              <a:t> statement.</a:t>
            </a:r>
            <a:endParaRPr lang="en-US" dirty="0"/>
          </a:p>
          <a:p>
            <a:pPr marL="228600" indent="-228600">
              <a:buAutoNum type="arabicPeriod"/>
            </a:pPr>
            <a:r>
              <a:rPr lang="en-US" dirty="0"/>
              <a:t>Sheldon will connect from his client to the protocol</a:t>
            </a:r>
            <a:r>
              <a:rPr lang="en-US" baseline="0" dirty="0"/>
              <a:t> layer using TDS (tabular data stream) endpoints.  There’s one TDS for each protocol, plus one for the DAC.  The protocol layer will probably use TCP/IP, VIA (virtual interface adapter), or maybe Named Pipes to further connect to the SQL Server.</a:t>
            </a:r>
          </a:p>
          <a:p>
            <a:pPr marL="228600" indent="-228600">
              <a:buAutoNum type="arabicPeriod"/>
            </a:pPr>
            <a:r>
              <a:rPr lang="en-US" dirty="0"/>
              <a:t>The protocol</a:t>
            </a:r>
            <a:r>
              <a:rPr lang="en-US" baseline="0" dirty="0"/>
              <a:t> layer reverses the work of the SNI, unwrapping your packet to see what it contains.</a:t>
            </a:r>
          </a:p>
          <a:p>
            <a:pPr marL="228600" indent="-228600">
              <a:buAutoNum type="arabicPeriod"/>
            </a:pPr>
            <a:r>
              <a:rPr lang="en-US" baseline="0" dirty="0"/>
              <a:t>The SELECT statement is marked as a “SQL Command” and sent to the Command Parser.</a:t>
            </a:r>
          </a:p>
          <a:p>
            <a:pPr marL="685800" lvl="1" indent="-228600">
              <a:buAutoNum type="arabicPeriod"/>
            </a:pPr>
            <a:r>
              <a:rPr lang="en-US" baseline="0" dirty="0"/>
              <a:t>The </a:t>
            </a:r>
            <a:r>
              <a:rPr lang="en-US" baseline="0" dirty="0" err="1"/>
              <a:t>Cmd</a:t>
            </a:r>
            <a:r>
              <a:rPr lang="en-US" baseline="0" dirty="0"/>
              <a:t> Parser’s role is to handle T-SQL language events: checks syntax, returns error codes when invalid.</a:t>
            </a:r>
          </a:p>
          <a:p>
            <a:pPr marL="685800" lvl="1" indent="-228600">
              <a:buAutoNum type="arabicPeriod"/>
            </a:pPr>
            <a:r>
              <a:rPr lang="en-US" baseline="0" dirty="0"/>
              <a:t>If valid, </a:t>
            </a:r>
            <a:r>
              <a:rPr lang="en-US" baseline="0" dirty="0" err="1"/>
              <a:t>Cmd</a:t>
            </a:r>
            <a:r>
              <a:rPr lang="en-US" baseline="0" dirty="0"/>
              <a:t> Parser generates an execution plan using a hash of the T-SQL then checks it against the plan cache to see if it already exists.</a:t>
            </a:r>
          </a:p>
          <a:p>
            <a:pPr marL="685800" lvl="1" indent="-228600">
              <a:buAutoNum type="arabicPeriod"/>
            </a:pPr>
            <a:r>
              <a:rPr lang="en-US" baseline="0" dirty="0"/>
              <a:t>If it finds a match, the plan is read from cache and passed to the Query Executor.  Otherwise:</a:t>
            </a:r>
          </a:p>
          <a:p>
            <a:pPr marL="228600" lvl="0" indent="-228600">
              <a:buAutoNum type="arabicPeriod"/>
            </a:pPr>
            <a:r>
              <a:rPr lang="en-US" baseline="0" dirty="0"/>
              <a:t>The Optimizer is invoked to build a query plan on a “cost-based” method.  Don’t forget – it’s not looking for the </a:t>
            </a:r>
            <a:r>
              <a:rPr lang="en-US" b="1" baseline="0" dirty="0"/>
              <a:t>BEST PLAN</a:t>
            </a:r>
            <a:r>
              <a:rPr lang="en-US" b="0" baseline="0" dirty="0"/>
              <a:t>, it’s looking for the </a:t>
            </a:r>
            <a:r>
              <a:rPr lang="en-US" b="1" baseline="0" dirty="0"/>
              <a:t>MOST EFFICIENT PLAN</a:t>
            </a:r>
            <a:r>
              <a:rPr lang="en-US" b="0" baseline="0" dirty="0"/>
              <a:t> (i.e. the best plan it can find in a split second).  It can also perform multi-stage optimizations:</a:t>
            </a:r>
          </a:p>
          <a:p>
            <a:pPr marL="685800" lvl="1" indent="-228600">
              <a:buAutoNum type="arabicPeriod"/>
            </a:pPr>
            <a:r>
              <a:rPr lang="en-US" dirty="0"/>
              <a:t>Pre-optimization:</a:t>
            </a:r>
            <a:r>
              <a:rPr lang="en-US" baseline="0" dirty="0"/>
              <a:t> a </a:t>
            </a:r>
            <a:r>
              <a:rPr lang="en-US" i="1" baseline="0" dirty="0"/>
              <a:t>trivial plan that’s super simple</a:t>
            </a:r>
            <a:endParaRPr lang="en-US" i="0" baseline="0" dirty="0"/>
          </a:p>
          <a:p>
            <a:pPr marL="685800" lvl="1" indent="-228600">
              <a:buAutoNum type="arabicPeriod"/>
            </a:pPr>
            <a:r>
              <a:rPr lang="en-US" i="0" baseline="0" dirty="0"/>
              <a:t>Phase 0: Looks for simple nested loops w/o parallelization options.  These are called </a:t>
            </a:r>
            <a:r>
              <a:rPr lang="en-US" i="1" baseline="0" dirty="0"/>
              <a:t>transactional processing plans.</a:t>
            </a:r>
            <a:endParaRPr lang="en-US" i="0" baseline="0" dirty="0"/>
          </a:p>
          <a:p>
            <a:pPr marL="685800" lvl="1" indent="-228600">
              <a:buAutoNum type="arabicPeriod"/>
            </a:pPr>
            <a:r>
              <a:rPr lang="en-US" i="0" baseline="0" dirty="0"/>
              <a:t>Phase 1: Uses a quick subset of rules containing the most common patterns.  These are called </a:t>
            </a:r>
            <a:r>
              <a:rPr lang="en-US" i="1" baseline="0" dirty="0"/>
              <a:t>quick plans</a:t>
            </a:r>
            <a:r>
              <a:rPr lang="en-US" i="0" baseline="0" dirty="0"/>
              <a:t>.</a:t>
            </a:r>
          </a:p>
          <a:p>
            <a:pPr marL="685800" lvl="1" indent="-228600">
              <a:buAutoNum type="arabicPeriod"/>
            </a:pPr>
            <a:r>
              <a:rPr lang="en-US" i="0" baseline="0" dirty="0"/>
              <a:t>Phase 2: This is for complex queries with parallelism and indexed views, called </a:t>
            </a:r>
            <a:r>
              <a:rPr lang="en-US" i="1" baseline="0" dirty="0"/>
              <a:t>full plans</a:t>
            </a:r>
            <a:r>
              <a:rPr lang="en-US" i="0" baseline="0" dirty="0"/>
              <a:t>. </a:t>
            </a:r>
          </a:p>
          <a:p>
            <a:pPr marL="685800" lvl="1" indent="-228600">
              <a:buAutoNum type="arabicPeriod"/>
            </a:pPr>
            <a:r>
              <a:rPr lang="en-US" i="0" baseline="0" dirty="0"/>
              <a:t>How much does it cost?  </a:t>
            </a:r>
            <a:r>
              <a:rPr lang="en-US" i="0" baseline="0" dirty="0" err="1"/>
              <a:t>Nuttin</a:t>
            </a:r>
            <a:r>
              <a:rPr lang="en-US" i="0" baseline="0" dirty="0"/>
              <a:t> honey – cost is a made-up, abstract definition.</a:t>
            </a:r>
          </a:p>
          <a:p>
            <a:pPr marL="228600" lvl="0" indent="-228600">
              <a:buAutoNum type="arabicPeriod"/>
            </a:pPr>
            <a:r>
              <a:rPr lang="en-US" i="0" baseline="0" dirty="0"/>
              <a:t>Once the SQL Server Query Executor knows </a:t>
            </a:r>
            <a:r>
              <a:rPr lang="en-US" i="1" baseline="0" dirty="0"/>
              <a:t>what</a:t>
            </a:r>
            <a:r>
              <a:rPr lang="en-US" i="0" baseline="0" dirty="0"/>
              <a:t> it needs to do, now it has to actually do it.  So the QE hands over the retrieval of data to the Storage Engine (using OLEDB, in case you’re interested) to handle the data using its preferred Access Method.</a:t>
            </a:r>
          </a:p>
          <a:p>
            <a:pPr marL="228600" lvl="0" indent="-228600">
              <a:buAutoNum type="arabicPeriod"/>
            </a:pPr>
            <a:r>
              <a:rPr lang="en-US" i="0" baseline="0" dirty="0"/>
              <a:t>Access Methods are a collection of code that figures out how to best get to the data stored in tables, indexes (and partitions) .  However, it doesn’t do the actual work of retrieving data.  That’s handled by the Buffer Manager.</a:t>
            </a:r>
          </a:p>
          <a:p>
            <a:pPr marL="228600" lvl="0" indent="-228600">
              <a:buAutoNum type="arabicPeriod"/>
            </a:pPr>
            <a:r>
              <a:rPr lang="en-US" i="0" baseline="0" dirty="0"/>
              <a:t>The Buffer Manager checks to see if the page(s) exist in cache.  If not, BM gets the pages from the database (reading from disk in the process, creating physical reads) and puts them into data cache (creating logical reads).  </a:t>
            </a:r>
            <a:r>
              <a:rPr lang="en-US" i="1" baseline="0" dirty="0"/>
              <a:t>The key point to take away is that data is only actually ever read from cache!</a:t>
            </a:r>
            <a:endParaRPr lang="en-US" i="0" baseline="0" dirty="0"/>
          </a:p>
          <a:p>
            <a:pPr marL="228600" lvl="0" indent="-228600">
              <a:buAutoNum type="arabicPeriod"/>
            </a:pPr>
            <a:endParaRPr lang="en-US" i="0" baseline="0" dirty="0"/>
          </a:p>
          <a:p>
            <a:pPr marL="228600" lvl="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3</a:t>
            </a:fld>
            <a:endParaRPr lang="en-US"/>
          </a:p>
        </p:txBody>
      </p:sp>
    </p:spTree>
    <p:extLst>
      <p:ext uri="{BB962C8B-B14F-4D97-AF65-F5344CB8AC3E}">
        <p14:creationId xmlns:p14="http://schemas.microsoft.com/office/powerpoint/2010/main" xmlns="" val="270473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a:t>Want to dig deeper? Plenty</a:t>
            </a:r>
            <a:r>
              <a:rPr lang="en-US" sz="1050" baseline="0" dirty="0"/>
              <a:t> of resources online, e.g. http://blogs.technet.com/b/josebda/archive/2009/03/30/sql-server-2008-sqlos.aspx</a:t>
            </a:r>
            <a:endParaRPr lang="en-US" sz="1050" dirty="0"/>
          </a:p>
          <a:p>
            <a:endParaRPr lang="en-US" sz="1050" dirty="0"/>
          </a:p>
          <a:p>
            <a:r>
              <a:rPr lang="en-US" dirty="0"/>
              <a:t>The ones we care about for this workshop:</a:t>
            </a:r>
          </a:p>
          <a:p>
            <a:pPr lvl="1"/>
            <a:endParaRPr lang="en-US" dirty="0"/>
          </a:p>
          <a:p>
            <a:pPr lvl="1"/>
            <a:r>
              <a:rPr lang="en-US" dirty="0"/>
              <a:t>Query Processor</a:t>
            </a:r>
          </a:p>
          <a:p>
            <a:pPr lvl="2"/>
            <a:r>
              <a:rPr lang="en-US" dirty="0"/>
              <a:t>Parsing, binding, optimization, compilation</a:t>
            </a:r>
          </a:p>
          <a:p>
            <a:pPr lvl="1"/>
            <a:endParaRPr lang="en-US" dirty="0"/>
          </a:p>
          <a:p>
            <a:pPr lvl="1"/>
            <a:r>
              <a:rPr lang="en-US" dirty="0"/>
              <a:t>Query Optimizer &amp; Executor</a:t>
            </a:r>
          </a:p>
          <a:p>
            <a:pPr lvl="2"/>
            <a:r>
              <a:rPr lang="en-US" dirty="0"/>
              <a:t>You get three guesses</a:t>
            </a:r>
          </a:p>
          <a:p>
            <a:pPr lvl="1"/>
            <a:endParaRPr lang="en-US" dirty="0"/>
          </a:p>
          <a:p>
            <a:pPr lvl="1"/>
            <a:r>
              <a:rPr lang="en-US" dirty="0"/>
              <a:t>Storage Engine</a:t>
            </a:r>
          </a:p>
          <a:p>
            <a:pPr lvl="2"/>
            <a:r>
              <a:rPr lang="en-US" dirty="0"/>
              <a:t>Buffer management, retrieve results</a:t>
            </a:r>
          </a:p>
          <a:p>
            <a:endParaRPr lang="en-US"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187C177-D103-4954-BB2D-583A79C55305}"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356800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4EA5A16-2B95-437E-BD33-FDD061C855D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1425332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8912"/>
          <p:cNvSpPr>
            <a:spLocks noGrp="1" noRot="1" noChangeAspect="1" noChangeArrowheads="1" noTextEdit="1"/>
          </p:cNvSpPr>
          <p:nvPr>
            <p:ph type="sldImg"/>
          </p:nvPr>
        </p:nvSpPr>
        <p:spPr>
          <a:noFill/>
          <a:ln cap="flat">
            <a:headEnd type="none" w="med" len="med"/>
            <a:tailEnd type="none" w="med" len="med"/>
          </a:ln>
        </p:spPr>
      </p:sp>
      <p:sp>
        <p:nvSpPr>
          <p:cNvPr id="38914" name="Rectangle 38913"/>
          <p:cNvSpPr>
            <a:spLocks noGrp="1" noChangeArrowheads="1"/>
          </p:cNvSpPr>
          <p:nvPr>
            <p:ph type="body" idx="1"/>
          </p:nvPr>
        </p:nvSpPr>
        <p:spPr>
          <a:noFill/>
          <a:ln/>
        </p:spPr>
        <p:txBody>
          <a:bodyPr/>
          <a:lstStyle/>
          <a:p>
            <a:pPr eaLnBrk="1" hangingPunct="1"/>
            <a:r>
              <a:rPr lang="en-GB" dirty="0">
                <a:latin typeface="Arial" charset="0"/>
              </a:rPr>
              <a:t>Credit goes to Joe Sack for this animation!</a:t>
            </a:r>
          </a:p>
        </p:txBody>
      </p:sp>
    </p:spTree>
    <p:extLst>
      <p:ext uri="{BB962C8B-B14F-4D97-AF65-F5344CB8AC3E}">
        <p14:creationId xmlns:p14="http://schemas.microsoft.com/office/powerpoint/2010/main" xmlns="" val="4257053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pPr marL="0" indent="0">
              <a:buNone/>
            </a:pPr>
            <a:r>
              <a:rPr lang="en-US" sz="1400" b="1" u="sng" dirty="0"/>
              <a:t>CPU PRESSURE</a:t>
            </a:r>
          </a:p>
          <a:p>
            <a:r>
              <a:rPr lang="en-US" sz="1200" b="1" dirty="0"/>
              <a:t>CPU pressure</a:t>
            </a:r>
            <a:r>
              <a:rPr lang="en-US" sz="1200" dirty="0"/>
              <a:t>: SOS_SCHEDULER_YIELD </a:t>
            </a:r>
          </a:p>
          <a:p>
            <a:r>
              <a:rPr lang="en-US" sz="1200" b="1" dirty="0"/>
              <a:t>Parallelism</a:t>
            </a:r>
            <a:r>
              <a:rPr lang="en-US" sz="1200" dirty="0"/>
              <a:t>: CXPACKET </a:t>
            </a:r>
          </a:p>
          <a:p>
            <a:pPr marL="0" indent="0">
              <a:buNone/>
            </a:pPr>
            <a:r>
              <a:rPr lang="en-US" sz="1400" b="1" u="sng" dirty="0"/>
              <a:t>LOCKING</a:t>
            </a:r>
          </a:p>
          <a:p>
            <a:r>
              <a:rPr lang="en-US" sz="1200" b="1" dirty="0"/>
              <a:t>Long term blocking</a:t>
            </a:r>
            <a:r>
              <a:rPr lang="en-US" sz="1200" dirty="0"/>
              <a:t>: LCK_X, LCK_M_U, &amp; LCK_M_X</a:t>
            </a:r>
          </a:p>
          <a:p>
            <a:pPr marL="0" indent="0">
              <a:buNone/>
            </a:pPr>
            <a:r>
              <a:rPr lang="en-US" sz="1400" b="1" u="sng" dirty="0"/>
              <a:t>MEMORY</a:t>
            </a:r>
            <a:r>
              <a:rPr lang="en-US" sz="1200" dirty="0"/>
              <a:t> </a:t>
            </a:r>
          </a:p>
          <a:p>
            <a:r>
              <a:rPr lang="en-US" sz="1200" b="1" dirty="0"/>
              <a:t>Buffer latch</a:t>
            </a:r>
            <a:r>
              <a:rPr lang="en-US" sz="1200" dirty="0"/>
              <a:t>: PAGELATCH_X </a:t>
            </a:r>
          </a:p>
          <a:p>
            <a:r>
              <a:rPr lang="en-US" sz="1200" b="1" dirty="0"/>
              <a:t>Non-buffer latch</a:t>
            </a:r>
            <a:r>
              <a:rPr lang="en-US" sz="1200" dirty="0"/>
              <a:t>: LATCH_X </a:t>
            </a:r>
          </a:p>
          <a:p>
            <a:r>
              <a:rPr lang="en-US" sz="1200" b="1" dirty="0"/>
              <a:t>Memory grants</a:t>
            </a:r>
            <a:r>
              <a:rPr lang="en-US" sz="1200" dirty="0"/>
              <a:t>: RESOURCE_SEMAPHORE </a:t>
            </a:r>
          </a:p>
          <a:p>
            <a:pPr marL="0" indent="0">
              <a:buFont typeface="Arial" pitchFamily="34" charset="0"/>
              <a:buNone/>
            </a:pPr>
            <a:r>
              <a:rPr lang="en-US" sz="1400" b="1" u="sng" dirty="0"/>
              <a:t>I/O</a:t>
            </a:r>
          </a:p>
          <a:p>
            <a:r>
              <a:rPr lang="en-US" sz="1200" b="1" dirty="0"/>
              <a:t>Buffer I/O latch</a:t>
            </a:r>
            <a:r>
              <a:rPr lang="en-US" sz="1200" dirty="0"/>
              <a:t>: PAGEIOLATCH_X </a:t>
            </a:r>
          </a:p>
          <a:p>
            <a:r>
              <a:rPr lang="en-US" sz="1200" b="1" dirty="0"/>
              <a:t>Tran log disk subsystem</a:t>
            </a:r>
            <a:r>
              <a:rPr lang="en-US" sz="1200" dirty="0"/>
              <a:t>: WRITELOG &amp; LOGBUFFER </a:t>
            </a:r>
          </a:p>
          <a:p>
            <a:r>
              <a:rPr lang="en-US" sz="1200" b="1" dirty="0"/>
              <a:t>General I/O issues</a:t>
            </a:r>
            <a:r>
              <a:rPr lang="en-US" sz="1200" dirty="0"/>
              <a:t>: ASYNC_IO_COMPLETION &amp; IO_COMPLETION</a:t>
            </a:r>
          </a:p>
          <a:p>
            <a:pPr marL="0" indent="0">
              <a:buFont typeface="Arial" pitchFamily="34" charset="0"/>
              <a:buNone/>
            </a:pPr>
            <a:r>
              <a:rPr lang="en-US" sz="1400" b="1" u="sng" dirty="0"/>
              <a:t>NETWORK</a:t>
            </a:r>
            <a:r>
              <a:rPr lang="en-US" sz="1200" u="sng" dirty="0"/>
              <a:t> </a:t>
            </a:r>
            <a:r>
              <a:rPr lang="en-US" sz="1200" b="1" u="sng" dirty="0"/>
              <a:t>PRESSURE</a:t>
            </a:r>
          </a:p>
          <a:p>
            <a:r>
              <a:rPr lang="en-US" sz="1200" b="1" dirty="0"/>
              <a:t>Network I/O</a:t>
            </a:r>
            <a:r>
              <a:rPr lang="en-US" sz="1200" dirty="0"/>
              <a:t>: ASYNC_NETWORK_IO </a:t>
            </a:r>
            <a:endParaRPr lang="en-US" sz="1050" dirty="0"/>
          </a:p>
          <a:p>
            <a:endParaRPr lang="en-US" sz="1200" dirty="0"/>
          </a:p>
          <a:p>
            <a:pPr marL="0" marR="0" indent="0" algn="l" defTabSz="914363" rtl="0" eaLnBrk="1" fontAlgn="auto" latinLnBrk="0" hangingPunct="1">
              <a:lnSpc>
                <a:spcPct val="90000"/>
              </a:lnSpc>
              <a:spcBef>
                <a:spcPts val="0"/>
              </a:spcBef>
              <a:spcAft>
                <a:spcPts val="333"/>
              </a:spcAft>
              <a:buClrTx/>
              <a:buSzTx/>
              <a:buFontTx/>
              <a:buNone/>
              <a:tabLst/>
              <a:defRPr/>
            </a:pPr>
            <a:r>
              <a:rPr lang="en-US" dirty="0"/>
              <a:t>From Jimmy May: http://blogs.msdn.com/jimmymay/archive/2009/04/27/wait-stats-by-joe-sack.aspx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a:t>and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a:t>Joe Sack: </a:t>
            </a:r>
            <a:r>
              <a:rPr lang="en-US" i="1" dirty="0"/>
              <a:t>Presentation Deck for "Performance Tuning with Wait Statistics"</a:t>
            </a:r>
            <a:r>
              <a:rPr lang="en-US" dirty="0"/>
              <a:t> </a:t>
            </a:r>
            <a:br>
              <a:rPr lang="en-US" dirty="0"/>
            </a:br>
            <a:r>
              <a:rPr lang="en-US" dirty="0">
                <a:hlinkClick r:id="rId3" tooltip="http://blogs.msdn.com/joesack/archive/2009/04/22/presentation-deck-for-performance-tuning-with-wait-statistics.aspx"/>
              </a:rPr>
              <a:t>http://blogs.msdn.com/joesack/archive/2009/04/22/presentation-deck-for-performance-tuning-with-wait-statistics.aspx</a:t>
            </a:r>
            <a:endParaRPr lang="en-US" dirty="0"/>
          </a:p>
          <a:p>
            <a:endParaRPr lang="en-US" sz="1200" dirty="0"/>
          </a:p>
          <a:p>
            <a:endParaRPr lang="en-US" sz="1200" dirty="0"/>
          </a:p>
        </p:txBody>
      </p:sp>
      <p:sp>
        <p:nvSpPr>
          <p:cNvPr id="4" name="Slide Number Placeholder 3"/>
          <p:cNvSpPr>
            <a:spLocks noGrp="1"/>
          </p:cNvSpPr>
          <p:nvPr>
            <p:ph type="sldNum" sz="quarter" idx="10"/>
          </p:nvPr>
        </p:nvSpPr>
        <p:spPr/>
        <p:txBody>
          <a:bodyPr/>
          <a:lstStyle/>
          <a:p>
            <a:pPr>
              <a:defRPr/>
            </a:pPr>
            <a:fld id="{C4EA5A16-2B95-437E-BD33-FDD061C855DD}" type="slidenum">
              <a:rPr lang="en-US" smtClean="0"/>
              <a:pPr>
                <a:defRPr/>
              </a:pPr>
              <a:t>7</a:t>
            </a:fld>
            <a:endParaRPr lang="en-US"/>
          </a:p>
        </p:txBody>
      </p:sp>
    </p:spTree>
    <p:extLst>
      <p:ext uri="{BB962C8B-B14F-4D97-AF65-F5344CB8AC3E}">
        <p14:creationId xmlns:p14="http://schemas.microsoft.com/office/powerpoint/2010/main" xmlns="" val="33190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SPA</a:t>
            </a:r>
            <a:r>
              <a:rPr lang="en-US" baseline="0" dirty="0"/>
              <a:t> = single-page allocations</a:t>
            </a:r>
          </a:p>
          <a:p>
            <a:r>
              <a:rPr lang="en-US" dirty="0"/>
              <a:t>MPA = multi-page</a:t>
            </a:r>
            <a:r>
              <a:rPr lang="en-US" baseline="0" dirty="0"/>
              <a:t> allocations</a:t>
            </a:r>
          </a:p>
          <a:p>
            <a:r>
              <a:rPr lang="en-US" baseline="0" dirty="0"/>
              <a:t>DWA = direct Windows allocations</a:t>
            </a:r>
          </a:p>
          <a:p>
            <a:r>
              <a:rPr lang="en-US" dirty="0"/>
              <a:t>TS = thread stacks</a:t>
            </a:r>
          </a:p>
          <a:p>
            <a:endParaRPr lang="en-US" dirty="0"/>
          </a:p>
          <a:p>
            <a:r>
              <a:rPr lang="en-US" dirty="0"/>
              <a:t>Picture credit Microsoft, from this blog post:</a:t>
            </a:r>
          </a:p>
          <a:p>
            <a:r>
              <a:rPr lang="en-US" dirty="0"/>
              <a:t>http://</a:t>
            </a:r>
            <a:r>
              <a:rPr lang="en-US" dirty="0" err="1"/>
              <a:t>blogs.msdn.com</a:t>
            </a:r>
            <a:r>
              <a:rPr lang="en-US" dirty="0"/>
              <a:t>/b/</a:t>
            </a:r>
            <a:r>
              <a:rPr lang="en-US" dirty="0" err="1"/>
              <a:t>sqlosteam</a:t>
            </a:r>
            <a:r>
              <a:rPr lang="en-US" dirty="0"/>
              <a:t>/archive/2012/07/12/memory-manager-configuration-changes-in-sql-server-2012.aspx</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5061CB-E012-7648-B0A5-F416BF2E6B0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xmlns="" val="3266768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457205"/>
            <a:ext cx="7772400" cy="1492249"/>
          </a:xfrm>
        </p:spPr>
        <p:txBody>
          <a:bodyPr anchor="b">
            <a:noAutofit/>
          </a:bodyPr>
          <a:lstStyle>
            <a:lvl1pPr>
              <a:lnSpc>
                <a:spcPct val="100000"/>
              </a:lnSpc>
              <a:defRPr sz="6600"/>
            </a:lvl1pPr>
          </a:lstStyle>
          <a:p>
            <a:r>
              <a:rPr lang="en-US" dirty="0"/>
              <a:t>Master title</a:t>
            </a:r>
          </a:p>
        </p:txBody>
      </p:sp>
      <p:sp>
        <p:nvSpPr>
          <p:cNvPr id="3" name="Subtitle 2"/>
          <p:cNvSpPr>
            <a:spLocks noGrp="1"/>
          </p:cNvSpPr>
          <p:nvPr>
            <p:ph type="subTitle" idx="1"/>
          </p:nvPr>
        </p:nvSpPr>
        <p:spPr>
          <a:xfrm>
            <a:off x="1371600" y="3244850"/>
            <a:ext cx="6400800" cy="914400"/>
          </a:xfrm>
        </p:spPr>
        <p:txBody>
          <a:bodyPr>
            <a:normAutofit/>
          </a:bodyPr>
          <a:lstStyle>
            <a:lvl1pPr marL="0" indent="0" algn="ctr">
              <a:buNone/>
              <a:defRPr sz="240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4679014"/>
            <a:ext cx="1270000" cy="334897"/>
          </a:xfrm>
          <a:prstGeom prst="rect">
            <a:avLst/>
          </a:prstGeom>
        </p:spPr>
      </p:pic>
      <p:sp>
        <p:nvSpPr>
          <p:cNvPr id="9" name="Rectangle 8"/>
          <p:cNvSpPr/>
          <p:nvPr/>
        </p:nvSpPr>
        <p:spPr>
          <a:xfrm>
            <a:off x="8" y="-12700"/>
            <a:ext cx="9148233" cy="101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ransition>
    <p:fade thruBlk="1"/>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205980"/>
            <a:ext cx="2057400" cy="4388644"/>
          </a:xfrm>
        </p:spPr>
        <p:txBody>
          <a:bodyPr vert="eaVert"/>
          <a:lstStyle/>
          <a:p>
            <a:r>
              <a:rPr lang="en-US" dirty="0"/>
              <a:t>Master title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457206"/>
            <a:ext cx="7772400" cy="1492249"/>
          </a:xfrm>
        </p:spPr>
        <p:txBody>
          <a:bodyPr anchor="b">
            <a:noAutofit/>
          </a:bodyPr>
          <a:lstStyle>
            <a:lvl1pPr>
              <a:lnSpc>
                <a:spcPct val="100000"/>
              </a:lnSpc>
              <a:defRPr sz="4950"/>
            </a:lvl1pPr>
          </a:lstStyle>
          <a:p>
            <a:r>
              <a:rPr lang="en-US" dirty="0"/>
              <a:t>Master title</a:t>
            </a:r>
          </a:p>
        </p:txBody>
      </p:sp>
      <p:sp>
        <p:nvSpPr>
          <p:cNvPr id="3" name="Subtitle 2"/>
          <p:cNvSpPr>
            <a:spLocks noGrp="1"/>
          </p:cNvSpPr>
          <p:nvPr>
            <p:ph type="subTitle" idx="1"/>
          </p:nvPr>
        </p:nvSpPr>
        <p:spPr>
          <a:xfrm>
            <a:off x="1371600" y="3244850"/>
            <a:ext cx="6400800" cy="914400"/>
          </a:xfrm>
        </p:spPr>
        <p:txBody>
          <a:bodyPr>
            <a:normAutofit/>
          </a:bodyPr>
          <a:lstStyle>
            <a:lvl1pPr marL="0" indent="0" algn="ctr">
              <a:buNone/>
              <a:defRPr sz="1800">
                <a:solidFill>
                  <a:schemeClr val="accent1">
                    <a:lumMod val="50000"/>
                  </a:schemeClr>
                </a:solidFill>
              </a:defRPr>
            </a:lvl1pPr>
            <a:lvl2pPr marL="342892" indent="0" algn="ctr">
              <a:buNone/>
              <a:defRPr>
                <a:solidFill>
                  <a:schemeClr val="tx1">
                    <a:tint val="75000"/>
                  </a:schemeClr>
                </a:solidFill>
              </a:defRPr>
            </a:lvl2pPr>
            <a:lvl3pPr marL="685784"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‹Nº›</a:t>
            </a:fld>
            <a:endParaRPr lang="en-US" dirty="0"/>
          </a:p>
        </p:txBody>
      </p:sp>
      <p:sp>
        <p:nvSpPr>
          <p:cNvPr id="9" name="Rectangle 8"/>
          <p:cNvSpPr/>
          <p:nvPr/>
        </p:nvSpPr>
        <p:spPr>
          <a:xfrm>
            <a:off x="5" y="-12700"/>
            <a:ext cx="9148233" cy="101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xmlns="" val="3820353638"/>
      </p:ext>
    </p:extLst>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700"/>
            </a:lvl1pPr>
          </a:lstStyle>
          <a:p>
            <a:r>
              <a:rPr lang="en-US" dirty="0"/>
              <a:t>Master title style</a:t>
            </a:r>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‹Nº›</a:t>
            </a:fld>
            <a:endParaRPr lang="en-US"/>
          </a:p>
        </p:txBody>
      </p:sp>
    </p:spTree>
    <p:extLst>
      <p:ext uri="{BB962C8B-B14F-4D97-AF65-F5344CB8AC3E}">
        <p14:creationId xmlns:p14="http://schemas.microsoft.com/office/powerpoint/2010/main" xmlns="" val="2178451138"/>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3"/>
            <a:ext cx="7772400" cy="1878806"/>
          </a:xfrm>
        </p:spPr>
        <p:txBody>
          <a:bodyPr anchor="b"/>
          <a:lstStyle>
            <a:lvl1pPr algn="ctr" defTabSz="685784" rtl="0" eaLnBrk="1" latinLnBrk="0" hangingPunct="1">
              <a:lnSpc>
                <a:spcPct val="100000"/>
              </a:lnSpc>
              <a:spcBef>
                <a:spcPct val="0"/>
              </a:spcBef>
              <a:buNone/>
              <a:defRPr lang="en-US" sz="2700" kern="1200" dirty="0" smtClean="0">
                <a:solidFill>
                  <a:schemeClr val="tx2"/>
                </a:solidFill>
                <a:effectLst>
                  <a:reflection stA="28000" endPos="45000" dist="5080" dir="5400000" sy="-100000" algn="bl" rotWithShape="0"/>
                </a:effectLst>
                <a:latin typeface="+mn-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722313" y="3051577"/>
            <a:ext cx="7772400" cy="848915"/>
          </a:xfrm>
        </p:spPr>
        <p:txBody>
          <a:bodyPr anchor="t"/>
          <a:lstStyle>
            <a:lvl1pPr marL="0" indent="0" algn="ctr">
              <a:buNone/>
              <a:defRPr sz="1500">
                <a:solidFill>
                  <a:schemeClr val="accent1">
                    <a:lumMod val="50000"/>
                  </a:schemeClr>
                </a:solidFill>
              </a:defRPr>
            </a:lvl1pPr>
            <a:lvl2pPr marL="342892" indent="0">
              <a:buNone/>
              <a:defRPr sz="1350">
                <a:solidFill>
                  <a:schemeClr val="tx1">
                    <a:tint val="75000"/>
                  </a:schemeClr>
                </a:solidFill>
              </a:defRPr>
            </a:lvl2pPr>
            <a:lvl3pPr marL="685784"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9"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F38DF745-7D3F-47F4-83A3-874385CFAA69}" type="slidenum">
              <a:rPr lang="en-US" smtClean="0"/>
              <a:pPr/>
              <a:t>‹Nº›</a:t>
            </a:fld>
            <a:endParaRPr lang="en-US" dirty="0"/>
          </a:p>
        </p:txBody>
      </p:sp>
    </p:spTree>
    <p:extLst>
      <p:ext uri="{BB962C8B-B14F-4D97-AF65-F5344CB8AC3E}">
        <p14:creationId xmlns:p14="http://schemas.microsoft.com/office/powerpoint/2010/main" xmlns="" val="1512746041"/>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700"/>
            </a:lvl1pPr>
          </a:lstStyle>
          <a:p>
            <a:r>
              <a:rPr lang="en-US" dirty="0"/>
              <a:t>Master title style</a:t>
            </a:r>
          </a:p>
        </p:txBody>
      </p:sp>
      <p:sp>
        <p:nvSpPr>
          <p:cNvPr id="4" name="Content Placeholder 3"/>
          <p:cNvSpPr>
            <a:spLocks noGrp="1"/>
          </p:cNvSpPr>
          <p:nvPr>
            <p:ph sz="half" idx="2"/>
          </p:nvPr>
        </p:nvSpPr>
        <p:spPr>
          <a:xfrm>
            <a:off x="4648200" y="1200153"/>
            <a:ext cx="4038600" cy="3394472"/>
          </a:xfrm>
        </p:spPr>
        <p:txBody>
          <a:bodyPr/>
          <a:lstStyle>
            <a:lvl1pPr>
              <a:defRPr sz="18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98BF1001-ACC5-4500-9278-26E070CD1A34}" type="slidenum">
              <a:rPr lang="en-US" smtClean="0"/>
              <a:pPr/>
              <a:t>‹Nº›</a:t>
            </a:fld>
            <a:endParaRPr lang="en-US"/>
          </a:p>
        </p:txBody>
      </p:sp>
      <p:sp>
        <p:nvSpPr>
          <p:cNvPr id="9" name="Content Placeholder 8"/>
          <p:cNvSpPr>
            <a:spLocks noGrp="1"/>
          </p:cNvSpPr>
          <p:nvPr>
            <p:ph sz="quarter" idx="13"/>
          </p:nvPr>
        </p:nvSpPr>
        <p:spPr>
          <a:xfrm>
            <a:off x="365760" y="1200150"/>
            <a:ext cx="4041648" cy="3394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24748329"/>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700"/>
            </a:lvl1pPr>
          </a:lstStyle>
          <a:p>
            <a:r>
              <a:rPr lang="en-US" dirty="0"/>
              <a:t>Master title style</a:t>
            </a:r>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1800" b="0"/>
            </a:lvl1pPr>
            <a:lvl2pPr marL="342892" indent="0">
              <a:buNone/>
              <a:defRPr sz="1500" b="1"/>
            </a:lvl2pPr>
            <a:lvl3pPr marL="685784" indent="0">
              <a:buNone/>
              <a:defRPr sz="1350" b="1"/>
            </a:lvl3pPr>
            <a:lvl4pPr marL="1028675"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4648207" y="1200150"/>
            <a:ext cx="4041775" cy="457200"/>
          </a:xfrm>
        </p:spPr>
        <p:txBody>
          <a:bodyPr anchor="b">
            <a:noAutofit/>
          </a:bodyPr>
          <a:lstStyle>
            <a:lvl1pPr marL="0" indent="0" algn="ctr">
              <a:buNone/>
              <a:defRPr sz="1800" b="0"/>
            </a:lvl1pPr>
            <a:lvl2pPr marL="342892" indent="0">
              <a:buNone/>
              <a:defRPr sz="1500" b="1"/>
            </a:lvl2pPr>
            <a:lvl3pPr marL="685784" indent="0">
              <a:buNone/>
              <a:defRPr sz="1350" b="1"/>
            </a:lvl3pPr>
            <a:lvl4pPr marL="1028675"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9" name="Slide Number Placeholder 8"/>
          <p:cNvSpPr>
            <a:spLocks noGrp="1"/>
          </p:cNvSpPr>
          <p:nvPr>
            <p:ph type="sldNum" sz="quarter" idx="12"/>
          </p:nvPr>
        </p:nvSpPr>
        <p:spPr/>
        <p:txBody>
          <a:bodyPr/>
          <a:lstStyle/>
          <a:p>
            <a:fld id="{F38DF745-7D3F-47F4-83A3-874385CFAA69}" type="slidenum">
              <a:rPr lang="en-US" smtClean="0"/>
              <a:pPr/>
              <a:t>‹Nº›</a:t>
            </a:fld>
            <a:endParaRPr lang="en-US"/>
          </a:p>
        </p:txBody>
      </p:sp>
      <p:sp>
        <p:nvSpPr>
          <p:cNvPr id="11" name="Content Placeholder 10"/>
          <p:cNvSpPr>
            <a:spLocks noGrp="1"/>
          </p:cNvSpPr>
          <p:nvPr>
            <p:ph sz="quarter" idx="13"/>
          </p:nvPr>
        </p:nvSpPr>
        <p:spPr>
          <a:xfrm>
            <a:off x="457200" y="1659636"/>
            <a:ext cx="4041648" cy="2935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1659639"/>
            <a:ext cx="4041648" cy="29348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069157817"/>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700"/>
            </a:lvl1pPr>
          </a:lstStyle>
          <a:p>
            <a:r>
              <a:rPr lang="en-US" dirty="0"/>
              <a:t>Master title style</a:t>
            </a:r>
          </a:p>
        </p:txBody>
      </p:sp>
      <p:sp>
        <p:nvSpPr>
          <p:cNvPr id="5" name="Slide Number Placeholder 4"/>
          <p:cNvSpPr>
            <a:spLocks noGrp="1"/>
          </p:cNvSpPr>
          <p:nvPr>
            <p:ph type="sldNum" sz="quarter" idx="12"/>
          </p:nvPr>
        </p:nvSpPr>
        <p:spPr/>
        <p:txBody>
          <a:bodyPr/>
          <a:lstStyle/>
          <a:p>
            <a:fld id="{F38DF745-7D3F-47F4-83A3-874385CFAA69}" type="slidenum">
              <a:rPr lang="en-US" smtClean="0"/>
              <a:pPr/>
              <a:t>‹Nº›</a:t>
            </a:fld>
            <a:endParaRPr lang="en-US"/>
          </a:p>
        </p:txBody>
      </p:sp>
    </p:spTree>
    <p:extLst>
      <p:ext uri="{BB962C8B-B14F-4D97-AF65-F5344CB8AC3E}">
        <p14:creationId xmlns:p14="http://schemas.microsoft.com/office/powerpoint/2010/main" xmlns="" val="3512653172"/>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8DF745-7D3F-47F4-83A3-874385CFAA69}" type="slidenum">
              <a:rPr lang="en-US" smtClean="0"/>
              <a:pPr/>
              <a:t>‹Nº›</a:t>
            </a:fld>
            <a:endParaRPr lang="en-US"/>
          </a:p>
        </p:txBody>
      </p:sp>
    </p:spTree>
    <p:extLst>
      <p:ext uri="{BB962C8B-B14F-4D97-AF65-F5344CB8AC3E}">
        <p14:creationId xmlns:p14="http://schemas.microsoft.com/office/powerpoint/2010/main" xmlns="" val="3752094841"/>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92" y="200027"/>
            <a:ext cx="3008313" cy="1571625"/>
          </a:xfrm>
        </p:spPr>
        <p:txBody>
          <a:bodyPr anchor="b"/>
          <a:lstStyle>
            <a:lvl1pPr algn="ctr">
              <a:lnSpc>
                <a:spcPct val="100000"/>
              </a:lnSpc>
              <a:defRPr sz="2100" b="1">
                <a:effectLst/>
              </a:defRPr>
            </a:lvl1pPr>
          </a:lstStyle>
          <a:p>
            <a:r>
              <a:rPr lang="en-US"/>
              <a:t>Click to edit Master title style</a:t>
            </a:r>
            <a:endParaRPr lang="en-US" dirty="0"/>
          </a:p>
        </p:txBody>
      </p:sp>
      <p:sp>
        <p:nvSpPr>
          <p:cNvPr id="3" name="Content Placeholder 2"/>
          <p:cNvSpPr>
            <a:spLocks noGrp="1"/>
          </p:cNvSpPr>
          <p:nvPr>
            <p:ph idx="1"/>
          </p:nvPr>
        </p:nvSpPr>
        <p:spPr>
          <a:xfrm>
            <a:off x="719144" y="204792"/>
            <a:ext cx="499586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92" y="1828803"/>
            <a:ext cx="3008313" cy="2765822"/>
          </a:xfrm>
        </p:spPr>
        <p:txBody>
          <a:bodyPr>
            <a:normAutofit/>
          </a:bodyPr>
          <a:lstStyle>
            <a:lvl1pPr marL="0" indent="0" algn="ctr">
              <a:lnSpc>
                <a:spcPct val="125000"/>
              </a:lnSpc>
              <a:buNone/>
              <a:defRPr sz="1200"/>
            </a:lvl1pPr>
            <a:lvl2pPr marL="342892" indent="0">
              <a:buNone/>
              <a:defRPr sz="900"/>
            </a:lvl2pPr>
            <a:lvl3pPr marL="685784" indent="0">
              <a:buNone/>
              <a:defRPr sz="750"/>
            </a:lvl3pPr>
            <a:lvl4pPr marL="1028675"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2"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38DF745-7D3F-47F4-83A3-874385CFAA69}" type="slidenum">
              <a:rPr lang="en-US" smtClean="0"/>
              <a:pPr/>
              <a:t>‹Nº›</a:t>
            </a:fld>
            <a:endParaRPr lang="en-US"/>
          </a:p>
        </p:txBody>
      </p:sp>
    </p:spTree>
    <p:extLst>
      <p:ext uri="{BB962C8B-B14F-4D97-AF65-F5344CB8AC3E}">
        <p14:creationId xmlns:p14="http://schemas.microsoft.com/office/powerpoint/2010/main" xmlns="" val="826180307"/>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thruBlk="1"/>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79577" y="171454"/>
            <a:ext cx="5711824" cy="671513"/>
          </a:xfrm>
        </p:spPr>
        <p:txBody>
          <a:bodyPr anchor="b"/>
          <a:lstStyle>
            <a:lvl1pPr algn="ctr">
              <a:lnSpc>
                <a:spcPct val="100000"/>
              </a:lnSpc>
              <a:defRPr sz="2100" b="1"/>
            </a:lvl1pPr>
          </a:lstStyle>
          <a:p>
            <a:r>
              <a:rPr lang="en-US" dirty="0"/>
              <a:t>Master title style</a:t>
            </a:r>
          </a:p>
        </p:txBody>
      </p:sp>
      <p:sp>
        <p:nvSpPr>
          <p:cNvPr id="3" name="Picture Placeholder 2"/>
          <p:cNvSpPr>
            <a:spLocks noGrp="1"/>
          </p:cNvSpPr>
          <p:nvPr>
            <p:ph type="pic" idx="1"/>
          </p:nvPr>
        </p:nvSpPr>
        <p:spPr>
          <a:xfrm>
            <a:off x="1508127" y="857252"/>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2400"/>
            </a:lvl1pPr>
            <a:lvl2pPr marL="342892" indent="0">
              <a:buNone/>
              <a:defRPr sz="2100"/>
            </a:lvl2pPr>
            <a:lvl3pPr marL="685784" indent="0">
              <a:buNone/>
              <a:defRPr sz="1800"/>
            </a:lvl3pPr>
            <a:lvl4pPr marL="1028675"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2"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679577" y="4357688"/>
            <a:ext cx="5711824" cy="400050"/>
          </a:xfrm>
        </p:spPr>
        <p:txBody>
          <a:bodyPr>
            <a:normAutofit/>
          </a:bodyPr>
          <a:lstStyle>
            <a:lvl1pPr marL="0" indent="0" algn="ctr">
              <a:buNone/>
              <a:defRPr sz="1200"/>
            </a:lvl1pPr>
            <a:lvl2pPr marL="342892" indent="0">
              <a:buNone/>
              <a:defRPr sz="900"/>
            </a:lvl2pPr>
            <a:lvl3pPr marL="685784" indent="0">
              <a:buNone/>
              <a:defRPr sz="750"/>
            </a:lvl3pPr>
            <a:lvl4pPr marL="1028675"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2"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F38DF745-7D3F-47F4-83A3-874385CFAA69}" type="slidenum">
              <a:rPr lang="en-US" smtClean="0"/>
              <a:pPr/>
              <a:t>‹Nº›</a:t>
            </a:fld>
            <a:endParaRPr lang="en-US" dirty="0"/>
          </a:p>
        </p:txBody>
      </p:sp>
    </p:spTree>
    <p:extLst>
      <p:ext uri="{BB962C8B-B14F-4D97-AF65-F5344CB8AC3E}">
        <p14:creationId xmlns:p14="http://schemas.microsoft.com/office/powerpoint/2010/main" xmlns="" val="1459392150"/>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F38DF745-7D3F-47F4-83A3-874385CFAA69}" type="slidenum">
              <a:rPr lang="en-US" smtClean="0"/>
              <a:pPr/>
              <a:t>‹Nº›</a:t>
            </a:fld>
            <a:endParaRPr lang="en-US"/>
          </a:p>
        </p:txBody>
      </p:sp>
    </p:spTree>
    <p:extLst>
      <p:ext uri="{BB962C8B-B14F-4D97-AF65-F5344CB8AC3E}">
        <p14:creationId xmlns:p14="http://schemas.microsoft.com/office/powerpoint/2010/main" xmlns="" val="1575694716"/>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205982"/>
            <a:ext cx="2057400" cy="4388644"/>
          </a:xfrm>
        </p:spPr>
        <p:txBody>
          <a:bodyPr vert="eaVert"/>
          <a:lstStyle/>
          <a:p>
            <a:r>
              <a:rPr lang="en-US" dirty="0"/>
              <a:t>Master title</a:t>
            </a:r>
          </a:p>
        </p:txBody>
      </p:sp>
      <p:sp>
        <p:nvSpPr>
          <p:cNvPr id="3" name="Vertical Text Placeholder 2"/>
          <p:cNvSpPr>
            <a:spLocks noGrp="1"/>
          </p:cNvSpPr>
          <p:nvPr>
            <p:ph type="body" orient="vert" idx="1"/>
          </p:nvPr>
        </p:nvSpPr>
        <p:spPr>
          <a:xfrm>
            <a:off x="457200" y="205982"/>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F38DF745-7D3F-47F4-83A3-874385CFAA69}" type="slidenum">
              <a:rPr lang="en-US" smtClean="0"/>
              <a:pPr/>
              <a:t>‹Nº›</a:t>
            </a:fld>
            <a:endParaRPr lang="en-US"/>
          </a:p>
        </p:txBody>
      </p:sp>
    </p:spTree>
    <p:extLst>
      <p:ext uri="{BB962C8B-B14F-4D97-AF65-F5344CB8AC3E}">
        <p14:creationId xmlns:p14="http://schemas.microsoft.com/office/powerpoint/2010/main" xmlns="" val="612023131"/>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1485900" y="1200150"/>
            <a:ext cx="6172200" cy="2971800"/>
          </a:xfrm>
          <a:solidFill>
            <a:schemeClr val="accent1">
              <a:lumMod val="20000"/>
              <a:lumOff val="80000"/>
            </a:schemeClr>
          </a:solidFill>
          <a:ln w="9525">
            <a:solidFill>
              <a:schemeClr val="tx1"/>
            </a:solidFill>
          </a:ln>
        </p:spPr>
        <p:txBody>
          <a:bodyPr/>
          <a:lstStyle>
            <a:lvl1pPr>
              <a:buNone/>
              <a:defRPr sz="1013"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xmlns="" val="352035307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7803654" rtl="0" eaLnBrk="1" fontAlgn="base" hangingPunct="1">
              <a:spcBef>
                <a:spcPct val="0"/>
              </a:spcBef>
              <a:spcAft>
                <a:spcPct val="0"/>
              </a:spcAft>
              <a:defRPr lang="en-US" sz="1575" b="1" dirty="0">
                <a:solidFill>
                  <a:schemeClr val="tx2"/>
                </a:solidFill>
                <a:latin typeface="+mj-lt"/>
                <a:ea typeface="+mj-ea"/>
                <a:cs typeface="Segoe UI" pitchFamily="34" charset="0"/>
              </a:defRPr>
            </a:lvl1pPr>
          </a:lstStyle>
          <a:p>
            <a:r>
              <a:rPr lang="en-US"/>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1125" b="1">
                <a:latin typeface="Calibri" pitchFamily="34" charset="0"/>
              </a:defRPr>
            </a:lvl1pPr>
            <a:lvl2pPr>
              <a:buClrTx/>
              <a:buFont typeface="Wingdings" pitchFamily="2" charset="2"/>
              <a:buChar char="o"/>
              <a:defRPr sz="1013" b="0">
                <a:latin typeface="Calibri Light" pitchFamily="34" charset="0"/>
              </a:defRPr>
            </a:lvl2pPr>
            <a:lvl3pPr>
              <a:buClrTx/>
              <a:buFont typeface="Wingdings" pitchFamily="2" charset="2"/>
              <a:buChar char="o"/>
              <a:defRPr sz="900" b="0">
                <a:latin typeface="Calibri Light" pitchFamily="34" charset="0"/>
              </a:defRPr>
            </a:lvl3pPr>
            <a:lvl4pPr>
              <a:buClrTx/>
              <a:buFont typeface="Wingdings" pitchFamily="2" charset="2"/>
              <a:buChar char="o"/>
              <a:defRPr sz="788" b="0">
                <a:latin typeface="Calibri Light" pitchFamily="34" charset="0"/>
              </a:defRPr>
            </a:lvl4pPr>
            <a:lvl5pPr>
              <a:buClrTx/>
              <a:buFont typeface="Wingdings" pitchFamily="2" charset="2"/>
              <a:buChar char="o"/>
              <a:defRPr sz="675"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8947576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bg1"/>
        </a:solidFill>
        <a:effectLst/>
      </p:bgPr>
    </p:bg>
    <p:spTree>
      <p:nvGrpSpPr>
        <p:cNvPr id="1" name=""/>
        <p:cNvGrpSpPr/>
        <p:nvPr/>
      </p:nvGrpSpPr>
      <p:grpSpPr>
        <a:xfrm>
          <a:off x="0" y="0"/>
          <a:ext cx="0" cy="0"/>
          <a:chOff x="0" y="0"/>
          <a:chExt cx="0" cy="0"/>
        </a:xfrm>
      </p:grpSpPr>
      <p:sp>
        <p:nvSpPr>
          <p:cNvPr id="9" name="Subtitle 2"/>
          <p:cNvSpPr>
            <a:spLocks noGrp="1"/>
          </p:cNvSpPr>
          <p:nvPr>
            <p:ph type="subTitle" idx="1" hasCustomPrompt="1"/>
          </p:nvPr>
        </p:nvSpPr>
        <p:spPr>
          <a:xfrm>
            <a:off x="4612900" y="3096952"/>
            <a:ext cx="4446338" cy="453733"/>
          </a:xfrm>
          <a:prstGeom prst="rect">
            <a:avLst/>
          </a:prstGeom>
        </p:spPr>
        <p:txBody>
          <a:bodyPr vert="horz" lIns="91440" tIns="45720" rIns="91440" bIns="45720" rtlCol="0" anchor="t">
            <a:noAutofit/>
          </a:bodyPr>
          <a:lstStyle>
            <a:lvl1pPr algn="l">
              <a:defRPr lang="en-US" sz="1800" dirty="0">
                <a:solidFill>
                  <a:schemeClr val="tx2">
                    <a:lumMod val="75000"/>
                  </a:schemeClr>
                </a:solidFill>
                <a:latin typeface="+mn-lt"/>
                <a:cs typeface="Segoe UI Light"/>
              </a:defRPr>
            </a:lvl1pPr>
          </a:lstStyle>
          <a:p>
            <a:pPr lvl="0"/>
            <a:r>
              <a:rPr lang="en-CA" dirty="0"/>
              <a:t>Subtitle</a:t>
            </a:r>
            <a:endParaRPr lang="en-US" dirty="0"/>
          </a:p>
        </p:txBody>
      </p:sp>
      <p:sp>
        <p:nvSpPr>
          <p:cNvPr id="5" name="Title 1"/>
          <p:cNvSpPr txBox="1">
            <a:spLocks/>
          </p:cNvSpPr>
          <p:nvPr userDrawn="1"/>
        </p:nvSpPr>
        <p:spPr>
          <a:xfrm>
            <a:off x="4612900" y="1858617"/>
            <a:ext cx="4446338" cy="952500"/>
          </a:xfrm>
          <a:prstGeom prst="rect">
            <a:avLst/>
          </a:prstGeom>
        </p:spPr>
        <p:txBody>
          <a:bodyPr vert="horz" lIns="68580" tIns="34290" rIns="68580" bIns="34290" rtlCol="0" anchor="b">
            <a:noAutofit/>
          </a:bodyPr>
          <a:lstStyle>
            <a:lvl1pPr algn="ctr" defTabSz="914378" rtl="0" eaLnBrk="1" latinLnBrk="0" hangingPunct="1">
              <a:lnSpc>
                <a:spcPts val="5800"/>
              </a:lnSpc>
              <a:spcBef>
                <a:spcPct val="0"/>
              </a:spcBef>
              <a:buNone/>
              <a:defRPr sz="3600" b="1" kern="1200" cap="all" spc="0">
                <a:ln w="9000" cmpd="sng">
                  <a:noFill/>
                  <a:prstDash val="solid"/>
                </a:ln>
                <a:solidFill>
                  <a:schemeClr val="accent4"/>
                </a:solidFill>
                <a:effectLst>
                  <a:reflection stA="28000" endPos="45000" dist="5080" dir="5400000" sy="-100000" algn="bl" rotWithShape="0"/>
                </a:effectLst>
                <a:latin typeface="+mn-lt"/>
                <a:ea typeface="+mj-ea"/>
                <a:cs typeface="+mj-cs"/>
              </a:defRPr>
            </a:lvl1pPr>
          </a:lstStyle>
          <a:p>
            <a:pPr algn="l"/>
            <a:r>
              <a:rPr lang="en-US" sz="3600" dirty="0"/>
              <a:t>Master title</a:t>
            </a:r>
          </a:p>
        </p:txBody>
      </p:sp>
    </p:spTree>
    <p:extLst>
      <p:ext uri="{BB962C8B-B14F-4D97-AF65-F5344CB8AC3E}">
        <p14:creationId xmlns:p14="http://schemas.microsoft.com/office/powerpoint/2010/main" xmlns="" val="79719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reflection stA="28000" endPos="45000" dist="5080" dir="5400000" sy="-100000" algn="bl" rotWithShape="0"/>
                </a:effectLst>
                <a:latin typeface="+mn-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722313" y="3051577"/>
            <a:ext cx="7772400" cy="848915"/>
          </a:xfrm>
        </p:spPr>
        <p:txBody>
          <a:bodyPr anchor="t"/>
          <a:lstStyle>
            <a:lvl1pPr marL="0" indent="0" algn="ctr">
              <a:buNone/>
              <a:defRPr sz="200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transition>
    <p:fade thruBlk="1"/>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65760" y="1200150"/>
            <a:ext cx="4041648" cy="3394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fade thruBlk="1"/>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Master title style</a:t>
            </a:r>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9"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457200" y="1659636"/>
            <a:ext cx="4041648" cy="2935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thruBlk="1"/>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Master title style</a:t>
            </a:r>
          </a:p>
        </p:txBody>
      </p:sp>
    </p:spTree>
  </p:cSld>
  <p:clrMapOvr>
    <a:masterClrMapping/>
  </p:clrMapOvr>
  <p:transition>
    <p:fade thruBlk="1"/>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94" y="200027"/>
            <a:ext cx="3008313" cy="1571625"/>
          </a:xfrm>
        </p:spPr>
        <p:txBody>
          <a:bodyPr anchor="b"/>
          <a:lstStyle>
            <a:lvl1pPr algn="ctr">
              <a:lnSpc>
                <a:spcPct val="100000"/>
              </a:lnSpc>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719143" y="204792"/>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94"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thruBlk="1"/>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79576" y="171454"/>
            <a:ext cx="5711824" cy="671513"/>
          </a:xfrm>
        </p:spPr>
        <p:txBody>
          <a:bodyPr anchor="b"/>
          <a:lstStyle>
            <a:lvl1pPr algn="ctr">
              <a:lnSpc>
                <a:spcPct val="100000"/>
              </a:lnSpc>
              <a:defRPr sz="2800" b="1"/>
            </a:lvl1pPr>
          </a:lstStyle>
          <a:p>
            <a:r>
              <a:rPr lang="en-US" dirty="0"/>
              <a:t>Master title style</a:t>
            </a:r>
          </a:p>
        </p:txBody>
      </p:sp>
      <p:sp>
        <p:nvSpPr>
          <p:cNvPr id="3" name="Picture Placeholder 2"/>
          <p:cNvSpPr>
            <a:spLocks noGrp="1"/>
          </p:cNvSpPr>
          <p:nvPr>
            <p:ph type="pic" idx="1"/>
          </p:nvPr>
        </p:nvSpPr>
        <p:spPr>
          <a:xfrm>
            <a:off x="1508126" y="857252"/>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952500"/>
          </a:xfrm>
          <a:prstGeom prst="rect">
            <a:avLst/>
          </a:prstGeom>
        </p:spPr>
        <p:txBody>
          <a:bodyPr vert="horz" lIns="91440" tIns="45720" rIns="91440" bIns="45720" rtlCol="0" anchor="b">
            <a:noAutofit/>
          </a:bodyPr>
          <a:lstStyle/>
          <a:p>
            <a:r>
              <a:rPr lang="en-US" dirty="0"/>
              <a:t>Headline</a:t>
            </a:r>
          </a:p>
        </p:txBody>
      </p:sp>
      <p:sp>
        <p:nvSpPr>
          <p:cNvPr id="3" name="Text Placeholder 2"/>
          <p:cNvSpPr>
            <a:spLocks noGrp="1"/>
          </p:cNvSpPr>
          <p:nvPr>
            <p:ph type="body" idx="1"/>
          </p:nvPr>
        </p:nvSpPr>
        <p:spPr>
          <a:xfrm>
            <a:off x="457200" y="1130304"/>
            <a:ext cx="8229600" cy="3464323"/>
          </a:xfrm>
          <a:prstGeom prst="rect">
            <a:avLst/>
          </a:prstGeom>
        </p:spPr>
        <p:txBody>
          <a:bodyPr vert="horz" lIns="91440" tIns="45720" rIns="91440" bIns="45720" rtlCol="0">
            <a:normAutofit/>
          </a:bodyPr>
          <a:lstStyle/>
          <a:p>
            <a:pPr lvl="0"/>
            <a:r>
              <a:rPr lang="en-US" dirty="0"/>
              <a:t>This is this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533400" y="4679014"/>
            <a:ext cx="1270000" cy="334897"/>
          </a:xfrm>
          <a:prstGeom prst="rect">
            <a:avLst/>
          </a:prstGeom>
        </p:spPr>
      </p:pic>
      <p:sp>
        <p:nvSpPr>
          <p:cNvPr id="4" name="Rectangle 3"/>
          <p:cNvSpPr/>
          <p:nvPr/>
        </p:nvSpPr>
        <p:spPr>
          <a:xfrm>
            <a:off x="8" y="-12700"/>
            <a:ext cx="9148233" cy="101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p:fade thruBlk="1"/>
  </p:transition>
  <p:hf hdr="0" ftr="0" dt="0"/>
  <p:txStyles>
    <p:titleStyle>
      <a:lvl1pPr algn="ctr" defTabSz="914400" rtl="0" eaLnBrk="1" latinLnBrk="0" hangingPunct="1">
        <a:lnSpc>
          <a:spcPct val="100000"/>
        </a:lnSpc>
        <a:spcBef>
          <a:spcPct val="0"/>
        </a:spcBef>
        <a:buNone/>
        <a:defRPr sz="4400" b="1" kern="1200" cap="all" spc="0">
          <a:ln w="9000" cmpd="sng">
            <a:noFill/>
            <a:prstDash val="solid"/>
          </a:ln>
          <a:solidFill>
            <a:schemeClr val="accent4"/>
          </a:solidFill>
          <a:effectLst>
            <a:reflection stA="28000" endPos="45000" dist="5080" dir="5400000" sy="-100000" algn="bl" rotWithShape="0"/>
          </a:effectLst>
          <a:latin typeface="+mn-lt"/>
          <a:ea typeface="+mj-ea"/>
          <a:cs typeface="+mj-cs"/>
        </a:defRPr>
      </a:lvl1pPr>
    </p:titleStyle>
    <p:bodyStyle>
      <a:lvl1pPr marL="342900" indent="-342900" algn="l" defTabSz="914400" rtl="0" eaLnBrk="1" latinLnBrk="0" hangingPunct="1">
        <a:spcBef>
          <a:spcPct val="20000"/>
        </a:spcBef>
        <a:buClr>
          <a:schemeClr val="tx2"/>
        </a:buClr>
        <a:buFont typeface="Arial" pitchFamily="34" charset="0"/>
        <a:buChar char="•"/>
        <a:defRPr sz="2400" kern="1200">
          <a:solidFill>
            <a:schemeClr val="accent1">
              <a:lumMod val="25000"/>
            </a:schemeClr>
          </a:solidFill>
          <a:latin typeface="+mj-lt"/>
          <a:ea typeface="+mn-ea"/>
          <a:cs typeface="+mn-cs"/>
        </a:defRPr>
      </a:lvl1pPr>
      <a:lvl2pPr marL="742950" indent="-285750" algn="l" defTabSz="914400" rtl="0" eaLnBrk="1" latinLnBrk="0" hangingPunct="1">
        <a:spcBef>
          <a:spcPct val="20000"/>
        </a:spcBef>
        <a:buClr>
          <a:schemeClr val="tx2"/>
        </a:buClr>
        <a:buFont typeface="Courier New" pitchFamily="49" charset="0"/>
        <a:buChar char="o"/>
        <a:defRPr sz="1600" kern="1200">
          <a:solidFill>
            <a:schemeClr val="accent1">
              <a:lumMod val="25000"/>
            </a:schemeClr>
          </a:solidFill>
          <a:latin typeface="+mj-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600" kern="1200">
          <a:solidFill>
            <a:schemeClr val="accent1">
              <a:lumMod val="25000"/>
            </a:schemeClr>
          </a:solidFill>
          <a:latin typeface="+mj-lt"/>
          <a:ea typeface="+mn-ea"/>
          <a:cs typeface="+mn-cs"/>
        </a:defRPr>
      </a:lvl3pPr>
      <a:lvl4pPr marL="1600200" indent="-228600" algn="l" defTabSz="914400" rtl="0" eaLnBrk="1" latinLnBrk="0" hangingPunct="1">
        <a:spcBef>
          <a:spcPct val="20000"/>
        </a:spcBef>
        <a:buClr>
          <a:schemeClr val="tx2"/>
        </a:buClr>
        <a:buFont typeface="Courier New" pitchFamily="49" charset="0"/>
        <a:buChar char="o"/>
        <a:defRPr sz="1600" kern="1200">
          <a:solidFill>
            <a:schemeClr val="accent1">
              <a:lumMod val="25000"/>
            </a:schemeClr>
          </a:solidFill>
          <a:latin typeface="+mj-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600" kern="1200">
          <a:solidFill>
            <a:schemeClr val="accent1">
              <a:lumMod val="25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952500"/>
          </a:xfrm>
          <a:prstGeom prst="rect">
            <a:avLst/>
          </a:prstGeom>
        </p:spPr>
        <p:txBody>
          <a:bodyPr vert="horz" lIns="91440" tIns="45720" rIns="91440" bIns="45720" rtlCol="0" anchor="b">
            <a:noAutofit/>
          </a:bodyPr>
          <a:lstStyle/>
          <a:p>
            <a:r>
              <a:rPr lang="en-US" dirty="0"/>
              <a:t>Headline</a:t>
            </a:r>
          </a:p>
        </p:txBody>
      </p:sp>
      <p:sp>
        <p:nvSpPr>
          <p:cNvPr id="3" name="Text Placeholder 2"/>
          <p:cNvSpPr>
            <a:spLocks noGrp="1"/>
          </p:cNvSpPr>
          <p:nvPr>
            <p:ph type="body" idx="1"/>
          </p:nvPr>
        </p:nvSpPr>
        <p:spPr>
          <a:xfrm>
            <a:off x="457200" y="1130303"/>
            <a:ext cx="8229600" cy="3464323"/>
          </a:xfrm>
          <a:prstGeom prst="rect">
            <a:avLst/>
          </a:prstGeom>
        </p:spPr>
        <p:txBody>
          <a:bodyPr vert="horz" lIns="91440" tIns="45720" rIns="91440" bIns="45720" rtlCol="0">
            <a:normAutofit/>
          </a:bodyPr>
          <a:lstStyle/>
          <a:p>
            <a:pPr lvl="0"/>
            <a:r>
              <a:rPr lang="en-US" dirty="0"/>
              <a:t>This is this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543285" y="4767266"/>
            <a:ext cx="561975" cy="273844"/>
          </a:xfrm>
          <a:prstGeom prst="rect">
            <a:avLst/>
          </a:prstGeom>
        </p:spPr>
        <p:txBody>
          <a:bodyPr vert="horz" lIns="27432" tIns="45720" rIns="45720" bIns="45720" rtlCol="0" anchor="ctr"/>
          <a:lstStyle>
            <a:lvl1pPr algn="l">
              <a:defRPr sz="900">
                <a:solidFill>
                  <a:schemeClr val="tx1">
                    <a:lumMod val="65000"/>
                    <a:lumOff val="35000"/>
                  </a:schemeClr>
                </a:solidFill>
                <a:latin typeface="Century Gothic" pitchFamily="34" charset="0"/>
              </a:defRPr>
            </a:lvl1pPr>
          </a:lstStyle>
          <a:p>
            <a:fld id="{F38DF745-7D3F-47F4-83A3-874385CFAA69}" type="slidenum">
              <a:rPr lang="en-US" smtClean="0"/>
              <a:pPr/>
              <a:t>‹Nº›</a:t>
            </a:fld>
            <a:endParaRPr lang="en-US" dirty="0"/>
          </a:p>
        </p:txBody>
      </p:sp>
      <p:sp>
        <p:nvSpPr>
          <p:cNvPr id="4" name="Rectangle 3"/>
          <p:cNvSpPr/>
          <p:nvPr/>
        </p:nvSpPr>
        <p:spPr>
          <a:xfrm>
            <a:off x="5" y="-12700"/>
            <a:ext cx="9148233" cy="101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xmlns="" val="79380878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ransition>
    <p:fade thruBlk="1"/>
  </p:transition>
  <p:txStyles>
    <p:titleStyle>
      <a:lvl1pPr algn="ctr" defTabSz="685784" rtl="0" eaLnBrk="1" latinLnBrk="0" hangingPunct="1">
        <a:lnSpc>
          <a:spcPts val="4350"/>
        </a:lnSpc>
        <a:spcBef>
          <a:spcPct val="0"/>
        </a:spcBef>
        <a:buNone/>
        <a:defRPr sz="3300" b="1" kern="1200" cap="all" spc="0">
          <a:ln w="9000" cmpd="sng">
            <a:noFill/>
            <a:prstDash val="solid"/>
          </a:ln>
          <a:solidFill>
            <a:schemeClr val="accent4"/>
          </a:solidFill>
          <a:effectLst>
            <a:reflection stA="28000" endPos="45000" dist="5080" dir="5400000" sy="-100000" algn="bl" rotWithShape="0"/>
          </a:effectLst>
          <a:latin typeface="+mn-lt"/>
          <a:ea typeface="+mj-ea"/>
          <a:cs typeface="+mj-cs"/>
        </a:defRPr>
      </a:lvl1pPr>
    </p:titleStyle>
    <p:bodyStyle>
      <a:lvl1pPr marL="257169" indent="-257169" algn="l" defTabSz="685784" rtl="0" eaLnBrk="1" latinLnBrk="0" hangingPunct="1">
        <a:spcBef>
          <a:spcPct val="20000"/>
        </a:spcBef>
        <a:buClr>
          <a:schemeClr val="tx2"/>
        </a:buClr>
        <a:buFont typeface="Arial" pitchFamily="34" charset="0"/>
        <a:buChar char="•"/>
        <a:defRPr sz="1800" kern="1200">
          <a:solidFill>
            <a:schemeClr val="accent1">
              <a:lumMod val="25000"/>
            </a:schemeClr>
          </a:solidFill>
          <a:latin typeface="+mj-lt"/>
          <a:ea typeface="+mn-ea"/>
          <a:cs typeface="+mn-cs"/>
        </a:defRPr>
      </a:lvl1pPr>
      <a:lvl2pPr marL="557198" indent="-214307" algn="l" defTabSz="685784" rtl="0" eaLnBrk="1" latinLnBrk="0" hangingPunct="1">
        <a:spcBef>
          <a:spcPct val="20000"/>
        </a:spcBef>
        <a:buClr>
          <a:schemeClr val="tx2"/>
        </a:buClr>
        <a:buFont typeface="Courier New" pitchFamily="49" charset="0"/>
        <a:buChar char="o"/>
        <a:defRPr sz="1200" kern="1200">
          <a:solidFill>
            <a:schemeClr val="accent1">
              <a:lumMod val="25000"/>
            </a:schemeClr>
          </a:solidFill>
          <a:latin typeface="+mj-lt"/>
          <a:ea typeface="+mn-ea"/>
          <a:cs typeface="+mn-cs"/>
        </a:defRPr>
      </a:lvl2pPr>
      <a:lvl3pPr marL="857229" indent="-171446" algn="l" defTabSz="685784" rtl="0" eaLnBrk="1" latinLnBrk="0" hangingPunct="1">
        <a:spcBef>
          <a:spcPct val="20000"/>
        </a:spcBef>
        <a:buClr>
          <a:schemeClr val="tx2"/>
        </a:buClr>
        <a:buFont typeface="Arial" pitchFamily="34" charset="0"/>
        <a:buChar char="•"/>
        <a:defRPr sz="1200" kern="1200">
          <a:solidFill>
            <a:schemeClr val="accent1">
              <a:lumMod val="25000"/>
            </a:schemeClr>
          </a:solidFill>
          <a:latin typeface="+mj-lt"/>
          <a:ea typeface="+mn-ea"/>
          <a:cs typeface="+mn-cs"/>
        </a:defRPr>
      </a:lvl3pPr>
      <a:lvl4pPr marL="1200120" indent="-171446" algn="l" defTabSz="685784" rtl="0" eaLnBrk="1" latinLnBrk="0" hangingPunct="1">
        <a:spcBef>
          <a:spcPct val="20000"/>
        </a:spcBef>
        <a:buClr>
          <a:schemeClr val="tx2"/>
        </a:buClr>
        <a:buFont typeface="Courier New" pitchFamily="49" charset="0"/>
        <a:buChar char="o"/>
        <a:defRPr sz="1200" kern="1200">
          <a:solidFill>
            <a:schemeClr val="accent1">
              <a:lumMod val="25000"/>
            </a:schemeClr>
          </a:solidFill>
          <a:latin typeface="+mj-lt"/>
          <a:ea typeface="+mn-ea"/>
          <a:cs typeface="+mn-cs"/>
        </a:defRPr>
      </a:lvl4pPr>
      <a:lvl5pPr marL="1543011" indent="-171446" algn="l" defTabSz="685784" rtl="0" eaLnBrk="1" latinLnBrk="0" hangingPunct="1">
        <a:spcBef>
          <a:spcPct val="20000"/>
        </a:spcBef>
        <a:buClr>
          <a:schemeClr val="tx2"/>
        </a:buClr>
        <a:buFont typeface="Arial" pitchFamily="34" charset="0"/>
        <a:buChar char="•"/>
        <a:defRPr sz="1200" kern="1200">
          <a:solidFill>
            <a:schemeClr val="accent1">
              <a:lumMod val="25000"/>
            </a:schemeClr>
          </a:solidFill>
          <a:latin typeface="+mj-lt"/>
          <a:ea typeface="+mn-ea"/>
          <a:cs typeface="+mn-cs"/>
        </a:defRPr>
      </a:lvl5pPr>
      <a:lvl6pPr marL="1885903" indent="-171446" algn="l" defTabSz="685784"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6pPr>
      <a:lvl7pPr marL="2228795" indent="-171446" algn="l" defTabSz="685784"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7pPr>
      <a:lvl8pPr marL="2571686" indent="-171446" algn="l" defTabSz="685784"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8pPr>
      <a:lvl9pPr marL="2914577" indent="-171446" algn="l" defTabSz="685784"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9pPr>
    </p:bodyStyle>
    <p:otherStyle>
      <a:defPPr>
        <a:defRPr lang="en-US"/>
      </a:defPPr>
      <a:lvl1pPr marL="0" algn="l" defTabSz="685784" rtl="0" eaLnBrk="1" latinLnBrk="0" hangingPunct="1">
        <a:defRPr sz="1350" kern="1200">
          <a:solidFill>
            <a:schemeClr val="tx1"/>
          </a:solidFill>
          <a:latin typeface="+mn-lt"/>
          <a:ea typeface="+mn-ea"/>
          <a:cs typeface="+mn-cs"/>
        </a:defRPr>
      </a:lvl1pPr>
      <a:lvl2pPr marL="342892" algn="l" defTabSz="685784" rtl="0" eaLnBrk="1" latinLnBrk="0" hangingPunct="1">
        <a:defRPr sz="1350" kern="1200">
          <a:solidFill>
            <a:schemeClr val="tx1"/>
          </a:solidFill>
          <a:latin typeface="+mn-lt"/>
          <a:ea typeface="+mn-ea"/>
          <a:cs typeface="+mn-cs"/>
        </a:defRPr>
      </a:lvl2pPr>
      <a:lvl3pPr marL="685784" algn="l" defTabSz="685784" rtl="0" eaLnBrk="1" latinLnBrk="0" hangingPunct="1">
        <a:defRPr sz="1350" kern="1200">
          <a:solidFill>
            <a:schemeClr val="tx1"/>
          </a:solidFill>
          <a:latin typeface="+mn-lt"/>
          <a:ea typeface="+mn-ea"/>
          <a:cs typeface="+mn-cs"/>
        </a:defRPr>
      </a:lvl3pPr>
      <a:lvl4pPr marL="1028675" algn="l" defTabSz="685784" rtl="0" eaLnBrk="1" latinLnBrk="0" hangingPunct="1">
        <a:defRPr sz="1350" kern="1200">
          <a:solidFill>
            <a:schemeClr val="tx1"/>
          </a:solidFill>
          <a:latin typeface="+mn-lt"/>
          <a:ea typeface="+mn-ea"/>
          <a:cs typeface="+mn-cs"/>
        </a:defRPr>
      </a:lvl4pPr>
      <a:lvl5pPr marL="1371566" algn="l" defTabSz="685784" rtl="0" eaLnBrk="1" latinLnBrk="0" hangingPunct="1">
        <a:defRPr sz="1350" kern="1200">
          <a:solidFill>
            <a:schemeClr val="tx1"/>
          </a:solidFill>
          <a:latin typeface="+mn-lt"/>
          <a:ea typeface="+mn-ea"/>
          <a:cs typeface="+mn-cs"/>
        </a:defRPr>
      </a:lvl5pPr>
      <a:lvl6pPr marL="1714457" algn="l" defTabSz="685784" rtl="0" eaLnBrk="1" latinLnBrk="0" hangingPunct="1">
        <a:defRPr sz="1350" kern="1200">
          <a:solidFill>
            <a:schemeClr val="tx1"/>
          </a:solidFill>
          <a:latin typeface="+mn-lt"/>
          <a:ea typeface="+mn-ea"/>
          <a:cs typeface="+mn-cs"/>
        </a:defRPr>
      </a:lvl6pPr>
      <a:lvl7pPr marL="2057349" algn="l" defTabSz="685784" rtl="0" eaLnBrk="1" latinLnBrk="0" hangingPunct="1">
        <a:defRPr sz="1350" kern="1200">
          <a:solidFill>
            <a:schemeClr val="tx1"/>
          </a:solidFill>
          <a:latin typeface="+mn-lt"/>
          <a:ea typeface="+mn-ea"/>
          <a:cs typeface="+mn-cs"/>
        </a:defRPr>
      </a:lvl7pPr>
      <a:lvl8pPr marL="2400240" algn="l" defTabSz="685784" rtl="0" eaLnBrk="1" latinLnBrk="0" hangingPunct="1">
        <a:defRPr sz="1350" kern="1200">
          <a:solidFill>
            <a:schemeClr val="tx1"/>
          </a:solidFill>
          <a:latin typeface="+mn-lt"/>
          <a:ea typeface="+mn-ea"/>
          <a:cs typeface="+mn-cs"/>
        </a:defRPr>
      </a:lvl8pPr>
      <a:lvl9pPr marL="2743132" algn="l" defTabSz="68578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logs.sqlsentry.com/KevinKli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bit.ly/1u4nODQ" TargetMode="External"/><Relationship Id="rId4" Type="http://schemas.openxmlformats.org/officeDocument/2006/relationships/hyperlink" Target="http://bit.ly/1uLrXL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pPr eaLnBrk="1" hangingPunct="1"/>
            <a:r>
              <a:rPr lang="en-US" sz="4000" dirty="0"/>
              <a:t>SQL Server Internals &amp; Architecture</a:t>
            </a:r>
            <a:endParaRPr lang="en-US" sz="7200" i="1" dirty="0"/>
          </a:p>
        </p:txBody>
      </p:sp>
      <p:sp>
        <p:nvSpPr>
          <p:cNvPr id="3076" name="Rectangle 4"/>
          <p:cNvSpPr>
            <a:spLocks noChangeArrowheads="1"/>
          </p:cNvSpPr>
          <p:nvPr/>
        </p:nvSpPr>
        <p:spPr bwMode="auto">
          <a:xfrm>
            <a:off x="304800" y="2876550"/>
            <a:ext cx="8305800" cy="971550"/>
          </a:xfrm>
          <a:prstGeom prst="rect">
            <a:avLst/>
          </a:prstGeom>
          <a:noFill/>
          <a:ln w="9525">
            <a:noFill/>
            <a:miter lim="800000"/>
            <a:headEnd/>
            <a:tailEnd/>
          </a:ln>
        </p:spPr>
        <p:txBody>
          <a:bodyPr/>
          <a:lstStyle/>
          <a:p>
            <a:r>
              <a:rPr lang="en-US" sz="2000" b="1" dirty="0"/>
              <a:t>Kevin Kline, </a:t>
            </a:r>
            <a:r>
              <a:rPr lang="en-US" sz="2000" b="1" i="1" dirty="0"/>
              <a:t>SQL Sentry</a:t>
            </a:r>
          </a:p>
          <a:p>
            <a:pPr lvl="1">
              <a:buNone/>
            </a:pPr>
            <a:r>
              <a:rPr lang="en-US" sz="1800" i="1" dirty="0"/>
              <a:t>Tech Evangelist, SQL Sentry</a:t>
            </a:r>
          </a:p>
          <a:p>
            <a:pPr lvl="1">
              <a:buNone/>
            </a:pPr>
            <a:r>
              <a:rPr lang="en-US" sz="1600" i="1" dirty="0"/>
              <a:t>Microsoft SQL Server MVP since 2003</a:t>
            </a:r>
          </a:p>
          <a:p>
            <a:pPr lvl="1">
              <a:buNone/>
            </a:pPr>
            <a:r>
              <a:rPr lang="en-US" sz="1600" i="1" dirty="0"/>
              <a:t>Twitter , Facebook, LinkedIn @ </a:t>
            </a:r>
            <a:r>
              <a:rPr lang="en-US" sz="1600" i="1" dirty="0" err="1"/>
              <a:t>KEKline</a:t>
            </a:r>
            <a:endParaRPr lang="en-US" sz="1600" i="1" dirty="0"/>
          </a:p>
          <a:p>
            <a:pPr lvl="1">
              <a:buNone/>
            </a:pPr>
            <a:r>
              <a:rPr lang="en-US" sz="1600" i="1" dirty="0"/>
              <a:t>Website: </a:t>
            </a:r>
            <a:r>
              <a:rPr lang="en-US" sz="1600" i="1" dirty="0">
                <a:hlinkClick r:id="rId3"/>
              </a:rPr>
              <a:t>http://blogs.sqlsentry.com/KevinKline</a:t>
            </a:r>
            <a:r>
              <a:rPr lang="en-US" sz="1600" i="1" dirty="0"/>
              <a:t>  </a:t>
            </a: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162800" y="2952750"/>
            <a:ext cx="1206661" cy="103829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cstate="print"/>
          <a:srcRect/>
          <a:stretch>
            <a:fillRect/>
          </a:stretch>
        </p:blipFill>
        <p:spPr bwMode="auto">
          <a:xfrm>
            <a:off x="7811046" y="3566617"/>
            <a:ext cx="1088065" cy="1479001"/>
          </a:xfrm>
          <a:prstGeom prst="rect">
            <a:avLst/>
          </a:prstGeom>
          <a:noFill/>
          <a:ln w="9525">
            <a:noFill/>
            <a:miter lim="800000"/>
            <a:headEnd/>
            <a:tailEnd/>
          </a:ln>
        </p:spPr>
      </p:pic>
      <p:pic>
        <p:nvPicPr>
          <p:cNvPr id="6"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674530" y="3566617"/>
            <a:ext cx="1032350" cy="1469198"/>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419100"/>
          </a:xfrm>
        </p:spPr>
        <p:txBody>
          <a:bodyPr/>
          <a:lstStyle/>
          <a:p>
            <a:r>
              <a:rPr lang="en-US" sz="3600" dirty="0"/>
              <a:t>Caches?</a:t>
            </a:r>
          </a:p>
        </p:txBody>
      </p:sp>
      <p:sp>
        <p:nvSpPr>
          <p:cNvPr id="3" name="Content Placeholder 2"/>
          <p:cNvSpPr>
            <a:spLocks noGrp="1"/>
          </p:cNvSpPr>
          <p:nvPr>
            <p:ph idx="1"/>
          </p:nvPr>
        </p:nvSpPr>
        <p:spPr>
          <a:xfrm>
            <a:off x="533400" y="1371600"/>
            <a:ext cx="5029200" cy="3257550"/>
          </a:xfrm>
        </p:spPr>
        <p:txBody>
          <a:bodyPr>
            <a:normAutofit/>
          </a:bodyPr>
          <a:lstStyle/>
          <a:p>
            <a:r>
              <a:rPr lang="en-US" dirty="0"/>
              <a:t>How long does a page of data or a block of code stay in cache?</a:t>
            </a:r>
          </a:p>
          <a:p>
            <a:r>
              <a:rPr lang="en-US" dirty="0"/>
              <a:t>Uses a LRU algorithm</a:t>
            </a:r>
          </a:p>
          <a:p>
            <a:r>
              <a:rPr lang="en-US" dirty="0"/>
              <a:t>Usually performed by the lazy-</a:t>
            </a:r>
          </a:p>
          <a:p>
            <a:pPr>
              <a:buNone/>
            </a:pPr>
            <a:r>
              <a:rPr lang="en-US" dirty="0"/>
              <a:t>	writer, but can also be done by any worker thread after scheduling its own I/O</a:t>
            </a:r>
          </a:p>
        </p:txBody>
      </p:sp>
      <p:pic>
        <p:nvPicPr>
          <p:cNvPr id="7" name="Content Placeholder 5" descr="sheldon 03_cropped.jpg"/>
          <p:cNvPicPr>
            <a:picLocks noChangeAspect="1"/>
          </p:cNvPicPr>
          <p:nvPr/>
        </p:nvPicPr>
        <p:blipFill>
          <a:blip r:embed="rId3" cstate="print"/>
          <a:stretch>
            <a:fillRect/>
          </a:stretch>
        </p:blipFill>
        <p:spPr bwMode="auto">
          <a:xfrm>
            <a:off x="5943600" y="1371600"/>
            <a:ext cx="2651250" cy="1714500"/>
          </a:xfrm>
          <a:prstGeom prst="rect">
            <a:avLst/>
          </a:prstGeom>
          <a:noFill/>
          <a:ln w="9525">
            <a:noFill/>
            <a:miter lim="800000"/>
            <a:headEnd/>
            <a:tailEnd/>
          </a:ln>
          <a:scene3d>
            <a:camera prst="orthographicFront">
              <a:rot lat="0" lon="10800000" rev="0"/>
            </a:camera>
            <a:lightRig rig="threePt" dir="t"/>
          </a:scene3d>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43050" y="400050"/>
            <a:ext cx="6172200" cy="419100"/>
          </a:xfrm>
        </p:spPr>
        <p:txBody>
          <a:bodyPr>
            <a:normAutofit fontScale="90000"/>
          </a:bodyPr>
          <a:lstStyle/>
          <a:p>
            <a:r>
              <a:rPr lang="en-US"/>
              <a:t>Plan Cache Aging</a:t>
            </a:r>
            <a:endParaRPr lang="en-US" dirty="0"/>
          </a:p>
        </p:txBody>
      </p:sp>
      <p:pic>
        <p:nvPicPr>
          <p:cNvPr id="247843" name="Picture 35" descr="j0271164"/>
          <p:cNvPicPr>
            <a:picLocks noGrp="1" noChangeAspect="1" noChangeArrowheads="1"/>
          </p:cNvPicPr>
          <p:nvPr>
            <p:ph idx="1"/>
          </p:nvPr>
        </p:nvPicPr>
        <p:blipFill>
          <a:blip r:embed="rId3" cstate="print"/>
          <a:stretch>
            <a:fillRect/>
          </a:stretch>
        </p:blipFill>
        <p:spPr>
          <a:xfrm>
            <a:off x="2343150" y="1183483"/>
            <a:ext cx="1261970" cy="1332309"/>
          </a:xfrm>
          <a:noFill/>
          <a:ln>
            <a:solidFill>
              <a:schemeClr val="tx1"/>
            </a:solidFill>
          </a:ln>
        </p:spPr>
      </p:pic>
      <p:sp>
        <p:nvSpPr>
          <p:cNvPr id="247811" name="Rectangle 3"/>
          <p:cNvSpPr>
            <a:spLocks noChangeArrowheads="1"/>
          </p:cNvSpPr>
          <p:nvPr/>
        </p:nvSpPr>
        <p:spPr bwMode="auto">
          <a:xfrm>
            <a:off x="4340130" y="1760012"/>
            <a:ext cx="967978" cy="923319"/>
          </a:xfrm>
          <a:prstGeom prst="rect">
            <a:avLst/>
          </a:prstGeom>
          <a:gradFill flip="none" rotWithShape="1">
            <a:gsLst>
              <a:gs pos="0">
                <a:srgbClr val="002060"/>
              </a:gs>
              <a:gs pos="75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lgn="ctr">
              <a:spcBef>
                <a:spcPct val="50000"/>
              </a:spcBef>
              <a:defRPr/>
            </a:pPr>
            <a:endParaRPr lang="en-US" sz="1800" b="1">
              <a:effectLst>
                <a:outerShdw blurRad="38100" dist="38100" dir="2700000" algn="tl">
                  <a:srgbClr val="FFFFFF"/>
                </a:outerShdw>
              </a:effectLst>
              <a:latin typeface="Arial" panose="020B0604020202020204" pitchFamily="34" charset="0"/>
              <a:cs typeface="Arial" panose="020B0604020202020204" pitchFamily="34" charset="0"/>
            </a:endParaRPr>
          </a:p>
        </p:txBody>
      </p:sp>
      <p:sp>
        <p:nvSpPr>
          <p:cNvPr id="247812" name="Rectangle 4"/>
          <p:cNvSpPr>
            <a:spLocks noChangeArrowheads="1"/>
          </p:cNvSpPr>
          <p:nvPr/>
        </p:nvSpPr>
        <p:spPr bwMode="auto">
          <a:xfrm>
            <a:off x="4338939" y="1759882"/>
            <a:ext cx="969169" cy="924638"/>
          </a:xfrm>
          <a:prstGeom prst="rect">
            <a:avLst/>
          </a:prstGeom>
          <a:gradFill flip="none" rotWithShape="1">
            <a:gsLst>
              <a:gs pos="0">
                <a:srgbClr val="002060"/>
              </a:gs>
              <a:gs pos="72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spcBef>
                <a:spcPct val="50000"/>
              </a:spcBef>
              <a:defRPr/>
            </a:pPr>
            <a:r>
              <a:rPr lang="en-US" sz="1800" b="1" dirty="0" err="1">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rPr>
              <a:t>get_order</a:t>
            </a:r>
            <a:endParaRPr lang="en-US" sz="1800" b="1" dirty="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endParaRPr>
          </a:p>
          <a:p>
            <a:pPr>
              <a:spcBef>
                <a:spcPct val="50000"/>
              </a:spcBef>
              <a:defRPr/>
            </a:pPr>
            <a:endParaRPr lang="en-US" sz="1800" b="1" dirty="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47813" name="Text Box 5"/>
          <p:cNvSpPr txBox="1">
            <a:spLocks noChangeArrowheads="1"/>
          </p:cNvSpPr>
          <p:nvPr/>
        </p:nvSpPr>
        <p:spPr bwMode="auto">
          <a:xfrm>
            <a:off x="4326347" y="1329055"/>
            <a:ext cx="2914650" cy="415498"/>
          </a:xfrm>
          <a:prstGeom prst="rect">
            <a:avLst/>
          </a:prstGeom>
          <a:noFill/>
          <a:ln w="12700" cap="rnd">
            <a:noFill/>
            <a:miter lim="800000"/>
            <a:headEnd/>
            <a:tailEnd/>
          </a:ln>
          <a:effectLst/>
        </p:spPr>
        <p:txBody>
          <a:bodyPr>
            <a:spAutoFit/>
          </a:bodyPr>
          <a:lstStyle/>
          <a:p>
            <a:pPr>
              <a:spcBef>
                <a:spcPct val="50000"/>
              </a:spcBef>
              <a:defRPr/>
            </a:pPr>
            <a:r>
              <a:rPr lang="en-US" sz="2100" dirty="0">
                <a:effectLst>
                  <a:outerShdw blurRad="38100" dist="38100" dir="2700000" algn="tl">
                    <a:srgbClr val="C0C0C0"/>
                  </a:outerShdw>
                </a:effectLst>
                <a:latin typeface="Arial" panose="020B0604020202020204" pitchFamily="34" charset="0"/>
                <a:cs typeface="Arial" panose="020B0604020202020204" pitchFamily="34" charset="0"/>
              </a:rPr>
              <a:t>Plan Cache</a:t>
            </a:r>
          </a:p>
        </p:txBody>
      </p:sp>
      <p:sp>
        <p:nvSpPr>
          <p:cNvPr id="247814" name="Rectangle 6"/>
          <p:cNvSpPr>
            <a:spLocks noChangeArrowheads="1"/>
          </p:cNvSpPr>
          <p:nvPr/>
        </p:nvSpPr>
        <p:spPr bwMode="auto">
          <a:xfrm>
            <a:off x="5308108" y="1759882"/>
            <a:ext cx="965508" cy="932008"/>
          </a:xfrm>
          <a:prstGeom prst="rect">
            <a:avLst/>
          </a:prstGeom>
          <a:gradFill flip="none" rotWithShape="1">
            <a:gsLst>
              <a:gs pos="0">
                <a:srgbClr val="002060"/>
              </a:gs>
              <a:gs pos="72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lgn="ctr">
              <a:spcBef>
                <a:spcPct val="50000"/>
              </a:spcBef>
              <a:defRPr/>
            </a:pPr>
            <a:endParaRPr lang="en-US" sz="1800" b="1">
              <a:effectLst>
                <a:outerShdw blurRad="38100" dist="38100" dir="2700000" algn="tl">
                  <a:srgbClr val="FFFFFF"/>
                </a:outerShdw>
              </a:effectLst>
              <a:latin typeface="Arial" panose="020B0604020202020204" pitchFamily="34" charset="0"/>
              <a:cs typeface="Arial" panose="020B0604020202020204" pitchFamily="34" charset="0"/>
            </a:endParaRPr>
          </a:p>
        </p:txBody>
      </p:sp>
      <p:sp>
        <p:nvSpPr>
          <p:cNvPr id="247815" name="Rectangle 7"/>
          <p:cNvSpPr>
            <a:spLocks noChangeArrowheads="1"/>
          </p:cNvSpPr>
          <p:nvPr/>
        </p:nvSpPr>
        <p:spPr bwMode="auto">
          <a:xfrm>
            <a:off x="6274188" y="1759679"/>
            <a:ext cx="971550" cy="921851"/>
          </a:xfrm>
          <a:prstGeom prst="rect">
            <a:avLst/>
          </a:prstGeom>
          <a:gradFill flip="none" rotWithShape="1">
            <a:gsLst>
              <a:gs pos="0">
                <a:srgbClr val="002060"/>
              </a:gs>
              <a:gs pos="72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lgn="ctr">
              <a:spcBef>
                <a:spcPct val="50000"/>
              </a:spcBef>
              <a:defRPr/>
            </a:pPr>
            <a:endParaRPr lang="en-US" sz="1800" b="1">
              <a:effectLst>
                <a:outerShdw blurRad="38100" dist="38100" dir="2700000" algn="tl">
                  <a:srgbClr val="FFFFFF"/>
                </a:outerShdw>
              </a:effectLst>
              <a:latin typeface="Arial" panose="020B0604020202020204" pitchFamily="34" charset="0"/>
              <a:cs typeface="Arial" panose="020B0604020202020204" pitchFamily="34" charset="0"/>
            </a:endParaRPr>
          </a:p>
        </p:txBody>
      </p:sp>
      <p:sp>
        <p:nvSpPr>
          <p:cNvPr id="247816" name="Rectangle 8"/>
          <p:cNvSpPr>
            <a:spLocks noChangeArrowheads="1"/>
          </p:cNvSpPr>
          <p:nvPr/>
        </p:nvSpPr>
        <p:spPr bwMode="auto">
          <a:xfrm>
            <a:off x="4340841" y="2681531"/>
            <a:ext cx="969995" cy="906570"/>
          </a:xfrm>
          <a:prstGeom prst="rect">
            <a:avLst/>
          </a:prstGeom>
          <a:gradFill flip="none" rotWithShape="1">
            <a:gsLst>
              <a:gs pos="0">
                <a:srgbClr val="002060"/>
              </a:gs>
              <a:gs pos="72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lgn="ctr">
              <a:spcBef>
                <a:spcPct val="50000"/>
              </a:spcBef>
              <a:defRPr/>
            </a:pPr>
            <a:endParaRPr lang="en-US" sz="1800" b="1">
              <a:effectLst>
                <a:outerShdw blurRad="38100" dist="38100" dir="2700000" algn="tl">
                  <a:srgbClr val="FFFFFF"/>
                </a:outerShdw>
              </a:effectLst>
              <a:latin typeface="Arial" panose="020B0604020202020204" pitchFamily="34" charset="0"/>
              <a:cs typeface="Arial" panose="020B0604020202020204" pitchFamily="34" charset="0"/>
            </a:endParaRPr>
          </a:p>
        </p:txBody>
      </p:sp>
      <p:sp>
        <p:nvSpPr>
          <p:cNvPr id="247817" name="Rectangle 9"/>
          <p:cNvSpPr>
            <a:spLocks noChangeArrowheads="1"/>
          </p:cNvSpPr>
          <p:nvPr/>
        </p:nvSpPr>
        <p:spPr bwMode="auto">
          <a:xfrm>
            <a:off x="5308589" y="2682291"/>
            <a:ext cx="963836" cy="905607"/>
          </a:xfrm>
          <a:prstGeom prst="rect">
            <a:avLst/>
          </a:prstGeom>
          <a:gradFill flip="none" rotWithShape="1">
            <a:gsLst>
              <a:gs pos="0">
                <a:srgbClr val="002060"/>
              </a:gs>
              <a:gs pos="72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spcBef>
                <a:spcPct val="50000"/>
              </a:spcBef>
              <a:defRPr/>
            </a:pPr>
            <a:r>
              <a:rPr lang="en-US" sz="1800" b="1" dirty="0" err="1">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rPr>
              <a:t>reset_user</a:t>
            </a:r>
            <a:endParaRPr lang="en-US" sz="1800" b="1" dirty="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endParaRPr>
          </a:p>
          <a:p>
            <a:pPr>
              <a:spcBef>
                <a:spcPct val="50000"/>
              </a:spcBef>
              <a:defRPr/>
            </a:pPr>
            <a:endParaRPr lang="en-US" sz="1800" b="1" dirty="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47818" name="Rectangle 10"/>
          <p:cNvSpPr>
            <a:spLocks noChangeArrowheads="1"/>
          </p:cNvSpPr>
          <p:nvPr/>
        </p:nvSpPr>
        <p:spPr bwMode="auto">
          <a:xfrm>
            <a:off x="6274188" y="2682292"/>
            <a:ext cx="971550" cy="910268"/>
          </a:xfrm>
          <a:prstGeom prst="rect">
            <a:avLst/>
          </a:prstGeom>
          <a:gradFill flip="none" rotWithShape="1">
            <a:gsLst>
              <a:gs pos="0">
                <a:srgbClr val="002060"/>
              </a:gs>
              <a:gs pos="72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lgn="ctr">
              <a:spcBef>
                <a:spcPct val="50000"/>
              </a:spcBef>
              <a:defRPr/>
            </a:pPr>
            <a:endParaRPr lang="en-US" sz="1800" b="1">
              <a:effectLst>
                <a:outerShdw blurRad="38100" dist="38100" dir="2700000" algn="tl">
                  <a:srgbClr val="FFFFFF"/>
                </a:outerShdw>
              </a:effectLst>
              <a:latin typeface="Arial" panose="020B0604020202020204" pitchFamily="34" charset="0"/>
              <a:cs typeface="Arial" panose="020B0604020202020204" pitchFamily="34" charset="0"/>
            </a:endParaRPr>
          </a:p>
        </p:txBody>
      </p:sp>
      <p:sp>
        <p:nvSpPr>
          <p:cNvPr id="247819" name="Rectangle 11"/>
          <p:cNvSpPr>
            <a:spLocks noChangeArrowheads="1"/>
          </p:cNvSpPr>
          <p:nvPr/>
        </p:nvSpPr>
        <p:spPr bwMode="auto">
          <a:xfrm>
            <a:off x="4339075" y="3588101"/>
            <a:ext cx="969514" cy="914400"/>
          </a:xfrm>
          <a:prstGeom prst="rect">
            <a:avLst/>
          </a:prstGeom>
          <a:gradFill flip="none" rotWithShape="1">
            <a:gsLst>
              <a:gs pos="0">
                <a:srgbClr val="002060"/>
              </a:gs>
              <a:gs pos="75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lgn="ctr">
              <a:spcBef>
                <a:spcPct val="50000"/>
              </a:spcBef>
              <a:defRPr/>
            </a:pPr>
            <a:r>
              <a:rPr lang="en-US" sz="1800" b="1" dirty="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rPr>
              <a:t>proc11</a:t>
            </a:r>
          </a:p>
          <a:p>
            <a:pPr algn="ctr">
              <a:spcBef>
                <a:spcPct val="50000"/>
              </a:spcBef>
              <a:defRPr/>
            </a:pPr>
            <a:endParaRPr lang="en-US" sz="1800" b="1" dirty="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47820" name="Rectangle 12"/>
          <p:cNvSpPr>
            <a:spLocks noChangeArrowheads="1"/>
          </p:cNvSpPr>
          <p:nvPr/>
        </p:nvSpPr>
        <p:spPr bwMode="auto">
          <a:xfrm>
            <a:off x="5306232" y="3588101"/>
            <a:ext cx="978670" cy="914401"/>
          </a:xfrm>
          <a:prstGeom prst="rect">
            <a:avLst/>
          </a:prstGeom>
          <a:gradFill flip="none" rotWithShape="1">
            <a:gsLst>
              <a:gs pos="0">
                <a:srgbClr val="002060"/>
              </a:gs>
              <a:gs pos="72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lgn="ctr">
              <a:spcBef>
                <a:spcPct val="50000"/>
              </a:spcBef>
              <a:defRPr/>
            </a:pPr>
            <a:endParaRPr lang="en-US" sz="1800" b="1">
              <a:effectLst>
                <a:outerShdw blurRad="38100" dist="38100" dir="2700000" algn="tl">
                  <a:srgbClr val="FFFFFF"/>
                </a:outerShdw>
              </a:effectLst>
              <a:latin typeface="Arial" panose="020B0604020202020204" pitchFamily="34" charset="0"/>
              <a:cs typeface="Arial" panose="020B0604020202020204" pitchFamily="34" charset="0"/>
            </a:endParaRPr>
          </a:p>
        </p:txBody>
      </p:sp>
      <p:sp>
        <p:nvSpPr>
          <p:cNvPr id="247821" name="Rectangle 13"/>
          <p:cNvSpPr>
            <a:spLocks noChangeArrowheads="1"/>
          </p:cNvSpPr>
          <p:nvPr/>
        </p:nvSpPr>
        <p:spPr bwMode="auto">
          <a:xfrm>
            <a:off x="6272423" y="3588101"/>
            <a:ext cx="971550" cy="914400"/>
          </a:xfrm>
          <a:prstGeom prst="rect">
            <a:avLst/>
          </a:prstGeom>
          <a:gradFill flip="none" rotWithShape="1">
            <a:gsLst>
              <a:gs pos="0">
                <a:srgbClr val="002060"/>
              </a:gs>
              <a:gs pos="75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spcBef>
                <a:spcPct val="50000"/>
              </a:spcBef>
              <a:defRPr/>
            </a:pPr>
            <a:r>
              <a:rPr lang="en-US" sz="1800" b="1" dirty="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rPr>
              <a:t>proc14</a:t>
            </a:r>
          </a:p>
          <a:p>
            <a:pPr>
              <a:spcBef>
                <a:spcPct val="50000"/>
              </a:spcBef>
              <a:defRPr/>
            </a:pPr>
            <a:endParaRPr lang="en-US" sz="1800" b="1" dirty="0">
              <a:solidFill>
                <a:schemeClr val="bg1"/>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47822" name="Text Box 14"/>
          <p:cNvSpPr txBox="1">
            <a:spLocks noChangeArrowheads="1"/>
          </p:cNvSpPr>
          <p:nvPr/>
        </p:nvSpPr>
        <p:spPr bwMode="auto">
          <a:xfrm>
            <a:off x="4388180" y="2366128"/>
            <a:ext cx="421481" cy="646331"/>
          </a:xfrm>
          <a:prstGeom prst="rect">
            <a:avLst/>
          </a:prstGeom>
          <a:noFill/>
          <a:ln w="9525">
            <a:noFill/>
            <a:miter lim="800000"/>
            <a:headEnd/>
            <a:tailEnd/>
          </a:ln>
          <a:effectLst/>
        </p:spPr>
        <p:txBody>
          <a:bodyPr>
            <a:spAutoFit/>
          </a:bodyPr>
          <a:lstStyle/>
          <a:p>
            <a:pPr>
              <a:spcBef>
                <a:spcPct val="50000"/>
              </a:spcBef>
              <a:defRPr/>
            </a:pPr>
            <a:r>
              <a:rPr lang="en-US" sz="1800" b="1" dirty="0">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16</a:t>
            </a:r>
          </a:p>
        </p:txBody>
      </p:sp>
      <p:sp>
        <p:nvSpPr>
          <p:cNvPr id="247823" name="Text Box 15"/>
          <p:cNvSpPr txBox="1">
            <a:spLocks noChangeArrowheads="1"/>
          </p:cNvSpPr>
          <p:nvPr/>
        </p:nvSpPr>
        <p:spPr bwMode="auto">
          <a:xfrm>
            <a:off x="4881865" y="2361365"/>
            <a:ext cx="421481" cy="6463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16</a:t>
            </a:r>
          </a:p>
        </p:txBody>
      </p:sp>
      <p:sp>
        <p:nvSpPr>
          <p:cNvPr id="247824" name="Text Box 16"/>
          <p:cNvSpPr txBox="1">
            <a:spLocks noChangeArrowheads="1"/>
          </p:cNvSpPr>
          <p:nvPr/>
        </p:nvSpPr>
        <p:spPr bwMode="auto">
          <a:xfrm>
            <a:off x="5389964" y="3251597"/>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7</a:t>
            </a:r>
          </a:p>
        </p:txBody>
      </p:sp>
      <p:sp>
        <p:nvSpPr>
          <p:cNvPr id="247825" name="Text Box 17"/>
          <p:cNvSpPr txBox="1">
            <a:spLocks noChangeArrowheads="1"/>
          </p:cNvSpPr>
          <p:nvPr/>
        </p:nvSpPr>
        <p:spPr bwMode="auto">
          <a:xfrm>
            <a:off x="6887978" y="4161538"/>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2</a:t>
            </a:r>
          </a:p>
        </p:txBody>
      </p:sp>
      <p:sp>
        <p:nvSpPr>
          <p:cNvPr id="247826" name="Text Box 18"/>
          <p:cNvSpPr txBox="1">
            <a:spLocks noChangeArrowheads="1"/>
          </p:cNvSpPr>
          <p:nvPr/>
        </p:nvSpPr>
        <p:spPr bwMode="auto">
          <a:xfrm>
            <a:off x="6331956" y="4166300"/>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2</a:t>
            </a:r>
          </a:p>
        </p:txBody>
      </p:sp>
      <p:sp>
        <p:nvSpPr>
          <p:cNvPr id="247827" name="Text Box 19"/>
          <p:cNvSpPr txBox="1">
            <a:spLocks noChangeArrowheads="1"/>
          </p:cNvSpPr>
          <p:nvPr/>
        </p:nvSpPr>
        <p:spPr bwMode="auto">
          <a:xfrm>
            <a:off x="4882370" y="4139361"/>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3</a:t>
            </a:r>
          </a:p>
        </p:txBody>
      </p:sp>
      <p:sp>
        <p:nvSpPr>
          <p:cNvPr id="247828" name="Text Box 20"/>
          <p:cNvSpPr txBox="1">
            <a:spLocks noChangeArrowheads="1"/>
          </p:cNvSpPr>
          <p:nvPr/>
        </p:nvSpPr>
        <p:spPr bwMode="auto">
          <a:xfrm>
            <a:off x="4326348" y="4159601"/>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3</a:t>
            </a:r>
          </a:p>
        </p:txBody>
      </p:sp>
      <p:sp>
        <p:nvSpPr>
          <p:cNvPr id="247829" name="Text Box 21"/>
          <p:cNvSpPr txBox="1">
            <a:spLocks noChangeArrowheads="1"/>
          </p:cNvSpPr>
          <p:nvPr/>
        </p:nvSpPr>
        <p:spPr bwMode="auto">
          <a:xfrm>
            <a:off x="4875226" y="4164364"/>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0</a:t>
            </a:r>
          </a:p>
        </p:txBody>
      </p:sp>
      <p:sp>
        <p:nvSpPr>
          <p:cNvPr id="247830" name="Text Box 22"/>
          <p:cNvSpPr txBox="1">
            <a:spLocks noChangeArrowheads="1"/>
          </p:cNvSpPr>
          <p:nvPr/>
        </p:nvSpPr>
        <p:spPr bwMode="auto">
          <a:xfrm>
            <a:off x="4877608" y="4165555"/>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2</a:t>
            </a:r>
          </a:p>
        </p:txBody>
      </p:sp>
      <p:sp>
        <p:nvSpPr>
          <p:cNvPr id="247831" name="Text Box 23"/>
          <p:cNvSpPr txBox="1">
            <a:spLocks noChangeArrowheads="1"/>
          </p:cNvSpPr>
          <p:nvPr/>
        </p:nvSpPr>
        <p:spPr bwMode="auto">
          <a:xfrm>
            <a:off x="5915029" y="3245645"/>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7</a:t>
            </a:r>
          </a:p>
        </p:txBody>
      </p:sp>
      <p:sp>
        <p:nvSpPr>
          <p:cNvPr id="247832" name="Text Box 24"/>
          <p:cNvSpPr txBox="1">
            <a:spLocks noChangeArrowheads="1"/>
          </p:cNvSpPr>
          <p:nvPr/>
        </p:nvSpPr>
        <p:spPr bwMode="auto">
          <a:xfrm>
            <a:off x="4871654" y="4163174"/>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1</a:t>
            </a:r>
          </a:p>
        </p:txBody>
      </p:sp>
      <p:sp>
        <p:nvSpPr>
          <p:cNvPr id="247833" name="Rectangle 25"/>
          <p:cNvSpPr>
            <a:spLocks noChangeArrowheads="1"/>
          </p:cNvSpPr>
          <p:nvPr/>
        </p:nvSpPr>
        <p:spPr bwMode="auto">
          <a:xfrm>
            <a:off x="4340979" y="3588100"/>
            <a:ext cx="965253" cy="914401"/>
          </a:xfrm>
          <a:prstGeom prst="rect">
            <a:avLst/>
          </a:prstGeom>
          <a:gradFill flip="none" rotWithShape="1">
            <a:gsLst>
              <a:gs pos="0">
                <a:srgbClr val="002060"/>
              </a:gs>
              <a:gs pos="72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lgn="ctr">
              <a:spcBef>
                <a:spcPct val="50000"/>
              </a:spcBef>
              <a:defRPr/>
            </a:pPr>
            <a:endParaRPr lang="en-US" sz="1800" b="1">
              <a:effectLst>
                <a:outerShdw blurRad="38100" dist="38100" dir="2700000" algn="tl">
                  <a:srgbClr val="FFFFFF"/>
                </a:outerShdw>
              </a:effectLst>
              <a:latin typeface="Arial" panose="020B0604020202020204" pitchFamily="34" charset="0"/>
              <a:cs typeface="Arial" panose="020B0604020202020204" pitchFamily="34" charset="0"/>
            </a:endParaRPr>
          </a:p>
        </p:txBody>
      </p:sp>
      <p:sp>
        <p:nvSpPr>
          <p:cNvPr id="247834" name="Text Box 26"/>
          <p:cNvSpPr txBox="1">
            <a:spLocks noChangeArrowheads="1"/>
          </p:cNvSpPr>
          <p:nvPr/>
        </p:nvSpPr>
        <p:spPr bwMode="auto">
          <a:xfrm>
            <a:off x="5930508" y="3252788"/>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5</a:t>
            </a:r>
          </a:p>
        </p:txBody>
      </p:sp>
      <p:sp>
        <p:nvSpPr>
          <p:cNvPr id="247835" name="Text Box 27"/>
          <p:cNvSpPr txBox="1">
            <a:spLocks noChangeArrowheads="1"/>
          </p:cNvSpPr>
          <p:nvPr/>
        </p:nvSpPr>
        <p:spPr bwMode="auto">
          <a:xfrm>
            <a:off x="5915029" y="3256360"/>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6</a:t>
            </a:r>
          </a:p>
        </p:txBody>
      </p:sp>
      <p:sp>
        <p:nvSpPr>
          <p:cNvPr id="247836" name="Text Box 28"/>
          <p:cNvSpPr txBox="1">
            <a:spLocks noChangeArrowheads="1"/>
          </p:cNvSpPr>
          <p:nvPr/>
        </p:nvSpPr>
        <p:spPr bwMode="auto">
          <a:xfrm>
            <a:off x="5920983" y="3250407"/>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4</a:t>
            </a:r>
          </a:p>
        </p:txBody>
      </p:sp>
      <p:sp>
        <p:nvSpPr>
          <p:cNvPr id="247837" name="Text Box 29"/>
          <p:cNvSpPr txBox="1">
            <a:spLocks noChangeArrowheads="1"/>
          </p:cNvSpPr>
          <p:nvPr/>
        </p:nvSpPr>
        <p:spPr bwMode="auto">
          <a:xfrm>
            <a:off x="6882025" y="4187732"/>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0</a:t>
            </a:r>
          </a:p>
        </p:txBody>
      </p:sp>
      <p:sp>
        <p:nvSpPr>
          <p:cNvPr id="247838" name="Text Box 30"/>
          <p:cNvSpPr txBox="1">
            <a:spLocks noChangeArrowheads="1"/>
          </p:cNvSpPr>
          <p:nvPr/>
        </p:nvSpPr>
        <p:spPr bwMode="auto">
          <a:xfrm>
            <a:off x="6886787" y="4172254"/>
            <a:ext cx="421481" cy="369332"/>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1</a:t>
            </a:r>
          </a:p>
        </p:txBody>
      </p:sp>
      <p:sp>
        <p:nvSpPr>
          <p:cNvPr id="247839" name="Rectangle 31"/>
          <p:cNvSpPr>
            <a:spLocks noChangeArrowheads="1"/>
          </p:cNvSpPr>
          <p:nvPr/>
        </p:nvSpPr>
        <p:spPr bwMode="auto">
          <a:xfrm>
            <a:off x="6274441" y="3584529"/>
            <a:ext cx="970127" cy="914401"/>
          </a:xfrm>
          <a:prstGeom prst="rect">
            <a:avLst/>
          </a:prstGeom>
          <a:gradFill flip="none" rotWithShape="1">
            <a:gsLst>
              <a:gs pos="0">
                <a:srgbClr val="002060"/>
              </a:gs>
              <a:gs pos="72000">
                <a:srgbClr val="35639A"/>
              </a:gs>
              <a:gs pos="100000">
                <a:srgbClr val="00B0F0"/>
              </a:gs>
            </a:gsLst>
            <a:path path="circle">
              <a:fillToRect l="50000" t="130000" r="50000" b="-30000"/>
            </a:path>
            <a:tileRect/>
          </a:gradFill>
          <a:ln w="12700" cap="rnd">
            <a:solidFill>
              <a:schemeClr val="tx1"/>
            </a:solidFill>
            <a:miter lim="800000"/>
            <a:headEnd/>
            <a:tailEnd/>
          </a:ln>
          <a:effectLst/>
        </p:spPr>
        <p:txBody>
          <a:bodyPr wrap="none" anchor="ctr"/>
          <a:lstStyle/>
          <a:p>
            <a:pPr algn="ctr">
              <a:spcBef>
                <a:spcPct val="50000"/>
              </a:spcBef>
              <a:defRPr/>
            </a:pPr>
            <a:endParaRPr lang="en-US" sz="1800" b="1">
              <a:effectLst>
                <a:outerShdw blurRad="38100" dist="38100" dir="2700000" algn="tl">
                  <a:srgbClr val="FFFFFF"/>
                </a:outerShdw>
              </a:effectLst>
              <a:latin typeface="Arial" panose="020B0604020202020204" pitchFamily="34" charset="0"/>
              <a:cs typeface="Arial" panose="020B0604020202020204" pitchFamily="34" charset="0"/>
            </a:endParaRPr>
          </a:p>
        </p:txBody>
      </p:sp>
      <p:sp>
        <p:nvSpPr>
          <p:cNvPr id="247840" name="Text Box 32"/>
          <p:cNvSpPr txBox="1">
            <a:spLocks noChangeArrowheads="1"/>
          </p:cNvSpPr>
          <p:nvPr/>
        </p:nvSpPr>
        <p:spPr bwMode="auto">
          <a:xfrm>
            <a:off x="4877102" y="2356603"/>
            <a:ext cx="421481" cy="6463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14</a:t>
            </a:r>
          </a:p>
        </p:txBody>
      </p:sp>
      <p:sp>
        <p:nvSpPr>
          <p:cNvPr id="247841" name="Text Box 33"/>
          <p:cNvSpPr txBox="1">
            <a:spLocks noChangeArrowheads="1"/>
          </p:cNvSpPr>
          <p:nvPr/>
        </p:nvSpPr>
        <p:spPr bwMode="auto">
          <a:xfrm>
            <a:off x="4892581" y="2370890"/>
            <a:ext cx="421481" cy="6463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15</a:t>
            </a:r>
          </a:p>
        </p:txBody>
      </p:sp>
      <p:sp>
        <p:nvSpPr>
          <p:cNvPr id="247842" name="Text Box 34"/>
          <p:cNvSpPr txBox="1">
            <a:spLocks noChangeArrowheads="1"/>
          </p:cNvSpPr>
          <p:nvPr/>
        </p:nvSpPr>
        <p:spPr bwMode="auto">
          <a:xfrm>
            <a:off x="4897343" y="2366128"/>
            <a:ext cx="421481" cy="6463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13</a:t>
            </a:r>
          </a:p>
        </p:txBody>
      </p:sp>
      <p:sp>
        <p:nvSpPr>
          <p:cNvPr id="247844" name="Text Box 36"/>
          <p:cNvSpPr txBox="1">
            <a:spLocks noChangeArrowheads="1"/>
          </p:cNvSpPr>
          <p:nvPr/>
        </p:nvSpPr>
        <p:spPr bwMode="auto">
          <a:xfrm>
            <a:off x="4880674" y="2360175"/>
            <a:ext cx="421481" cy="646331"/>
          </a:xfrm>
          <a:prstGeom prst="rect">
            <a:avLst/>
          </a:prstGeom>
          <a:noFill/>
          <a:ln w="9525">
            <a:noFill/>
            <a:miter lim="800000"/>
            <a:headEnd/>
            <a:tailEnd/>
          </a:ln>
          <a:effectLst/>
        </p:spPr>
        <p:txBody>
          <a:bodyPr>
            <a:spAutoFit/>
          </a:bodyPr>
          <a:lstStyle/>
          <a:p>
            <a:pPr>
              <a:spcBef>
                <a:spcPct val="50000"/>
              </a:spcBef>
              <a:defRPr/>
            </a:pPr>
            <a:r>
              <a:rPr lang="en-US" sz="1800" b="1">
                <a:solidFill>
                  <a:schemeClr val="bg1"/>
                </a:solidFill>
                <a:effectLst>
                  <a:outerShdw blurRad="38100" dist="38100" dir="2700000" algn="tl">
                    <a:srgbClr val="C0C0C0"/>
                  </a:outerShdw>
                </a:effectLst>
                <a:latin typeface="Arial" panose="020B0604020202020204" pitchFamily="34" charset="0"/>
                <a:cs typeface="Arial" panose="020B0604020202020204" pitchFamily="34" charset="0"/>
              </a:rPr>
              <a:t>12</a:t>
            </a:r>
          </a:p>
        </p:txBody>
      </p:sp>
      <p:sp>
        <p:nvSpPr>
          <p:cNvPr id="2" name="TextBox 1"/>
          <p:cNvSpPr txBox="1"/>
          <p:nvPr/>
        </p:nvSpPr>
        <p:spPr>
          <a:xfrm>
            <a:off x="421106" y="3134816"/>
            <a:ext cx="2017294" cy="1200329"/>
          </a:xfrm>
          <a:prstGeom prst="rect">
            <a:avLst/>
          </a:prstGeom>
          <a:noFill/>
        </p:spPr>
        <p:txBody>
          <a:bodyPr wrap="square" rtlCol="0">
            <a:spAutoFit/>
          </a:bodyPr>
          <a:lstStyle/>
          <a:p>
            <a:r>
              <a:rPr lang="en-US" i="1" dirty="0"/>
              <a:t>What about buffer cache?</a:t>
            </a:r>
          </a:p>
        </p:txBody>
      </p:sp>
    </p:spTree>
    <p:extLst>
      <p:ext uri="{BB962C8B-B14F-4D97-AF65-F5344CB8AC3E}">
        <p14:creationId xmlns:p14="http://schemas.microsoft.com/office/powerpoint/2010/main" xmlns="" val="3934277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dissolve">
                                      <p:cBhvr>
                                        <p:cTn id="7" dur="500"/>
                                        <p:tgtEl>
                                          <p:spTgt spid="2478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47822"/>
                                        </p:tgtEl>
                                        <p:attrNameLst>
                                          <p:attrName>style.visibility</p:attrName>
                                        </p:attrNameLst>
                                      </p:cBhvr>
                                      <p:to>
                                        <p:strVal val="visible"/>
                                      </p:to>
                                    </p:set>
                                  </p:childTnLst>
                                </p:cTn>
                              </p:par>
                              <p:par>
                                <p:cTn id="10" presetID="1" presetClass="entr" presetSubtype="0" fill="hold" grpId="1" nodeType="withEffect">
                                  <p:stCondLst>
                                    <p:cond delay="2000"/>
                                  </p:stCondLst>
                                  <p:childTnLst>
                                    <p:set>
                                      <p:cBhvr>
                                        <p:cTn id="11" dur="1" fill="hold">
                                          <p:stCondLst>
                                            <p:cond delay="0"/>
                                          </p:stCondLst>
                                        </p:cTn>
                                        <p:tgtEl>
                                          <p:spTgt spid="2478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4" presetClass="entr" presetSubtype="0" fill="hold" nodeType="clickEffect">
                                  <p:stCondLst>
                                    <p:cond delay="0"/>
                                  </p:stCondLst>
                                  <p:iterate type="lt">
                                    <p:tmPct val="0"/>
                                  </p:iterate>
                                  <p:childTnLst>
                                    <p:set>
                                      <p:cBhvr>
                                        <p:cTn id="15" dur="1" fill="hold">
                                          <p:stCondLst>
                                            <p:cond delay="0"/>
                                          </p:stCondLst>
                                        </p:cTn>
                                        <p:tgtEl>
                                          <p:spTgt spid="247843"/>
                                        </p:tgtEl>
                                        <p:attrNameLst>
                                          <p:attrName>style.visibility</p:attrName>
                                        </p:attrNameLst>
                                      </p:cBhvr>
                                      <p:to>
                                        <p:strVal val="visible"/>
                                      </p:to>
                                    </p:set>
                                    <p:anim from="(-#ppt_w/2)" to="(#ppt_x)" calcmode="lin" valueType="num">
                                      <p:cBhvr>
                                        <p:cTn id="16" dur="600" fill="hold">
                                          <p:stCondLst>
                                            <p:cond delay="0"/>
                                          </p:stCondLst>
                                        </p:cTn>
                                        <p:tgtEl>
                                          <p:spTgt spid="247843"/>
                                        </p:tgtEl>
                                        <p:attrNameLst>
                                          <p:attrName>ppt_x</p:attrName>
                                        </p:attrNameLst>
                                      </p:cBhvr>
                                    </p:anim>
                                    <p:anim from="0" to="-1.0" calcmode="lin" valueType="num">
                                      <p:cBhvr>
                                        <p:cTn id="17" dur="200" decel="50000" autoRev="1" fill="hold">
                                          <p:stCondLst>
                                            <p:cond delay="600"/>
                                          </p:stCondLst>
                                        </p:cTn>
                                        <p:tgtEl>
                                          <p:spTgt spid="247843"/>
                                        </p:tgtEl>
                                        <p:attrNameLst>
                                          <p:attrName>xshear</p:attrName>
                                        </p:attrNameLst>
                                      </p:cBhvr>
                                    </p:anim>
                                    <p:animScale>
                                      <p:cBhvr>
                                        <p:cTn id="18" dur="200" decel="100000" autoRev="1" fill="hold">
                                          <p:stCondLst>
                                            <p:cond delay="600"/>
                                          </p:stCondLst>
                                        </p:cTn>
                                        <p:tgtEl>
                                          <p:spTgt spid="247843"/>
                                        </p:tgtEl>
                                      </p:cBhvr>
                                      <p:from x="100000" y="100000"/>
                                      <p:to x="80000" y="100000"/>
                                    </p:animScale>
                                    <p:anim by="(#ppt_h/3+#ppt_w*0.1)" calcmode="lin" valueType="num">
                                      <p:cBhvr additive="sum">
                                        <p:cTn id="19" dur="200" decel="100000" autoRev="1" fill="hold">
                                          <p:stCondLst>
                                            <p:cond delay="600"/>
                                          </p:stCondLst>
                                        </p:cTn>
                                        <p:tgtEl>
                                          <p:spTgt spid="247843"/>
                                        </p:tgtEl>
                                        <p:attrNameLst>
                                          <p:attrName>ppt_x</p:attrName>
                                        </p:attrNameLst>
                                      </p:cBhvr>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4000"/>
                                  </p:stCondLst>
                                  <p:childTnLst>
                                    <p:set>
                                      <p:cBhvr>
                                        <p:cTn id="23" dur="1" fill="hold">
                                          <p:stCondLst>
                                            <p:cond delay="0"/>
                                          </p:stCondLst>
                                        </p:cTn>
                                        <p:tgtEl>
                                          <p:spTgt spid="247831"/>
                                        </p:tgtEl>
                                        <p:attrNameLst>
                                          <p:attrName>style.visibility</p:attrName>
                                        </p:attrNameLst>
                                      </p:cBhvr>
                                      <p:to>
                                        <p:strVal val="hidden"/>
                                      </p:to>
                                    </p:set>
                                  </p:childTnLst>
                                </p:cTn>
                              </p:par>
                              <p:par>
                                <p:cTn id="24" presetID="1" presetClass="entr" presetSubtype="0" fill="hold" grpId="0" nodeType="withEffect">
                                  <p:stCondLst>
                                    <p:cond delay="4000"/>
                                  </p:stCondLst>
                                  <p:childTnLst>
                                    <p:set>
                                      <p:cBhvr>
                                        <p:cTn id="25" dur="1" fill="hold">
                                          <p:stCondLst>
                                            <p:cond delay="0"/>
                                          </p:stCondLst>
                                        </p:cTn>
                                        <p:tgtEl>
                                          <p:spTgt spid="247835"/>
                                        </p:tgtEl>
                                        <p:attrNameLst>
                                          <p:attrName>style.visibility</p:attrName>
                                        </p:attrNameLst>
                                      </p:cBhvr>
                                      <p:to>
                                        <p:strVal val="visible"/>
                                      </p:to>
                                    </p:set>
                                  </p:childTnLst>
                                </p:cTn>
                              </p:par>
                              <p:par>
                                <p:cTn id="26" presetID="1" presetClass="exit" presetSubtype="0" fill="hold" grpId="0" nodeType="withEffect">
                                  <p:stCondLst>
                                    <p:cond delay="8000"/>
                                  </p:stCondLst>
                                  <p:childTnLst>
                                    <p:set>
                                      <p:cBhvr>
                                        <p:cTn id="27" dur="1" fill="hold">
                                          <p:stCondLst>
                                            <p:cond delay="0"/>
                                          </p:stCondLst>
                                        </p:cTn>
                                        <p:tgtEl>
                                          <p:spTgt spid="247825"/>
                                        </p:tgtEl>
                                        <p:attrNameLst>
                                          <p:attrName>style.visibility</p:attrName>
                                        </p:attrNameLst>
                                      </p:cBhvr>
                                      <p:to>
                                        <p:strVal val="hidden"/>
                                      </p:to>
                                    </p:set>
                                  </p:childTnLst>
                                </p:cTn>
                              </p:par>
                              <p:par>
                                <p:cTn id="28" presetID="1" presetClass="entr" presetSubtype="0" fill="hold" grpId="0" nodeType="withEffect">
                                  <p:stCondLst>
                                    <p:cond delay="8000"/>
                                  </p:stCondLst>
                                  <p:childTnLst>
                                    <p:set>
                                      <p:cBhvr>
                                        <p:cTn id="29" dur="1" fill="hold">
                                          <p:stCondLst>
                                            <p:cond delay="0"/>
                                          </p:stCondLst>
                                        </p:cTn>
                                        <p:tgtEl>
                                          <p:spTgt spid="247838"/>
                                        </p:tgtEl>
                                        <p:attrNameLst>
                                          <p:attrName>style.visibility</p:attrName>
                                        </p:attrNameLst>
                                      </p:cBhvr>
                                      <p:to>
                                        <p:strVal val="visible"/>
                                      </p:to>
                                    </p:set>
                                  </p:childTnLst>
                                </p:cTn>
                              </p:par>
                              <p:par>
                                <p:cTn id="30" presetID="1" presetClass="exit" presetSubtype="0" fill="hold" grpId="0" nodeType="withEffect">
                                  <p:stCondLst>
                                    <p:cond delay="6000"/>
                                  </p:stCondLst>
                                  <p:childTnLst>
                                    <p:set>
                                      <p:cBhvr>
                                        <p:cTn id="31" dur="1" fill="hold">
                                          <p:stCondLst>
                                            <p:cond delay="0"/>
                                          </p:stCondLst>
                                        </p:cTn>
                                        <p:tgtEl>
                                          <p:spTgt spid="247827"/>
                                        </p:tgtEl>
                                        <p:attrNameLst>
                                          <p:attrName>style.visibility</p:attrName>
                                        </p:attrNameLst>
                                      </p:cBhvr>
                                      <p:to>
                                        <p:strVal val="hidden"/>
                                      </p:to>
                                    </p:set>
                                  </p:childTnLst>
                                </p:cTn>
                              </p:par>
                              <p:par>
                                <p:cTn id="32" presetID="1" presetClass="entr" presetSubtype="0" fill="hold" grpId="1" nodeType="withEffect">
                                  <p:stCondLst>
                                    <p:cond delay="6000"/>
                                  </p:stCondLst>
                                  <p:childTnLst>
                                    <p:set>
                                      <p:cBhvr>
                                        <p:cTn id="33" dur="1" fill="hold">
                                          <p:stCondLst>
                                            <p:cond delay="0"/>
                                          </p:stCondLst>
                                        </p:cTn>
                                        <p:tgtEl>
                                          <p:spTgt spid="247830"/>
                                        </p:tgtEl>
                                        <p:attrNameLst>
                                          <p:attrName>style.visibility</p:attrName>
                                        </p:attrNameLst>
                                      </p:cBhvr>
                                      <p:to>
                                        <p:strVal val="visible"/>
                                      </p:to>
                                    </p:set>
                                  </p:childTnLst>
                                </p:cTn>
                              </p:par>
                              <p:par>
                                <p:cTn id="34" presetID="1" presetClass="exit" presetSubtype="0" fill="hold" grpId="0" nodeType="withEffect">
                                  <p:stCondLst>
                                    <p:cond delay="2000"/>
                                  </p:stCondLst>
                                  <p:childTnLst>
                                    <p:set>
                                      <p:cBhvr>
                                        <p:cTn id="35" dur="1" fill="hold">
                                          <p:stCondLst>
                                            <p:cond delay="0"/>
                                          </p:stCondLst>
                                        </p:cTn>
                                        <p:tgtEl>
                                          <p:spTgt spid="247823"/>
                                        </p:tgtEl>
                                        <p:attrNameLst>
                                          <p:attrName>style.visibility</p:attrName>
                                        </p:attrNameLst>
                                      </p:cBhvr>
                                      <p:to>
                                        <p:strVal val="hidden"/>
                                      </p:to>
                                    </p:set>
                                  </p:childTnLst>
                                </p:cTn>
                              </p:par>
                              <p:par>
                                <p:cTn id="36" presetID="1" presetClass="entr" presetSubtype="0" fill="hold" grpId="0" nodeType="withEffect">
                                  <p:stCondLst>
                                    <p:cond delay="2000"/>
                                  </p:stCondLst>
                                  <p:childTnLst>
                                    <p:set>
                                      <p:cBhvr>
                                        <p:cTn id="37" dur="1" fill="hold">
                                          <p:stCondLst>
                                            <p:cond delay="0"/>
                                          </p:stCondLst>
                                        </p:cTn>
                                        <p:tgtEl>
                                          <p:spTgt spid="2478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4" presetClass="exit" presetSubtype="0" fill="hold" nodeType="clickEffect">
                                  <p:stCondLst>
                                    <p:cond delay="0"/>
                                  </p:stCondLst>
                                  <p:iterate type="lt">
                                    <p:tmPct val="0"/>
                                  </p:iterate>
                                  <p:childTnLst>
                                    <p:anim from="(ppt_x)" to="(ppt_x+1)" calcmode="lin" valueType="num">
                                      <p:cBhvr>
                                        <p:cTn id="41" dur="2000">
                                          <p:stCondLst>
                                            <p:cond delay="0"/>
                                          </p:stCondLst>
                                        </p:cTn>
                                        <p:tgtEl>
                                          <p:spTgt spid="247843"/>
                                        </p:tgtEl>
                                        <p:attrNameLst>
                                          <p:attrName>ppt_x</p:attrName>
                                        </p:attrNameLst>
                                      </p:cBhvr>
                                    </p:anim>
                                    <p:anim from="0" to="-1.0" calcmode="lin" valueType="num">
                                      <p:cBhvr>
                                        <p:cTn id="42" dur="400" accel="50000">
                                          <p:stCondLst>
                                            <p:cond delay="0"/>
                                          </p:stCondLst>
                                        </p:cTn>
                                        <p:tgtEl>
                                          <p:spTgt spid="247843"/>
                                        </p:tgtEl>
                                        <p:attrNameLst>
                                          <p:attrName>xshear</p:attrName>
                                        </p:attrNameLst>
                                      </p:cBhvr>
                                    </p:anim>
                                    <p:set>
                                      <p:cBhvr>
                                        <p:cTn id="43" dur="1600">
                                          <p:stCondLst>
                                            <p:cond delay="400"/>
                                          </p:stCondLst>
                                        </p:cTn>
                                        <p:tgtEl>
                                          <p:spTgt spid="247843"/>
                                        </p:tgtEl>
                                        <p:attrNameLst>
                                          <p:attrName>xshear</p:attrName>
                                        </p:attrNameLst>
                                      </p:cBhvr>
                                      <p:to>
                                        <p:strVal val="-1.0"/>
                                      </p:to>
                                    </p:set>
                                    <p:set>
                                      <p:cBhvr>
                                        <p:cTn id="44" dur="1" fill="hold">
                                          <p:stCondLst>
                                            <p:cond delay="1999"/>
                                          </p:stCondLst>
                                        </p:cTn>
                                        <p:tgtEl>
                                          <p:spTgt spid="24784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4" presetClass="entr" presetSubtype="0" fill="hold" nodeType="clickEffect">
                                  <p:stCondLst>
                                    <p:cond delay="0"/>
                                  </p:stCondLst>
                                  <p:iterate type="lt">
                                    <p:tmPct val="0"/>
                                  </p:iterate>
                                  <p:childTnLst>
                                    <p:set>
                                      <p:cBhvr>
                                        <p:cTn id="48" dur="1" fill="hold">
                                          <p:stCondLst>
                                            <p:cond delay="0"/>
                                          </p:stCondLst>
                                        </p:cTn>
                                        <p:tgtEl>
                                          <p:spTgt spid="247843"/>
                                        </p:tgtEl>
                                        <p:attrNameLst>
                                          <p:attrName>style.visibility</p:attrName>
                                        </p:attrNameLst>
                                      </p:cBhvr>
                                      <p:to>
                                        <p:strVal val="visible"/>
                                      </p:to>
                                    </p:set>
                                    <p:anim from="(-#ppt_w/2)" to="(#ppt_x)" calcmode="lin" valueType="num">
                                      <p:cBhvr>
                                        <p:cTn id="49" dur="600" fill="hold">
                                          <p:stCondLst>
                                            <p:cond delay="0"/>
                                          </p:stCondLst>
                                        </p:cTn>
                                        <p:tgtEl>
                                          <p:spTgt spid="247843"/>
                                        </p:tgtEl>
                                        <p:attrNameLst>
                                          <p:attrName>ppt_x</p:attrName>
                                        </p:attrNameLst>
                                      </p:cBhvr>
                                    </p:anim>
                                    <p:anim from="0" to="-1.0" calcmode="lin" valueType="num">
                                      <p:cBhvr>
                                        <p:cTn id="50" dur="200" decel="50000" autoRev="1" fill="hold">
                                          <p:stCondLst>
                                            <p:cond delay="600"/>
                                          </p:stCondLst>
                                        </p:cTn>
                                        <p:tgtEl>
                                          <p:spTgt spid="247843"/>
                                        </p:tgtEl>
                                        <p:attrNameLst>
                                          <p:attrName>xshear</p:attrName>
                                        </p:attrNameLst>
                                      </p:cBhvr>
                                    </p:anim>
                                    <p:animScale>
                                      <p:cBhvr>
                                        <p:cTn id="51" dur="200" decel="100000" autoRev="1" fill="hold">
                                          <p:stCondLst>
                                            <p:cond delay="600"/>
                                          </p:stCondLst>
                                        </p:cTn>
                                        <p:tgtEl>
                                          <p:spTgt spid="247843"/>
                                        </p:tgtEl>
                                      </p:cBhvr>
                                      <p:from x="100000" y="100000"/>
                                      <p:to x="80000" y="100000"/>
                                    </p:animScale>
                                    <p:anim by="(#ppt_h/3+#ppt_w*0.1)" calcmode="lin" valueType="num">
                                      <p:cBhvr additive="sum">
                                        <p:cTn id="52" dur="200" decel="100000" autoRev="1" fill="hold">
                                          <p:stCondLst>
                                            <p:cond delay="600"/>
                                          </p:stCondLst>
                                        </p:cTn>
                                        <p:tgtEl>
                                          <p:spTgt spid="247843"/>
                                        </p:tgtEl>
                                        <p:attrNameLst>
                                          <p:attrName>ppt_x</p:attrName>
                                        </p:attrNameLst>
                                      </p:cBhvr>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6000"/>
                                  </p:stCondLst>
                                  <p:childTnLst>
                                    <p:set>
                                      <p:cBhvr>
                                        <p:cTn id="56" dur="1" fill="hold">
                                          <p:stCondLst>
                                            <p:cond delay="0"/>
                                          </p:stCondLst>
                                        </p:cTn>
                                        <p:tgtEl>
                                          <p:spTgt spid="247830"/>
                                        </p:tgtEl>
                                        <p:attrNameLst>
                                          <p:attrName>style.visibility</p:attrName>
                                        </p:attrNameLst>
                                      </p:cBhvr>
                                      <p:to>
                                        <p:strVal val="hidden"/>
                                      </p:to>
                                    </p:set>
                                  </p:childTnLst>
                                </p:cTn>
                              </p:par>
                              <p:par>
                                <p:cTn id="57" presetID="1" presetClass="entr" presetSubtype="0" fill="hold" grpId="0" nodeType="withEffect">
                                  <p:stCondLst>
                                    <p:cond delay="6000"/>
                                  </p:stCondLst>
                                  <p:childTnLst>
                                    <p:set>
                                      <p:cBhvr>
                                        <p:cTn id="58" dur="1" fill="hold">
                                          <p:stCondLst>
                                            <p:cond delay="0"/>
                                          </p:stCondLst>
                                        </p:cTn>
                                        <p:tgtEl>
                                          <p:spTgt spid="247832"/>
                                        </p:tgtEl>
                                        <p:attrNameLst>
                                          <p:attrName>style.visibility</p:attrName>
                                        </p:attrNameLst>
                                      </p:cBhvr>
                                      <p:to>
                                        <p:strVal val="visible"/>
                                      </p:to>
                                    </p:set>
                                  </p:childTnLst>
                                </p:cTn>
                              </p:par>
                              <p:par>
                                <p:cTn id="59" presetID="1" presetClass="exit" presetSubtype="0" fill="hold" grpId="1" nodeType="withEffect">
                                  <p:stCondLst>
                                    <p:cond delay="8000"/>
                                  </p:stCondLst>
                                  <p:childTnLst>
                                    <p:set>
                                      <p:cBhvr>
                                        <p:cTn id="60" dur="1" fill="hold">
                                          <p:stCondLst>
                                            <p:cond delay="0"/>
                                          </p:stCondLst>
                                        </p:cTn>
                                        <p:tgtEl>
                                          <p:spTgt spid="247838"/>
                                        </p:tgtEl>
                                        <p:attrNameLst>
                                          <p:attrName>style.visibility</p:attrName>
                                        </p:attrNameLst>
                                      </p:cBhvr>
                                      <p:to>
                                        <p:strVal val="hidden"/>
                                      </p:to>
                                    </p:set>
                                  </p:childTnLst>
                                </p:cTn>
                              </p:par>
                              <p:par>
                                <p:cTn id="61" presetID="1" presetClass="entr" presetSubtype="0" fill="hold" grpId="0" nodeType="withEffect">
                                  <p:stCondLst>
                                    <p:cond delay="8000"/>
                                  </p:stCondLst>
                                  <p:childTnLst>
                                    <p:set>
                                      <p:cBhvr>
                                        <p:cTn id="62" dur="1" fill="hold">
                                          <p:stCondLst>
                                            <p:cond delay="0"/>
                                          </p:stCondLst>
                                        </p:cTn>
                                        <p:tgtEl>
                                          <p:spTgt spid="247837"/>
                                        </p:tgtEl>
                                        <p:attrNameLst>
                                          <p:attrName>style.visibility</p:attrName>
                                        </p:attrNameLst>
                                      </p:cBhvr>
                                      <p:to>
                                        <p:strVal val="visible"/>
                                      </p:to>
                                    </p:set>
                                  </p:childTnLst>
                                </p:cTn>
                              </p:par>
                              <p:par>
                                <p:cTn id="63" presetID="1" presetClass="exit" presetSubtype="0" fill="hold" grpId="1" nodeType="withEffect">
                                  <p:stCondLst>
                                    <p:cond delay="4000"/>
                                  </p:stCondLst>
                                  <p:childTnLst>
                                    <p:set>
                                      <p:cBhvr>
                                        <p:cTn id="64" dur="1" fill="hold">
                                          <p:stCondLst>
                                            <p:cond delay="0"/>
                                          </p:stCondLst>
                                        </p:cTn>
                                        <p:tgtEl>
                                          <p:spTgt spid="247835"/>
                                        </p:tgtEl>
                                        <p:attrNameLst>
                                          <p:attrName>style.visibility</p:attrName>
                                        </p:attrNameLst>
                                      </p:cBhvr>
                                      <p:to>
                                        <p:strVal val="hidden"/>
                                      </p:to>
                                    </p:set>
                                  </p:childTnLst>
                                </p:cTn>
                              </p:par>
                              <p:par>
                                <p:cTn id="65" presetID="1" presetClass="entr" presetSubtype="0" fill="hold" grpId="0" nodeType="withEffect">
                                  <p:stCondLst>
                                    <p:cond delay="4000"/>
                                  </p:stCondLst>
                                  <p:childTnLst>
                                    <p:set>
                                      <p:cBhvr>
                                        <p:cTn id="66" dur="1" fill="hold">
                                          <p:stCondLst>
                                            <p:cond delay="0"/>
                                          </p:stCondLst>
                                        </p:cTn>
                                        <p:tgtEl>
                                          <p:spTgt spid="247834"/>
                                        </p:tgtEl>
                                        <p:attrNameLst>
                                          <p:attrName>style.visibility</p:attrName>
                                        </p:attrNameLst>
                                      </p:cBhvr>
                                      <p:to>
                                        <p:strVal val="visible"/>
                                      </p:to>
                                    </p:set>
                                  </p:childTnLst>
                                </p:cTn>
                              </p:par>
                              <p:par>
                                <p:cTn id="67" presetID="1" presetClass="exit" presetSubtype="0" fill="hold" grpId="1" nodeType="withEffect">
                                  <p:stCondLst>
                                    <p:cond delay="2000"/>
                                  </p:stCondLst>
                                  <p:childTnLst>
                                    <p:set>
                                      <p:cBhvr>
                                        <p:cTn id="68" dur="1" fill="hold">
                                          <p:stCondLst>
                                            <p:cond delay="0"/>
                                          </p:stCondLst>
                                        </p:cTn>
                                        <p:tgtEl>
                                          <p:spTgt spid="247841"/>
                                        </p:tgtEl>
                                        <p:attrNameLst>
                                          <p:attrName>style.visibility</p:attrName>
                                        </p:attrNameLst>
                                      </p:cBhvr>
                                      <p:to>
                                        <p:strVal val="hidden"/>
                                      </p:to>
                                    </p:set>
                                  </p:childTnLst>
                                </p:cTn>
                              </p:par>
                              <p:par>
                                <p:cTn id="69" presetID="1" presetClass="entr" presetSubtype="0" fill="hold" grpId="0" nodeType="withEffect">
                                  <p:stCondLst>
                                    <p:cond delay="2000"/>
                                  </p:stCondLst>
                                  <p:childTnLst>
                                    <p:set>
                                      <p:cBhvr>
                                        <p:cTn id="70" dur="1" fill="hold">
                                          <p:stCondLst>
                                            <p:cond delay="0"/>
                                          </p:stCondLst>
                                        </p:cTn>
                                        <p:tgtEl>
                                          <p:spTgt spid="2478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4" presetClass="exit" presetSubtype="0" fill="hold" nodeType="clickEffect">
                                  <p:stCondLst>
                                    <p:cond delay="0"/>
                                  </p:stCondLst>
                                  <p:iterate type="lt">
                                    <p:tmPct val="0"/>
                                  </p:iterate>
                                  <p:childTnLst>
                                    <p:anim from="(ppt_x)" to="(ppt_x+1)" calcmode="lin" valueType="num">
                                      <p:cBhvr>
                                        <p:cTn id="74" dur="2000">
                                          <p:stCondLst>
                                            <p:cond delay="0"/>
                                          </p:stCondLst>
                                        </p:cTn>
                                        <p:tgtEl>
                                          <p:spTgt spid="247843"/>
                                        </p:tgtEl>
                                        <p:attrNameLst>
                                          <p:attrName>ppt_x</p:attrName>
                                        </p:attrNameLst>
                                      </p:cBhvr>
                                    </p:anim>
                                    <p:anim from="0" to="-1.0" calcmode="lin" valueType="num">
                                      <p:cBhvr>
                                        <p:cTn id="75" dur="400" accel="50000">
                                          <p:stCondLst>
                                            <p:cond delay="0"/>
                                          </p:stCondLst>
                                        </p:cTn>
                                        <p:tgtEl>
                                          <p:spTgt spid="247843"/>
                                        </p:tgtEl>
                                        <p:attrNameLst>
                                          <p:attrName>xshear</p:attrName>
                                        </p:attrNameLst>
                                      </p:cBhvr>
                                    </p:anim>
                                    <p:set>
                                      <p:cBhvr>
                                        <p:cTn id="76" dur="1600">
                                          <p:stCondLst>
                                            <p:cond delay="400"/>
                                          </p:stCondLst>
                                        </p:cTn>
                                        <p:tgtEl>
                                          <p:spTgt spid="247843"/>
                                        </p:tgtEl>
                                        <p:attrNameLst>
                                          <p:attrName>xshear</p:attrName>
                                        </p:attrNameLst>
                                      </p:cBhvr>
                                      <p:to>
                                        <p:strVal val="-1.0"/>
                                      </p:to>
                                    </p:set>
                                    <p:set>
                                      <p:cBhvr>
                                        <p:cTn id="77" dur="1" fill="hold">
                                          <p:stCondLst>
                                            <p:cond delay="1999"/>
                                          </p:stCondLst>
                                        </p:cTn>
                                        <p:tgtEl>
                                          <p:spTgt spid="24784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4" presetClass="entr" presetSubtype="0" fill="hold" nodeType="clickEffect">
                                  <p:stCondLst>
                                    <p:cond delay="0"/>
                                  </p:stCondLst>
                                  <p:iterate type="lt">
                                    <p:tmPct val="0"/>
                                  </p:iterate>
                                  <p:childTnLst>
                                    <p:set>
                                      <p:cBhvr>
                                        <p:cTn id="81" dur="1" fill="hold">
                                          <p:stCondLst>
                                            <p:cond delay="0"/>
                                          </p:stCondLst>
                                        </p:cTn>
                                        <p:tgtEl>
                                          <p:spTgt spid="247843"/>
                                        </p:tgtEl>
                                        <p:attrNameLst>
                                          <p:attrName>style.visibility</p:attrName>
                                        </p:attrNameLst>
                                      </p:cBhvr>
                                      <p:to>
                                        <p:strVal val="visible"/>
                                      </p:to>
                                    </p:set>
                                    <p:anim from="(-#ppt_w/2)" to="(#ppt_x)" calcmode="lin" valueType="num">
                                      <p:cBhvr>
                                        <p:cTn id="82" dur="600" fill="hold">
                                          <p:stCondLst>
                                            <p:cond delay="0"/>
                                          </p:stCondLst>
                                        </p:cTn>
                                        <p:tgtEl>
                                          <p:spTgt spid="247843"/>
                                        </p:tgtEl>
                                        <p:attrNameLst>
                                          <p:attrName>ppt_x</p:attrName>
                                        </p:attrNameLst>
                                      </p:cBhvr>
                                    </p:anim>
                                    <p:anim from="0" to="-1.0" calcmode="lin" valueType="num">
                                      <p:cBhvr>
                                        <p:cTn id="83" dur="200" decel="50000" autoRev="1" fill="hold">
                                          <p:stCondLst>
                                            <p:cond delay="600"/>
                                          </p:stCondLst>
                                        </p:cTn>
                                        <p:tgtEl>
                                          <p:spTgt spid="247843"/>
                                        </p:tgtEl>
                                        <p:attrNameLst>
                                          <p:attrName>xshear</p:attrName>
                                        </p:attrNameLst>
                                      </p:cBhvr>
                                    </p:anim>
                                    <p:animScale>
                                      <p:cBhvr>
                                        <p:cTn id="84" dur="200" decel="100000" autoRev="1" fill="hold">
                                          <p:stCondLst>
                                            <p:cond delay="600"/>
                                          </p:stCondLst>
                                        </p:cTn>
                                        <p:tgtEl>
                                          <p:spTgt spid="247843"/>
                                        </p:tgtEl>
                                      </p:cBhvr>
                                      <p:from x="100000" y="100000"/>
                                      <p:to x="80000" y="100000"/>
                                    </p:animScale>
                                    <p:anim by="(#ppt_h/3+#ppt_w*0.1)" calcmode="lin" valueType="num">
                                      <p:cBhvr additive="sum">
                                        <p:cTn id="85" dur="200" decel="100000" autoRev="1" fill="hold">
                                          <p:stCondLst>
                                            <p:cond delay="600"/>
                                          </p:stCondLst>
                                        </p:cTn>
                                        <p:tgtEl>
                                          <p:spTgt spid="247843"/>
                                        </p:tgtEl>
                                        <p:attrNameLst>
                                          <p:attrName>ppt_x</p:attrName>
                                        </p:attrNameLst>
                                      </p:cBhvr>
                                    </p:anim>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6000"/>
                                  </p:stCondLst>
                                  <p:childTnLst>
                                    <p:set>
                                      <p:cBhvr>
                                        <p:cTn id="89" dur="1" fill="hold">
                                          <p:stCondLst>
                                            <p:cond delay="0"/>
                                          </p:stCondLst>
                                        </p:cTn>
                                        <p:tgtEl>
                                          <p:spTgt spid="247832"/>
                                        </p:tgtEl>
                                        <p:attrNameLst>
                                          <p:attrName>style.visibility</p:attrName>
                                        </p:attrNameLst>
                                      </p:cBhvr>
                                      <p:to>
                                        <p:strVal val="hidden"/>
                                      </p:to>
                                    </p:set>
                                  </p:childTnLst>
                                </p:cTn>
                              </p:par>
                              <p:par>
                                <p:cTn id="90" presetID="1" presetClass="entr" presetSubtype="0" fill="hold" grpId="0" nodeType="withEffect">
                                  <p:stCondLst>
                                    <p:cond delay="6000"/>
                                  </p:stCondLst>
                                  <p:childTnLst>
                                    <p:set>
                                      <p:cBhvr>
                                        <p:cTn id="91" dur="1" fill="hold">
                                          <p:stCondLst>
                                            <p:cond delay="0"/>
                                          </p:stCondLst>
                                        </p:cTn>
                                        <p:tgtEl>
                                          <p:spTgt spid="247829"/>
                                        </p:tgtEl>
                                        <p:attrNameLst>
                                          <p:attrName>style.visibility</p:attrName>
                                        </p:attrNameLst>
                                      </p:cBhvr>
                                      <p:to>
                                        <p:strVal val="visible"/>
                                      </p:to>
                                    </p:set>
                                  </p:childTnLst>
                                </p:cTn>
                              </p:par>
                              <p:par>
                                <p:cTn id="92" presetID="1" presetClass="exit" presetSubtype="0" fill="hold" grpId="1" nodeType="withEffect">
                                  <p:stCondLst>
                                    <p:cond delay="8000"/>
                                  </p:stCondLst>
                                  <p:childTnLst>
                                    <p:set>
                                      <p:cBhvr>
                                        <p:cTn id="93" dur="1" fill="hold">
                                          <p:stCondLst>
                                            <p:cond delay="0"/>
                                          </p:stCondLst>
                                        </p:cTn>
                                        <p:tgtEl>
                                          <p:spTgt spid="247837"/>
                                        </p:tgtEl>
                                        <p:attrNameLst>
                                          <p:attrName>style.visibility</p:attrName>
                                        </p:attrNameLst>
                                      </p:cBhvr>
                                      <p:to>
                                        <p:strVal val="hidden"/>
                                      </p:to>
                                    </p:set>
                                  </p:childTnLst>
                                </p:cTn>
                              </p:par>
                              <p:par>
                                <p:cTn id="94" presetID="1" presetClass="entr" presetSubtype="0" fill="hold" grpId="0" nodeType="withEffect">
                                  <p:stCondLst>
                                    <p:cond delay="8000"/>
                                  </p:stCondLst>
                                  <p:childTnLst>
                                    <p:set>
                                      <p:cBhvr>
                                        <p:cTn id="95" dur="1" fill="hold">
                                          <p:stCondLst>
                                            <p:cond delay="0"/>
                                          </p:stCondLst>
                                        </p:cTn>
                                        <p:tgtEl>
                                          <p:spTgt spid="247839"/>
                                        </p:tgtEl>
                                        <p:attrNameLst>
                                          <p:attrName>style.visibility</p:attrName>
                                        </p:attrNameLst>
                                      </p:cBhvr>
                                      <p:to>
                                        <p:strVal val="visible"/>
                                      </p:to>
                                    </p:set>
                                  </p:childTnLst>
                                </p:cTn>
                              </p:par>
                              <p:par>
                                <p:cTn id="96" presetID="1" presetClass="exit" presetSubtype="0" fill="hold" grpId="1" nodeType="withEffect">
                                  <p:stCondLst>
                                    <p:cond delay="4000"/>
                                  </p:stCondLst>
                                  <p:childTnLst>
                                    <p:set>
                                      <p:cBhvr>
                                        <p:cTn id="97" dur="1" fill="hold">
                                          <p:stCondLst>
                                            <p:cond delay="0"/>
                                          </p:stCondLst>
                                        </p:cTn>
                                        <p:tgtEl>
                                          <p:spTgt spid="247834"/>
                                        </p:tgtEl>
                                        <p:attrNameLst>
                                          <p:attrName>style.visibility</p:attrName>
                                        </p:attrNameLst>
                                      </p:cBhvr>
                                      <p:to>
                                        <p:strVal val="hidden"/>
                                      </p:to>
                                    </p:set>
                                  </p:childTnLst>
                                </p:cTn>
                              </p:par>
                              <p:par>
                                <p:cTn id="98" presetID="1" presetClass="entr" presetSubtype="0" fill="hold" grpId="0" nodeType="withEffect">
                                  <p:stCondLst>
                                    <p:cond delay="4000"/>
                                  </p:stCondLst>
                                  <p:childTnLst>
                                    <p:set>
                                      <p:cBhvr>
                                        <p:cTn id="99" dur="1" fill="hold">
                                          <p:stCondLst>
                                            <p:cond delay="0"/>
                                          </p:stCondLst>
                                        </p:cTn>
                                        <p:tgtEl>
                                          <p:spTgt spid="247836"/>
                                        </p:tgtEl>
                                        <p:attrNameLst>
                                          <p:attrName>style.visibility</p:attrName>
                                        </p:attrNameLst>
                                      </p:cBhvr>
                                      <p:to>
                                        <p:strVal val="visible"/>
                                      </p:to>
                                    </p:set>
                                  </p:childTnLst>
                                </p:cTn>
                              </p:par>
                              <p:par>
                                <p:cTn id="100" presetID="1" presetClass="exit" presetSubtype="0" fill="hold" grpId="1" nodeType="withEffect">
                                  <p:stCondLst>
                                    <p:cond delay="2000"/>
                                  </p:stCondLst>
                                  <p:childTnLst>
                                    <p:set>
                                      <p:cBhvr>
                                        <p:cTn id="101" dur="1" fill="hold">
                                          <p:stCondLst>
                                            <p:cond delay="0"/>
                                          </p:stCondLst>
                                        </p:cTn>
                                        <p:tgtEl>
                                          <p:spTgt spid="247840"/>
                                        </p:tgtEl>
                                        <p:attrNameLst>
                                          <p:attrName>style.visibility</p:attrName>
                                        </p:attrNameLst>
                                      </p:cBhvr>
                                      <p:to>
                                        <p:strVal val="hidden"/>
                                      </p:to>
                                    </p:set>
                                  </p:childTnLst>
                                </p:cTn>
                              </p:par>
                              <p:par>
                                <p:cTn id="102" presetID="1" presetClass="entr" presetSubtype="0" fill="hold" grpId="0" nodeType="withEffect">
                                  <p:stCondLst>
                                    <p:cond delay="2000"/>
                                  </p:stCondLst>
                                  <p:childTnLst>
                                    <p:set>
                                      <p:cBhvr>
                                        <p:cTn id="103" dur="1" fill="hold">
                                          <p:stCondLst>
                                            <p:cond delay="0"/>
                                          </p:stCondLst>
                                        </p:cTn>
                                        <p:tgtEl>
                                          <p:spTgt spid="24784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34" presetClass="exit" presetSubtype="0" fill="hold" nodeType="clickEffect">
                                  <p:stCondLst>
                                    <p:cond delay="0"/>
                                  </p:stCondLst>
                                  <p:iterate type="lt">
                                    <p:tmPct val="0"/>
                                  </p:iterate>
                                  <p:childTnLst>
                                    <p:anim from="(ppt_x)" to="(ppt_x+1)" calcmode="lin" valueType="num">
                                      <p:cBhvr>
                                        <p:cTn id="107" dur="1000">
                                          <p:stCondLst>
                                            <p:cond delay="0"/>
                                          </p:stCondLst>
                                        </p:cTn>
                                        <p:tgtEl>
                                          <p:spTgt spid="247843"/>
                                        </p:tgtEl>
                                        <p:attrNameLst>
                                          <p:attrName>ppt_x</p:attrName>
                                        </p:attrNameLst>
                                      </p:cBhvr>
                                    </p:anim>
                                    <p:anim from="0" to="-1.0" calcmode="lin" valueType="num">
                                      <p:cBhvr>
                                        <p:cTn id="108" dur="200" accel="50000">
                                          <p:stCondLst>
                                            <p:cond delay="0"/>
                                          </p:stCondLst>
                                        </p:cTn>
                                        <p:tgtEl>
                                          <p:spTgt spid="247843"/>
                                        </p:tgtEl>
                                        <p:attrNameLst>
                                          <p:attrName>xshear</p:attrName>
                                        </p:attrNameLst>
                                      </p:cBhvr>
                                    </p:anim>
                                    <p:set>
                                      <p:cBhvr>
                                        <p:cTn id="109" dur="800">
                                          <p:stCondLst>
                                            <p:cond delay="200"/>
                                          </p:stCondLst>
                                        </p:cTn>
                                        <p:tgtEl>
                                          <p:spTgt spid="247843"/>
                                        </p:tgtEl>
                                        <p:attrNameLst>
                                          <p:attrName>xshear</p:attrName>
                                        </p:attrNameLst>
                                      </p:cBhvr>
                                      <p:to>
                                        <p:strVal val="-1.0"/>
                                      </p:to>
                                    </p:set>
                                    <p:set>
                                      <p:cBhvr>
                                        <p:cTn id="110" dur="1" fill="hold">
                                          <p:stCondLst>
                                            <p:cond delay="999"/>
                                          </p:stCondLst>
                                        </p:cTn>
                                        <p:tgtEl>
                                          <p:spTgt spid="24784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grpId="0" nodeType="clickEffect">
                                  <p:stCondLst>
                                    <p:cond delay="0"/>
                                  </p:stCondLst>
                                  <p:childTnLst>
                                    <p:animEffect transition="out" filter="fade">
                                      <p:cBhvr>
                                        <p:cTn id="114" dur="500" tmFilter="0, 0; .2, .5; .8, .5; 1, 0"/>
                                        <p:tgtEl>
                                          <p:spTgt spid="247817"/>
                                        </p:tgtEl>
                                      </p:cBhvr>
                                    </p:animEffect>
                                    <p:animScale>
                                      <p:cBhvr>
                                        <p:cTn id="115" dur="250" autoRev="1" fill="hold"/>
                                        <p:tgtEl>
                                          <p:spTgt spid="247817"/>
                                        </p:tgtEl>
                                      </p:cBhvr>
                                      <p:by x="105000" y="105000"/>
                                    </p:animScale>
                                  </p:childTnLst>
                                </p:cTn>
                              </p:par>
                              <p:par>
                                <p:cTn id="116" presetID="1" presetClass="entr" presetSubtype="0" fill="hold" grpId="1" nodeType="withEffect">
                                  <p:stCondLst>
                                    <p:cond delay="0"/>
                                  </p:stCondLst>
                                  <p:childTnLst>
                                    <p:set>
                                      <p:cBhvr>
                                        <p:cTn id="117" dur="1" fill="hold">
                                          <p:stCondLst>
                                            <p:cond delay="0"/>
                                          </p:stCondLst>
                                        </p:cTn>
                                        <p:tgtEl>
                                          <p:spTgt spid="247831"/>
                                        </p:tgtEl>
                                        <p:attrNameLst>
                                          <p:attrName>style.visibility</p:attrName>
                                        </p:attrNameLst>
                                      </p:cBhvr>
                                      <p:to>
                                        <p:strVal val="visible"/>
                                      </p:to>
                                    </p:set>
                                  </p:childTnLst>
                                </p:cTn>
                              </p:par>
                              <p:par>
                                <p:cTn id="118" presetID="1" presetClass="exit" presetSubtype="0" fill="hold" grpId="1" nodeType="withEffect">
                                  <p:stCondLst>
                                    <p:cond delay="0"/>
                                  </p:stCondLst>
                                  <p:childTnLst>
                                    <p:set>
                                      <p:cBhvr>
                                        <p:cTn id="119" dur="1" fill="hold">
                                          <p:stCondLst>
                                            <p:cond delay="0"/>
                                          </p:stCondLst>
                                        </p:cTn>
                                        <p:tgtEl>
                                          <p:spTgt spid="247836"/>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34" presetClass="entr" presetSubtype="0" fill="hold" nodeType="clickEffect">
                                  <p:stCondLst>
                                    <p:cond delay="0"/>
                                  </p:stCondLst>
                                  <p:iterate type="lt">
                                    <p:tmPct val="0"/>
                                  </p:iterate>
                                  <p:childTnLst>
                                    <p:set>
                                      <p:cBhvr>
                                        <p:cTn id="123" dur="1" fill="hold">
                                          <p:stCondLst>
                                            <p:cond delay="0"/>
                                          </p:stCondLst>
                                        </p:cTn>
                                        <p:tgtEl>
                                          <p:spTgt spid="247843"/>
                                        </p:tgtEl>
                                        <p:attrNameLst>
                                          <p:attrName>style.visibility</p:attrName>
                                        </p:attrNameLst>
                                      </p:cBhvr>
                                      <p:to>
                                        <p:strVal val="visible"/>
                                      </p:to>
                                    </p:set>
                                    <p:anim from="(-#ppt_w/2)" to="(#ppt_x)" calcmode="lin" valueType="num">
                                      <p:cBhvr>
                                        <p:cTn id="124" dur="600" fill="hold">
                                          <p:stCondLst>
                                            <p:cond delay="0"/>
                                          </p:stCondLst>
                                        </p:cTn>
                                        <p:tgtEl>
                                          <p:spTgt spid="247843"/>
                                        </p:tgtEl>
                                        <p:attrNameLst>
                                          <p:attrName>ppt_x</p:attrName>
                                        </p:attrNameLst>
                                      </p:cBhvr>
                                    </p:anim>
                                    <p:anim from="0" to="-1.0" calcmode="lin" valueType="num">
                                      <p:cBhvr>
                                        <p:cTn id="125" dur="200" decel="50000" autoRev="1" fill="hold">
                                          <p:stCondLst>
                                            <p:cond delay="600"/>
                                          </p:stCondLst>
                                        </p:cTn>
                                        <p:tgtEl>
                                          <p:spTgt spid="247843"/>
                                        </p:tgtEl>
                                        <p:attrNameLst>
                                          <p:attrName>xshear</p:attrName>
                                        </p:attrNameLst>
                                      </p:cBhvr>
                                    </p:anim>
                                    <p:animScale>
                                      <p:cBhvr>
                                        <p:cTn id="126" dur="200" decel="100000" autoRev="1" fill="hold">
                                          <p:stCondLst>
                                            <p:cond delay="600"/>
                                          </p:stCondLst>
                                        </p:cTn>
                                        <p:tgtEl>
                                          <p:spTgt spid="247843"/>
                                        </p:tgtEl>
                                      </p:cBhvr>
                                      <p:from x="100000" y="100000"/>
                                      <p:to x="80000" y="100000"/>
                                    </p:animScale>
                                    <p:anim by="(#ppt_h/3+#ppt_w*0.1)" calcmode="lin" valueType="num">
                                      <p:cBhvr additive="sum">
                                        <p:cTn id="127" dur="200" decel="100000" autoRev="1" fill="hold">
                                          <p:stCondLst>
                                            <p:cond delay="600"/>
                                          </p:stCondLst>
                                        </p:cTn>
                                        <p:tgtEl>
                                          <p:spTgt spid="247843"/>
                                        </p:tgtEl>
                                        <p:attrNameLst>
                                          <p:attrName>ppt_x</p:attrName>
                                        </p:attrNameLst>
                                      </p:cBhvr>
                                    </p:anim>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6000"/>
                                  </p:stCondLst>
                                  <p:childTnLst>
                                    <p:set>
                                      <p:cBhvr>
                                        <p:cTn id="131" dur="1" fill="hold">
                                          <p:stCondLst>
                                            <p:cond delay="0"/>
                                          </p:stCondLst>
                                        </p:cTn>
                                        <p:tgtEl>
                                          <p:spTgt spid="247829"/>
                                        </p:tgtEl>
                                        <p:attrNameLst>
                                          <p:attrName>style.visibility</p:attrName>
                                        </p:attrNameLst>
                                      </p:cBhvr>
                                      <p:to>
                                        <p:strVal val="hidden"/>
                                      </p:to>
                                    </p:set>
                                  </p:childTnLst>
                                </p:cTn>
                              </p:par>
                              <p:par>
                                <p:cTn id="132" presetID="1" presetClass="entr" presetSubtype="0" fill="hold" grpId="0" nodeType="withEffect">
                                  <p:stCondLst>
                                    <p:cond delay="6000"/>
                                  </p:stCondLst>
                                  <p:childTnLst>
                                    <p:set>
                                      <p:cBhvr>
                                        <p:cTn id="133" dur="1" fill="hold">
                                          <p:stCondLst>
                                            <p:cond delay="0"/>
                                          </p:stCondLst>
                                        </p:cTn>
                                        <p:tgtEl>
                                          <p:spTgt spid="247833"/>
                                        </p:tgtEl>
                                        <p:attrNameLst>
                                          <p:attrName>style.visibility</p:attrName>
                                        </p:attrNameLst>
                                      </p:cBhvr>
                                      <p:to>
                                        <p:strVal val="visible"/>
                                      </p:to>
                                    </p:set>
                                  </p:childTnLst>
                                </p:cTn>
                              </p:par>
                              <p:par>
                                <p:cTn id="134" presetID="1" presetClass="exit" presetSubtype="0" fill="hold" grpId="1" nodeType="withEffect">
                                  <p:stCondLst>
                                    <p:cond delay="2000"/>
                                  </p:stCondLst>
                                  <p:childTnLst>
                                    <p:set>
                                      <p:cBhvr>
                                        <p:cTn id="135" dur="1" fill="hold">
                                          <p:stCondLst>
                                            <p:cond delay="0"/>
                                          </p:stCondLst>
                                        </p:cTn>
                                        <p:tgtEl>
                                          <p:spTgt spid="247842"/>
                                        </p:tgtEl>
                                        <p:attrNameLst>
                                          <p:attrName>style.visibility</p:attrName>
                                        </p:attrNameLst>
                                      </p:cBhvr>
                                      <p:to>
                                        <p:strVal val="hidden"/>
                                      </p:to>
                                    </p:set>
                                  </p:childTnLst>
                                </p:cTn>
                              </p:par>
                              <p:par>
                                <p:cTn id="136" presetID="1" presetClass="entr" presetSubtype="0" fill="hold" grpId="0" nodeType="withEffect">
                                  <p:stCondLst>
                                    <p:cond delay="2000"/>
                                  </p:stCondLst>
                                  <p:childTnLst>
                                    <p:set>
                                      <p:cBhvr>
                                        <p:cTn id="137" dur="1" fill="hold">
                                          <p:stCondLst>
                                            <p:cond delay="0"/>
                                          </p:stCondLst>
                                        </p:cTn>
                                        <p:tgtEl>
                                          <p:spTgt spid="247844"/>
                                        </p:tgtEl>
                                        <p:attrNameLst>
                                          <p:attrName>style.visibility</p:attrName>
                                        </p:attrNameLst>
                                      </p:cBhvr>
                                      <p:to>
                                        <p:strVal val="visible"/>
                                      </p:to>
                                    </p:set>
                                  </p:childTnLst>
                                </p:cTn>
                              </p:par>
                              <p:par>
                                <p:cTn id="138" presetID="1" presetClass="exit" presetSubtype="0" fill="hold" grpId="2" nodeType="withEffect">
                                  <p:stCondLst>
                                    <p:cond delay="4000"/>
                                  </p:stCondLst>
                                  <p:childTnLst>
                                    <p:set>
                                      <p:cBhvr>
                                        <p:cTn id="139" dur="1" fill="hold">
                                          <p:stCondLst>
                                            <p:cond delay="0"/>
                                          </p:stCondLst>
                                        </p:cTn>
                                        <p:tgtEl>
                                          <p:spTgt spid="247831"/>
                                        </p:tgtEl>
                                        <p:attrNameLst>
                                          <p:attrName>style.visibility</p:attrName>
                                        </p:attrNameLst>
                                      </p:cBhvr>
                                      <p:to>
                                        <p:strVal val="hidden"/>
                                      </p:to>
                                    </p:set>
                                  </p:childTnLst>
                                </p:cTn>
                              </p:par>
                              <p:par>
                                <p:cTn id="140" presetID="1" presetClass="entr" presetSubtype="0" fill="hold" grpId="2" nodeType="withEffect">
                                  <p:stCondLst>
                                    <p:cond delay="4000"/>
                                  </p:stCondLst>
                                  <p:childTnLst>
                                    <p:set>
                                      <p:cBhvr>
                                        <p:cTn id="141" dur="1" fill="hold">
                                          <p:stCondLst>
                                            <p:cond delay="0"/>
                                          </p:stCondLst>
                                        </p:cTn>
                                        <p:tgtEl>
                                          <p:spTgt spid="247835"/>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34" presetClass="exit" presetSubtype="0" fill="hold" nodeType="clickEffect">
                                  <p:stCondLst>
                                    <p:cond delay="0"/>
                                  </p:stCondLst>
                                  <p:iterate type="lt">
                                    <p:tmPct val="0"/>
                                  </p:iterate>
                                  <p:childTnLst>
                                    <p:anim from="(ppt_x)" to="(ppt_x+1)" calcmode="lin" valueType="num">
                                      <p:cBhvr>
                                        <p:cTn id="145" dur="1000">
                                          <p:stCondLst>
                                            <p:cond delay="0"/>
                                          </p:stCondLst>
                                        </p:cTn>
                                        <p:tgtEl>
                                          <p:spTgt spid="247843"/>
                                        </p:tgtEl>
                                        <p:attrNameLst>
                                          <p:attrName>ppt_x</p:attrName>
                                        </p:attrNameLst>
                                      </p:cBhvr>
                                    </p:anim>
                                    <p:anim from="0" to="-1.0" calcmode="lin" valueType="num">
                                      <p:cBhvr>
                                        <p:cTn id="146" dur="200" accel="50000">
                                          <p:stCondLst>
                                            <p:cond delay="0"/>
                                          </p:stCondLst>
                                        </p:cTn>
                                        <p:tgtEl>
                                          <p:spTgt spid="247843"/>
                                        </p:tgtEl>
                                        <p:attrNameLst>
                                          <p:attrName>xshear</p:attrName>
                                        </p:attrNameLst>
                                      </p:cBhvr>
                                    </p:anim>
                                    <p:set>
                                      <p:cBhvr>
                                        <p:cTn id="147" dur="800">
                                          <p:stCondLst>
                                            <p:cond delay="200"/>
                                          </p:stCondLst>
                                        </p:cTn>
                                        <p:tgtEl>
                                          <p:spTgt spid="247843"/>
                                        </p:tgtEl>
                                        <p:attrNameLst>
                                          <p:attrName>xshear</p:attrName>
                                        </p:attrNameLst>
                                      </p:cBhvr>
                                      <p:to>
                                        <p:strVal val="-1.0"/>
                                      </p:to>
                                    </p:set>
                                    <p:set>
                                      <p:cBhvr>
                                        <p:cTn id="148" dur="1" fill="hold">
                                          <p:stCondLst>
                                            <p:cond delay="999"/>
                                          </p:stCondLst>
                                        </p:cTn>
                                        <p:tgtEl>
                                          <p:spTgt spid="247843"/>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6" presetClass="emph" presetSubtype="0" fill="hold" grpId="1" nodeType="clickEffect">
                                  <p:stCondLst>
                                    <p:cond delay="0"/>
                                  </p:stCondLst>
                                  <p:childTnLst>
                                    <p:animEffect transition="out" filter="fade">
                                      <p:cBhvr>
                                        <p:cTn id="152" dur="500" tmFilter="0, 0; .2, .5; .8, .5; 1, 0"/>
                                        <p:tgtEl>
                                          <p:spTgt spid="247812"/>
                                        </p:tgtEl>
                                      </p:cBhvr>
                                    </p:animEffect>
                                    <p:animScale>
                                      <p:cBhvr>
                                        <p:cTn id="153" dur="250" autoRev="1" fill="hold"/>
                                        <p:tgtEl>
                                          <p:spTgt spid="247812"/>
                                        </p:tgtEl>
                                      </p:cBhvr>
                                      <p:by x="105000" y="105000"/>
                                    </p:animScale>
                                  </p:childTnLst>
                                </p:cTn>
                              </p:par>
                              <p:par>
                                <p:cTn id="154" presetID="1" presetClass="exit" presetSubtype="0" fill="hold" grpId="1" nodeType="withEffect">
                                  <p:stCondLst>
                                    <p:cond delay="0"/>
                                  </p:stCondLst>
                                  <p:childTnLst>
                                    <p:set>
                                      <p:cBhvr>
                                        <p:cTn id="155" dur="1" fill="hold">
                                          <p:stCondLst>
                                            <p:cond delay="0"/>
                                          </p:stCondLst>
                                        </p:cTn>
                                        <p:tgtEl>
                                          <p:spTgt spid="247844"/>
                                        </p:tgtEl>
                                        <p:attrNameLst>
                                          <p:attrName>style.visibility</p:attrName>
                                        </p:attrNameLst>
                                      </p:cBhvr>
                                      <p:to>
                                        <p:strVal val="hidden"/>
                                      </p:to>
                                    </p:set>
                                  </p:childTnLst>
                                </p:cTn>
                              </p:par>
                              <p:par>
                                <p:cTn id="156" presetID="1" presetClass="entr" presetSubtype="0" fill="hold" grpId="2" nodeType="withEffect">
                                  <p:stCondLst>
                                    <p:cond delay="0"/>
                                  </p:stCondLst>
                                  <p:childTnLst>
                                    <p:set>
                                      <p:cBhvr>
                                        <p:cTn id="157" dur="1" fill="hold">
                                          <p:stCondLst>
                                            <p:cond delay="0"/>
                                          </p:stCondLst>
                                        </p:cTn>
                                        <p:tgtEl>
                                          <p:spTgt spid="247823"/>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2">
                                            <p:txEl>
                                              <p:pRg st="0" end="0"/>
                                            </p:txEl>
                                          </p:spTgt>
                                        </p:tgtEl>
                                        <p:attrNameLst>
                                          <p:attrName>style.visibility</p:attrName>
                                        </p:attrNameLst>
                                      </p:cBhvr>
                                      <p:to>
                                        <p:strVal val="visible"/>
                                      </p:to>
                                    </p:set>
                                    <p:animEffect transition="in" filter="fade">
                                      <p:cBhvr>
                                        <p:cTn id="16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animBg="1" autoUpdateAnimBg="0"/>
      <p:bldP spid="247812" grpId="1" animBg="1"/>
      <p:bldP spid="247817" grpId="0" animBg="1"/>
      <p:bldP spid="247822" grpId="0"/>
      <p:bldP spid="247823" grpId="0"/>
      <p:bldP spid="247823" grpId="1"/>
      <p:bldP spid="247823" grpId="2"/>
      <p:bldP spid="247825" grpId="0"/>
      <p:bldP spid="247827" grpId="0"/>
      <p:bldP spid="247829" grpId="0"/>
      <p:bldP spid="247829" grpId="1"/>
      <p:bldP spid="247830" grpId="0"/>
      <p:bldP spid="247830" grpId="1"/>
      <p:bldP spid="247831" grpId="0"/>
      <p:bldP spid="247831" grpId="1"/>
      <p:bldP spid="247831" grpId="2"/>
      <p:bldP spid="247832" grpId="0"/>
      <p:bldP spid="247832" grpId="1"/>
      <p:bldP spid="247833" grpId="0" animBg="1"/>
      <p:bldP spid="247834" grpId="0"/>
      <p:bldP spid="247834" grpId="1"/>
      <p:bldP spid="247835" grpId="0"/>
      <p:bldP spid="247835" grpId="1"/>
      <p:bldP spid="247835" grpId="2"/>
      <p:bldP spid="247836" grpId="0"/>
      <p:bldP spid="247836" grpId="1"/>
      <p:bldP spid="247837" grpId="0"/>
      <p:bldP spid="247837" grpId="1"/>
      <p:bldP spid="247838" grpId="0"/>
      <p:bldP spid="247838" grpId="1"/>
      <p:bldP spid="247839" grpId="0" animBg="1"/>
      <p:bldP spid="247840" grpId="0"/>
      <p:bldP spid="247840" grpId="1"/>
      <p:bldP spid="247841" grpId="0"/>
      <p:bldP spid="247841" grpId="1"/>
      <p:bldP spid="247842" grpId="0"/>
      <p:bldP spid="247842" grpId="1"/>
      <p:bldP spid="247844" grpId="0"/>
      <p:bldP spid="24784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sheldon 02 cropped.jpg"/>
          <p:cNvPicPr>
            <a:picLocks noChangeAspect="1"/>
          </p:cNvPicPr>
          <p:nvPr/>
        </p:nvPicPr>
        <p:blipFill>
          <a:blip r:embed="rId3" cstate="print"/>
          <a:stretch>
            <a:fillRect/>
          </a:stretch>
        </p:blipFill>
        <p:spPr>
          <a:xfrm>
            <a:off x="8077200" y="514350"/>
            <a:ext cx="1066801" cy="921544"/>
          </a:xfrm>
          <a:prstGeom prst="rect">
            <a:avLst/>
          </a:prstGeom>
        </p:spPr>
      </p:pic>
      <p:sp>
        <p:nvSpPr>
          <p:cNvPr id="2" name="Title 1"/>
          <p:cNvSpPr>
            <a:spLocks noGrp="1"/>
          </p:cNvSpPr>
          <p:nvPr>
            <p:ph type="title"/>
          </p:nvPr>
        </p:nvSpPr>
        <p:spPr>
          <a:xfrm>
            <a:off x="95876" y="257175"/>
            <a:ext cx="2808041" cy="562779"/>
          </a:xfrm>
        </p:spPr>
        <p:txBody>
          <a:bodyPr/>
          <a:lstStyle/>
          <a:p>
            <a:r>
              <a:rPr lang="en-US" sz="2400" dirty="0"/>
              <a:t>But Wait! There’s More!</a:t>
            </a:r>
          </a:p>
        </p:txBody>
      </p:sp>
      <p:sp>
        <p:nvSpPr>
          <p:cNvPr id="5" name="Rounded Rectangle 4"/>
          <p:cNvSpPr/>
          <p:nvPr/>
        </p:nvSpPr>
        <p:spPr bwMode="auto">
          <a:xfrm>
            <a:off x="1676400" y="971550"/>
            <a:ext cx="3581400" cy="16002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128"/>
              </a:rPr>
              <a:t>Relational Engine</a:t>
            </a:r>
          </a:p>
        </p:txBody>
      </p:sp>
      <p:sp>
        <p:nvSpPr>
          <p:cNvPr id="6" name="Rectangle 5"/>
          <p:cNvSpPr/>
          <p:nvPr/>
        </p:nvSpPr>
        <p:spPr bwMode="auto">
          <a:xfrm>
            <a:off x="1905000" y="1371600"/>
            <a:ext cx="1295400" cy="10287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127000" h="101600" prst="artDeco"/>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Optimizer</a:t>
            </a:r>
          </a:p>
        </p:txBody>
      </p:sp>
      <p:sp>
        <p:nvSpPr>
          <p:cNvPr id="7" name="Rectangle 6"/>
          <p:cNvSpPr/>
          <p:nvPr/>
        </p:nvSpPr>
        <p:spPr bwMode="auto">
          <a:xfrm>
            <a:off x="3581400" y="1828800"/>
            <a:ext cx="1447800" cy="571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Query Executor</a:t>
            </a:r>
          </a:p>
        </p:txBody>
      </p:sp>
      <p:sp>
        <p:nvSpPr>
          <p:cNvPr id="8" name="Rectangle 7"/>
          <p:cNvSpPr/>
          <p:nvPr/>
        </p:nvSpPr>
        <p:spPr bwMode="auto">
          <a:xfrm>
            <a:off x="3581400" y="1371600"/>
            <a:ext cx="1447800" cy="40005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ea typeface="ＭＳ Ｐゴシック" charset="-128"/>
              </a:rPr>
              <a:t>Cmd</a:t>
            </a:r>
            <a:r>
              <a:rPr kumimoji="0" lang="en-US" sz="1800" b="0" i="0" u="none" strike="noStrike" cap="none" normalizeH="0" baseline="0" dirty="0">
                <a:ln>
                  <a:noFill/>
                </a:ln>
                <a:solidFill>
                  <a:schemeClr val="tx1"/>
                </a:solidFill>
                <a:effectLst/>
                <a:latin typeface="Arial" charset="0"/>
                <a:ea typeface="ＭＳ Ｐゴシック" charset="-128"/>
              </a:rPr>
              <a:t> Parser</a:t>
            </a:r>
          </a:p>
        </p:txBody>
      </p:sp>
      <p:sp>
        <p:nvSpPr>
          <p:cNvPr id="12" name="Rounded Rectangle 11"/>
          <p:cNvSpPr/>
          <p:nvPr/>
        </p:nvSpPr>
        <p:spPr bwMode="auto">
          <a:xfrm>
            <a:off x="1676400" y="2971800"/>
            <a:ext cx="4724400" cy="1600200"/>
          </a:xfrm>
          <a:prstGeom prst="roundRect">
            <a:avLst/>
          </a:prstGeom>
          <a:solidFill>
            <a:schemeClr val="accent3"/>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128"/>
              </a:rPr>
              <a:t>Storage Engine</a:t>
            </a:r>
          </a:p>
        </p:txBody>
      </p:sp>
      <p:sp>
        <p:nvSpPr>
          <p:cNvPr id="13" name="Rectangle 12"/>
          <p:cNvSpPr/>
          <p:nvPr/>
        </p:nvSpPr>
        <p:spPr bwMode="auto">
          <a:xfrm>
            <a:off x="1905000" y="3371850"/>
            <a:ext cx="1371601" cy="115187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dirty="0"/>
              <a:t>Transaction Manager: Log &amp; Lock </a:t>
            </a:r>
            <a:r>
              <a:rPr lang="en-US" sz="1800" dirty="0" err="1"/>
              <a:t>Mgr</a:t>
            </a:r>
            <a:endParaRPr kumimoji="0" lang="en-US" sz="1800" b="0" i="0" u="none" strike="noStrike" cap="none" normalizeH="0" baseline="0" dirty="0">
              <a:ln>
                <a:noFill/>
              </a:ln>
              <a:solidFill>
                <a:schemeClr val="tx1"/>
              </a:solidFill>
              <a:effectLst/>
            </a:endParaRPr>
          </a:p>
        </p:txBody>
      </p:sp>
      <p:sp>
        <p:nvSpPr>
          <p:cNvPr id="14" name="Rectangle 13"/>
          <p:cNvSpPr/>
          <p:nvPr/>
        </p:nvSpPr>
        <p:spPr bwMode="auto">
          <a:xfrm>
            <a:off x="4800601" y="3371850"/>
            <a:ext cx="1451043" cy="5715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Buffer </a:t>
            </a:r>
            <a:r>
              <a:rPr kumimoji="0" lang="en-US" sz="1800" i="0" u="none" strike="noStrike" cap="none" normalizeH="0" baseline="0" dirty="0">
                <a:ln>
                  <a:noFill/>
                </a:ln>
                <a:solidFill>
                  <a:schemeClr val="tx1"/>
                </a:solidFill>
                <a:effectLst/>
                <a:latin typeface="Arial" charset="0"/>
                <a:ea typeface="ＭＳ Ｐゴシック" charset="-128"/>
              </a:rPr>
              <a:t>Manager</a:t>
            </a:r>
          </a:p>
        </p:txBody>
      </p:sp>
      <p:sp>
        <p:nvSpPr>
          <p:cNvPr id="15" name="Rectangle 14"/>
          <p:cNvSpPr/>
          <p:nvPr/>
        </p:nvSpPr>
        <p:spPr bwMode="auto">
          <a:xfrm>
            <a:off x="3429001" y="3371850"/>
            <a:ext cx="1220821" cy="5715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charset="0"/>
                <a:ea typeface="ＭＳ Ｐゴシック" charset="-128"/>
              </a:rPr>
              <a:t>Access Methods</a:t>
            </a:r>
          </a:p>
        </p:txBody>
      </p:sp>
      <p:grpSp>
        <p:nvGrpSpPr>
          <p:cNvPr id="3" name="Group 20"/>
          <p:cNvGrpSpPr/>
          <p:nvPr/>
        </p:nvGrpSpPr>
        <p:grpSpPr>
          <a:xfrm>
            <a:off x="5791200" y="971550"/>
            <a:ext cx="1371600" cy="1600200"/>
            <a:chOff x="5410200" y="1371600"/>
            <a:chExt cx="1371600" cy="2133600"/>
          </a:xfrm>
        </p:grpSpPr>
        <p:sp>
          <p:nvSpPr>
            <p:cNvPr id="16" name="Rounded Rectangle 15"/>
            <p:cNvSpPr/>
            <p:nvPr/>
          </p:nvSpPr>
          <p:spPr bwMode="auto">
            <a:xfrm>
              <a:off x="5410200" y="1371600"/>
              <a:ext cx="1371600" cy="2133600"/>
            </a:xfrm>
            <a:prstGeom prst="roundRect">
              <a:avLst/>
            </a:prstGeom>
            <a:solidFill>
              <a:schemeClr val="accent5"/>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ＭＳ Ｐゴシック" charset="-128"/>
                </a:rPr>
                <a:t>Protocol</a:t>
              </a:r>
              <a:r>
                <a:rPr kumimoji="0" lang="en-US" sz="2000" b="1" i="0" u="none" strike="noStrike" cap="none" normalizeH="0" dirty="0">
                  <a:ln>
                    <a:noFill/>
                  </a:ln>
                  <a:solidFill>
                    <a:schemeClr val="bg1"/>
                  </a:solidFill>
                  <a:effectLst/>
                  <a:latin typeface="Arial" charset="0"/>
                  <a:ea typeface="ＭＳ Ｐゴシック" charset="-128"/>
                </a:rPr>
                <a:t> Layer</a:t>
              </a:r>
              <a:endParaRPr kumimoji="0" lang="en-US" sz="2000" b="1" i="0" u="none" strike="noStrike" cap="none" normalizeH="0" baseline="0" dirty="0">
                <a:ln>
                  <a:noFill/>
                </a:ln>
                <a:solidFill>
                  <a:schemeClr val="bg1"/>
                </a:solidFill>
                <a:effectLst/>
                <a:latin typeface="Arial" charset="0"/>
                <a:ea typeface="ＭＳ Ｐゴシック" charset="-128"/>
              </a:endParaRPr>
            </a:p>
          </p:txBody>
        </p:sp>
        <p:sp>
          <p:nvSpPr>
            <p:cNvPr id="18" name="Rectangle 17"/>
            <p:cNvSpPr/>
            <p:nvPr/>
          </p:nvSpPr>
          <p:spPr bwMode="auto">
            <a:xfrm>
              <a:off x="5562600" y="2286000"/>
              <a:ext cx="1066800" cy="990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SNI</a:t>
              </a:r>
            </a:p>
          </p:txBody>
        </p:sp>
      </p:grpSp>
      <p:sp>
        <p:nvSpPr>
          <p:cNvPr id="19" name="Can 18"/>
          <p:cNvSpPr/>
          <p:nvPr/>
        </p:nvSpPr>
        <p:spPr bwMode="auto">
          <a:xfrm>
            <a:off x="152400" y="3543300"/>
            <a:ext cx="914400" cy="1314450"/>
          </a:xfrm>
          <a:prstGeom prst="can">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Data File</a:t>
            </a:r>
          </a:p>
        </p:txBody>
      </p:sp>
      <p:sp>
        <p:nvSpPr>
          <p:cNvPr id="20" name="Flowchart: Direct Access Storage 19"/>
          <p:cNvSpPr/>
          <p:nvPr/>
        </p:nvSpPr>
        <p:spPr bwMode="auto">
          <a:xfrm>
            <a:off x="152400" y="2514600"/>
            <a:ext cx="1295400" cy="571500"/>
          </a:xfrm>
          <a:prstGeom prst="flowChartMagneticDrum">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T-Log</a:t>
            </a:r>
          </a:p>
        </p:txBody>
      </p:sp>
      <p:sp>
        <p:nvSpPr>
          <p:cNvPr id="24" name="Rounded Rectangle 23"/>
          <p:cNvSpPr/>
          <p:nvPr/>
        </p:nvSpPr>
        <p:spPr bwMode="auto">
          <a:xfrm>
            <a:off x="6781800" y="2971800"/>
            <a:ext cx="2209800" cy="2038350"/>
          </a:xfrm>
          <a:prstGeom prst="roundRect">
            <a:avLst/>
          </a:prstGeom>
          <a:solidFill>
            <a:schemeClr val="bg2">
              <a:lumMod val="9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128"/>
              </a:rPr>
              <a:t>Buffer Pool</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t>- - - - - - - - - - -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t>Data Cache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a:t>
            </a:r>
            <a:r>
              <a:rPr kumimoji="0" lang="en-US" sz="2000" b="0" i="0" u="none" strike="noStrike" cap="none" normalizeH="0" dirty="0">
                <a:ln>
                  <a:noFill/>
                </a:ln>
                <a:solidFill>
                  <a:schemeClr val="tx1"/>
                </a:solidFill>
                <a:effectLst/>
                <a:latin typeface="Arial" charset="0"/>
                <a:ea typeface="ＭＳ Ｐゴシック" charset="-128"/>
              </a:rPr>
              <a:t> - - - - - - - - - - - </a:t>
            </a:r>
            <a:endParaRPr kumimoji="0" lang="en-US" sz="2000" b="0" i="0" u="none" strike="noStrike" cap="none" normalizeH="0" baseline="0" dirty="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Plan Cache</a:t>
            </a:r>
          </a:p>
        </p:txBody>
      </p:sp>
      <p:pic>
        <p:nvPicPr>
          <p:cNvPr id="71682" name="Picture 2" descr="C:\Program Files\Microsoft Office\MEDIA\CAGCAT10\j0285750.wmf"/>
          <p:cNvPicPr>
            <a:picLocks noChangeAspect="1" noChangeArrowheads="1"/>
          </p:cNvPicPr>
          <p:nvPr/>
        </p:nvPicPr>
        <p:blipFill>
          <a:blip r:embed="rId4" cstate="print"/>
          <a:srcRect/>
          <a:stretch>
            <a:fillRect/>
          </a:stretch>
        </p:blipFill>
        <p:spPr bwMode="auto">
          <a:xfrm>
            <a:off x="7315200" y="1257300"/>
            <a:ext cx="1600200" cy="840791"/>
          </a:xfrm>
          <a:prstGeom prst="rect">
            <a:avLst/>
          </a:prstGeom>
          <a:noFill/>
        </p:spPr>
      </p:pic>
      <p:sp>
        <p:nvSpPr>
          <p:cNvPr id="28" name="TextBox 27"/>
          <p:cNvSpPr txBox="1"/>
          <p:nvPr/>
        </p:nvSpPr>
        <p:spPr>
          <a:xfrm>
            <a:off x="7772400" y="2000250"/>
            <a:ext cx="1371600" cy="830997"/>
          </a:xfrm>
          <a:prstGeom prst="rect">
            <a:avLst/>
          </a:prstGeom>
          <a:noFill/>
        </p:spPr>
        <p:txBody>
          <a:bodyPr wrap="square" rtlCol="0">
            <a:spAutoFit/>
          </a:bodyPr>
          <a:lstStyle/>
          <a:p>
            <a:pPr algn="ctr"/>
            <a:r>
              <a:rPr lang="en-US" sz="1600" dirty="0"/>
              <a:t>SQL Server Network Interface</a:t>
            </a:r>
          </a:p>
        </p:txBody>
      </p:sp>
      <p:sp>
        <p:nvSpPr>
          <p:cNvPr id="37" name="Striped Right Arrow 36"/>
          <p:cNvSpPr/>
          <p:nvPr/>
        </p:nvSpPr>
        <p:spPr bwMode="auto">
          <a:xfrm rot="10800000">
            <a:off x="6934200" y="21145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38" name="TextBox 37"/>
          <p:cNvSpPr txBox="1"/>
          <p:nvPr/>
        </p:nvSpPr>
        <p:spPr>
          <a:xfrm>
            <a:off x="7239001" y="2343150"/>
            <a:ext cx="543739" cy="307777"/>
          </a:xfrm>
          <a:prstGeom prst="rect">
            <a:avLst/>
          </a:prstGeom>
          <a:noFill/>
        </p:spPr>
        <p:txBody>
          <a:bodyPr wrap="none" rtlCol="0">
            <a:spAutoFit/>
          </a:bodyPr>
          <a:lstStyle/>
          <a:p>
            <a:r>
              <a:rPr lang="en-US" sz="1400" b="1" i="1" dirty="0"/>
              <a:t>TDS</a:t>
            </a:r>
          </a:p>
        </p:txBody>
      </p:sp>
      <p:sp>
        <p:nvSpPr>
          <p:cNvPr id="39" name="Striped Right Arrow 38"/>
          <p:cNvSpPr/>
          <p:nvPr/>
        </p:nvSpPr>
        <p:spPr bwMode="auto">
          <a:xfrm rot="10800000">
            <a:off x="4953000" y="9715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0" name="TextBox 39"/>
          <p:cNvSpPr txBox="1"/>
          <p:nvPr/>
        </p:nvSpPr>
        <p:spPr>
          <a:xfrm>
            <a:off x="5029201" y="619779"/>
            <a:ext cx="1027845" cy="523220"/>
          </a:xfrm>
          <a:prstGeom prst="rect">
            <a:avLst/>
          </a:prstGeom>
          <a:noFill/>
        </p:spPr>
        <p:txBody>
          <a:bodyPr wrap="none" rtlCol="0">
            <a:spAutoFit/>
          </a:bodyPr>
          <a:lstStyle/>
          <a:p>
            <a:pPr algn="ctr"/>
            <a:r>
              <a:rPr lang="en-US" sz="1400" b="1" i="1" dirty="0"/>
              <a:t>Language</a:t>
            </a:r>
          </a:p>
          <a:p>
            <a:pPr algn="ctr"/>
            <a:r>
              <a:rPr lang="en-US" sz="1400" b="1" i="1" dirty="0"/>
              <a:t>Event</a:t>
            </a:r>
          </a:p>
        </p:txBody>
      </p:sp>
      <p:sp>
        <p:nvSpPr>
          <p:cNvPr id="41" name="TextBox 40"/>
          <p:cNvSpPr txBox="1"/>
          <p:nvPr/>
        </p:nvSpPr>
        <p:spPr>
          <a:xfrm>
            <a:off x="7086600" y="342901"/>
            <a:ext cx="990600" cy="954107"/>
          </a:xfrm>
          <a:prstGeom prst="rect">
            <a:avLst/>
          </a:prstGeom>
          <a:noFill/>
        </p:spPr>
        <p:txBody>
          <a:bodyPr wrap="square" rtlCol="0">
            <a:spAutoFit/>
          </a:bodyPr>
          <a:lstStyle/>
          <a:p>
            <a:r>
              <a:rPr lang="en-US" sz="1400" b="1" i="1" dirty="0"/>
              <a:t>INSERT, UPDATE, or</a:t>
            </a:r>
          </a:p>
          <a:p>
            <a:r>
              <a:rPr lang="en-US" sz="1400" b="1" i="1" dirty="0"/>
              <a:t>DELETE</a:t>
            </a:r>
          </a:p>
        </p:txBody>
      </p:sp>
      <p:sp>
        <p:nvSpPr>
          <p:cNvPr id="42" name="Flowchart: Decision 41"/>
          <p:cNvSpPr/>
          <p:nvPr/>
        </p:nvSpPr>
        <p:spPr bwMode="auto">
          <a:xfrm>
            <a:off x="4191000" y="2343150"/>
            <a:ext cx="1447800" cy="74295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a:t>?</a:t>
            </a:r>
            <a:endParaRPr kumimoji="0" lang="en-US" sz="2800" b="1" i="0" u="none" strike="noStrike" cap="none" normalizeH="0" baseline="0" dirty="0">
              <a:ln>
                <a:noFill/>
              </a:ln>
              <a:solidFill>
                <a:schemeClr val="tx1"/>
              </a:solidFill>
              <a:effectLst/>
            </a:endParaRPr>
          </a:p>
        </p:txBody>
      </p:sp>
      <p:cxnSp>
        <p:nvCxnSpPr>
          <p:cNvPr id="44" name="Elbow Connector 43"/>
          <p:cNvCxnSpPr>
            <a:stCxn id="42" idx="3"/>
            <a:endCxn id="24" idx="0"/>
          </p:cNvCxnSpPr>
          <p:nvPr/>
        </p:nvCxnSpPr>
        <p:spPr bwMode="auto">
          <a:xfrm>
            <a:off x="5638800" y="2714625"/>
            <a:ext cx="2247900" cy="257175"/>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55" name="U-Turn Arrow 54"/>
          <p:cNvSpPr/>
          <p:nvPr/>
        </p:nvSpPr>
        <p:spPr bwMode="auto">
          <a:xfrm>
            <a:off x="2743200" y="800100"/>
            <a:ext cx="1600200" cy="857250"/>
          </a:xfrm>
          <a:prstGeom prst="uturnArrow">
            <a:avLst>
              <a:gd name="adj1" fmla="val 15555"/>
              <a:gd name="adj2" fmla="val 25000"/>
              <a:gd name="adj3" fmla="val 25000"/>
              <a:gd name="adj4" fmla="val 43750"/>
              <a:gd name="adj5" fmla="val 75000"/>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60" name="TextBox 59"/>
          <p:cNvSpPr txBox="1"/>
          <p:nvPr/>
        </p:nvSpPr>
        <p:spPr>
          <a:xfrm>
            <a:off x="3124201" y="209883"/>
            <a:ext cx="777777" cy="584775"/>
          </a:xfrm>
          <a:prstGeom prst="rect">
            <a:avLst/>
          </a:prstGeom>
          <a:noFill/>
        </p:spPr>
        <p:txBody>
          <a:bodyPr wrap="none" rtlCol="0">
            <a:spAutoFit/>
          </a:bodyPr>
          <a:lstStyle/>
          <a:p>
            <a:pPr algn="ctr"/>
            <a:r>
              <a:rPr lang="en-US" sz="1600" b="1" i="1" dirty="0"/>
              <a:t>Query</a:t>
            </a:r>
          </a:p>
          <a:p>
            <a:pPr algn="ctr"/>
            <a:r>
              <a:rPr lang="en-US" sz="1600" b="1" i="1" dirty="0"/>
              <a:t>Tree</a:t>
            </a:r>
          </a:p>
        </p:txBody>
      </p:sp>
      <p:sp>
        <p:nvSpPr>
          <p:cNvPr id="62" name="Striped Right Arrow 61"/>
          <p:cNvSpPr/>
          <p:nvPr/>
        </p:nvSpPr>
        <p:spPr bwMode="auto">
          <a:xfrm>
            <a:off x="2590800" y="20002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63" name="TextBox 62"/>
          <p:cNvSpPr txBox="1"/>
          <p:nvPr/>
        </p:nvSpPr>
        <p:spPr>
          <a:xfrm>
            <a:off x="2201482" y="1714500"/>
            <a:ext cx="702436" cy="523220"/>
          </a:xfrm>
          <a:prstGeom prst="rect">
            <a:avLst/>
          </a:prstGeom>
          <a:noFill/>
        </p:spPr>
        <p:txBody>
          <a:bodyPr wrap="none" rtlCol="0">
            <a:spAutoFit/>
          </a:bodyPr>
          <a:lstStyle/>
          <a:p>
            <a:pPr algn="ctr"/>
            <a:r>
              <a:rPr lang="en-US" sz="1400" b="1" i="1" dirty="0"/>
              <a:t>Query</a:t>
            </a:r>
          </a:p>
          <a:p>
            <a:pPr algn="ctr"/>
            <a:r>
              <a:rPr lang="en-US" sz="1400" b="1" i="1" dirty="0"/>
              <a:t>Plan</a:t>
            </a:r>
          </a:p>
        </p:txBody>
      </p:sp>
      <p:sp>
        <p:nvSpPr>
          <p:cNvPr id="64" name="Striped Right Arrow 63"/>
          <p:cNvSpPr/>
          <p:nvPr/>
        </p:nvSpPr>
        <p:spPr bwMode="auto">
          <a:xfrm rot="5400000">
            <a:off x="3724275" y="2657475"/>
            <a:ext cx="1085850" cy="4572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65" name="TextBox 64"/>
          <p:cNvSpPr txBox="1"/>
          <p:nvPr/>
        </p:nvSpPr>
        <p:spPr>
          <a:xfrm>
            <a:off x="3579741" y="2571750"/>
            <a:ext cx="553357" cy="523220"/>
          </a:xfrm>
          <a:prstGeom prst="rect">
            <a:avLst/>
          </a:prstGeom>
          <a:noFill/>
        </p:spPr>
        <p:txBody>
          <a:bodyPr wrap="none" rtlCol="0">
            <a:spAutoFit/>
          </a:bodyPr>
          <a:lstStyle/>
          <a:p>
            <a:pPr algn="ctr"/>
            <a:r>
              <a:rPr lang="en-US" sz="1400" b="1" i="1" dirty="0"/>
              <a:t>OLE</a:t>
            </a:r>
          </a:p>
          <a:p>
            <a:pPr algn="ctr"/>
            <a:r>
              <a:rPr lang="en-US" sz="1400" b="1" i="1" dirty="0"/>
              <a:t>DB</a:t>
            </a:r>
          </a:p>
        </p:txBody>
      </p:sp>
      <p:sp>
        <p:nvSpPr>
          <p:cNvPr id="47" name="Left-Right Arrow 46"/>
          <p:cNvSpPr/>
          <p:nvPr/>
        </p:nvSpPr>
        <p:spPr bwMode="auto">
          <a:xfrm rot="10800000">
            <a:off x="2743200" y="3714750"/>
            <a:ext cx="1066800" cy="228600"/>
          </a:xfrm>
          <a:prstGeom prst="leftRightArrow">
            <a:avLst>
              <a:gd name="adj1" fmla="val 58372"/>
              <a:gd name="adj2" fmla="val 38372"/>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8" name="TextBox 47"/>
          <p:cNvSpPr txBox="1"/>
          <p:nvPr/>
        </p:nvSpPr>
        <p:spPr>
          <a:xfrm>
            <a:off x="3160300" y="4000500"/>
            <a:ext cx="630237" cy="523220"/>
          </a:xfrm>
          <a:prstGeom prst="rect">
            <a:avLst/>
          </a:prstGeom>
          <a:noFill/>
        </p:spPr>
        <p:txBody>
          <a:bodyPr wrap="none" rtlCol="0">
            <a:spAutoFit/>
          </a:bodyPr>
          <a:lstStyle/>
          <a:p>
            <a:pPr algn="ctr"/>
            <a:r>
              <a:rPr lang="en-US" sz="1400" b="1" i="1" dirty="0"/>
              <a:t>Data</a:t>
            </a:r>
          </a:p>
          <a:p>
            <a:pPr algn="ctr"/>
            <a:r>
              <a:rPr lang="en-US" sz="1400" b="1" i="1" dirty="0"/>
              <a:t>Write</a:t>
            </a:r>
          </a:p>
        </p:txBody>
      </p:sp>
      <p:sp>
        <p:nvSpPr>
          <p:cNvPr id="51" name="Left-Up Arrow 50"/>
          <p:cNvSpPr/>
          <p:nvPr/>
        </p:nvSpPr>
        <p:spPr bwMode="auto">
          <a:xfrm>
            <a:off x="1066800" y="2857500"/>
            <a:ext cx="1371600" cy="914400"/>
          </a:xfrm>
          <a:prstGeom prst="leftUpArrow">
            <a:avLst>
              <a:gd name="adj1" fmla="val 13250"/>
              <a:gd name="adj2" fmla="val 15820"/>
              <a:gd name="adj3" fmla="val 16921"/>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800" dirty="0"/>
          </a:p>
        </p:txBody>
      </p:sp>
      <p:sp>
        <p:nvSpPr>
          <p:cNvPr id="56" name="Snip Single Corner Rectangle 55"/>
          <p:cNvSpPr/>
          <p:nvPr/>
        </p:nvSpPr>
        <p:spPr bwMode="auto">
          <a:xfrm>
            <a:off x="7734300" y="4022624"/>
            <a:ext cx="304800" cy="28575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52" name="Left-Right Arrow 51"/>
          <p:cNvSpPr/>
          <p:nvPr/>
        </p:nvSpPr>
        <p:spPr bwMode="auto">
          <a:xfrm>
            <a:off x="4419600" y="3714750"/>
            <a:ext cx="685800" cy="2286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53" name="Flowchart: Decision 52"/>
          <p:cNvSpPr/>
          <p:nvPr/>
        </p:nvSpPr>
        <p:spPr bwMode="auto">
          <a:xfrm>
            <a:off x="4343400" y="3886200"/>
            <a:ext cx="1447800" cy="74295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a:t>?</a:t>
            </a:r>
            <a:endParaRPr kumimoji="0" lang="en-US" sz="2800" b="1" i="0" u="none" strike="noStrike" cap="none" normalizeH="0" baseline="0" dirty="0">
              <a:ln>
                <a:noFill/>
              </a:ln>
              <a:solidFill>
                <a:schemeClr val="tx1"/>
              </a:solidFill>
              <a:effectLst/>
            </a:endParaRPr>
          </a:p>
        </p:txBody>
      </p:sp>
      <p:cxnSp>
        <p:nvCxnSpPr>
          <p:cNvPr id="54" name="Elbow Connector 53"/>
          <p:cNvCxnSpPr>
            <a:stCxn id="53" idx="3"/>
            <a:endCxn id="56" idx="2"/>
          </p:cNvCxnSpPr>
          <p:nvPr/>
        </p:nvCxnSpPr>
        <p:spPr bwMode="auto">
          <a:xfrm flipV="1">
            <a:off x="5791200" y="4165499"/>
            <a:ext cx="1943100" cy="92176"/>
          </a:xfrm>
          <a:prstGeom prst="bentConnector3">
            <a:avLst>
              <a:gd name="adj1" fmla="val 44335"/>
            </a:avLst>
          </a:prstGeom>
          <a:solidFill>
            <a:schemeClr val="accent1"/>
          </a:solidFill>
          <a:ln w="9525" cap="flat" cmpd="sng" algn="ctr">
            <a:solidFill>
              <a:schemeClr val="tx1"/>
            </a:solidFill>
            <a:prstDash val="solid"/>
            <a:round/>
            <a:headEnd type="none" w="med" len="med"/>
            <a:tailEnd type="arrow"/>
          </a:ln>
          <a:effectLst/>
        </p:spPr>
      </p:cxnSp>
      <p:cxnSp>
        <p:nvCxnSpPr>
          <p:cNvPr id="57" name="Elbow Connector 56"/>
          <p:cNvCxnSpPr>
            <a:stCxn id="53" idx="1"/>
          </p:cNvCxnSpPr>
          <p:nvPr/>
        </p:nvCxnSpPr>
        <p:spPr bwMode="auto">
          <a:xfrm rot="10800000" flipV="1">
            <a:off x="914400" y="4257675"/>
            <a:ext cx="3429000" cy="371475"/>
          </a:xfrm>
          <a:prstGeom prst="bentConnector3">
            <a:avLst>
              <a:gd name="adj1" fmla="val 47229"/>
            </a:avLst>
          </a:prstGeom>
          <a:solidFill>
            <a:schemeClr val="accent1"/>
          </a:solidFill>
          <a:ln w="9525" cap="flat" cmpd="sng" algn="ctr">
            <a:solidFill>
              <a:schemeClr val="tx1"/>
            </a:solidFill>
            <a:prstDash val="solid"/>
            <a:round/>
            <a:headEnd type="none" w="med" len="med"/>
            <a:tailEnd type="arrow"/>
          </a:ln>
          <a:effectLst/>
        </p:spPr>
      </p:cxnSp>
      <p:cxnSp>
        <p:nvCxnSpPr>
          <p:cNvPr id="58" name="Elbow Connector 57"/>
          <p:cNvCxnSpPr>
            <a:endCxn id="56" idx="2"/>
          </p:cNvCxnSpPr>
          <p:nvPr/>
        </p:nvCxnSpPr>
        <p:spPr bwMode="auto">
          <a:xfrm flipV="1">
            <a:off x="914400" y="4165499"/>
            <a:ext cx="6819900" cy="549377"/>
          </a:xfrm>
          <a:prstGeom prst="bentConnector3">
            <a:avLst>
              <a:gd name="adj1" fmla="val 84140"/>
            </a:avLst>
          </a:prstGeom>
          <a:solidFill>
            <a:schemeClr val="accent1"/>
          </a:solidFill>
          <a:ln w="9525" cap="flat" cmpd="sng" algn="ctr">
            <a:solidFill>
              <a:schemeClr val="tx1"/>
            </a:solidFill>
            <a:prstDash val="solid"/>
            <a:round/>
            <a:headEnd type="none" w="med" len="med"/>
            <a:tailEnd type="arrow"/>
          </a:ln>
          <a:effectLst/>
        </p:spPr>
      </p:cxnSp>
      <p:sp>
        <p:nvSpPr>
          <p:cNvPr id="59" name="TextBox 58"/>
          <p:cNvSpPr txBox="1"/>
          <p:nvPr/>
        </p:nvSpPr>
        <p:spPr>
          <a:xfrm>
            <a:off x="8011887" y="3903889"/>
            <a:ext cx="1143000" cy="523220"/>
          </a:xfrm>
          <a:prstGeom prst="rect">
            <a:avLst/>
          </a:prstGeom>
          <a:noFill/>
        </p:spPr>
        <p:txBody>
          <a:bodyPr wrap="square" rtlCol="0">
            <a:spAutoFit/>
          </a:bodyPr>
          <a:lstStyle/>
          <a:p>
            <a:r>
              <a:rPr lang="en-US" sz="1400" b="1" i="1" dirty="0" err="1"/>
              <a:t>Oooh</a:t>
            </a:r>
            <a:r>
              <a:rPr lang="en-US" sz="1400" b="1" i="1" dirty="0"/>
              <a:t>! So dirty!</a:t>
            </a:r>
          </a:p>
        </p:txBody>
      </p:sp>
      <p:sp>
        <p:nvSpPr>
          <p:cNvPr id="93" name="Curved Left Arrow 92"/>
          <p:cNvSpPr/>
          <p:nvPr/>
        </p:nvSpPr>
        <p:spPr bwMode="auto">
          <a:xfrm rot="10800000">
            <a:off x="4495800" y="1314450"/>
            <a:ext cx="3352800" cy="2628900"/>
          </a:xfrm>
          <a:prstGeom prst="curvedLeftArrow">
            <a:avLst>
              <a:gd name="adj1" fmla="val 13333"/>
              <a:gd name="adj2" fmla="val 28432"/>
              <a:gd name="adj3" fmla="val 14971"/>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4" name="TextBox 3"/>
          <p:cNvSpPr txBox="1"/>
          <p:nvPr/>
        </p:nvSpPr>
        <p:spPr>
          <a:xfrm>
            <a:off x="12700" y="3162867"/>
            <a:ext cx="1193800" cy="307777"/>
          </a:xfrm>
          <a:prstGeom prst="rect">
            <a:avLst/>
          </a:prstGeom>
          <a:noFill/>
        </p:spPr>
        <p:txBody>
          <a:bodyPr wrap="square" rtlCol="0">
            <a:spAutoFit/>
          </a:bodyPr>
          <a:lstStyle/>
          <a:p>
            <a:r>
              <a:rPr lang="en-US" sz="1400" i="1" dirty="0" err="1"/>
              <a:t>CheckPoint</a:t>
            </a:r>
            <a:endParaRPr lang="en-US" sz="1400" i="1" dirty="0"/>
          </a:p>
        </p:txBody>
      </p:sp>
      <p:sp>
        <p:nvSpPr>
          <p:cNvPr id="9" name="TextBox 8"/>
          <p:cNvSpPr txBox="1"/>
          <p:nvPr/>
        </p:nvSpPr>
        <p:spPr>
          <a:xfrm>
            <a:off x="3649082" y="4719251"/>
            <a:ext cx="1000595" cy="307777"/>
          </a:xfrm>
          <a:prstGeom prst="rect">
            <a:avLst/>
          </a:prstGeom>
          <a:noFill/>
        </p:spPr>
        <p:txBody>
          <a:bodyPr wrap="none" rtlCol="0">
            <a:spAutoFit/>
          </a:bodyPr>
          <a:lstStyle/>
          <a:p>
            <a:r>
              <a:rPr lang="en-US" sz="1400" i="1" dirty="0"/>
              <a:t>Lazywriter</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ppt_x"/>
                                          </p:val>
                                        </p:tav>
                                        <p:tav tm="100000">
                                          <p:val>
                                            <p:strVal val="#ppt_x"/>
                                          </p:val>
                                        </p:tav>
                                      </p:tavLst>
                                    </p:anim>
                                    <p:anim calcmode="lin" valueType="num">
                                      <p:cBhvr additive="base">
                                        <p:cTn id="3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mph" presetSubtype="0" repeatCount="4000" fill="hold" grpId="0" nodeType="clickEffect">
                                  <p:stCondLst>
                                    <p:cond delay="0"/>
                                  </p:stCondLst>
                                  <p:childTnLst>
                                    <p:animEffect transition="out" filter="fade">
                                      <p:cBhvr>
                                        <p:cTn id="38" dur="500" tmFilter="0, 0; .2, .5; .8, .5; 1, 0"/>
                                        <p:tgtEl>
                                          <p:spTgt spid="8"/>
                                        </p:tgtEl>
                                      </p:cBhvr>
                                    </p:animEffect>
                                    <p:animScale>
                                      <p:cBhvr>
                                        <p:cTn id="39" dur="250" autoRev="1" fill="hold"/>
                                        <p:tgtEl>
                                          <p:spTgt spid="8"/>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fill="hold"/>
                                        <p:tgtEl>
                                          <p:spTgt spid="42"/>
                                        </p:tgtEl>
                                        <p:attrNameLst>
                                          <p:attrName>ppt_x</p:attrName>
                                        </p:attrNameLst>
                                      </p:cBhvr>
                                      <p:tavLst>
                                        <p:tav tm="0">
                                          <p:val>
                                            <p:strVal val="#ppt_x"/>
                                          </p:val>
                                        </p:tav>
                                        <p:tav tm="100000">
                                          <p:val>
                                            <p:strVal val="#ppt_x"/>
                                          </p:val>
                                        </p:tav>
                                      </p:tavLst>
                                    </p:anim>
                                    <p:anim calcmode="lin" valueType="num">
                                      <p:cBhvr additive="base">
                                        <p:cTn id="45" dur="500" fill="hold"/>
                                        <p:tgtEl>
                                          <p:spTgt spid="4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additive="base">
                                        <p:cTn id="48" dur="500" fill="hold"/>
                                        <p:tgtEl>
                                          <p:spTgt spid="44"/>
                                        </p:tgtEl>
                                        <p:attrNameLst>
                                          <p:attrName>ppt_x</p:attrName>
                                        </p:attrNameLst>
                                      </p:cBhvr>
                                      <p:tavLst>
                                        <p:tav tm="0">
                                          <p:val>
                                            <p:strVal val="#ppt_x"/>
                                          </p:val>
                                        </p:tav>
                                        <p:tav tm="100000">
                                          <p:val>
                                            <p:strVal val="#ppt_x"/>
                                          </p:val>
                                        </p:tav>
                                      </p:tavLst>
                                    </p:anim>
                                    <p:anim calcmode="lin" valueType="num">
                                      <p:cBhvr additive="base">
                                        <p:cTn id="49" dur="500" fill="hold"/>
                                        <p:tgtEl>
                                          <p:spTgt spid="4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xit" presetSubtype="1" fill="hold" grpId="1" nodeType="clickEffect">
                                  <p:stCondLst>
                                    <p:cond delay="0"/>
                                  </p:stCondLst>
                                  <p:childTnLst>
                                    <p:anim calcmode="lin" valueType="num">
                                      <p:cBhvr additive="base">
                                        <p:cTn id="56" dur="500"/>
                                        <p:tgtEl>
                                          <p:spTgt spid="42"/>
                                        </p:tgtEl>
                                        <p:attrNameLst>
                                          <p:attrName>ppt_x</p:attrName>
                                        </p:attrNameLst>
                                      </p:cBhvr>
                                      <p:tavLst>
                                        <p:tav tm="0">
                                          <p:val>
                                            <p:strVal val="ppt_x"/>
                                          </p:val>
                                        </p:tav>
                                        <p:tav tm="100000">
                                          <p:val>
                                            <p:strVal val="ppt_x"/>
                                          </p:val>
                                        </p:tav>
                                      </p:tavLst>
                                    </p:anim>
                                    <p:anim calcmode="lin" valueType="num">
                                      <p:cBhvr additive="base">
                                        <p:cTn id="57" dur="500"/>
                                        <p:tgtEl>
                                          <p:spTgt spid="42"/>
                                        </p:tgtEl>
                                        <p:attrNameLst>
                                          <p:attrName>ppt_y</p:attrName>
                                        </p:attrNameLst>
                                      </p:cBhvr>
                                      <p:tavLst>
                                        <p:tav tm="0">
                                          <p:val>
                                            <p:strVal val="ppt_y"/>
                                          </p:val>
                                        </p:tav>
                                        <p:tav tm="100000">
                                          <p:val>
                                            <p:strVal val="0-ppt_h/2"/>
                                          </p:val>
                                        </p:tav>
                                      </p:tavLst>
                                    </p:anim>
                                    <p:set>
                                      <p:cBhvr>
                                        <p:cTn id="58" dur="1" fill="hold">
                                          <p:stCondLst>
                                            <p:cond delay="499"/>
                                          </p:stCondLst>
                                        </p:cTn>
                                        <p:tgtEl>
                                          <p:spTgt spid="4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44"/>
                                        </p:tgtEl>
                                      </p:cBhvr>
                                    </p:animEffect>
                                    <p:set>
                                      <p:cBhvr>
                                        <p:cTn id="61" dur="1" fill="hold">
                                          <p:stCondLst>
                                            <p:cond delay="499"/>
                                          </p:stCondLst>
                                        </p:cTn>
                                        <p:tgtEl>
                                          <p:spTgt spid="4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 calcmode="lin" valueType="num">
                                      <p:cBhvr additive="base">
                                        <p:cTn id="66" dur="500" fill="hold"/>
                                        <p:tgtEl>
                                          <p:spTgt spid="55"/>
                                        </p:tgtEl>
                                        <p:attrNameLst>
                                          <p:attrName>ppt_x</p:attrName>
                                        </p:attrNameLst>
                                      </p:cBhvr>
                                      <p:tavLst>
                                        <p:tav tm="0">
                                          <p:val>
                                            <p:strVal val="#ppt_x"/>
                                          </p:val>
                                        </p:tav>
                                        <p:tav tm="100000">
                                          <p:val>
                                            <p:strVal val="#ppt_x"/>
                                          </p:val>
                                        </p:tav>
                                      </p:tavLst>
                                    </p:anim>
                                    <p:anim calcmode="lin" valueType="num">
                                      <p:cBhvr additive="base">
                                        <p:cTn id="67" dur="500" fill="hold"/>
                                        <p:tgtEl>
                                          <p:spTgt spid="55"/>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anim calcmode="lin" valueType="num">
                                      <p:cBhvr additive="base">
                                        <p:cTn id="70" dur="500" fill="hold"/>
                                        <p:tgtEl>
                                          <p:spTgt spid="60"/>
                                        </p:tgtEl>
                                        <p:attrNameLst>
                                          <p:attrName>ppt_x</p:attrName>
                                        </p:attrNameLst>
                                      </p:cBhvr>
                                      <p:tavLst>
                                        <p:tav tm="0">
                                          <p:val>
                                            <p:strVal val="#ppt_x"/>
                                          </p:val>
                                        </p:tav>
                                        <p:tav tm="100000">
                                          <p:val>
                                            <p:strVal val="#ppt_x"/>
                                          </p:val>
                                        </p:tav>
                                      </p:tavLst>
                                    </p:anim>
                                    <p:anim calcmode="lin" valueType="num">
                                      <p:cBhvr additive="base">
                                        <p:cTn id="7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additive="base">
                                        <p:cTn id="76" dur="500" fill="hold"/>
                                        <p:tgtEl>
                                          <p:spTgt spid="62"/>
                                        </p:tgtEl>
                                        <p:attrNameLst>
                                          <p:attrName>ppt_x</p:attrName>
                                        </p:attrNameLst>
                                      </p:cBhvr>
                                      <p:tavLst>
                                        <p:tav tm="0">
                                          <p:val>
                                            <p:strVal val="#ppt_x"/>
                                          </p:val>
                                        </p:tav>
                                        <p:tav tm="100000">
                                          <p:val>
                                            <p:strVal val="#ppt_x"/>
                                          </p:val>
                                        </p:tav>
                                      </p:tavLst>
                                    </p:anim>
                                    <p:anim calcmode="lin" valueType="num">
                                      <p:cBhvr additive="base">
                                        <p:cTn id="77" dur="500" fill="hold"/>
                                        <p:tgtEl>
                                          <p:spTgt spid="62"/>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63"/>
                                        </p:tgtEl>
                                        <p:attrNameLst>
                                          <p:attrName>style.visibility</p:attrName>
                                        </p:attrNameLst>
                                      </p:cBhvr>
                                      <p:to>
                                        <p:strVal val="visible"/>
                                      </p:to>
                                    </p:set>
                                    <p:anim calcmode="lin" valueType="num">
                                      <p:cBhvr additive="base">
                                        <p:cTn id="80" dur="500" fill="hold"/>
                                        <p:tgtEl>
                                          <p:spTgt spid="63"/>
                                        </p:tgtEl>
                                        <p:attrNameLst>
                                          <p:attrName>ppt_x</p:attrName>
                                        </p:attrNameLst>
                                      </p:cBhvr>
                                      <p:tavLst>
                                        <p:tav tm="0">
                                          <p:val>
                                            <p:strVal val="#ppt_x"/>
                                          </p:val>
                                        </p:tav>
                                        <p:tav tm="100000">
                                          <p:val>
                                            <p:strVal val="#ppt_x"/>
                                          </p:val>
                                        </p:tav>
                                      </p:tavLst>
                                    </p:anim>
                                    <p:anim calcmode="lin" valueType="num">
                                      <p:cBhvr additive="base">
                                        <p:cTn id="81"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64"/>
                                        </p:tgtEl>
                                        <p:attrNameLst>
                                          <p:attrName>style.visibility</p:attrName>
                                        </p:attrNameLst>
                                      </p:cBhvr>
                                      <p:to>
                                        <p:strVal val="visible"/>
                                      </p:to>
                                    </p:set>
                                    <p:anim calcmode="lin" valueType="num">
                                      <p:cBhvr additive="base">
                                        <p:cTn id="86" dur="500" fill="hold"/>
                                        <p:tgtEl>
                                          <p:spTgt spid="64"/>
                                        </p:tgtEl>
                                        <p:attrNameLst>
                                          <p:attrName>ppt_x</p:attrName>
                                        </p:attrNameLst>
                                      </p:cBhvr>
                                      <p:tavLst>
                                        <p:tav tm="0">
                                          <p:val>
                                            <p:strVal val="#ppt_x"/>
                                          </p:val>
                                        </p:tav>
                                        <p:tav tm="100000">
                                          <p:val>
                                            <p:strVal val="#ppt_x"/>
                                          </p:val>
                                        </p:tav>
                                      </p:tavLst>
                                    </p:anim>
                                    <p:anim calcmode="lin" valueType="num">
                                      <p:cBhvr additive="base">
                                        <p:cTn id="87" dur="500" fill="hold"/>
                                        <p:tgtEl>
                                          <p:spTgt spid="6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 calcmode="lin" valueType="num">
                                      <p:cBhvr additive="base">
                                        <p:cTn id="90" dur="500" fill="hold"/>
                                        <p:tgtEl>
                                          <p:spTgt spid="65"/>
                                        </p:tgtEl>
                                        <p:attrNameLst>
                                          <p:attrName>ppt_x</p:attrName>
                                        </p:attrNameLst>
                                      </p:cBhvr>
                                      <p:tavLst>
                                        <p:tav tm="0">
                                          <p:val>
                                            <p:strVal val="#ppt_x"/>
                                          </p:val>
                                        </p:tav>
                                        <p:tav tm="100000">
                                          <p:val>
                                            <p:strVal val="#ppt_x"/>
                                          </p:val>
                                        </p:tav>
                                      </p:tavLst>
                                    </p:anim>
                                    <p:anim calcmode="lin" valueType="num">
                                      <p:cBhvr additive="base">
                                        <p:cTn id="91"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6" presetClass="emph" presetSubtype="0" repeatCount="4000" fill="hold" grpId="0" nodeType="clickEffect">
                                  <p:stCondLst>
                                    <p:cond delay="0"/>
                                  </p:stCondLst>
                                  <p:childTnLst>
                                    <p:animEffect transition="out" filter="fade">
                                      <p:cBhvr>
                                        <p:cTn id="95" dur="500" tmFilter="0, 0; .2, .5; .8, .5; 1, 0"/>
                                        <p:tgtEl>
                                          <p:spTgt spid="15"/>
                                        </p:tgtEl>
                                      </p:cBhvr>
                                    </p:animEffect>
                                    <p:animScale>
                                      <p:cBhvr>
                                        <p:cTn id="96" dur="250" autoRev="1" fill="hold"/>
                                        <p:tgtEl>
                                          <p:spTgt spid="15"/>
                                        </p:tgtEl>
                                      </p:cBhvr>
                                      <p:by x="105000" y="105000"/>
                                    </p:animScale>
                                  </p:childTnLst>
                                </p:cTn>
                              </p:par>
                            </p:childTnLst>
                          </p:cTn>
                        </p:par>
                      </p:childTnLst>
                    </p:cTn>
                  </p:par>
                  <p:par>
                    <p:cTn id="97" fill="hold">
                      <p:stCondLst>
                        <p:cond delay="indefinite"/>
                      </p:stCondLst>
                      <p:childTnLst>
                        <p:par>
                          <p:cTn id="98" fill="hold">
                            <p:stCondLst>
                              <p:cond delay="0"/>
                            </p:stCondLst>
                            <p:childTnLst>
                              <p:par>
                                <p:cTn id="99" presetID="34" presetClass="entr" presetSubtype="0"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from="(-#ppt_w/2)" to="(#ppt_x)" calcmode="lin" valueType="num">
                                      <p:cBhvr>
                                        <p:cTn id="101" dur="600" fill="hold">
                                          <p:stCondLst>
                                            <p:cond delay="0"/>
                                          </p:stCondLst>
                                        </p:cTn>
                                        <p:tgtEl>
                                          <p:spTgt spid="13"/>
                                        </p:tgtEl>
                                        <p:attrNameLst>
                                          <p:attrName>ppt_x</p:attrName>
                                        </p:attrNameLst>
                                      </p:cBhvr>
                                    </p:anim>
                                    <p:anim from="0" to="-1.0" calcmode="lin" valueType="num">
                                      <p:cBhvr>
                                        <p:cTn id="102" dur="200" decel="50000" autoRev="1" fill="hold">
                                          <p:stCondLst>
                                            <p:cond delay="600"/>
                                          </p:stCondLst>
                                        </p:cTn>
                                        <p:tgtEl>
                                          <p:spTgt spid="13"/>
                                        </p:tgtEl>
                                        <p:attrNameLst>
                                          <p:attrName>xshear</p:attrName>
                                        </p:attrNameLst>
                                      </p:cBhvr>
                                    </p:anim>
                                    <p:animScale>
                                      <p:cBhvr>
                                        <p:cTn id="103" dur="200" decel="100000" autoRev="1" fill="hold">
                                          <p:stCondLst>
                                            <p:cond delay="600"/>
                                          </p:stCondLst>
                                        </p:cTn>
                                        <p:tgtEl>
                                          <p:spTgt spid="13"/>
                                        </p:tgtEl>
                                      </p:cBhvr>
                                      <p:from x="100000" y="100000"/>
                                      <p:to x="80000" y="100000"/>
                                    </p:animScale>
                                    <p:anim by="(#ppt_h/3+#ppt_w*0.1)" calcmode="lin" valueType="num">
                                      <p:cBhvr additive="sum">
                                        <p:cTn id="104" dur="200" decel="100000" autoRev="1" fill="hold">
                                          <p:stCondLst>
                                            <p:cond delay="600"/>
                                          </p:stCondLst>
                                        </p:cTn>
                                        <p:tgtEl>
                                          <p:spTgt spid="13"/>
                                        </p:tgtEl>
                                        <p:attrNameLst>
                                          <p:attrName>ppt_x</p:attrName>
                                        </p:attrNameLst>
                                      </p:cBhvr>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7"/>
                                        </p:tgtEl>
                                        <p:attrNameLst>
                                          <p:attrName>style.visibility</p:attrName>
                                        </p:attrNameLst>
                                      </p:cBhvr>
                                      <p:to>
                                        <p:strVal val="visible"/>
                                      </p:to>
                                    </p:set>
                                    <p:anim calcmode="lin" valueType="num">
                                      <p:cBhvr additive="base">
                                        <p:cTn id="109" dur="500" fill="hold"/>
                                        <p:tgtEl>
                                          <p:spTgt spid="47"/>
                                        </p:tgtEl>
                                        <p:attrNameLst>
                                          <p:attrName>ppt_x</p:attrName>
                                        </p:attrNameLst>
                                      </p:cBhvr>
                                      <p:tavLst>
                                        <p:tav tm="0">
                                          <p:val>
                                            <p:strVal val="#ppt_x"/>
                                          </p:val>
                                        </p:tav>
                                        <p:tav tm="100000">
                                          <p:val>
                                            <p:strVal val="#ppt_x"/>
                                          </p:val>
                                        </p:tav>
                                      </p:tavLst>
                                    </p:anim>
                                    <p:anim calcmode="lin" valueType="num">
                                      <p:cBhvr additive="base">
                                        <p:cTn id="110" dur="500" fill="hold"/>
                                        <p:tgtEl>
                                          <p:spTgt spid="4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8"/>
                                        </p:tgtEl>
                                        <p:attrNameLst>
                                          <p:attrName>style.visibility</p:attrName>
                                        </p:attrNameLst>
                                      </p:cBhvr>
                                      <p:to>
                                        <p:strVal val="visible"/>
                                      </p:to>
                                    </p:set>
                                    <p:anim calcmode="lin" valueType="num">
                                      <p:cBhvr additive="base">
                                        <p:cTn id="113" dur="500" fill="hold"/>
                                        <p:tgtEl>
                                          <p:spTgt spid="48"/>
                                        </p:tgtEl>
                                        <p:attrNameLst>
                                          <p:attrName>ppt_x</p:attrName>
                                        </p:attrNameLst>
                                      </p:cBhvr>
                                      <p:tavLst>
                                        <p:tav tm="0">
                                          <p:val>
                                            <p:strVal val="#ppt_x"/>
                                          </p:val>
                                        </p:tav>
                                        <p:tav tm="100000">
                                          <p:val>
                                            <p:strVal val="#ppt_x"/>
                                          </p:val>
                                        </p:tav>
                                      </p:tavLst>
                                    </p:anim>
                                    <p:anim calcmode="lin" valueType="num">
                                      <p:cBhvr additive="base">
                                        <p:cTn id="11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51"/>
                                        </p:tgtEl>
                                        <p:attrNameLst>
                                          <p:attrName>style.visibility</p:attrName>
                                        </p:attrNameLst>
                                      </p:cBhvr>
                                      <p:to>
                                        <p:strVal val="visible"/>
                                      </p:to>
                                    </p:set>
                                    <p:anim calcmode="lin" valueType="num">
                                      <p:cBhvr additive="base">
                                        <p:cTn id="119" dur="500" fill="hold"/>
                                        <p:tgtEl>
                                          <p:spTgt spid="51"/>
                                        </p:tgtEl>
                                        <p:attrNameLst>
                                          <p:attrName>ppt_x</p:attrName>
                                        </p:attrNameLst>
                                      </p:cBhvr>
                                      <p:tavLst>
                                        <p:tav tm="0">
                                          <p:val>
                                            <p:strVal val="#ppt_x"/>
                                          </p:val>
                                        </p:tav>
                                        <p:tav tm="100000">
                                          <p:val>
                                            <p:strVal val="#ppt_x"/>
                                          </p:val>
                                        </p:tav>
                                      </p:tavLst>
                                    </p:anim>
                                    <p:anim calcmode="lin" valueType="num">
                                      <p:cBhvr additive="base">
                                        <p:cTn id="1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52"/>
                                        </p:tgtEl>
                                        <p:attrNameLst>
                                          <p:attrName>style.visibility</p:attrName>
                                        </p:attrNameLst>
                                      </p:cBhvr>
                                      <p:to>
                                        <p:strVal val="visible"/>
                                      </p:to>
                                    </p:set>
                                    <p:anim calcmode="lin" valueType="num">
                                      <p:cBhvr additive="base">
                                        <p:cTn id="125" dur="500" fill="hold"/>
                                        <p:tgtEl>
                                          <p:spTgt spid="52"/>
                                        </p:tgtEl>
                                        <p:attrNameLst>
                                          <p:attrName>ppt_x</p:attrName>
                                        </p:attrNameLst>
                                      </p:cBhvr>
                                      <p:tavLst>
                                        <p:tav tm="0">
                                          <p:val>
                                            <p:strVal val="#ppt_x"/>
                                          </p:val>
                                        </p:tav>
                                        <p:tav tm="100000">
                                          <p:val>
                                            <p:strVal val="#ppt_x"/>
                                          </p:val>
                                        </p:tav>
                                      </p:tavLst>
                                    </p:anim>
                                    <p:anim calcmode="lin" valueType="num">
                                      <p:cBhvr additive="base">
                                        <p:cTn id="12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53"/>
                                        </p:tgtEl>
                                        <p:attrNameLst>
                                          <p:attrName>style.visibility</p:attrName>
                                        </p:attrNameLst>
                                      </p:cBhvr>
                                      <p:to>
                                        <p:strVal val="visible"/>
                                      </p:to>
                                    </p:set>
                                    <p:anim calcmode="lin" valueType="num">
                                      <p:cBhvr additive="base">
                                        <p:cTn id="131" dur="500" fill="hold"/>
                                        <p:tgtEl>
                                          <p:spTgt spid="53"/>
                                        </p:tgtEl>
                                        <p:attrNameLst>
                                          <p:attrName>ppt_x</p:attrName>
                                        </p:attrNameLst>
                                      </p:cBhvr>
                                      <p:tavLst>
                                        <p:tav tm="0">
                                          <p:val>
                                            <p:strVal val="#ppt_x"/>
                                          </p:val>
                                        </p:tav>
                                        <p:tav tm="100000">
                                          <p:val>
                                            <p:strVal val="#ppt_x"/>
                                          </p:val>
                                        </p:tav>
                                      </p:tavLst>
                                    </p:anim>
                                    <p:anim calcmode="lin" valueType="num">
                                      <p:cBhvr additive="base">
                                        <p:cTn id="13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54"/>
                                        </p:tgtEl>
                                        <p:attrNameLst>
                                          <p:attrName>style.visibility</p:attrName>
                                        </p:attrNameLst>
                                      </p:cBhvr>
                                      <p:to>
                                        <p:strVal val="visible"/>
                                      </p:to>
                                    </p:set>
                                    <p:anim calcmode="lin" valueType="num">
                                      <p:cBhvr additive="base">
                                        <p:cTn id="137" dur="500" fill="hold"/>
                                        <p:tgtEl>
                                          <p:spTgt spid="54"/>
                                        </p:tgtEl>
                                        <p:attrNameLst>
                                          <p:attrName>ppt_x</p:attrName>
                                        </p:attrNameLst>
                                      </p:cBhvr>
                                      <p:tavLst>
                                        <p:tav tm="0">
                                          <p:val>
                                            <p:strVal val="#ppt_x"/>
                                          </p:val>
                                        </p:tav>
                                        <p:tav tm="100000">
                                          <p:val>
                                            <p:strVal val="#ppt_x"/>
                                          </p:val>
                                        </p:tav>
                                      </p:tavLst>
                                    </p:anim>
                                    <p:anim calcmode="lin" valueType="num">
                                      <p:cBhvr additive="base">
                                        <p:cTn id="138" dur="500" fill="hold"/>
                                        <p:tgtEl>
                                          <p:spTgt spid="54"/>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56"/>
                                        </p:tgtEl>
                                        <p:attrNameLst>
                                          <p:attrName>style.visibility</p:attrName>
                                        </p:attrNameLst>
                                      </p:cBhvr>
                                      <p:to>
                                        <p:strVal val="visible"/>
                                      </p:to>
                                    </p:set>
                                    <p:anim calcmode="lin" valueType="num">
                                      <p:cBhvr additive="base">
                                        <p:cTn id="141" dur="500" fill="hold"/>
                                        <p:tgtEl>
                                          <p:spTgt spid="56"/>
                                        </p:tgtEl>
                                        <p:attrNameLst>
                                          <p:attrName>ppt_x</p:attrName>
                                        </p:attrNameLst>
                                      </p:cBhvr>
                                      <p:tavLst>
                                        <p:tav tm="0">
                                          <p:val>
                                            <p:strVal val="#ppt_x"/>
                                          </p:val>
                                        </p:tav>
                                        <p:tav tm="100000">
                                          <p:val>
                                            <p:strVal val="#ppt_x"/>
                                          </p:val>
                                        </p:tav>
                                      </p:tavLst>
                                    </p:anim>
                                    <p:anim calcmode="lin" valueType="num">
                                      <p:cBhvr additive="base">
                                        <p:cTn id="14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5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58"/>
                                        </p:tgtEl>
                                        <p:attrNameLst>
                                          <p:attrName>style.visibility</p:attrName>
                                        </p:attrNameLst>
                                      </p:cBhvr>
                                      <p:to>
                                        <p:strVal val="visible"/>
                                      </p:to>
                                    </p:set>
                                    <p:anim calcmode="lin" valueType="num">
                                      <p:cBhvr additive="base">
                                        <p:cTn id="151" dur="500" fill="hold"/>
                                        <p:tgtEl>
                                          <p:spTgt spid="58"/>
                                        </p:tgtEl>
                                        <p:attrNameLst>
                                          <p:attrName>ppt_x</p:attrName>
                                        </p:attrNameLst>
                                      </p:cBhvr>
                                      <p:tavLst>
                                        <p:tav tm="0">
                                          <p:val>
                                            <p:strVal val="#ppt_x"/>
                                          </p:val>
                                        </p:tav>
                                        <p:tav tm="100000">
                                          <p:val>
                                            <p:strVal val="#ppt_x"/>
                                          </p:val>
                                        </p:tav>
                                      </p:tavLst>
                                    </p:anim>
                                    <p:anim calcmode="lin" valueType="num">
                                      <p:cBhvr additive="base">
                                        <p:cTn id="15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59"/>
                                        </p:tgtEl>
                                        <p:attrNameLst>
                                          <p:attrName>style.visibility</p:attrName>
                                        </p:attrNameLst>
                                      </p:cBhvr>
                                      <p:to>
                                        <p:strVal val="visible"/>
                                      </p:to>
                                    </p:set>
                                    <p:animEffect transition="in" filter="fade">
                                      <p:cBhvr>
                                        <p:cTn id="157" dur="2000"/>
                                        <p:tgtEl>
                                          <p:spTgt spid="59"/>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
                                        </p:tgtEl>
                                        <p:attrNameLst>
                                          <p:attrName>style.visibility</p:attrName>
                                        </p:attrNameLst>
                                      </p:cBhvr>
                                      <p:to>
                                        <p:strVal val="visible"/>
                                      </p:to>
                                    </p:set>
                                    <p:animEffect transition="in" filter="fade">
                                      <p:cBhvr>
                                        <p:cTn id="160" dur="500"/>
                                        <p:tgtEl>
                                          <p:spTgt spid="4"/>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xit" presetSubtype="4" fill="hold" grpId="1" nodeType="clickEffect">
                                  <p:stCondLst>
                                    <p:cond delay="0"/>
                                  </p:stCondLst>
                                  <p:childTnLst>
                                    <p:anim calcmode="lin" valueType="num">
                                      <p:cBhvr additive="base">
                                        <p:cTn id="164" dur="500"/>
                                        <p:tgtEl>
                                          <p:spTgt spid="53"/>
                                        </p:tgtEl>
                                        <p:attrNameLst>
                                          <p:attrName>ppt_x</p:attrName>
                                        </p:attrNameLst>
                                      </p:cBhvr>
                                      <p:tavLst>
                                        <p:tav tm="0">
                                          <p:val>
                                            <p:strVal val="ppt_x"/>
                                          </p:val>
                                        </p:tav>
                                        <p:tav tm="100000">
                                          <p:val>
                                            <p:strVal val="ppt_x"/>
                                          </p:val>
                                        </p:tav>
                                      </p:tavLst>
                                    </p:anim>
                                    <p:anim calcmode="lin" valueType="num">
                                      <p:cBhvr additive="base">
                                        <p:cTn id="165" dur="500"/>
                                        <p:tgtEl>
                                          <p:spTgt spid="53"/>
                                        </p:tgtEl>
                                        <p:attrNameLst>
                                          <p:attrName>ppt_y</p:attrName>
                                        </p:attrNameLst>
                                      </p:cBhvr>
                                      <p:tavLst>
                                        <p:tav tm="0">
                                          <p:val>
                                            <p:strVal val="ppt_y"/>
                                          </p:val>
                                        </p:tav>
                                        <p:tav tm="100000">
                                          <p:val>
                                            <p:strVal val="1+ppt_h/2"/>
                                          </p:val>
                                        </p:tav>
                                      </p:tavLst>
                                    </p:anim>
                                    <p:set>
                                      <p:cBhvr>
                                        <p:cTn id="166" dur="1" fill="hold">
                                          <p:stCondLst>
                                            <p:cond delay="499"/>
                                          </p:stCondLst>
                                        </p:cTn>
                                        <p:tgtEl>
                                          <p:spTgt spid="53"/>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500"/>
                                        <p:tgtEl>
                                          <p:spTgt spid="54"/>
                                        </p:tgtEl>
                                        <p:attrNameLst>
                                          <p:attrName>ppt_x</p:attrName>
                                        </p:attrNameLst>
                                      </p:cBhvr>
                                      <p:tavLst>
                                        <p:tav tm="0">
                                          <p:val>
                                            <p:strVal val="ppt_x"/>
                                          </p:val>
                                        </p:tav>
                                        <p:tav tm="100000">
                                          <p:val>
                                            <p:strVal val="ppt_x"/>
                                          </p:val>
                                        </p:tav>
                                      </p:tavLst>
                                    </p:anim>
                                    <p:anim calcmode="lin" valueType="num">
                                      <p:cBhvr additive="base">
                                        <p:cTn id="169" dur="500"/>
                                        <p:tgtEl>
                                          <p:spTgt spid="54"/>
                                        </p:tgtEl>
                                        <p:attrNameLst>
                                          <p:attrName>ppt_y</p:attrName>
                                        </p:attrNameLst>
                                      </p:cBhvr>
                                      <p:tavLst>
                                        <p:tav tm="0">
                                          <p:val>
                                            <p:strVal val="ppt_y"/>
                                          </p:val>
                                        </p:tav>
                                        <p:tav tm="100000">
                                          <p:val>
                                            <p:strVal val="1+ppt_h/2"/>
                                          </p:val>
                                        </p:tav>
                                      </p:tavLst>
                                    </p:anim>
                                    <p:set>
                                      <p:cBhvr>
                                        <p:cTn id="170" dur="1" fill="hold">
                                          <p:stCondLst>
                                            <p:cond delay="499"/>
                                          </p:stCondLst>
                                        </p:cTn>
                                        <p:tgtEl>
                                          <p:spTgt spid="54"/>
                                        </p:tgtEl>
                                        <p:attrNameLst>
                                          <p:attrName>style.visibility</p:attrName>
                                        </p:attrNameLst>
                                      </p:cBhvr>
                                      <p:to>
                                        <p:strVal val="hidden"/>
                                      </p:to>
                                    </p:set>
                                  </p:childTnLst>
                                </p:cTn>
                              </p:par>
                              <p:par>
                                <p:cTn id="171" presetID="2" presetClass="exit" presetSubtype="4" fill="hold" nodeType="withEffect">
                                  <p:stCondLst>
                                    <p:cond delay="0"/>
                                  </p:stCondLst>
                                  <p:childTnLst>
                                    <p:anim calcmode="lin" valueType="num">
                                      <p:cBhvr additive="base">
                                        <p:cTn id="172" dur="500"/>
                                        <p:tgtEl>
                                          <p:spTgt spid="57"/>
                                        </p:tgtEl>
                                        <p:attrNameLst>
                                          <p:attrName>ppt_x</p:attrName>
                                        </p:attrNameLst>
                                      </p:cBhvr>
                                      <p:tavLst>
                                        <p:tav tm="0">
                                          <p:val>
                                            <p:strVal val="ppt_x"/>
                                          </p:val>
                                        </p:tav>
                                        <p:tav tm="100000">
                                          <p:val>
                                            <p:strVal val="ppt_x"/>
                                          </p:val>
                                        </p:tav>
                                      </p:tavLst>
                                    </p:anim>
                                    <p:anim calcmode="lin" valueType="num">
                                      <p:cBhvr additive="base">
                                        <p:cTn id="173" dur="500"/>
                                        <p:tgtEl>
                                          <p:spTgt spid="57"/>
                                        </p:tgtEl>
                                        <p:attrNameLst>
                                          <p:attrName>ppt_y</p:attrName>
                                        </p:attrNameLst>
                                      </p:cBhvr>
                                      <p:tavLst>
                                        <p:tav tm="0">
                                          <p:val>
                                            <p:strVal val="ppt_y"/>
                                          </p:val>
                                        </p:tav>
                                        <p:tav tm="100000">
                                          <p:val>
                                            <p:strVal val="1+ppt_h/2"/>
                                          </p:val>
                                        </p:tav>
                                      </p:tavLst>
                                    </p:anim>
                                    <p:set>
                                      <p:cBhvr>
                                        <p:cTn id="174" dur="1" fill="hold">
                                          <p:stCondLst>
                                            <p:cond delay="499"/>
                                          </p:stCondLst>
                                        </p:cTn>
                                        <p:tgtEl>
                                          <p:spTgt spid="57"/>
                                        </p:tgtEl>
                                        <p:attrNameLst>
                                          <p:attrName>style.visibility</p:attrName>
                                        </p:attrNameLst>
                                      </p:cBhvr>
                                      <p:to>
                                        <p:strVal val="hidden"/>
                                      </p:to>
                                    </p:set>
                                  </p:childTnLst>
                                </p:cTn>
                              </p:par>
                              <p:par>
                                <p:cTn id="175" presetID="2" presetClass="exit" presetSubtype="4" fill="hold" nodeType="withEffect">
                                  <p:stCondLst>
                                    <p:cond delay="0"/>
                                  </p:stCondLst>
                                  <p:childTnLst>
                                    <p:anim calcmode="lin" valueType="num">
                                      <p:cBhvr additive="base">
                                        <p:cTn id="176" dur="500"/>
                                        <p:tgtEl>
                                          <p:spTgt spid="58"/>
                                        </p:tgtEl>
                                        <p:attrNameLst>
                                          <p:attrName>ppt_x</p:attrName>
                                        </p:attrNameLst>
                                      </p:cBhvr>
                                      <p:tavLst>
                                        <p:tav tm="0">
                                          <p:val>
                                            <p:strVal val="ppt_x"/>
                                          </p:val>
                                        </p:tav>
                                        <p:tav tm="100000">
                                          <p:val>
                                            <p:strVal val="ppt_x"/>
                                          </p:val>
                                        </p:tav>
                                      </p:tavLst>
                                    </p:anim>
                                    <p:anim calcmode="lin" valueType="num">
                                      <p:cBhvr additive="base">
                                        <p:cTn id="177" dur="500"/>
                                        <p:tgtEl>
                                          <p:spTgt spid="58"/>
                                        </p:tgtEl>
                                        <p:attrNameLst>
                                          <p:attrName>ppt_y</p:attrName>
                                        </p:attrNameLst>
                                      </p:cBhvr>
                                      <p:tavLst>
                                        <p:tav tm="0">
                                          <p:val>
                                            <p:strVal val="ppt_y"/>
                                          </p:val>
                                        </p:tav>
                                        <p:tav tm="100000">
                                          <p:val>
                                            <p:strVal val="1+ppt_h/2"/>
                                          </p:val>
                                        </p:tav>
                                      </p:tavLst>
                                    </p:anim>
                                    <p:set>
                                      <p:cBhvr>
                                        <p:cTn id="178" dur="1" fill="hold">
                                          <p:stCondLst>
                                            <p:cond delay="499"/>
                                          </p:stCondLst>
                                        </p:cTn>
                                        <p:tgtEl>
                                          <p:spTgt spid="58"/>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52" presetClass="entr" presetSubtype="0" fill="hold" grpId="0" nodeType="clickEffect">
                                  <p:stCondLst>
                                    <p:cond delay="0"/>
                                  </p:stCondLst>
                                  <p:childTnLst>
                                    <p:set>
                                      <p:cBhvr>
                                        <p:cTn id="182" dur="1" fill="hold">
                                          <p:stCondLst>
                                            <p:cond delay="0"/>
                                          </p:stCondLst>
                                        </p:cTn>
                                        <p:tgtEl>
                                          <p:spTgt spid="93"/>
                                        </p:tgtEl>
                                        <p:attrNameLst>
                                          <p:attrName>style.visibility</p:attrName>
                                        </p:attrNameLst>
                                      </p:cBhvr>
                                      <p:to>
                                        <p:strVal val="visible"/>
                                      </p:to>
                                    </p:set>
                                    <p:animScale>
                                      <p:cBhvr>
                                        <p:cTn id="183"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4" dur="1000" decel="50000" fill="hold">
                                          <p:stCondLst>
                                            <p:cond delay="0"/>
                                          </p:stCondLst>
                                        </p:cTn>
                                        <p:tgtEl>
                                          <p:spTgt spid="93"/>
                                        </p:tgtEl>
                                        <p:attrNameLst>
                                          <p:attrName>ppt_x</p:attrName>
                                          <p:attrName>ppt_y</p:attrName>
                                        </p:attrNameLst>
                                      </p:cBhvr>
                                    </p:animMotion>
                                    <p:animEffect transition="in" filter="fade">
                                      <p:cBhvr>
                                        <p:cTn id="185"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37" grpId="0" animBg="1"/>
      <p:bldP spid="38" grpId="0"/>
      <p:bldP spid="39" grpId="0" animBg="1"/>
      <p:bldP spid="40" grpId="0"/>
      <p:bldP spid="41" grpId="0"/>
      <p:bldP spid="42" grpId="0" animBg="1"/>
      <p:bldP spid="42" grpId="1" animBg="1"/>
      <p:bldP spid="55" grpId="0" animBg="1"/>
      <p:bldP spid="60" grpId="0"/>
      <p:bldP spid="62" grpId="0" animBg="1"/>
      <p:bldP spid="63" grpId="0"/>
      <p:bldP spid="64" grpId="0" animBg="1"/>
      <p:bldP spid="65" grpId="0"/>
      <p:bldP spid="47" grpId="0" animBg="1"/>
      <p:bldP spid="48" grpId="0"/>
      <p:bldP spid="51" grpId="0" animBg="1"/>
      <p:bldP spid="56" grpId="0" animBg="1"/>
      <p:bldP spid="52" grpId="0" animBg="1"/>
      <p:bldP spid="53" grpId="0" animBg="1"/>
      <p:bldP spid="53" grpId="1" animBg="1"/>
      <p:bldP spid="59" grpId="0"/>
      <p:bldP spid="93" grpId="0" animBg="1"/>
      <p:bldP spid="4"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676400" y="971550"/>
            <a:ext cx="3581400" cy="160020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ＭＳ Ｐゴシック" charset="-128"/>
              </a:rPr>
              <a:t>Relational Engine</a:t>
            </a:r>
          </a:p>
        </p:txBody>
      </p:sp>
      <p:sp>
        <p:nvSpPr>
          <p:cNvPr id="6" name="Rectangle 5"/>
          <p:cNvSpPr/>
          <p:nvPr/>
        </p:nvSpPr>
        <p:spPr bwMode="auto">
          <a:xfrm>
            <a:off x="1905000" y="1371600"/>
            <a:ext cx="1295400" cy="10287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Optimizer</a:t>
            </a:r>
          </a:p>
        </p:txBody>
      </p:sp>
      <p:sp>
        <p:nvSpPr>
          <p:cNvPr id="7" name="Rectangle 6"/>
          <p:cNvSpPr/>
          <p:nvPr/>
        </p:nvSpPr>
        <p:spPr bwMode="auto">
          <a:xfrm>
            <a:off x="3581400" y="1828800"/>
            <a:ext cx="1447800"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Query Executor</a:t>
            </a:r>
          </a:p>
        </p:txBody>
      </p:sp>
      <p:sp>
        <p:nvSpPr>
          <p:cNvPr id="8" name="Rectangle 7"/>
          <p:cNvSpPr/>
          <p:nvPr/>
        </p:nvSpPr>
        <p:spPr bwMode="auto">
          <a:xfrm>
            <a:off x="3581400" y="1371600"/>
            <a:ext cx="1447800" cy="40005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ea typeface="ＭＳ Ｐゴシック" charset="-128"/>
              </a:rPr>
              <a:t>Cmd</a:t>
            </a:r>
            <a:r>
              <a:rPr kumimoji="0" lang="en-US" sz="1800" b="0" i="0" u="none" strike="noStrike" cap="none" normalizeH="0" baseline="0" dirty="0">
                <a:ln>
                  <a:noFill/>
                </a:ln>
                <a:solidFill>
                  <a:schemeClr val="tx1"/>
                </a:solidFill>
                <a:effectLst/>
                <a:latin typeface="Arial" charset="0"/>
                <a:ea typeface="ＭＳ Ｐゴシック" charset="-128"/>
              </a:rPr>
              <a:t> Parser</a:t>
            </a:r>
          </a:p>
        </p:txBody>
      </p:sp>
      <p:sp>
        <p:nvSpPr>
          <p:cNvPr id="12" name="Rounded Rectangle 11"/>
          <p:cNvSpPr/>
          <p:nvPr/>
        </p:nvSpPr>
        <p:spPr bwMode="auto">
          <a:xfrm>
            <a:off x="1676400" y="2971800"/>
            <a:ext cx="4724400" cy="160020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128"/>
              </a:rPr>
              <a:t>Storage Engine</a:t>
            </a:r>
          </a:p>
        </p:txBody>
      </p:sp>
      <p:sp>
        <p:nvSpPr>
          <p:cNvPr id="13" name="Rectangle 12"/>
          <p:cNvSpPr/>
          <p:nvPr/>
        </p:nvSpPr>
        <p:spPr bwMode="auto">
          <a:xfrm>
            <a:off x="1977958" y="3371850"/>
            <a:ext cx="1298643" cy="10287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Trans-action Manager: </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t>Log &amp; Lock </a:t>
            </a:r>
            <a:r>
              <a:rPr lang="en-US" sz="1400" dirty="0" err="1"/>
              <a:t>Mgr</a:t>
            </a:r>
            <a:endParaRPr kumimoji="0" lang="en-US" sz="1400" b="0" i="0" u="none" strike="noStrike" cap="none" normalizeH="0" baseline="0" dirty="0">
              <a:ln>
                <a:noFill/>
              </a:ln>
              <a:solidFill>
                <a:schemeClr val="tx1"/>
              </a:solidFill>
              <a:effectLst/>
            </a:endParaRPr>
          </a:p>
        </p:txBody>
      </p:sp>
      <p:sp>
        <p:nvSpPr>
          <p:cNvPr id="14" name="Rectangle 13"/>
          <p:cNvSpPr/>
          <p:nvPr/>
        </p:nvSpPr>
        <p:spPr bwMode="auto">
          <a:xfrm>
            <a:off x="4800601" y="3371850"/>
            <a:ext cx="1451043"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Buffer </a:t>
            </a:r>
            <a:r>
              <a:rPr kumimoji="0" lang="en-US" sz="1800" i="0" u="none" strike="noStrike" cap="none" normalizeH="0" baseline="0" dirty="0">
                <a:ln>
                  <a:noFill/>
                </a:ln>
                <a:solidFill>
                  <a:schemeClr val="tx1"/>
                </a:solidFill>
                <a:effectLst/>
                <a:latin typeface="Arial" charset="0"/>
                <a:ea typeface="ＭＳ Ｐゴシック" charset="-128"/>
              </a:rPr>
              <a:t>Manager</a:t>
            </a:r>
          </a:p>
        </p:txBody>
      </p:sp>
      <p:sp>
        <p:nvSpPr>
          <p:cNvPr id="15" name="Rectangle 14"/>
          <p:cNvSpPr/>
          <p:nvPr/>
        </p:nvSpPr>
        <p:spPr bwMode="auto">
          <a:xfrm>
            <a:off x="3429001" y="3371850"/>
            <a:ext cx="1220821"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charset="0"/>
                <a:ea typeface="ＭＳ Ｐゴシック" charset="-128"/>
              </a:rPr>
              <a:t>Access Methods</a:t>
            </a:r>
          </a:p>
        </p:txBody>
      </p:sp>
      <p:grpSp>
        <p:nvGrpSpPr>
          <p:cNvPr id="3" name="Group 20"/>
          <p:cNvGrpSpPr/>
          <p:nvPr/>
        </p:nvGrpSpPr>
        <p:grpSpPr>
          <a:xfrm>
            <a:off x="5791200" y="971550"/>
            <a:ext cx="1371600" cy="1600200"/>
            <a:chOff x="5410200" y="1371600"/>
            <a:chExt cx="1371600" cy="2133600"/>
          </a:xfrm>
          <a:solidFill>
            <a:schemeClr val="tx1">
              <a:lumMod val="20000"/>
              <a:lumOff val="80000"/>
            </a:schemeClr>
          </a:solidFill>
        </p:grpSpPr>
        <p:sp>
          <p:nvSpPr>
            <p:cNvPr id="16" name="Rounded Rectangle 15"/>
            <p:cNvSpPr/>
            <p:nvPr/>
          </p:nvSpPr>
          <p:spPr bwMode="auto">
            <a:xfrm>
              <a:off x="5410200" y="1371600"/>
              <a:ext cx="1371600" cy="2133600"/>
            </a:xfrm>
            <a:prstGeom prst="roundRect">
              <a:avLst/>
            </a:prstGeom>
            <a:gr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ＭＳ Ｐゴシック" charset="-128"/>
                </a:rPr>
                <a:t>Protocol</a:t>
              </a:r>
              <a:r>
                <a:rPr kumimoji="0" lang="en-US" sz="2000" b="1" i="0" u="none" strike="noStrike" cap="none" normalizeH="0" dirty="0">
                  <a:ln>
                    <a:noFill/>
                  </a:ln>
                  <a:solidFill>
                    <a:schemeClr val="bg1"/>
                  </a:solidFill>
                  <a:effectLst/>
                  <a:latin typeface="Arial" charset="0"/>
                  <a:ea typeface="ＭＳ Ｐゴシック" charset="-128"/>
                </a:rPr>
                <a:t> Layer</a:t>
              </a:r>
              <a:endParaRPr kumimoji="0" lang="en-US" sz="2000" b="1" i="0" u="none" strike="noStrike" cap="none" normalizeH="0" baseline="0" dirty="0">
                <a:ln>
                  <a:noFill/>
                </a:ln>
                <a:solidFill>
                  <a:schemeClr val="bg1"/>
                </a:solidFill>
                <a:effectLst/>
                <a:latin typeface="Arial" charset="0"/>
                <a:ea typeface="ＭＳ Ｐゴシック" charset="-128"/>
              </a:endParaRPr>
            </a:p>
          </p:txBody>
        </p:sp>
        <p:sp>
          <p:nvSpPr>
            <p:cNvPr id="18" name="Rectangle 17"/>
            <p:cNvSpPr/>
            <p:nvPr/>
          </p:nvSpPr>
          <p:spPr bwMode="auto">
            <a:xfrm>
              <a:off x="5562600" y="2286000"/>
              <a:ext cx="1066800" cy="990600"/>
            </a:xfrm>
            <a:prstGeom prst="rect">
              <a:avLst/>
            </a:prstGeom>
            <a:gr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SNI</a:t>
              </a:r>
            </a:p>
          </p:txBody>
        </p:sp>
      </p:grpSp>
      <p:sp>
        <p:nvSpPr>
          <p:cNvPr id="19" name="Can 18"/>
          <p:cNvSpPr/>
          <p:nvPr/>
        </p:nvSpPr>
        <p:spPr bwMode="auto">
          <a:xfrm>
            <a:off x="152400" y="3543300"/>
            <a:ext cx="914400" cy="1314450"/>
          </a:xfrm>
          <a:prstGeom prst="ca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Data File(s)</a:t>
            </a:r>
          </a:p>
        </p:txBody>
      </p:sp>
      <p:sp>
        <p:nvSpPr>
          <p:cNvPr id="20" name="Flowchart: Direct Access Storage 19"/>
          <p:cNvSpPr/>
          <p:nvPr/>
        </p:nvSpPr>
        <p:spPr bwMode="auto">
          <a:xfrm>
            <a:off x="152400" y="2514600"/>
            <a:ext cx="1295400" cy="571500"/>
          </a:xfrm>
          <a:prstGeom prst="flowChartMagneticDrum">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T-Log</a:t>
            </a:r>
            <a:endParaRPr kumimoji="0" lang="en-US" sz="2000" b="0" i="0" u="none" strike="noStrike" cap="none" normalizeH="0" baseline="0" dirty="0">
              <a:ln>
                <a:noFill/>
              </a:ln>
              <a:solidFill>
                <a:schemeClr val="tx1"/>
              </a:solidFill>
              <a:effectLst/>
              <a:latin typeface="Arial" charset="0"/>
              <a:ea typeface="ＭＳ Ｐゴシック" charset="-128"/>
            </a:endParaRPr>
          </a:p>
        </p:txBody>
      </p:sp>
      <p:sp>
        <p:nvSpPr>
          <p:cNvPr id="24" name="Rounded Rectangle 23"/>
          <p:cNvSpPr/>
          <p:nvPr/>
        </p:nvSpPr>
        <p:spPr bwMode="auto">
          <a:xfrm>
            <a:off x="6781800" y="2971799"/>
            <a:ext cx="2209800" cy="2116783"/>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128"/>
              </a:rPr>
              <a:t>Buffer Pool</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t>- - - - - - - - - - -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t>Data Cache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a:t>
            </a:r>
            <a:r>
              <a:rPr kumimoji="0" lang="en-US" sz="2000" b="0" i="0" u="none" strike="noStrike" cap="none" normalizeH="0" dirty="0">
                <a:ln>
                  <a:noFill/>
                </a:ln>
                <a:solidFill>
                  <a:schemeClr val="tx1"/>
                </a:solidFill>
                <a:effectLst/>
                <a:latin typeface="Arial" charset="0"/>
                <a:ea typeface="ＭＳ Ｐゴシック" charset="-128"/>
              </a:rPr>
              <a:t> - - - - - - - - - - - </a:t>
            </a:r>
            <a:endParaRPr kumimoji="0" lang="en-US" sz="2000" b="0" i="0" u="none" strike="noStrike" cap="none" normalizeH="0" baseline="0" dirty="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Plan Cache</a:t>
            </a:r>
          </a:p>
        </p:txBody>
      </p:sp>
      <p:pic>
        <p:nvPicPr>
          <p:cNvPr id="71682" name="Picture 2" descr="C:\Program Files\Microsoft Office\MEDIA\CAGCAT10\j0285750.wmf"/>
          <p:cNvPicPr>
            <a:picLocks noChangeAspect="1" noChangeArrowheads="1"/>
          </p:cNvPicPr>
          <p:nvPr/>
        </p:nvPicPr>
        <p:blipFill>
          <a:blip r:embed="rId3" cstate="print"/>
          <a:srcRect/>
          <a:stretch>
            <a:fillRect/>
          </a:stretch>
        </p:blipFill>
        <p:spPr bwMode="auto">
          <a:xfrm>
            <a:off x="7315200" y="1257300"/>
            <a:ext cx="1600200" cy="840791"/>
          </a:xfrm>
          <a:prstGeom prst="rect">
            <a:avLst/>
          </a:prstGeom>
          <a:solidFill>
            <a:schemeClr val="bg1"/>
          </a:solidFill>
        </p:spPr>
      </p:pic>
      <p:sp>
        <p:nvSpPr>
          <p:cNvPr id="28" name="TextBox 27"/>
          <p:cNvSpPr txBox="1"/>
          <p:nvPr/>
        </p:nvSpPr>
        <p:spPr>
          <a:xfrm>
            <a:off x="7772400" y="2000250"/>
            <a:ext cx="1371600" cy="830997"/>
          </a:xfrm>
          <a:prstGeom prst="rect">
            <a:avLst/>
          </a:prstGeom>
          <a:noFill/>
        </p:spPr>
        <p:txBody>
          <a:bodyPr wrap="square" rtlCol="0">
            <a:spAutoFit/>
          </a:bodyPr>
          <a:lstStyle/>
          <a:p>
            <a:pPr algn="ctr"/>
            <a:r>
              <a:rPr lang="en-US" sz="1600" dirty="0"/>
              <a:t>SQL Server Network Interface</a:t>
            </a:r>
          </a:p>
        </p:txBody>
      </p:sp>
      <p:sp>
        <p:nvSpPr>
          <p:cNvPr id="37" name="Striped Right Arrow 36"/>
          <p:cNvSpPr/>
          <p:nvPr/>
        </p:nvSpPr>
        <p:spPr bwMode="auto">
          <a:xfrm rot="10800000">
            <a:off x="6934200" y="21145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38" name="TextBox 37"/>
          <p:cNvSpPr txBox="1"/>
          <p:nvPr/>
        </p:nvSpPr>
        <p:spPr>
          <a:xfrm>
            <a:off x="7239001" y="2343150"/>
            <a:ext cx="543739" cy="307777"/>
          </a:xfrm>
          <a:prstGeom prst="rect">
            <a:avLst/>
          </a:prstGeom>
          <a:noFill/>
        </p:spPr>
        <p:txBody>
          <a:bodyPr wrap="none" rtlCol="0">
            <a:spAutoFit/>
          </a:bodyPr>
          <a:lstStyle/>
          <a:p>
            <a:r>
              <a:rPr lang="en-US" sz="1400" b="1" i="1" dirty="0"/>
              <a:t>TDS</a:t>
            </a:r>
          </a:p>
        </p:txBody>
      </p:sp>
      <p:sp>
        <p:nvSpPr>
          <p:cNvPr id="39" name="Striped Right Arrow 38"/>
          <p:cNvSpPr/>
          <p:nvPr/>
        </p:nvSpPr>
        <p:spPr bwMode="auto">
          <a:xfrm rot="10800000">
            <a:off x="4953000" y="9715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0" name="TextBox 39"/>
          <p:cNvSpPr txBox="1"/>
          <p:nvPr/>
        </p:nvSpPr>
        <p:spPr>
          <a:xfrm>
            <a:off x="5029201" y="558344"/>
            <a:ext cx="1027845" cy="1169551"/>
          </a:xfrm>
          <a:prstGeom prst="rect">
            <a:avLst/>
          </a:prstGeom>
          <a:noFill/>
        </p:spPr>
        <p:txBody>
          <a:bodyPr wrap="none" rtlCol="0">
            <a:spAutoFit/>
          </a:bodyPr>
          <a:lstStyle/>
          <a:p>
            <a:pPr algn="ctr"/>
            <a:r>
              <a:rPr lang="en-US" sz="1400" b="1" i="1" dirty="0"/>
              <a:t>Language</a:t>
            </a:r>
          </a:p>
          <a:p>
            <a:pPr algn="ctr"/>
            <a:r>
              <a:rPr lang="en-US" sz="1400" b="1" i="1" dirty="0"/>
              <a:t>Event</a:t>
            </a:r>
          </a:p>
          <a:p>
            <a:pPr algn="ctr"/>
            <a:endParaRPr lang="en-US" sz="1400" b="1" i="1" dirty="0"/>
          </a:p>
          <a:p>
            <a:pPr algn="ctr"/>
            <a:r>
              <a:rPr lang="en-US" sz="1400" b="1" i="1" dirty="0"/>
              <a:t>SQL</a:t>
            </a:r>
          </a:p>
          <a:p>
            <a:pPr algn="ctr"/>
            <a:r>
              <a:rPr lang="en-US" sz="1400" b="1" i="1"/>
              <a:t>OS</a:t>
            </a:r>
            <a:endParaRPr lang="en-US" sz="1400" b="1" i="1" dirty="0"/>
          </a:p>
        </p:txBody>
      </p:sp>
      <p:sp>
        <p:nvSpPr>
          <p:cNvPr id="42" name="Flowchart: Decision 41"/>
          <p:cNvSpPr/>
          <p:nvPr/>
        </p:nvSpPr>
        <p:spPr bwMode="auto">
          <a:xfrm>
            <a:off x="4191000" y="2343150"/>
            <a:ext cx="1447800" cy="742950"/>
          </a:xfrm>
          <a:prstGeom prst="flowChartDecisio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a:t>?</a:t>
            </a:r>
            <a:endParaRPr kumimoji="0" lang="en-US" sz="2800" b="1" i="0" u="none" strike="noStrike" cap="none" normalizeH="0" baseline="0" dirty="0">
              <a:ln>
                <a:noFill/>
              </a:ln>
              <a:solidFill>
                <a:schemeClr val="tx1"/>
              </a:solidFill>
              <a:effectLst/>
            </a:endParaRPr>
          </a:p>
        </p:txBody>
      </p:sp>
      <p:cxnSp>
        <p:nvCxnSpPr>
          <p:cNvPr id="44" name="Elbow Connector 43"/>
          <p:cNvCxnSpPr>
            <a:stCxn id="42" idx="3"/>
          </p:cNvCxnSpPr>
          <p:nvPr/>
        </p:nvCxnSpPr>
        <p:spPr bwMode="auto">
          <a:xfrm>
            <a:off x="5638800" y="2714625"/>
            <a:ext cx="2209800" cy="2143125"/>
          </a:xfrm>
          <a:prstGeom prst="bentConnector3">
            <a:avLst>
              <a:gd name="adj1" fmla="val 46059"/>
            </a:avLst>
          </a:prstGeom>
          <a:solidFill>
            <a:schemeClr val="accent1"/>
          </a:solidFill>
          <a:ln w="25400" cap="flat" cmpd="sng" algn="ctr">
            <a:solidFill>
              <a:schemeClr val="tx1"/>
            </a:solidFill>
            <a:prstDash val="solid"/>
            <a:round/>
            <a:headEnd type="none" w="med" len="med"/>
            <a:tailEnd type="arrow"/>
          </a:ln>
          <a:effectLst/>
        </p:spPr>
      </p:cxnSp>
      <p:sp>
        <p:nvSpPr>
          <p:cNvPr id="55" name="U-Turn Arrow 54"/>
          <p:cNvSpPr/>
          <p:nvPr/>
        </p:nvSpPr>
        <p:spPr bwMode="auto">
          <a:xfrm>
            <a:off x="2727423" y="596959"/>
            <a:ext cx="1600200" cy="857250"/>
          </a:xfrm>
          <a:prstGeom prst="uturnArrow">
            <a:avLst>
              <a:gd name="adj1" fmla="val 15555"/>
              <a:gd name="adj2" fmla="val 25000"/>
              <a:gd name="adj3" fmla="val 25000"/>
              <a:gd name="adj4" fmla="val 43750"/>
              <a:gd name="adj5" fmla="val 75000"/>
            </a:avLst>
          </a:prstGeom>
          <a:solidFill>
            <a:schemeClr val="tx1">
              <a:lumMod val="20000"/>
              <a:lumOff val="80000"/>
            </a:schemeClr>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60" name="TextBox 59"/>
          <p:cNvSpPr txBox="1"/>
          <p:nvPr/>
        </p:nvSpPr>
        <p:spPr>
          <a:xfrm>
            <a:off x="3124201" y="400051"/>
            <a:ext cx="777777" cy="584775"/>
          </a:xfrm>
          <a:prstGeom prst="rect">
            <a:avLst/>
          </a:prstGeom>
          <a:noFill/>
        </p:spPr>
        <p:txBody>
          <a:bodyPr wrap="none" rtlCol="0">
            <a:spAutoFit/>
          </a:bodyPr>
          <a:lstStyle/>
          <a:p>
            <a:pPr algn="ctr"/>
            <a:r>
              <a:rPr lang="en-US" sz="1600" b="1" dirty="0"/>
              <a:t>Query</a:t>
            </a:r>
          </a:p>
          <a:p>
            <a:pPr algn="ctr"/>
            <a:r>
              <a:rPr lang="en-US" sz="1600" b="1" dirty="0"/>
              <a:t>Tree</a:t>
            </a:r>
          </a:p>
        </p:txBody>
      </p:sp>
      <p:sp>
        <p:nvSpPr>
          <p:cNvPr id="62" name="Striped Right Arrow 61"/>
          <p:cNvSpPr/>
          <p:nvPr/>
        </p:nvSpPr>
        <p:spPr bwMode="auto">
          <a:xfrm>
            <a:off x="2590800" y="20002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63" name="TextBox 62"/>
          <p:cNvSpPr txBox="1"/>
          <p:nvPr/>
        </p:nvSpPr>
        <p:spPr>
          <a:xfrm>
            <a:off x="2201482" y="1714500"/>
            <a:ext cx="702436" cy="523220"/>
          </a:xfrm>
          <a:prstGeom prst="rect">
            <a:avLst/>
          </a:prstGeom>
          <a:solidFill>
            <a:schemeClr val="tx1">
              <a:lumMod val="20000"/>
              <a:lumOff val="80000"/>
            </a:schemeClr>
          </a:solidFill>
        </p:spPr>
        <p:txBody>
          <a:bodyPr wrap="none" rtlCol="0">
            <a:spAutoFit/>
          </a:bodyPr>
          <a:lstStyle/>
          <a:p>
            <a:pPr algn="ctr"/>
            <a:r>
              <a:rPr lang="en-US" sz="1400" b="1" i="1" dirty="0"/>
              <a:t>Query</a:t>
            </a:r>
          </a:p>
          <a:p>
            <a:pPr algn="ctr"/>
            <a:r>
              <a:rPr lang="en-US" sz="1400" b="1" i="1" dirty="0"/>
              <a:t>Plan</a:t>
            </a:r>
          </a:p>
        </p:txBody>
      </p:sp>
      <p:sp>
        <p:nvSpPr>
          <p:cNvPr id="64" name="Striped Right Arrow 63"/>
          <p:cNvSpPr/>
          <p:nvPr/>
        </p:nvSpPr>
        <p:spPr bwMode="auto">
          <a:xfrm rot="5400000">
            <a:off x="3724275" y="2657475"/>
            <a:ext cx="1085850" cy="4572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65" name="TextBox 64"/>
          <p:cNvSpPr txBox="1"/>
          <p:nvPr/>
        </p:nvSpPr>
        <p:spPr>
          <a:xfrm>
            <a:off x="3605389" y="2571750"/>
            <a:ext cx="502061" cy="461665"/>
          </a:xfrm>
          <a:prstGeom prst="rect">
            <a:avLst/>
          </a:prstGeom>
          <a:noFill/>
        </p:spPr>
        <p:txBody>
          <a:bodyPr wrap="none" rtlCol="0">
            <a:spAutoFit/>
          </a:bodyPr>
          <a:lstStyle/>
          <a:p>
            <a:pPr algn="ctr"/>
            <a:r>
              <a:rPr lang="en-US" sz="1200" b="1" i="1" dirty="0"/>
              <a:t>OLE</a:t>
            </a:r>
          </a:p>
          <a:p>
            <a:pPr algn="ctr"/>
            <a:r>
              <a:rPr lang="en-US" sz="1200" b="1" i="1" dirty="0"/>
              <a:t>DB</a:t>
            </a:r>
          </a:p>
        </p:txBody>
      </p:sp>
      <p:sp>
        <p:nvSpPr>
          <p:cNvPr id="47" name="Left-Right Arrow 46"/>
          <p:cNvSpPr/>
          <p:nvPr/>
        </p:nvSpPr>
        <p:spPr bwMode="auto">
          <a:xfrm rot="10800000">
            <a:off x="2743200" y="3714750"/>
            <a:ext cx="1066800" cy="228600"/>
          </a:xfrm>
          <a:prstGeom prst="leftRightArrow">
            <a:avLst>
              <a:gd name="adj1" fmla="val 58372"/>
              <a:gd name="adj2" fmla="val 38372"/>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8" name="TextBox 47"/>
          <p:cNvSpPr txBox="1"/>
          <p:nvPr/>
        </p:nvSpPr>
        <p:spPr>
          <a:xfrm>
            <a:off x="3333963" y="3996065"/>
            <a:ext cx="630237" cy="523220"/>
          </a:xfrm>
          <a:prstGeom prst="rect">
            <a:avLst/>
          </a:prstGeom>
          <a:noFill/>
        </p:spPr>
        <p:txBody>
          <a:bodyPr wrap="none" rtlCol="0">
            <a:spAutoFit/>
          </a:bodyPr>
          <a:lstStyle/>
          <a:p>
            <a:pPr algn="ctr"/>
            <a:r>
              <a:rPr lang="en-US" sz="1400" b="1" i="1" dirty="0"/>
              <a:t>Data</a:t>
            </a:r>
          </a:p>
          <a:p>
            <a:pPr algn="ctr"/>
            <a:r>
              <a:rPr lang="en-US" sz="1400" b="1" i="1" dirty="0"/>
              <a:t>Write</a:t>
            </a:r>
          </a:p>
        </p:txBody>
      </p:sp>
      <p:sp>
        <p:nvSpPr>
          <p:cNvPr id="51" name="Left-Up Arrow 50"/>
          <p:cNvSpPr/>
          <p:nvPr/>
        </p:nvSpPr>
        <p:spPr bwMode="auto">
          <a:xfrm>
            <a:off x="1066800" y="2857500"/>
            <a:ext cx="1371600" cy="914400"/>
          </a:xfrm>
          <a:prstGeom prst="leftUpArrow">
            <a:avLst>
              <a:gd name="adj1" fmla="val 13250"/>
              <a:gd name="adj2" fmla="val 15820"/>
              <a:gd name="adj3" fmla="val 16921"/>
            </a:avLst>
          </a:prstGeom>
          <a:solidFill>
            <a:schemeClr val="tx1">
              <a:lumMod val="20000"/>
              <a:lumOff val="80000"/>
            </a:schemeClr>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800" dirty="0"/>
          </a:p>
        </p:txBody>
      </p:sp>
      <p:sp>
        <p:nvSpPr>
          <p:cNvPr id="56" name="Snip Single Corner Rectangle 55"/>
          <p:cNvSpPr/>
          <p:nvPr/>
        </p:nvSpPr>
        <p:spPr bwMode="auto">
          <a:xfrm>
            <a:off x="7339391" y="4057650"/>
            <a:ext cx="304800" cy="285750"/>
          </a:xfrm>
          <a:prstGeom prst="snip1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52" name="Left-Right Arrow 51"/>
          <p:cNvSpPr/>
          <p:nvPr/>
        </p:nvSpPr>
        <p:spPr bwMode="auto">
          <a:xfrm>
            <a:off x="4419600" y="3714750"/>
            <a:ext cx="685800" cy="228600"/>
          </a:xfrm>
          <a:prstGeom prst="leftRightArrow">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53" name="Flowchart: Decision 52"/>
          <p:cNvSpPr/>
          <p:nvPr/>
        </p:nvSpPr>
        <p:spPr bwMode="auto">
          <a:xfrm>
            <a:off x="4305300" y="3835598"/>
            <a:ext cx="1447800" cy="742950"/>
          </a:xfrm>
          <a:prstGeom prst="flowChartDecisio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a:t>?</a:t>
            </a:r>
            <a:endParaRPr kumimoji="0" lang="en-US" sz="2800" b="1" i="0" u="none" strike="noStrike" cap="none" normalizeH="0" baseline="0" dirty="0">
              <a:ln>
                <a:noFill/>
              </a:ln>
              <a:solidFill>
                <a:schemeClr val="tx1"/>
              </a:solidFill>
              <a:effectLst/>
            </a:endParaRPr>
          </a:p>
        </p:txBody>
      </p:sp>
      <p:cxnSp>
        <p:nvCxnSpPr>
          <p:cNvPr id="54" name="Elbow Connector 53"/>
          <p:cNvCxnSpPr>
            <a:stCxn id="53" idx="3"/>
            <a:endCxn id="56" idx="2"/>
          </p:cNvCxnSpPr>
          <p:nvPr/>
        </p:nvCxnSpPr>
        <p:spPr bwMode="auto">
          <a:xfrm flipV="1">
            <a:off x="5753100" y="4200525"/>
            <a:ext cx="1586291" cy="6548"/>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57" name="Elbow Connector 56"/>
          <p:cNvCxnSpPr>
            <a:stCxn id="53" idx="1"/>
          </p:cNvCxnSpPr>
          <p:nvPr/>
        </p:nvCxnSpPr>
        <p:spPr bwMode="auto">
          <a:xfrm rot="10800000" flipV="1">
            <a:off x="876300" y="4207073"/>
            <a:ext cx="3429000" cy="371475"/>
          </a:xfrm>
          <a:prstGeom prst="bentConnector3">
            <a:avLst>
              <a:gd name="adj1" fmla="val 47229"/>
            </a:avLst>
          </a:prstGeom>
          <a:solidFill>
            <a:schemeClr val="accent1"/>
          </a:solidFill>
          <a:ln w="25400" cap="flat" cmpd="sng" algn="ctr">
            <a:solidFill>
              <a:schemeClr val="tx1"/>
            </a:solidFill>
            <a:prstDash val="solid"/>
            <a:round/>
            <a:headEnd type="none" w="med" len="med"/>
            <a:tailEnd type="arrow"/>
          </a:ln>
          <a:effectLst/>
        </p:spPr>
      </p:cxnSp>
      <p:cxnSp>
        <p:nvCxnSpPr>
          <p:cNvPr id="58" name="Elbow Connector 57"/>
          <p:cNvCxnSpPr>
            <a:endCxn id="56" idx="2"/>
          </p:cNvCxnSpPr>
          <p:nvPr/>
        </p:nvCxnSpPr>
        <p:spPr bwMode="auto">
          <a:xfrm flipV="1">
            <a:off x="914400" y="4200525"/>
            <a:ext cx="6424991" cy="514351"/>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4" name="TextBox 3"/>
          <p:cNvSpPr txBox="1"/>
          <p:nvPr/>
        </p:nvSpPr>
        <p:spPr>
          <a:xfrm>
            <a:off x="361323" y="3096819"/>
            <a:ext cx="877554" cy="523220"/>
          </a:xfrm>
          <a:prstGeom prst="rect">
            <a:avLst/>
          </a:prstGeom>
          <a:noFill/>
        </p:spPr>
        <p:txBody>
          <a:bodyPr wrap="square" rtlCol="0">
            <a:spAutoFit/>
          </a:bodyPr>
          <a:lstStyle/>
          <a:p>
            <a:r>
              <a:rPr lang="en-US" sz="1400" b="1" i="1" dirty="0"/>
              <a:t>Check Point</a:t>
            </a:r>
          </a:p>
        </p:txBody>
      </p:sp>
      <p:sp>
        <p:nvSpPr>
          <p:cNvPr id="9" name="TextBox 8"/>
          <p:cNvSpPr txBox="1"/>
          <p:nvPr/>
        </p:nvSpPr>
        <p:spPr>
          <a:xfrm>
            <a:off x="3649082" y="4719251"/>
            <a:ext cx="1236236" cy="369332"/>
          </a:xfrm>
          <a:prstGeom prst="rect">
            <a:avLst/>
          </a:prstGeom>
          <a:noFill/>
        </p:spPr>
        <p:txBody>
          <a:bodyPr wrap="none" rtlCol="0">
            <a:spAutoFit/>
          </a:bodyPr>
          <a:lstStyle/>
          <a:p>
            <a:r>
              <a:rPr lang="en-US" sz="1800" i="1" dirty="0"/>
              <a:t>Lazywriter</a:t>
            </a:r>
          </a:p>
        </p:txBody>
      </p:sp>
      <p:sp>
        <p:nvSpPr>
          <p:cNvPr id="10" name="TextBox 9"/>
          <p:cNvSpPr txBox="1"/>
          <p:nvPr/>
        </p:nvSpPr>
        <p:spPr>
          <a:xfrm>
            <a:off x="5821878" y="2703611"/>
            <a:ext cx="859531" cy="307777"/>
          </a:xfrm>
          <a:prstGeom prst="rect">
            <a:avLst/>
          </a:prstGeom>
          <a:noFill/>
        </p:spPr>
        <p:txBody>
          <a:bodyPr wrap="none" rtlCol="0">
            <a:spAutoFit/>
          </a:bodyPr>
          <a:lstStyle/>
          <a:p>
            <a:r>
              <a:rPr lang="en-US" sz="1400" b="1" i="1" dirty="0"/>
              <a:t>Latches</a:t>
            </a:r>
          </a:p>
        </p:txBody>
      </p:sp>
      <p:sp>
        <p:nvSpPr>
          <p:cNvPr id="49" name="TextBox 48"/>
          <p:cNvSpPr txBox="1"/>
          <p:nvPr/>
        </p:nvSpPr>
        <p:spPr>
          <a:xfrm>
            <a:off x="1018034" y="4290613"/>
            <a:ext cx="700833" cy="307777"/>
          </a:xfrm>
          <a:prstGeom prst="rect">
            <a:avLst/>
          </a:prstGeom>
          <a:noFill/>
        </p:spPr>
        <p:txBody>
          <a:bodyPr wrap="none" rtlCol="0">
            <a:spAutoFit/>
          </a:bodyPr>
          <a:lstStyle/>
          <a:p>
            <a:r>
              <a:rPr lang="en-US" sz="1400" b="1" i="1" dirty="0"/>
              <a:t>Locks</a:t>
            </a:r>
          </a:p>
        </p:txBody>
      </p:sp>
      <p:sp>
        <p:nvSpPr>
          <p:cNvPr id="50" name="Title 1"/>
          <p:cNvSpPr>
            <a:spLocks noGrp="1"/>
          </p:cNvSpPr>
          <p:nvPr>
            <p:ph type="title"/>
          </p:nvPr>
        </p:nvSpPr>
        <p:spPr>
          <a:xfrm>
            <a:off x="-83509" y="86049"/>
            <a:ext cx="2903918" cy="678919"/>
          </a:xfrm>
        </p:spPr>
        <p:txBody>
          <a:bodyPr>
            <a:noAutofit/>
          </a:bodyPr>
          <a:lstStyle/>
          <a:p>
            <a:pPr>
              <a:lnSpc>
                <a:spcPct val="100000"/>
              </a:lnSpc>
            </a:pPr>
            <a:r>
              <a:rPr lang="en-US" sz="1800" dirty="0"/>
              <a:t>Hekaton, a.k.a. in-memory OLTP</a:t>
            </a:r>
          </a:p>
        </p:txBody>
      </p:sp>
      <p:sp>
        <p:nvSpPr>
          <p:cNvPr id="23" name="Multiply 22"/>
          <p:cNvSpPr/>
          <p:nvPr/>
        </p:nvSpPr>
        <p:spPr>
          <a:xfrm>
            <a:off x="3695700" y="1007775"/>
            <a:ext cx="1333500" cy="1057275"/>
          </a:xfrm>
          <a:prstGeom prst="mathMultiply">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7" name="Multiply 66"/>
          <p:cNvSpPr/>
          <p:nvPr/>
        </p:nvSpPr>
        <p:spPr>
          <a:xfrm>
            <a:off x="5619750" y="2229484"/>
            <a:ext cx="1333500" cy="1057275"/>
          </a:xfrm>
          <a:prstGeom prst="mathMultiply">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69" name="Multiply 68"/>
          <p:cNvSpPr/>
          <p:nvPr/>
        </p:nvSpPr>
        <p:spPr>
          <a:xfrm>
            <a:off x="1988155" y="3343275"/>
            <a:ext cx="1333500" cy="1057275"/>
          </a:xfrm>
          <a:prstGeom prst="mathMultiply">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0" name="Multiply 69"/>
          <p:cNvSpPr/>
          <p:nvPr/>
        </p:nvSpPr>
        <p:spPr>
          <a:xfrm>
            <a:off x="138793" y="2271712"/>
            <a:ext cx="1333500" cy="1057275"/>
          </a:xfrm>
          <a:prstGeom prst="mathMultiply">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1" name="Multiply 70"/>
          <p:cNvSpPr/>
          <p:nvPr/>
        </p:nvSpPr>
        <p:spPr>
          <a:xfrm>
            <a:off x="812196" y="3929062"/>
            <a:ext cx="1333500" cy="1057275"/>
          </a:xfrm>
          <a:prstGeom prst="mathMultiply">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 name="TextBox 1"/>
          <p:cNvSpPr txBox="1"/>
          <p:nvPr/>
        </p:nvSpPr>
        <p:spPr>
          <a:xfrm>
            <a:off x="7010400" y="230773"/>
            <a:ext cx="2133600" cy="584775"/>
          </a:xfrm>
          <a:prstGeom prst="rect">
            <a:avLst/>
          </a:prstGeom>
          <a:noFill/>
        </p:spPr>
        <p:txBody>
          <a:bodyPr wrap="square" rtlCol="0">
            <a:spAutoFit/>
          </a:bodyPr>
          <a:lstStyle/>
          <a:p>
            <a:r>
              <a:rPr lang="en-US" sz="1600" dirty="0">
                <a:hlinkClick r:id="rId4"/>
              </a:rPr>
              <a:t>bit.ly/1uLrXLN</a:t>
            </a:r>
            <a:r>
              <a:rPr lang="en-US" sz="1600" dirty="0"/>
              <a:t> - </a:t>
            </a:r>
            <a:r>
              <a:rPr lang="en-US" sz="1600" dirty="0" err="1"/>
              <a:t>Ovw</a:t>
            </a:r>
            <a:endParaRPr lang="en-US" sz="1600" dirty="0"/>
          </a:p>
          <a:p>
            <a:r>
              <a:rPr lang="en-US" sz="1600" dirty="0">
                <a:hlinkClick r:id="rId5"/>
              </a:rPr>
              <a:t>bit.ly/1u4nODQ</a:t>
            </a:r>
            <a:r>
              <a:rPr lang="en-US" sz="1600" dirty="0"/>
              <a:t> - WP</a:t>
            </a:r>
          </a:p>
        </p:txBody>
      </p:sp>
    </p:spTree>
    <p:extLst>
      <p:ext uri="{BB962C8B-B14F-4D97-AF65-F5344CB8AC3E}">
        <p14:creationId xmlns:p14="http://schemas.microsoft.com/office/powerpoint/2010/main" xmlns="" val="137835745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500"/>
                                        <p:tgtEl>
                                          <p:spTgt spid="7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1+#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7" grpId="0" animBg="1"/>
      <p:bldP spid="69" grpId="0" animBg="1"/>
      <p:bldP spid="70" grpId="0" animBg="1"/>
      <p:bldP spid="71"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ctangle 33794"/>
          <p:cNvPicPr>
            <a:picLocks noChangeAspect="1" noChangeArrowheads="1"/>
          </p:cNvPicPr>
          <p:nvPr/>
        </p:nvPicPr>
        <p:blipFill>
          <a:blip r:embed="rId3" cstate="print"/>
          <a:srcRect/>
          <a:stretch>
            <a:fillRect/>
          </a:stretch>
        </p:blipFill>
        <p:spPr bwMode="auto">
          <a:xfrm rot="527784">
            <a:off x="1606227" y="21769"/>
            <a:ext cx="6878935" cy="6859244"/>
          </a:xfrm>
          <a:prstGeom prst="rect">
            <a:avLst/>
          </a:prstGeom>
          <a:noFill/>
          <a:ln w="9525">
            <a:noFill/>
            <a:miter lim="800000"/>
            <a:headEnd/>
            <a:tailEnd/>
          </a:ln>
        </p:spPr>
      </p:pic>
      <p:sp>
        <p:nvSpPr>
          <p:cNvPr id="2" name="Title 1"/>
          <p:cNvSpPr>
            <a:spLocks noGrp="1"/>
          </p:cNvSpPr>
          <p:nvPr>
            <p:ph type="title"/>
          </p:nvPr>
        </p:nvSpPr>
        <p:spPr>
          <a:xfrm>
            <a:off x="304800" y="228600"/>
            <a:ext cx="3124200" cy="857250"/>
          </a:xfrm>
        </p:spPr>
        <p:txBody>
          <a:bodyPr>
            <a:normAutofit/>
          </a:bodyPr>
          <a:lstStyle/>
          <a:p>
            <a:pPr algn="l"/>
            <a:r>
              <a:rPr lang="en-GB" dirty="0"/>
              <a:t>SUMMARY</a:t>
            </a:r>
            <a:endParaRPr lang="en-US" dirty="0"/>
          </a:p>
        </p:txBody>
      </p:sp>
      <p:sp>
        <p:nvSpPr>
          <p:cNvPr id="7" name="TextBox 6"/>
          <p:cNvSpPr txBox="1">
            <a:spLocks noChangeArrowheads="1"/>
          </p:cNvSpPr>
          <p:nvPr/>
        </p:nvSpPr>
        <p:spPr bwMode="auto">
          <a:xfrm rot="579494">
            <a:off x="2195680" y="1505451"/>
            <a:ext cx="4698619" cy="3736407"/>
          </a:xfrm>
          <a:prstGeom prst="rect">
            <a:avLst/>
          </a:prstGeom>
          <a:noFill/>
          <a:ln w="9525">
            <a:noFill/>
            <a:miter lim="800000"/>
            <a:headEnd/>
            <a:tailEnd/>
          </a:ln>
        </p:spPr>
        <p:txBody>
          <a:bodyPr wrap="square">
            <a:spAutoFit/>
          </a:bodyPr>
          <a:lstStyle/>
          <a:p>
            <a:pPr marL="350838" indent="-350838" algn="l">
              <a:spcBef>
                <a:spcPct val="30000"/>
              </a:spcBef>
              <a:spcAft>
                <a:spcPct val="30000"/>
              </a:spcAft>
              <a:buSzPct val="200000"/>
              <a:buFontTx/>
              <a:buBlip>
                <a:blip r:embed="rId4"/>
              </a:buBlip>
            </a:pPr>
            <a:r>
              <a:rPr lang="en-GB" sz="1600" b="1" dirty="0">
                <a:latin typeface="Bradley Hand ITC" pitchFamily="66" charset="0"/>
              </a:rPr>
              <a:t>Understanding the internals is as important as any other bit of info you might have</a:t>
            </a:r>
          </a:p>
          <a:p>
            <a:pPr marL="350838" indent="-350838">
              <a:spcBef>
                <a:spcPct val="30000"/>
              </a:spcBef>
              <a:spcAft>
                <a:spcPct val="30000"/>
              </a:spcAft>
              <a:buSzPct val="200000"/>
              <a:buBlip>
                <a:blip r:embed="rId4"/>
              </a:buBlip>
            </a:pPr>
            <a:r>
              <a:rPr lang="en-US" sz="1600" b="1" dirty="0">
                <a:latin typeface="Bradley Hand ITC" pitchFamily="66" charset="0"/>
              </a:rPr>
              <a:t>Remember:</a:t>
            </a:r>
          </a:p>
          <a:p>
            <a:pPr marL="808038" lvl="1" indent="-350838">
              <a:spcBef>
                <a:spcPct val="30000"/>
              </a:spcBef>
              <a:spcAft>
                <a:spcPct val="30000"/>
              </a:spcAft>
              <a:buSzPct val="200000"/>
              <a:buBlip>
                <a:blip r:embed="rId4"/>
              </a:buBlip>
            </a:pPr>
            <a:r>
              <a:rPr lang="en-US" sz="1600" b="1" dirty="0">
                <a:latin typeface="Bradley Hand ITC" pitchFamily="66" charset="0"/>
              </a:rPr>
              <a:t>ACID!!!</a:t>
            </a:r>
          </a:p>
          <a:p>
            <a:pPr marL="808038" lvl="1" indent="-350838">
              <a:spcBef>
                <a:spcPct val="30000"/>
              </a:spcBef>
              <a:spcAft>
                <a:spcPct val="30000"/>
              </a:spcAft>
              <a:buSzPct val="200000"/>
              <a:buBlip>
                <a:blip r:embed="rId4"/>
              </a:buBlip>
            </a:pPr>
            <a:r>
              <a:rPr lang="en-US" sz="1600" b="1" dirty="0">
                <a:latin typeface="Bradley Hand ITC" pitchFamily="66" charset="0"/>
              </a:rPr>
              <a:t>key components of the relational engine?</a:t>
            </a:r>
          </a:p>
          <a:p>
            <a:pPr marL="808038" lvl="1" indent="-350838">
              <a:spcBef>
                <a:spcPct val="30000"/>
              </a:spcBef>
              <a:spcAft>
                <a:spcPct val="30000"/>
              </a:spcAft>
              <a:buSzPct val="200000"/>
              <a:buBlip>
                <a:blip r:embed="rId4"/>
              </a:buBlip>
            </a:pPr>
            <a:r>
              <a:rPr lang="en-US" sz="1600" b="1" dirty="0">
                <a:latin typeface="Bradley Hand ITC" pitchFamily="66" charset="0"/>
              </a:rPr>
              <a:t>key components of the storage engine?</a:t>
            </a:r>
          </a:p>
          <a:p>
            <a:pPr marL="808038" lvl="1" indent="-350838">
              <a:spcBef>
                <a:spcPct val="30000"/>
              </a:spcBef>
              <a:spcAft>
                <a:spcPct val="30000"/>
              </a:spcAft>
              <a:buSzPct val="200000"/>
              <a:buBlip>
                <a:blip r:embed="rId4"/>
              </a:buBlip>
            </a:pPr>
            <a:r>
              <a:rPr lang="en-US" sz="1600" b="1" dirty="0">
                <a:latin typeface="Bradley Hand ITC" pitchFamily="66" charset="0"/>
              </a:rPr>
              <a:t>Key areas of cache?</a:t>
            </a:r>
          </a:p>
          <a:p>
            <a:pPr marL="808038" lvl="1" indent="-350838">
              <a:spcBef>
                <a:spcPct val="30000"/>
              </a:spcBef>
              <a:spcAft>
                <a:spcPct val="30000"/>
              </a:spcAft>
              <a:buSzPct val="200000"/>
              <a:buBlip>
                <a:blip r:embed="rId4"/>
              </a:buBlip>
            </a:pPr>
            <a:r>
              <a:rPr lang="en-US" sz="1600" b="1" dirty="0">
                <a:latin typeface="Bradley Hand ITC" pitchFamily="66" charset="0"/>
              </a:rPr>
              <a:t>Key areas of the transaction manager?</a:t>
            </a:r>
          </a:p>
          <a:p>
            <a:pPr marL="808038" lvl="1" indent="-350838">
              <a:spcBef>
                <a:spcPct val="30000"/>
              </a:spcBef>
              <a:spcAft>
                <a:spcPct val="30000"/>
              </a:spcAft>
              <a:buSzPct val="200000"/>
              <a:buBlip>
                <a:blip r:embed="rId4"/>
              </a:buBlip>
            </a:pPr>
            <a:r>
              <a:rPr lang="en-US" sz="1600" b="1" dirty="0">
                <a:latin typeface="Bradley Hand ITC" pitchFamily="66" charset="0"/>
              </a:rPr>
              <a:t>What two processes conduct writes?</a:t>
            </a:r>
          </a:p>
          <a:p>
            <a:pPr marL="350838" indent="-350838">
              <a:spcBef>
                <a:spcPct val="30000"/>
              </a:spcBef>
              <a:spcAft>
                <a:spcPct val="30000"/>
              </a:spcAft>
              <a:buSzPct val="200000"/>
              <a:buBlip>
                <a:blip r:embed="rId4"/>
              </a:buBlip>
            </a:pPr>
            <a:r>
              <a:rPr lang="en-US" sz="1600" b="1" dirty="0">
                <a:latin typeface="Bradley Hand ITC" pitchFamily="66" charset="0"/>
              </a:rPr>
              <a:t>More info?</a:t>
            </a:r>
            <a:endParaRPr lang="en-GB" sz="1600" b="1" dirty="0">
              <a:latin typeface="Bradley Hand ITC"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133350"/>
            <a:ext cx="8229600" cy="914400"/>
          </a:xfrm>
        </p:spPr>
        <p:txBody>
          <a:bodyPr>
            <a:noAutofit/>
          </a:bodyPr>
          <a:lstStyle/>
          <a:p>
            <a:pPr>
              <a:lnSpc>
                <a:spcPct val="100000"/>
              </a:lnSpc>
            </a:pPr>
            <a:r>
              <a:rPr lang="en-US" sz="2800" dirty="0"/>
              <a:t>Dropping acid - Why Does SQL Server Do what it Does?</a:t>
            </a:r>
          </a:p>
        </p:txBody>
      </p:sp>
      <p:sp>
        <p:nvSpPr>
          <p:cNvPr id="8196" name="Rectangle 3"/>
          <p:cNvSpPr>
            <a:spLocks noGrp="1" noChangeArrowheads="1"/>
          </p:cNvSpPr>
          <p:nvPr>
            <p:ph idx="1"/>
          </p:nvPr>
        </p:nvSpPr>
        <p:spPr>
          <a:xfrm>
            <a:off x="381000" y="1285251"/>
            <a:ext cx="8229600" cy="3464323"/>
          </a:xfrm>
        </p:spPr>
        <p:txBody>
          <a:bodyPr>
            <a:normAutofit/>
          </a:bodyPr>
          <a:lstStyle/>
          <a:p>
            <a:r>
              <a:rPr lang="en-US" sz="2400" dirty="0"/>
              <a:t>ACID properties of Transactions</a:t>
            </a:r>
          </a:p>
          <a:p>
            <a:pPr lvl="1"/>
            <a:r>
              <a:rPr lang="en-US" sz="2000" dirty="0"/>
              <a:t>Atomic</a:t>
            </a:r>
          </a:p>
          <a:p>
            <a:pPr lvl="1"/>
            <a:r>
              <a:rPr lang="en-US" sz="2000" dirty="0"/>
              <a:t>Consistent</a:t>
            </a:r>
          </a:p>
          <a:p>
            <a:pPr lvl="1"/>
            <a:r>
              <a:rPr lang="en-US" sz="2000" dirty="0"/>
              <a:t>Isolated</a:t>
            </a:r>
          </a:p>
          <a:p>
            <a:pPr lvl="1"/>
            <a:r>
              <a:rPr lang="en-US" sz="2000" dirty="0"/>
              <a:t>Durable</a:t>
            </a:r>
          </a:p>
          <a:p>
            <a:r>
              <a:rPr lang="en-US" sz="2400" dirty="0"/>
              <a:t>Speed, scalability, and </a:t>
            </a:r>
          </a:p>
          <a:p>
            <a:pPr marL="0" indent="342900">
              <a:buNone/>
            </a:pPr>
            <a:r>
              <a:rPr lang="en-US" sz="2400" dirty="0"/>
              <a:t>performance; Maximize hardware</a:t>
            </a:r>
          </a:p>
          <a:p>
            <a:r>
              <a:rPr lang="en-US" sz="2400" dirty="0"/>
              <a:t>Competitive features</a:t>
            </a:r>
          </a:p>
        </p:txBody>
      </p:sp>
      <p:pic>
        <p:nvPicPr>
          <p:cNvPr id="48129" name="Picture 1"/>
          <p:cNvPicPr>
            <a:picLocks noChangeAspect="1" noChangeArrowheads="1"/>
          </p:cNvPicPr>
          <p:nvPr/>
        </p:nvPicPr>
        <p:blipFill>
          <a:blip r:embed="rId3" cstate="print"/>
          <a:srcRect/>
          <a:stretch>
            <a:fillRect/>
          </a:stretch>
        </p:blipFill>
        <p:spPr bwMode="auto">
          <a:xfrm>
            <a:off x="5410200" y="1581150"/>
            <a:ext cx="3519517" cy="2338388"/>
          </a:xfrm>
          <a:prstGeom prst="rect">
            <a:avLst/>
          </a:prstGeom>
          <a:noFill/>
          <a:ln w="9525">
            <a:noFill/>
            <a:miter lim="800000"/>
            <a:headEnd/>
            <a:tailEnd/>
          </a:ln>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9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01435"/>
            <a:ext cx="8534399" cy="674370"/>
          </a:xfrm>
        </p:spPr>
        <p:txBody>
          <a:bodyPr/>
          <a:lstStyle/>
          <a:p>
            <a:r>
              <a:rPr lang="en-US" sz="3200" dirty="0"/>
              <a:t>OUR TOUR GUIDE</a:t>
            </a:r>
          </a:p>
        </p:txBody>
      </p:sp>
      <p:pic>
        <p:nvPicPr>
          <p:cNvPr id="70659" name="Picture 3"/>
          <p:cNvPicPr>
            <a:picLocks noGrp="1" noChangeAspect="1" noChangeArrowheads="1"/>
          </p:cNvPicPr>
          <p:nvPr>
            <p:ph idx="1"/>
          </p:nvPr>
        </p:nvPicPr>
        <p:blipFill>
          <a:blip r:embed="rId3" cstate="print"/>
          <a:srcRect/>
          <a:stretch>
            <a:fillRect/>
          </a:stretch>
        </p:blipFill>
        <p:spPr bwMode="auto">
          <a:xfrm>
            <a:off x="1828800" y="999776"/>
            <a:ext cx="2971800" cy="3902467"/>
          </a:xfrm>
          <a:prstGeom prst="rect">
            <a:avLst/>
          </a:prstGeom>
          <a:noFill/>
          <a:ln w="9525">
            <a:solidFill>
              <a:schemeClr val="tx1"/>
            </a:solidFill>
            <a:miter lim="800000"/>
            <a:headEnd/>
            <a:tailEnd/>
          </a:ln>
        </p:spPr>
      </p:pic>
      <p:sp>
        <p:nvSpPr>
          <p:cNvPr id="7" name="Oval Callout 6"/>
          <p:cNvSpPr/>
          <p:nvPr/>
        </p:nvSpPr>
        <p:spPr bwMode="auto">
          <a:xfrm>
            <a:off x="4800600" y="819150"/>
            <a:ext cx="3048000" cy="1200150"/>
          </a:xfrm>
          <a:prstGeom prst="wedgeEllipseCallout">
            <a:avLst>
              <a:gd name="adj1" fmla="val -67314"/>
              <a:gd name="adj2" fmla="val 6937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effectLst/>
                <a:latin typeface="Arial" charset="0"/>
                <a:ea typeface="ＭＳ Ｐゴシック" charset="-128"/>
              </a:rPr>
              <a:t>Talk </a:t>
            </a:r>
            <a:r>
              <a:rPr kumimoji="0" lang="en-US" sz="2800" b="0" i="1" u="none" strike="noStrike" cap="none" normalizeH="0" baseline="0" dirty="0">
                <a:ln>
                  <a:noFill/>
                </a:ln>
                <a:effectLst/>
                <a:latin typeface="Arial" charset="0"/>
                <a:ea typeface="ＭＳ Ｐゴシック" charset="-128"/>
              </a:rPr>
              <a:t>nerdy</a:t>
            </a:r>
            <a:r>
              <a:rPr kumimoji="0" lang="en-US" sz="2800" b="0" i="0" u="none" strike="noStrike" cap="none" normalizeH="0" baseline="0" dirty="0">
                <a:ln>
                  <a:noFill/>
                </a:ln>
                <a:effectLst/>
                <a:latin typeface="Arial" charset="0"/>
                <a:ea typeface="ＭＳ Ｐゴシック" charset="-128"/>
              </a:rPr>
              <a:t> to me, baby!</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sheldon 02 cropped.jpg"/>
          <p:cNvPicPr>
            <a:picLocks noChangeAspect="1"/>
          </p:cNvPicPr>
          <p:nvPr/>
        </p:nvPicPr>
        <p:blipFill>
          <a:blip r:embed="rId3" cstate="print"/>
          <a:stretch>
            <a:fillRect/>
          </a:stretch>
        </p:blipFill>
        <p:spPr>
          <a:xfrm>
            <a:off x="8115300" y="514350"/>
            <a:ext cx="1028701" cy="921544"/>
          </a:xfrm>
          <a:prstGeom prst="rect">
            <a:avLst/>
          </a:prstGeom>
        </p:spPr>
      </p:pic>
      <p:sp>
        <p:nvSpPr>
          <p:cNvPr id="2" name="Title 1"/>
          <p:cNvSpPr>
            <a:spLocks noGrp="1"/>
          </p:cNvSpPr>
          <p:nvPr>
            <p:ph type="title"/>
          </p:nvPr>
        </p:nvSpPr>
        <p:spPr>
          <a:xfrm>
            <a:off x="-29782" y="336352"/>
            <a:ext cx="2971800" cy="628650"/>
          </a:xfrm>
        </p:spPr>
        <p:txBody>
          <a:bodyPr/>
          <a:lstStyle/>
          <a:p>
            <a:r>
              <a:rPr lang="en-US" sz="2800" dirty="0"/>
              <a:t>OK, We’re Done</a:t>
            </a:r>
          </a:p>
        </p:txBody>
      </p:sp>
      <p:sp>
        <p:nvSpPr>
          <p:cNvPr id="5" name="Rounded Rectangle 4"/>
          <p:cNvSpPr/>
          <p:nvPr/>
        </p:nvSpPr>
        <p:spPr bwMode="auto">
          <a:xfrm>
            <a:off x="1676400" y="971550"/>
            <a:ext cx="3581400" cy="16002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128"/>
              </a:rPr>
              <a:t>Relational Engine</a:t>
            </a:r>
          </a:p>
        </p:txBody>
      </p:sp>
      <p:sp>
        <p:nvSpPr>
          <p:cNvPr id="6" name="Rectangle 5"/>
          <p:cNvSpPr/>
          <p:nvPr/>
        </p:nvSpPr>
        <p:spPr bwMode="auto">
          <a:xfrm>
            <a:off x="1905000" y="1371600"/>
            <a:ext cx="1295400" cy="10287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127000" h="88900" prst="artDeco"/>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Optimizer</a:t>
            </a:r>
          </a:p>
        </p:txBody>
      </p:sp>
      <p:sp>
        <p:nvSpPr>
          <p:cNvPr id="7" name="Rectangle 6"/>
          <p:cNvSpPr/>
          <p:nvPr/>
        </p:nvSpPr>
        <p:spPr bwMode="auto">
          <a:xfrm>
            <a:off x="3581400" y="1828800"/>
            <a:ext cx="1447800" cy="571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Query Executor</a:t>
            </a:r>
          </a:p>
        </p:txBody>
      </p:sp>
      <p:sp>
        <p:nvSpPr>
          <p:cNvPr id="8" name="Rectangle 7"/>
          <p:cNvSpPr/>
          <p:nvPr/>
        </p:nvSpPr>
        <p:spPr bwMode="auto">
          <a:xfrm>
            <a:off x="3581400" y="1371600"/>
            <a:ext cx="1447800" cy="40005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ea typeface="ＭＳ Ｐゴシック" charset="-128"/>
              </a:rPr>
              <a:t>Cmd</a:t>
            </a:r>
            <a:r>
              <a:rPr kumimoji="0" lang="en-US" sz="1800" b="0" i="0" u="none" strike="noStrike" cap="none" normalizeH="0" baseline="0" dirty="0">
                <a:ln>
                  <a:noFill/>
                </a:ln>
                <a:solidFill>
                  <a:schemeClr val="tx1"/>
                </a:solidFill>
                <a:effectLst/>
                <a:latin typeface="Arial" charset="0"/>
                <a:ea typeface="ＭＳ Ｐゴシック" charset="-128"/>
              </a:rPr>
              <a:t> Parser</a:t>
            </a:r>
          </a:p>
        </p:txBody>
      </p:sp>
      <p:sp>
        <p:nvSpPr>
          <p:cNvPr id="12" name="Rounded Rectangle 11"/>
          <p:cNvSpPr/>
          <p:nvPr/>
        </p:nvSpPr>
        <p:spPr bwMode="auto">
          <a:xfrm>
            <a:off x="1676400" y="2971800"/>
            <a:ext cx="4724400" cy="1600200"/>
          </a:xfrm>
          <a:prstGeom prst="roundRect">
            <a:avLst/>
          </a:prstGeom>
          <a:solidFill>
            <a:schemeClr val="accent3"/>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128"/>
              </a:rPr>
              <a:t>Storage Engine</a:t>
            </a:r>
          </a:p>
        </p:txBody>
      </p:sp>
      <p:sp>
        <p:nvSpPr>
          <p:cNvPr id="13" name="Rectangle 12"/>
          <p:cNvSpPr/>
          <p:nvPr/>
        </p:nvSpPr>
        <p:spPr bwMode="auto">
          <a:xfrm>
            <a:off x="1905000" y="3371849"/>
            <a:ext cx="1371601" cy="107156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5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dirty="0">
                <a:solidFill>
                  <a:srgbClr val="002060"/>
                </a:solidFill>
              </a:rPr>
              <a:t>Trans-action Manager</a:t>
            </a:r>
            <a:endParaRPr kumimoji="0" lang="en-US" sz="1800" b="0" i="0" u="none" strike="noStrike" cap="none" normalizeH="0" baseline="0" dirty="0">
              <a:ln>
                <a:noFill/>
              </a:ln>
              <a:solidFill>
                <a:srgbClr val="002060"/>
              </a:solidFill>
              <a:effectLst/>
            </a:endParaRPr>
          </a:p>
        </p:txBody>
      </p:sp>
      <p:sp>
        <p:nvSpPr>
          <p:cNvPr id="14" name="Rectangle 13"/>
          <p:cNvSpPr/>
          <p:nvPr/>
        </p:nvSpPr>
        <p:spPr bwMode="auto">
          <a:xfrm>
            <a:off x="4800601" y="3371850"/>
            <a:ext cx="1451043" cy="5715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Buffer </a:t>
            </a:r>
            <a:r>
              <a:rPr kumimoji="0" lang="en-US" sz="1800" i="0" u="none" strike="noStrike" cap="none" normalizeH="0" baseline="0" dirty="0">
                <a:ln>
                  <a:noFill/>
                </a:ln>
                <a:solidFill>
                  <a:schemeClr val="tx1"/>
                </a:solidFill>
                <a:effectLst/>
                <a:latin typeface="Arial" charset="0"/>
                <a:ea typeface="ＭＳ Ｐゴシック" charset="-128"/>
              </a:rPr>
              <a:t>Manager</a:t>
            </a:r>
          </a:p>
        </p:txBody>
      </p:sp>
      <p:sp>
        <p:nvSpPr>
          <p:cNvPr id="15" name="Rectangle 14"/>
          <p:cNvSpPr/>
          <p:nvPr/>
        </p:nvSpPr>
        <p:spPr bwMode="auto">
          <a:xfrm>
            <a:off x="3429001" y="3371850"/>
            <a:ext cx="1220821" cy="5715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charset="0"/>
                <a:ea typeface="ＭＳ Ｐゴシック" charset="-128"/>
              </a:rPr>
              <a:t>Access Methods</a:t>
            </a:r>
          </a:p>
        </p:txBody>
      </p:sp>
      <p:grpSp>
        <p:nvGrpSpPr>
          <p:cNvPr id="21" name="Group 20"/>
          <p:cNvGrpSpPr/>
          <p:nvPr/>
        </p:nvGrpSpPr>
        <p:grpSpPr>
          <a:xfrm>
            <a:off x="5791200" y="971550"/>
            <a:ext cx="1371600" cy="1600200"/>
            <a:chOff x="5410200" y="1371600"/>
            <a:chExt cx="1371600" cy="2133600"/>
          </a:xfrm>
        </p:grpSpPr>
        <p:sp>
          <p:nvSpPr>
            <p:cNvPr id="16" name="Rounded Rectangle 15"/>
            <p:cNvSpPr/>
            <p:nvPr/>
          </p:nvSpPr>
          <p:spPr bwMode="auto">
            <a:xfrm>
              <a:off x="5410200" y="1371600"/>
              <a:ext cx="1371600" cy="2133600"/>
            </a:xfrm>
            <a:prstGeom prst="roundRect">
              <a:avLst/>
            </a:prstGeom>
            <a:solidFill>
              <a:schemeClr val="accent5"/>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ＭＳ Ｐゴシック" charset="-128"/>
                </a:rPr>
                <a:t>Protocol</a:t>
              </a:r>
              <a:r>
                <a:rPr kumimoji="0" lang="en-US" sz="2000" b="1" i="0" u="none" strike="noStrike" cap="none" normalizeH="0" dirty="0">
                  <a:ln>
                    <a:noFill/>
                  </a:ln>
                  <a:solidFill>
                    <a:schemeClr val="bg1"/>
                  </a:solidFill>
                  <a:effectLst/>
                  <a:latin typeface="Arial" charset="0"/>
                  <a:ea typeface="ＭＳ Ｐゴシック" charset="-128"/>
                </a:rPr>
                <a:t> Layer</a:t>
              </a:r>
              <a:endParaRPr kumimoji="0" lang="en-US" sz="2000" b="1" i="0" u="none" strike="noStrike" cap="none" normalizeH="0" baseline="0" dirty="0">
                <a:ln>
                  <a:noFill/>
                </a:ln>
                <a:solidFill>
                  <a:schemeClr val="bg1"/>
                </a:solidFill>
                <a:effectLst/>
                <a:latin typeface="Arial" charset="0"/>
                <a:ea typeface="ＭＳ Ｐゴシック" charset="-128"/>
              </a:endParaRPr>
            </a:p>
          </p:txBody>
        </p:sp>
        <p:sp>
          <p:nvSpPr>
            <p:cNvPr id="18" name="Rectangle 17"/>
            <p:cNvSpPr/>
            <p:nvPr/>
          </p:nvSpPr>
          <p:spPr bwMode="auto">
            <a:xfrm>
              <a:off x="5562600" y="2286000"/>
              <a:ext cx="1066800" cy="990600"/>
            </a:xfrm>
            <a:prstGeom prst="rect">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SNI</a:t>
              </a:r>
            </a:p>
          </p:txBody>
        </p:sp>
      </p:grpSp>
      <p:sp>
        <p:nvSpPr>
          <p:cNvPr id="19" name="Can 18"/>
          <p:cNvSpPr/>
          <p:nvPr/>
        </p:nvSpPr>
        <p:spPr bwMode="auto">
          <a:xfrm>
            <a:off x="152400" y="3543300"/>
            <a:ext cx="914400" cy="1314450"/>
          </a:xfrm>
          <a:prstGeom prst="can">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Data File</a:t>
            </a:r>
          </a:p>
        </p:txBody>
      </p:sp>
      <p:sp>
        <p:nvSpPr>
          <p:cNvPr id="20" name="Flowchart: Direct Access Storage 19"/>
          <p:cNvSpPr/>
          <p:nvPr/>
        </p:nvSpPr>
        <p:spPr bwMode="auto">
          <a:xfrm>
            <a:off x="152400" y="2514600"/>
            <a:ext cx="1295400" cy="571500"/>
          </a:xfrm>
          <a:prstGeom prst="flowChartMagneticDrum">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T-Log</a:t>
            </a:r>
          </a:p>
        </p:txBody>
      </p:sp>
      <p:sp>
        <p:nvSpPr>
          <p:cNvPr id="24" name="Rounded Rectangle 23"/>
          <p:cNvSpPr/>
          <p:nvPr/>
        </p:nvSpPr>
        <p:spPr bwMode="auto">
          <a:xfrm>
            <a:off x="6781800" y="2971800"/>
            <a:ext cx="2209800" cy="2038350"/>
          </a:xfrm>
          <a:prstGeom prst="roundRect">
            <a:avLst/>
          </a:prstGeom>
          <a:solidFill>
            <a:schemeClr val="bg2">
              <a:lumMod val="9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128"/>
              </a:rPr>
              <a:t>Buffer Pool</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t>- - - - - - - - - - -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t>Data Cache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a:t>
            </a:r>
            <a:r>
              <a:rPr kumimoji="0" lang="en-US" sz="2000" b="0" i="0" u="none" strike="noStrike" cap="none" normalizeH="0" dirty="0">
                <a:ln>
                  <a:noFill/>
                </a:ln>
                <a:solidFill>
                  <a:schemeClr val="tx1"/>
                </a:solidFill>
                <a:effectLst/>
                <a:latin typeface="Arial" charset="0"/>
                <a:ea typeface="ＭＳ Ｐゴシック" charset="-128"/>
              </a:rPr>
              <a:t> - - - - - - - - - - - </a:t>
            </a:r>
            <a:endParaRPr kumimoji="0" lang="en-US" sz="2000" b="0" i="0" u="none" strike="noStrike" cap="none" normalizeH="0" baseline="0" dirty="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Plan Cache</a:t>
            </a:r>
          </a:p>
        </p:txBody>
      </p:sp>
      <p:pic>
        <p:nvPicPr>
          <p:cNvPr id="71682" name="Picture 2" descr="C:\Program Files\Microsoft Office\MEDIA\CAGCAT10\j0285750.wmf"/>
          <p:cNvPicPr>
            <a:picLocks noChangeAspect="1" noChangeArrowheads="1"/>
          </p:cNvPicPr>
          <p:nvPr/>
        </p:nvPicPr>
        <p:blipFill>
          <a:blip r:embed="rId4" cstate="print"/>
          <a:srcRect/>
          <a:stretch>
            <a:fillRect/>
          </a:stretch>
        </p:blipFill>
        <p:spPr bwMode="auto">
          <a:xfrm>
            <a:off x="7315200" y="1257300"/>
            <a:ext cx="1600200" cy="840791"/>
          </a:xfrm>
          <a:prstGeom prst="rect">
            <a:avLst/>
          </a:prstGeom>
          <a:noFill/>
        </p:spPr>
      </p:pic>
      <p:sp>
        <p:nvSpPr>
          <p:cNvPr id="28" name="TextBox 27"/>
          <p:cNvSpPr txBox="1"/>
          <p:nvPr/>
        </p:nvSpPr>
        <p:spPr>
          <a:xfrm>
            <a:off x="7772400" y="2000250"/>
            <a:ext cx="1371600" cy="830997"/>
          </a:xfrm>
          <a:prstGeom prst="rect">
            <a:avLst/>
          </a:prstGeom>
          <a:noFill/>
        </p:spPr>
        <p:txBody>
          <a:bodyPr wrap="square" rtlCol="0">
            <a:spAutoFit/>
          </a:bodyPr>
          <a:lstStyle/>
          <a:p>
            <a:pPr algn="ctr"/>
            <a:r>
              <a:rPr lang="en-US" sz="1600" dirty="0"/>
              <a:t>SQL Server Network Interface</a:t>
            </a:r>
          </a:p>
        </p:txBody>
      </p:sp>
      <p:sp>
        <p:nvSpPr>
          <p:cNvPr id="37" name="Striped Right Arrow 36"/>
          <p:cNvSpPr/>
          <p:nvPr/>
        </p:nvSpPr>
        <p:spPr bwMode="auto">
          <a:xfrm rot="10800000">
            <a:off x="6934200" y="21145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38" name="TextBox 37"/>
          <p:cNvSpPr txBox="1"/>
          <p:nvPr/>
        </p:nvSpPr>
        <p:spPr>
          <a:xfrm>
            <a:off x="7239001" y="2343150"/>
            <a:ext cx="543739" cy="307777"/>
          </a:xfrm>
          <a:prstGeom prst="rect">
            <a:avLst/>
          </a:prstGeom>
          <a:noFill/>
        </p:spPr>
        <p:txBody>
          <a:bodyPr wrap="none" rtlCol="0">
            <a:spAutoFit/>
          </a:bodyPr>
          <a:lstStyle/>
          <a:p>
            <a:r>
              <a:rPr lang="en-US" sz="1400" b="1" i="1" dirty="0"/>
              <a:t>TDS</a:t>
            </a:r>
          </a:p>
        </p:txBody>
      </p:sp>
      <p:sp>
        <p:nvSpPr>
          <p:cNvPr id="39" name="Striped Right Arrow 38"/>
          <p:cNvSpPr/>
          <p:nvPr/>
        </p:nvSpPr>
        <p:spPr bwMode="auto">
          <a:xfrm rot="10800000">
            <a:off x="4953000" y="9715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0" name="TextBox 39"/>
          <p:cNvSpPr txBox="1"/>
          <p:nvPr/>
        </p:nvSpPr>
        <p:spPr>
          <a:xfrm>
            <a:off x="5029201" y="546655"/>
            <a:ext cx="1027845" cy="523220"/>
          </a:xfrm>
          <a:prstGeom prst="rect">
            <a:avLst/>
          </a:prstGeom>
          <a:noFill/>
        </p:spPr>
        <p:txBody>
          <a:bodyPr wrap="none" rtlCol="0">
            <a:spAutoFit/>
          </a:bodyPr>
          <a:lstStyle/>
          <a:p>
            <a:pPr algn="ctr"/>
            <a:r>
              <a:rPr lang="en-US" sz="1400" b="1" i="1" dirty="0"/>
              <a:t>Language</a:t>
            </a:r>
          </a:p>
          <a:p>
            <a:pPr algn="ctr"/>
            <a:r>
              <a:rPr lang="en-US" sz="1400" b="1" i="1" dirty="0"/>
              <a:t>Event</a:t>
            </a:r>
          </a:p>
        </p:txBody>
      </p:sp>
      <p:sp>
        <p:nvSpPr>
          <p:cNvPr id="41" name="TextBox 40"/>
          <p:cNvSpPr txBox="1"/>
          <p:nvPr/>
        </p:nvSpPr>
        <p:spPr>
          <a:xfrm>
            <a:off x="7456169" y="238878"/>
            <a:ext cx="990600" cy="307777"/>
          </a:xfrm>
          <a:prstGeom prst="rect">
            <a:avLst/>
          </a:prstGeom>
          <a:noFill/>
        </p:spPr>
        <p:txBody>
          <a:bodyPr wrap="square" rtlCol="0">
            <a:spAutoFit/>
          </a:bodyPr>
          <a:lstStyle/>
          <a:p>
            <a:r>
              <a:rPr lang="en-US" sz="1400" b="1" i="1" dirty="0"/>
              <a:t>SELECT</a:t>
            </a:r>
          </a:p>
        </p:txBody>
      </p:sp>
      <p:sp>
        <p:nvSpPr>
          <p:cNvPr id="42" name="Flowchart: Decision 41"/>
          <p:cNvSpPr/>
          <p:nvPr/>
        </p:nvSpPr>
        <p:spPr bwMode="auto">
          <a:xfrm>
            <a:off x="4191000" y="2343150"/>
            <a:ext cx="1447800" cy="74295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t>?</a:t>
            </a:r>
            <a:endParaRPr kumimoji="0" lang="en-US" b="1" i="0" u="none" strike="noStrike" cap="none" normalizeH="0" baseline="0" dirty="0">
              <a:ln>
                <a:noFill/>
              </a:ln>
              <a:solidFill>
                <a:schemeClr val="tx1"/>
              </a:solidFill>
              <a:effectLst/>
            </a:endParaRPr>
          </a:p>
        </p:txBody>
      </p:sp>
      <p:cxnSp>
        <p:nvCxnSpPr>
          <p:cNvPr id="44" name="Elbow Connector 43"/>
          <p:cNvCxnSpPr>
            <a:stCxn id="42" idx="3"/>
            <a:endCxn id="24" idx="0"/>
          </p:cNvCxnSpPr>
          <p:nvPr/>
        </p:nvCxnSpPr>
        <p:spPr bwMode="auto">
          <a:xfrm>
            <a:off x="5638800" y="2714625"/>
            <a:ext cx="2247900" cy="257175"/>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55" name="U-Turn Arrow 54"/>
          <p:cNvSpPr/>
          <p:nvPr/>
        </p:nvSpPr>
        <p:spPr bwMode="auto">
          <a:xfrm>
            <a:off x="2743200" y="800100"/>
            <a:ext cx="1600200" cy="857250"/>
          </a:xfrm>
          <a:prstGeom prst="uturnArrow">
            <a:avLst>
              <a:gd name="adj1" fmla="val 15555"/>
              <a:gd name="adj2" fmla="val 25000"/>
              <a:gd name="adj3" fmla="val 25000"/>
              <a:gd name="adj4" fmla="val 43750"/>
              <a:gd name="adj5" fmla="val 75000"/>
            </a:avLst>
          </a:prstGeom>
          <a:solidFill>
            <a:srgbClr val="00B0F0"/>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60" name="TextBox 59"/>
          <p:cNvSpPr txBox="1"/>
          <p:nvPr/>
        </p:nvSpPr>
        <p:spPr>
          <a:xfrm>
            <a:off x="3124201" y="223490"/>
            <a:ext cx="777777" cy="584775"/>
          </a:xfrm>
          <a:prstGeom prst="rect">
            <a:avLst/>
          </a:prstGeom>
          <a:noFill/>
        </p:spPr>
        <p:txBody>
          <a:bodyPr wrap="none" rtlCol="0">
            <a:spAutoFit/>
          </a:bodyPr>
          <a:lstStyle/>
          <a:p>
            <a:pPr algn="ctr"/>
            <a:r>
              <a:rPr lang="en-US" sz="1600" b="1" dirty="0"/>
              <a:t>Query</a:t>
            </a:r>
          </a:p>
          <a:p>
            <a:pPr algn="ctr"/>
            <a:r>
              <a:rPr lang="en-US" sz="1600" b="1" dirty="0"/>
              <a:t>Tree</a:t>
            </a:r>
          </a:p>
        </p:txBody>
      </p:sp>
      <p:sp>
        <p:nvSpPr>
          <p:cNvPr id="62" name="Striped Right Arrow 61"/>
          <p:cNvSpPr/>
          <p:nvPr/>
        </p:nvSpPr>
        <p:spPr bwMode="auto">
          <a:xfrm>
            <a:off x="2590800" y="2000250"/>
            <a:ext cx="1066800" cy="3429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63" name="TextBox 62"/>
          <p:cNvSpPr txBox="1"/>
          <p:nvPr/>
        </p:nvSpPr>
        <p:spPr>
          <a:xfrm>
            <a:off x="2239582" y="1722135"/>
            <a:ext cx="702436" cy="523220"/>
          </a:xfrm>
          <a:prstGeom prst="rect">
            <a:avLst/>
          </a:prstGeom>
          <a:noFill/>
        </p:spPr>
        <p:txBody>
          <a:bodyPr wrap="none" rtlCol="0">
            <a:spAutoFit/>
          </a:bodyPr>
          <a:lstStyle/>
          <a:p>
            <a:pPr algn="ctr"/>
            <a:r>
              <a:rPr lang="en-US" sz="1400" b="1" i="1" dirty="0"/>
              <a:t>Query</a:t>
            </a:r>
          </a:p>
          <a:p>
            <a:pPr algn="ctr"/>
            <a:r>
              <a:rPr lang="en-US" sz="1400" b="1" i="1" dirty="0"/>
              <a:t>Plan</a:t>
            </a:r>
          </a:p>
        </p:txBody>
      </p:sp>
      <p:sp>
        <p:nvSpPr>
          <p:cNvPr id="64" name="Striped Right Arrow 63"/>
          <p:cNvSpPr/>
          <p:nvPr/>
        </p:nvSpPr>
        <p:spPr bwMode="auto">
          <a:xfrm rot="5400000">
            <a:off x="3724275" y="2657475"/>
            <a:ext cx="1085850" cy="457200"/>
          </a:xfrm>
          <a:prstGeom prst="stripedRightArrow">
            <a:avLst>
              <a:gd name="adj1" fmla="val 34416"/>
              <a:gd name="adj2" fmla="val 5259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65" name="TextBox 64"/>
          <p:cNvSpPr txBox="1"/>
          <p:nvPr/>
        </p:nvSpPr>
        <p:spPr>
          <a:xfrm>
            <a:off x="3579741" y="2571750"/>
            <a:ext cx="553357" cy="523220"/>
          </a:xfrm>
          <a:prstGeom prst="rect">
            <a:avLst/>
          </a:prstGeom>
          <a:noFill/>
        </p:spPr>
        <p:txBody>
          <a:bodyPr wrap="none" rtlCol="0">
            <a:spAutoFit/>
          </a:bodyPr>
          <a:lstStyle/>
          <a:p>
            <a:pPr algn="ctr"/>
            <a:r>
              <a:rPr lang="en-US" sz="1400" b="1" i="1" dirty="0"/>
              <a:t>OLE</a:t>
            </a:r>
          </a:p>
          <a:p>
            <a:pPr algn="ctr"/>
            <a:r>
              <a:rPr lang="en-US" sz="1400" b="1" i="1" dirty="0"/>
              <a:t>DB</a:t>
            </a:r>
          </a:p>
        </p:txBody>
      </p:sp>
      <p:sp>
        <p:nvSpPr>
          <p:cNvPr id="69" name="Left-Right Arrow 68"/>
          <p:cNvSpPr/>
          <p:nvPr/>
        </p:nvSpPr>
        <p:spPr bwMode="auto">
          <a:xfrm>
            <a:off x="4343400" y="3543300"/>
            <a:ext cx="685800" cy="228600"/>
          </a:xfrm>
          <a:prstGeom prst="leftRigh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71" name="Flowchart: Decision 70"/>
          <p:cNvSpPr/>
          <p:nvPr/>
        </p:nvSpPr>
        <p:spPr bwMode="auto">
          <a:xfrm>
            <a:off x="4343400" y="3886200"/>
            <a:ext cx="1447800" cy="742950"/>
          </a:xfrm>
          <a:prstGeom prst="flowChartDecisi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t>?</a:t>
            </a:r>
            <a:endParaRPr kumimoji="0" lang="en-US" b="1" i="0" u="none" strike="noStrike" cap="none" normalizeH="0" baseline="0" dirty="0">
              <a:ln>
                <a:noFill/>
              </a:ln>
              <a:solidFill>
                <a:schemeClr val="tx1"/>
              </a:solidFill>
              <a:effectLst/>
            </a:endParaRPr>
          </a:p>
        </p:txBody>
      </p:sp>
      <p:cxnSp>
        <p:nvCxnSpPr>
          <p:cNvPr id="72" name="Elbow Connector 71"/>
          <p:cNvCxnSpPr>
            <a:stCxn id="71" idx="3"/>
            <a:endCxn id="74" idx="2"/>
          </p:cNvCxnSpPr>
          <p:nvPr/>
        </p:nvCxnSpPr>
        <p:spPr bwMode="auto">
          <a:xfrm flipV="1">
            <a:off x="5791200" y="4176712"/>
            <a:ext cx="1915886" cy="80963"/>
          </a:xfrm>
          <a:prstGeom prst="bentConnector3">
            <a:avLst>
              <a:gd name="adj1" fmla="val 45581"/>
            </a:avLst>
          </a:prstGeom>
          <a:solidFill>
            <a:schemeClr val="accent1"/>
          </a:solidFill>
          <a:ln w="9525" cap="flat" cmpd="sng" algn="ctr">
            <a:solidFill>
              <a:schemeClr val="tx1"/>
            </a:solidFill>
            <a:prstDash val="solid"/>
            <a:round/>
            <a:headEnd type="none" w="med" len="med"/>
            <a:tailEnd type="arrow"/>
          </a:ln>
          <a:effectLst/>
        </p:spPr>
      </p:cxnSp>
      <p:sp>
        <p:nvSpPr>
          <p:cNvPr id="74" name="Snip Single Corner Rectangle 73"/>
          <p:cNvSpPr/>
          <p:nvPr/>
        </p:nvSpPr>
        <p:spPr bwMode="auto">
          <a:xfrm>
            <a:off x="7707086" y="4033837"/>
            <a:ext cx="304800" cy="28575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cxnSp>
        <p:nvCxnSpPr>
          <p:cNvPr id="76" name="Elbow Connector 75"/>
          <p:cNvCxnSpPr>
            <a:stCxn id="71" idx="1"/>
          </p:cNvCxnSpPr>
          <p:nvPr/>
        </p:nvCxnSpPr>
        <p:spPr bwMode="auto">
          <a:xfrm rot="10800000" flipV="1">
            <a:off x="914400" y="4257675"/>
            <a:ext cx="3429000" cy="371475"/>
          </a:xfrm>
          <a:prstGeom prst="bentConnector3">
            <a:avLst>
              <a:gd name="adj1" fmla="val 47229"/>
            </a:avLst>
          </a:prstGeom>
          <a:solidFill>
            <a:schemeClr val="accent1"/>
          </a:solidFill>
          <a:ln w="9525" cap="flat" cmpd="sng" algn="ctr">
            <a:solidFill>
              <a:schemeClr val="tx1"/>
            </a:solidFill>
            <a:prstDash val="solid"/>
            <a:round/>
            <a:headEnd type="none" w="med" len="med"/>
            <a:tailEnd type="arrow"/>
          </a:ln>
          <a:effectLst/>
        </p:spPr>
      </p:cxnSp>
      <p:cxnSp>
        <p:nvCxnSpPr>
          <p:cNvPr id="82" name="Elbow Connector 81"/>
          <p:cNvCxnSpPr>
            <a:endCxn id="74" idx="2"/>
          </p:cNvCxnSpPr>
          <p:nvPr/>
        </p:nvCxnSpPr>
        <p:spPr bwMode="auto">
          <a:xfrm flipV="1">
            <a:off x="914400" y="4176712"/>
            <a:ext cx="6792686" cy="538164"/>
          </a:xfrm>
          <a:prstGeom prst="bentConnector3">
            <a:avLst>
              <a:gd name="adj1" fmla="val 84651"/>
            </a:avLst>
          </a:prstGeom>
          <a:solidFill>
            <a:schemeClr val="accent1"/>
          </a:solidFill>
          <a:ln w="9525" cap="flat" cmpd="sng" algn="ctr">
            <a:solidFill>
              <a:schemeClr val="tx1"/>
            </a:solidFill>
            <a:prstDash val="solid"/>
            <a:round/>
            <a:headEnd type="none" w="med" len="med"/>
            <a:tailEnd type="arrow"/>
          </a:ln>
          <a:effectLst/>
        </p:spPr>
      </p:cxnSp>
      <p:sp>
        <p:nvSpPr>
          <p:cNvPr id="93" name="Curved Left Arrow 92"/>
          <p:cNvSpPr/>
          <p:nvPr/>
        </p:nvSpPr>
        <p:spPr bwMode="auto">
          <a:xfrm rot="10800000">
            <a:off x="4495800" y="1314450"/>
            <a:ext cx="3352800" cy="2628900"/>
          </a:xfrm>
          <a:prstGeom prst="curvedLeftArrow">
            <a:avLst>
              <a:gd name="adj1" fmla="val 13333"/>
              <a:gd name="adj2" fmla="val 28432"/>
              <a:gd name="adj3" fmla="val 14971"/>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ppt_x"/>
                                          </p:val>
                                        </p:tav>
                                        <p:tav tm="100000">
                                          <p:val>
                                            <p:strVal val="#ppt_x"/>
                                          </p:val>
                                        </p:tav>
                                      </p:tavLst>
                                    </p:anim>
                                    <p:anim calcmode="lin" valueType="num">
                                      <p:cBhvr additive="base">
                                        <p:cTn id="3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mph" presetSubtype="0" repeatCount="4000" fill="hold" grpId="0" nodeType="clickEffect">
                                  <p:stCondLst>
                                    <p:cond delay="0"/>
                                  </p:stCondLst>
                                  <p:childTnLst>
                                    <p:animEffect transition="out" filter="fade">
                                      <p:cBhvr>
                                        <p:cTn id="38" dur="500" tmFilter="0, 0; .2, .5; .8, .5; 1, 0"/>
                                        <p:tgtEl>
                                          <p:spTgt spid="8"/>
                                        </p:tgtEl>
                                      </p:cBhvr>
                                    </p:animEffect>
                                    <p:animScale>
                                      <p:cBhvr>
                                        <p:cTn id="39" dur="250" autoRev="1" fill="hold"/>
                                        <p:tgtEl>
                                          <p:spTgt spid="8"/>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fill="hold"/>
                                        <p:tgtEl>
                                          <p:spTgt spid="42"/>
                                        </p:tgtEl>
                                        <p:attrNameLst>
                                          <p:attrName>ppt_x</p:attrName>
                                        </p:attrNameLst>
                                      </p:cBhvr>
                                      <p:tavLst>
                                        <p:tav tm="0">
                                          <p:val>
                                            <p:strVal val="#ppt_x"/>
                                          </p:val>
                                        </p:tav>
                                        <p:tav tm="100000">
                                          <p:val>
                                            <p:strVal val="#ppt_x"/>
                                          </p:val>
                                        </p:tav>
                                      </p:tavLst>
                                    </p:anim>
                                    <p:anim calcmode="lin" valueType="num">
                                      <p:cBhvr additive="base">
                                        <p:cTn id="45" dur="500" fill="hold"/>
                                        <p:tgtEl>
                                          <p:spTgt spid="4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additive="base">
                                        <p:cTn id="48" dur="500" fill="hold"/>
                                        <p:tgtEl>
                                          <p:spTgt spid="44"/>
                                        </p:tgtEl>
                                        <p:attrNameLst>
                                          <p:attrName>ppt_x</p:attrName>
                                        </p:attrNameLst>
                                      </p:cBhvr>
                                      <p:tavLst>
                                        <p:tav tm="0">
                                          <p:val>
                                            <p:strVal val="#ppt_x"/>
                                          </p:val>
                                        </p:tav>
                                        <p:tav tm="100000">
                                          <p:val>
                                            <p:strVal val="#ppt_x"/>
                                          </p:val>
                                        </p:tav>
                                      </p:tavLst>
                                    </p:anim>
                                    <p:anim calcmode="lin" valueType="num">
                                      <p:cBhvr additive="base">
                                        <p:cTn id="4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xit" presetSubtype="1" fill="hold" grpId="1" nodeType="clickEffect">
                                  <p:stCondLst>
                                    <p:cond delay="0"/>
                                  </p:stCondLst>
                                  <p:childTnLst>
                                    <p:anim calcmode="lin" valueType="num">
                                      <p:cBhvr additive="base">
                                        <p:cTn id="53" dur="500"/>
                                        <p:tgtEl>
                                          <p:spTgt spid="42"/>
                                        </p:tgtEl>
                                        <p:attrNameLst>
                                          <p:attrName>ppt_x</p:attrName>
                                        </p:attrNameLst>
                                      </p:cBhvr>
                                      <p:tavLst>
                                        <p:tav tm="0">
                                          <p:val>
                                            <p:strVal val="ppt_x"/>
                                          </p:val>
                                        </p:tav>
                                        <p:tav tm="100000">
                                          <p:val>
                                            <p:strVal val="ppt_x"/>
                                          </p:val>
                                        </p:tav>
                                      </p:tavLst>
                                    </p:anim>
                                    <p:anim calcmode="lin" valueType="num">
                                      <p:cBhvr additive="base">
                                        <p:cTn id="54" dur="500"/>
                                        <p:tgtEl>
                                          <p:spTgt spid="42"/>
                                        </p:tgtEl>
                                        <p:attrNameLst>
                                          <p:attrName>ppt_y</p:attrName>
                                        </p:attrNameLst>
                                      </p:cBhvr>
                                      <p:tavLst>
                                        <p:tav tm="0">
                                          <p:val>
                                            <p:strVal val="ppt_y"/>
                                          </p:val>
                                        </p:tav>
                                        <p:tav tm="100000">
                                          <p:val>
                                            <p:strVal val="0-ppt_h/2"/>
                                          </p:val>
                                        </p:tav>
                                      </p:tavLst>
                                    </p:anim>
                                    <p:set>
                                      <p:cBhvr>
                                        <p:cTn id="55" dur="1" fill="hold">
                                          <p:stCondLst>
                                            <p:cond delay="499"/>
                                          </p:stCondLst>
                                        </p:cTn>
                                        <p:tgtEl>
                                          <p:spTgt spid="4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44"/>
                                        </p:tgtEl>
                                      </p:cBhvr>
                                    </p:animEffect>
                                    <p:set>
                                      <p:cBhvr>
                                        <p:cTn id="58" dur="1" fill="hold">
                                          <p:stCondLst>
                                            <p:cond delay="499"/>
                                          </p:stCondLst>
                                        </p:cTn>
                                        <p:tgtEl>
                                          <p:spTgt spid="4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ppt_x"/>
                                          </p:val>
                                        </p:tav>
                                        <p:tav tm="100000">
                                          <p:val>
                                            <p:strVal val="#ppt_x"/>
                                          </p:val>
                                        </p:tav>
                                      </p:tavLst>
                                    </p:anim>
                                    <p:anim calcmode="lin" valueType="num">
                                      <p:cBhvr additive="base">
                                        <p:cTn id="64" dur="500" fill="hold"/>
                                        <p:tgtEl>
                                          <p:spTgt spid="5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 calcmode="lin" valueType="num">
                                      <p:cBhvr additive="base">
                                        <p:cTn id="67" dur="500" fill="hold"/>
                                        <p:tgtEl>
                                          <p:spTgt spid="60"/>
                                        </p:tgtEl>
                                        <p:attrNameLst>
                                          <p:attrName>ppt_x</p:attrName>
                                        </p:attrNameLst>
                                      </p:cBhvr>
                                      <p:tavLst>
                                        <p:tav tm="0">
                                          <p:val>
                                            <p:strVal val="#ppt_x"/>
                                          </p:val>
                                        </p:tav>
                                        <p:tav tm="100000">
                                          <p:val>
                                            <p:strVal val="#ppt_x"/>
                                          </p:val>
                                        </p:tav>
                                      </p:tavLst>
                                    </p:anim>
                                    <p:anim calcmode="lin" valueType="num">
                                      <p:cBhvr additive="base">
                                        <p:cTn id="6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additive="base">
                                        <p:cTn id="73" dur="500" fill="hold"/>
                                        <p:tgtEl>
                                          <p:spTgt spid="62"/>
                                        </p:tgtEl>
                                        <p:attrNameLst>
                                          <p:attrName>ppt_x</p:attrName>
                                        </p:attrNameLst>
                                      </p:cBhvr>
                                      <p:tavLst>
                                        <p:tav tm="0">
                                          <p:val>
                                            <p:strVal val="#ppt_x"/>
                                          </p:val>
                                        </p:tav>
                                        <p:tav tm="100000">
                                          <p:val>
                                            <p:strVal val="#ppt_x"/>
                                          </p:val>
                                        </p:tav>
                                      </p:tavLst>
                                    </p:anim>
                                    <p:anim calcmode="lin" valueType="num">
                                      <p:cBhvr additive="base">
                                        <p:cTn id="74" dur="500" fill="hold"/>
                                        <p:tgtEl>
                                          <p:spTgt spid="6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anim calcmode="lin" valueType="num">
                                      <p:cBhvr additive="base">
                                        <p:cTn id="77" dur="500" fill="hold"/>
                                        <p:tgtEl>
                                          <p:spTgt spid="63"/>
                                        </p:tgtEl>
                                        <p:attrNameLst>
                                          <p:attrName>ppt_x</p:attrName>
                                        </p:attrNameLst>
                                      </p:cBhvr>
                                      <p:tavLst>
                                        <p:tav tm="0">
                                          <p:val>
                                            <p:strVal val="#ppt_x"/>
                                          </p:val>
                                        </p:tav>
                                        <p:tav tm="100000">
                                          <p:val>
                                            <p:strVal val="#ppt_x"/>
                                          </p:val>
                                        </p:tav>
                                      </p:tavLst>
                                    </p:anim>
                                    <p:anim calcmode="lin" valueType="num">
                                      <p:cBhvr additive="base">
                                        <p:cTn id="7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64"/>
                                        </p:tgtEl>
                                        <p:attrNameLst>
                                          <p:attrName>style.visibility</p:attrName>
                                        </p:attrNameLst>
                                      </p:cBhvr>
                                      <p:to>
                                        <p:strVal val="visible"/>
                                      </p:to>
                                    </p:set>
                                    <p:anim calcmode="lin" valueType="num">
                                      <p:cBhvr additive="base">
                                        <p:cTn id="83" dur="500" fill="hold"/>
                                        <p:tgtEl>
                                          <p:spTgt spid="64"/>
                                        </p:tgtEl>
                                        <p:attrNameLst>
                                          <p:attrName>ppt_x</p:attrName>
                                        </p:attrNameLst>
                                      </p:cBhvr>
                                      <p:tavLst>
                                        <p:tav tm="0">
                                          <p:val>
                                            <p:strVal val="#ppt_x"/>
                                          </p:val>
                                        </p:tav>
                                        <p:tav tm="100000">
                                          <p:val>
                                            <p:strVal val="#ppt_x"/>
                                          </p:val>
                                        </p:tav>
                                      </p:tavLst>
                                    </p:anim>
                                    <p:anim calcmode="lin" valueType="num">
                                      <p:cBhvr additive="base">
                                        <p:cTn id="84" dur="500" fill="hold"/>
                                        <p:tgtEl>
                                          <p:spTgt spid="6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anim calcmode="lin" valueType="num">
                                      <p:cBhvr additive="base">
                                        <p:cTn id="87" dur="500" fill="hold"/>
                                        <p:tgtEl>
                                          <p:spTgt spid="65"/>
                                        </p:tgtEl>
                                        <p:attrNameLst>
                                          <p:attrName>ppt_x</p:attrName>
                                        </p:attrNameLst>
                                      </p:cBhvr>
                                      <p:tavLst>
                                        <p:tav tm="0">
                                          <p:val>
                                            <p:strVal val="#ppt_x"/>
                                          </p:val>
                                        </p:tav>
                                        <p:tav tm="100000">
                                          <p:val>
                                            <p:strVal val="#ppt_x"/>
                                          </p:val>
                                        </p:tav>
                                      </p:tavLst>
                                    </p:anim>
                                    <p:anim calcmode="lin" valueType="num">
                                      <p:cBhvr additive="base">
                                        <p:cTn id="8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6" presetClass="emph" presetSubtype="0" repeatCount="4000" fill="hold" grpId="0" nodeType="clickEffect">
                                  <p:stCondLst>
                                    <p:cond delay="0"/>
                                  </p:stCondLst>
                                  <p:childTnLst>
                                    <p:animEffect transition="out" filter="fade">
                                      <p:cBhvr>
                                        <p:cTn id="92" dur="500" tmFilter="0, 0; .2, .5; .8, .5; 1, 0"/>
                                        <p:tgtEl>
                                          <p:spTgt spid="15"/>
                                        </p:tgtEl>
                                      </p:cBhvr>
                                    </p:animEffect>
                                    <p:animScale>
                                      <p:cBhvr>
                                        <p:cTn id="93" dur="250" autoRev="1" fill="hold"/>
                                        <p:tgtEl>
                                          <p:spTgt spid="1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69"/>
                                        </p:tgtEl>
                                        <p:attrNameLst>
                                          <p:attrName>style.visibility</p:attrName>
                                        </p:attrNameLst>
                                      </p:cBhvr>
                                      <p:to>
                                        <p:strVal val="visible"/>
                                      </p:to>
                                    </p:set>
                                    <p:anim calcmode="lin" valueType="num">
                                      <p:cBhvr additive="base">
                                        <p:cTn id="98" dur="500" fill="hold"/>
                                        <p:tgtEl>
                                          <p:spTgt spid="69"/>
                                        </p:tgtEl>
                                        <p:attrNameLst>
                                          <p:attrName>ppt_x</p:attrName>
                                        </p:attrNameLst>
                                      </p:cBhvr>
                                      <p:tavLst>
                                        <p:tav tm="0">
                                          <p:val>
                                            <p:strVal val="#ppt_x"/>
                                          </p:val>
                                        </p:tav>
                                        <p:tav tm="100000">
                                          <p:val>
                                            <p:strVal val="#ppt_x"/>
                                          </p:val>
                                        </p:tav>
                                      </p:tavLst>
                                    </p:anim>
                                    <p:anim calcmode="lin" valueType="num">
                                      <p:cBhvr additive="base">
                                        <p:cTn id="99"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71"/>
                                        </p:tgtEl>
                                        <p:attrNameLst>
                                          <p:attrName>style.visibility</p:attrName>
                                        </p:attrNameLst>
                                      </p:cBhvr>
                                      <p:to>
                                        <p:strVal val="visible"/>
                                      </p:to>
                                    </p:set>
                                    <p:anim calcmode="lin" valueType="num">
                                      <p:cBhvr additive="base">
                                        <p:cTn id="104" dur="500" fill="hold"/>
                                        <p:tgtEl>
                                          <p:spTgt spid="71"/>
                                        </p:tgtEl>
                                        <p:attrNameLst>
                                          <p:attrName>ppt_x</p:attrName>
                                        </p:attrNameLst>
                                      </p:cBhvr>
                                      <p:tavLst>
                                        <p:tav tm="0">
                                          <p:val>
                                            <p:strVal val="#ppt_x"/>
                                          </p:val>
                                        </p:tav>
                                        <p:tav tm="100000">
                                          <p:val>
                                            <p:strVal val="#ppt_x"/>
                                          </p:val>
                                        </p:tav>
                                      </p:tavLst>
                                    </p:anim>
                                    <p:anim calcmode="lin" valueType="num">
                                      <p:cBhvr additive="base">
                                        <p:cTn id="105"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72"/>
                                        </p:tgtEl>
                                        <p:attrNameLst>
                                          <p:attrName>style.visibility</p:attrName>
                                        </p:attrNameLst>
                                      </p:cBhvr>
                                      <p:to>
                                        <p:strVal val="visible"/>
                                      </p:to>
                                    </p:set>
                                    <p:anim calcmode="lin" valueType="num">
                                      <p:cBhvr additive="base">
                                        <p:cTn id="110" dur="500" fill="hold"/>
                                        <p:tgtEl>
                                          <p:spTgt spid="72"/>
                                        </p:tgtEl>
                                        <p:attrNameLst>
                                          <p:attrName>ppt_x</p:attrName>
                                        </p:attrNameLst>
                                      </p:cBhvr>
                                      <p:tavLst>
                                        <p:tav tm="0">
                                          <p:val>
                                            <p:strVal val="#ppt_x"/>
                                          </p:val>
                                        </p:tav>
                                        <p:tav tm="100000">
                                          <p:val>
                                            <p:strVal val="#ppt_x"/>
                                          </p:val>
                                        </p:tav>
                                      </p:tavLst>
                                    </p:anim>
                                    <p:anim calcmode="lin" valueType="num">
                                      <p:cBhvr additive="base">
                                        <p:cTn id="111" dur="500" fill="hold"/>
                                        <p:tgtEl>
                                          <p:spTgt spid="72"/>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74"/>
                                        </p:tgtEl>
                                        <p:attrNameLst>
                                          <p:attrName>style.visibility</p:attrName>
                                        </p:attrNameLst>
                                      </p:cBhvr>
                                      <p:to>
                                        <p:strVal val="visible"/>
                                      </p:to>
                                    </p:set>
                                    <p:anim calcmode="lin" valueType="num">
                                      <p:cBhvr additive="base">
                                        <p:cTn id="114" dur="500" fill="hold"/>
                                        <p:tgtEl>
                                          <p:spTgt spid="74"/>
                                        </p:tgtEl>
                                        <p:attrNameLst>
                                          <p:attrName>ppt_x</p:attrName>
                                        </p:attrNameLst>
                                      </p:cBhvr>
                                      <p:tavLst>
                                        <p:tav tm="0">
                                          <p:val>
                                            <p:strVal val="#ppt_x"/>
                                          </p:val>
                                        </p:tav>
                                        <p:tav tm="100000">
                                          <p:val>
                                            <p:strVal val="#ppt_x"/>
                                          </p:val>
                                        </p:tav>
                                      </p:tavLst>
                                    </p:anim>
                                    <p:anim calcmode="lin" valueType="num">
                                      <p:cBhvr additive="base">
                                        <p:cTn id="115"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nodeType="clickEffect">
                                  <p:stCondLst>
                                    <p:cond delay="0"/>
                                  </p:stCondLst>
                                  <p:childTnLst>
                                    <p:set>
                                      <p:cBhvr>
                                        <p:cTn id="123" dur="1" fill="hold">
                                          <p:stCondLst>
                                            <p:cond delay="0"/>
                                          </p:stCondLst>
                                        </p:cTn>
                                        <p:tgtEl>
                                          <p:spTgt spid="82"/>
                                        </p:tgtEl>
                                        <p:attrNameLst>
                                          <p:attrName>style.visibility</p:attrName>
                                        </p:attrNameLst>
                                      </p:cBhvr>
                                      <p:to>
                                        <p:strVal val="visible"/>
                                      </p:to>
                                    </p:set>
                                    <p:anim calcmode="lin" valueType="num">
                                      <p:cBhvr additive="base">
                                        <p:cTn id="124" dur="500" fill="hold"/>
                                        <p:tgtEl>
                                          <p:spTgt spid="82"/>
                                        </p:tgtEl>
                                        <p:attrNameLst>
                                          <p:attrName>ppt_x</p:attrName>
                                        </p:attrNameLst>
                                      </p:cBhvr>
                                      <p:tavLst>
                                        <p:tav tm="0">
                                          <p:val>
                                            <p:strVal val="#ppt_x"/>
                                          </p:val>
                                        </p:tav>
                                        <p:tav tm="100000">
                                          <p:val>
                                            <p:strVal val="#ppt_x"/>
                                          </p:val>
                                        </p:tav>
                                      </p:tavLst>
                                    </p:anim>
                                    <p:anim calcmode="lin" valueType="num">
                                      <p:cBhvr additive="base">
                                        <p:cTn id="125"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xit" presetSubtype="4" fill="hold" grpId="1" nodeType="clickEffect">
                                  <p:stCondLst>
                                    <p:cond delay="0"/>
                                  </p:stCondLst>
                                  <p:childTnLst>
                                    <p:anim calcmode="lin" valueType="num">
                                      <p:cBhvr additive="base">
                                        <p:cTn id="129" dur="500"/>
                                        <p:tgtEl>
                                          <p:spTgt spid="71"/>
                                        </p:tgtEl>
                                        <p:attrNameLst>
                                          <p:attrName>ppt_x</p:attrName>
                                        </p:attrNameLst>
                                      </p:cBhvr>
                                      <p:tavLst>
                                        <p:tav tm="0">
                                          <p:val>
                                            <p:strVal val="ppt_x"/>
                                          </p:val>
                                        </p:tav>
                                        <p:tav tm="100000">
                                          <p:val>
                                            <p:strVal val="ppt_x"/>
                                          </p:val>
                                        </p:tav>
                                      </p:tavLst>
                                    </p:anim>
                                    <p:anim calcmode="lin" valueType="num">
                                      <p:cBhvr additive="base">
                                        <p:cTn id="130" dur="500"/>
                                        <p:tgtEl>
                                          <p:spTgt spid="71"/>
                                        </p:tgtEl>
                                        <p:attrNameLst>
                                          <p:attrName>ppt_y</p:attrName>
                                        </p:attrNameLst>
                                      </p:cBhvr>
                                      <p:tavLst>
                                        <p:tav tm="0">
                                          <p:val>
                                            <p:strVal val="ppt_y"/>
                                          </p:val>
                                        </p:tav>
                                        <p:tav tm="100000">
                                          <p:val>
                                            <p:strVal val="1+ppt_h/2"/>
                                          </p:val>
                                        </p:tav>
                                      </p:tavLst>
                                    </p:anim>
                                    <p:set>
                                      <p:cBhvr>
                                        <p:cTn id="131" dur="1" fill="hold">
                                          <p:stCondLst>
                                            <p:cond delay="499"/>
                                          </p:stCondLst>
                                        </p:cTn>
                                        <p:tgtEl>
                                          <p:spTgt spid="71"/>
                                        </p:tgtEl>
                                        <p:attrNameLst>
                                          <p:attrName>style.visibility</p:attrName>
                                        </p:attrNameLst>
                                      </p:cBhvr>
                                      <p:to>
                                        <p:strVal val="hidden"/>
                                      </p:to>
                                    </p:set>
                                  </p:childTnLst>
                                </p:cTn>
                              </p:par>
                              <p:par>
                                <p:cTn id="132" presetID="2" presetClass="exit" presetSubtype="4" fill="hold" nodeType="withEffect">
                                  <p:stCondLst>
                                    <p:cond delay="0"/>
                                  </p:stCondLst>
                                  <p:childTnLst>
                                    <p:anim calcmode="lin" valueType="num">
                                      <p:cBhvr additive="base">
                                        <p:cTn id="133" dur="500"/>
                                        <p:tgtEl>
                                          <p:spTgt spid="72"/>
                                        </p:tgtEl>
                                        <p:attrNameLst>
                                          <p:attrName>ppt_x</p:attrName>
                                        </p:attrNameLst>
                                      </p:cBhvr>
                                      <p:tavLst>
                                        <p:tav tm="0">
                                          <p:val>
                                            <p:strVal val="ppt_x"/>
                                          </p:val>
                                        </p:tav>
                                        <p:tav tm="100000">
                                          <p:val>
                                            <p:strVal val="ppt_x"/>
                                          </p:val>
                                        </p:tav>
                                      </p:tavLst>
                                    </p:anim>
                                    <p:anim calcmode="lin" valueType="num">
                                      <p:cBhvr additive="base">
                                        <p:cTn id="134" dur="500"/>
                                        <p:tgtEl>
                                          <p:spTgt spid="72"/>
                                        </p:tgtEl>
                                        <p:attrNameLst>
                                          <p:attrName>ppt_y</p:attrName>
                                        </p:attrNameLst>
                                      </p:cBhvr>
                                      <p:tavLst>
                                        <p:tav tm="0">
                                          <p:val>
                                            <p:strVal val="ppt_y"/>
                                          </p:val>
                                        </p:tav>
                                        <p:tav tm="100000">
                                          <p:val>
                                            <p:strVal val="1+ppt_h/2"/>
                                          </p:val>
                                        </p:tav>
                                      </p:tavLst>
                                    </p:anim>
                                    <p:set>
                                      <p:cBhvr>
                                        <p:cTn id="135" dur="1" fill="hold">
                                          <p:stCondLst>
                                            <p:cond delay="499"/>
                                          </p:stCondLst>
                                        </p:cTn>
                                        <p:tgtEl>
                                          <p:spTgt spid="72"/>
                                        </p:tgtEl>
                                        <p:attrNameLst>
                                          <p:attrName>style.visibility</p:attrName>
                                        </p:attrNameLst>
                                      </p:cBhvr>
                                      <p:to>
                                        <p:strVal val="hidden"/>
                                      </p:to>
                                    </p:set>
                                  </p:childTnLst>
                                </p:cTn>
                              </p:par>
                              <p:par>
                                <p:cTn id="136" presetID="2" presetClass="exit" presetSubtype="4" fill="hold" nodeType="withEffect">
                                  <p:stCondLst>
                                    <p:cond delay="0"/>
                                  </p:stCondLst>
                                  <p:childTnLst>
                                    <p:anim calcmode="lin" valueType="num">
                                      <p:cBhvr additive="base">
                                        <p:cTn id="137" dur="500"/>
                                        <p:tgtEl>
                                          <p:spTgt spid="76"/>
                                        </p:tgtEl>
                                        <p:attrNameLst>
                                          <p:attrName>ppt_x</p:attrName>
                                        </p:attrNameLst>
                                      </p:cBhvr>
                                      <p:tavLst>
                                        <p:tav tm="0">
                                          <p:val>
                                            <p:strVal val="ppt_x"/>
                                          </p:val>
                                        </p:tav>
                                        <p:tav tm="100000">
                                          <p:val>
                                            <p:strVal val="ppt_x"/>
                                          </p:val>
                                        </p:tav>
                                      </p:tavLst>
                                    </p:anim>
                                    <p:anim calcmode="lin" valueType="num">
                                      <p:cBhvr additive="base">
                                        <p:cTn id="138" dur="500"/>
                                        <p:tgtEl>
                                          <p:spTgt spid="76"/>
                                        </p:tgtEl>
                                        <p:attrNameLst>
                                          <p:attrName>ppt_y</p:attrName>
                                        </p:attrNameLst>
                                      </p:cBhvr>
                                      <p:tavLst>
                                        <p:tav tm="0">
                                          <p:val>
                                            <p:strVal val="ppt_y"/>
                                          </p:val>
                                        </p:tav>
                                        <p:tav tm="100000">
                                          <p:val>
                                            <p:strVal val="1+ppt_h/2"/>
                                          </p:val>
                                        </p:tav>
                                      </p:tavLst>
                                    </p:anim>
                                    <p:set>
                                      <p:cBhvr>
                                        <p:cTn id="139" dur="1" fill="hold">
                                          <p:stCondLst>
                                            <p:cond delay="499"/>
                                          </p:stCondLst>
                                        </p:cTn>
                                        <p:tgtEl>
                                          <p:spTgt spid="76"/>
                                        </p:tgtEl>
                                        <p:attrNameLst>
                                          <p:attrName>style.visibility</p:attrName>
                                        </p:attrNameLst>
                                      </p:cBhvr>
                                      <p:to>
                                        <p:strVal val="hidden"/>
                                      </p:to>
                                    </p:set>
                                  </p:childTnLst>
                                </p:cTn>
                              </p:par>
                              <p:par>
                                <p:cTn id="140" presetID="2" presetClass="exit" presetSubtype="4" fill="hold" nodeType="withEffect">
                                  <p:stCondLst>
                                    <p:cond delay="0"/>
                                  </p:stCondLst>
                                  <p:childTnLst>
                                    <p:anim calcmode="lin" valueType="num">
                                      <p:cBhvr additive="base">
                                        <p:cTn id="141" dur="500"/>
                                        <p:tgtEl>
                                          <p:spTgt spid="82"/>
                                        </p:tgtEl>
                                        <p:attrNameLst>
                                          <p:attrName>ppt_x</p:attrName>
                                        </p:attrNameLst>
                                      </p:cBhvr>
                                      <p:tavLst>
                                        <p:tav tm="0">
                                          <p:val>
                                            <p:strVal val="ppt_x"/>
                                          </p:val>
                                        </p:tav>
                                        <p:tav tm="100000">
                                          <p:val>
                                            <p:strVal val="ppt_x"/>
                                          </p:val>
                                        </p:tav>
                                      </p:tavLst>
                                    </p:anim>
                                    <p:anim calcmode="lin" valueType="num">
                                      <p:cBhvr additive="base">
                                        <p:cTn id="142" dur="500"/>
                                        <p:tgtEl>
                                          <p:spTgt spid="82"/>
                                        </p:tgtEl>
                                        <p:attrNameLst>
                                          <p:attrName>ppt_y</p:attrName>
                                        </p:attrNameLst>
                                      </p:cBhvr>
                                      <p:tavLst>
                                        <p:tav tm="0">
                                          <p:val>
                                            <p:strVal val="ppt_y"/>
                                          </p:val>
                                        </p:tav>
                                        <p:tav tm="100000">
                                          <p:val>
                                            <p:strVal val="1+ppt_h/2"/>
                                          </p:val>
                                        </p:tav>
                                      </p:tavLst>
                                    </p:anim>
                                    <p:set>
                                      <p:cBhvr>
                                        <p:cTn id="143" dur="1" fill="hold">
                                          <p:stCondLst>
                                            <p:cond delay="499"/>
                                          </p:stCondLst>
                                        </p:cTn>
                                        <p:tgtEl>
                                          <p:spTgt spid="82"/>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52" presetClass="entr" presetSubtype="0" fill="hold" grpId="0" nodeType="clickEffect">
                                  <p:stCondLst>
                                    <p:cond delay="0"/>
                                  </p:stCondLst>
                                  <p:childTnLst>
                                    <p:set>
                                      <p:cBhvr>
                                        <p:cTn id="147" dur="1" fill="hold">
                                          <p:stCondLst>
                                            <p:cond delay="0"/>
                                          </p:stCondLst>
                                        </p:cTn>
                                        <p:tgtEl>
                                          <p:spTgt spid="93"/>
                                        </p:tgtEl>
                                        <p:attrNameLst>
                                          <p:attrName>style.visibility</p:attrName>
                                        </p:attrNameLst>
                                      </p:cBhvr>
                                      <p:to>
                                        <p:strVal val="visible"/>
                                      </p:to>
                                    </p:set>
                                    <p:animScale>
                                      <p:cBhvr>
                                        <p:cTn id="148" dur="1000" decel="50000" fill="hold">
                                          <p:stCondLst>
                                            <p:cond delay="0"/>
                                          </p:stCondLst>
                                        </p:cTn>
                                        <p:tgtEl>
                                          <p:spTgt spid="9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9" dur="1000" decel="50000" fill="hold">
                                          <p:stCondLst>
                                            <p:cond delay="0"/>
                                          </p:stCondLst>
                                        </p:cTn>
                                        <p:tgtEl>
                                          <p:spTgt spid="93"/>
                                        </p:tgtEl>
                                        <p:attrNameLst>
                                          <p:attrName>ppt_x</p:attrName>
                                          <p:attrName>ppt_y</p:attrName>
                                        </p:attrNameLst>
                                      </p:cBhvr>
                                    </p:animMotion>
                                    <p:animEffect transition="in" filter="fade">
                                      <p:cBhvr>
                                        <p:cTn id="150"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37" grpId="0" animBg="1"/>
      <p:bldP spid="38" grpId="0"/>
      <p:bldP spid="39" grpId="0" animBg="1"/>
      <p:bldP spid="40" grpId="0"/>
      <p:bldP spid="41" grpId="0"/>
      <p:bldP spid="42" grpId="0" animBg="1"/>
      <p:bldP spid="42" grpId="1" animBg="1"/>
      <p:bldP spid="55" grpId="0" animBg="1"/>
      <p:bldP spid="60" grpId="0"/>
      <p:bldP spid="62" grpId="0" animBg="1"/>
      <p:bldP spid="63" grpId="0"/>
      <p:bldP spid="64" grpId="0" animBg="1"/>
      <p:bldP spid="65" grpId="0"/>
      <p:bldP spid="69" grpId="0" animBg="1"/>
      <p:bldP spid="71" grpId="0" animBg="1"/>
      <p:bldP spid="71" grpId="1" animBg="1"/>
      <p:bldP spid="74" grpId="0" animBg="1"/>
      <p:bldP spid="9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0000">
              <a:schemeClr val="bg1">
                <a:tint val="80000"/>
                <a:satMod val="250000"/>
              </a:schemeClr>
            </a:gs>
            <a:gs pos="76000">
              <a:schemeClr val="bg1">
                <a:tint val="90000"/>
                <a:shade val="90000"/>
                <a:satMod val="200000"/>
              </a:schemeClr>
            </a:gs>
            <a:gs pos="92000">
              <a:schemeClr val="bg1">
                <a:tint val="90000"/>
                <a:shade val="70000"/>
                <a:satMod val="25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7" name="Title 1"/>
          <p:cNvSpPr txBox="1">
            <a:spLocks/>
          </p:cNvSpPr>
          <p:nvPr/>
        </p:nvSpPr>
        <p:spPr>
          <a:xfrm>
            <a:off x="444338" y="245888"/>
            <a:ext cx="8229600" cy="609600"/>
          </a:xfrm>
          <a:prstGeom prst="rect">
            <a:avLst/>
          </a:prstGeom>
        </p:spPr>
        <p:txBody>
          <a:bodyPr vert="horz" lIns="68580" tIns="34290" rIns="68580" bIns="34290" rtlCol="0" anchor="b">
            <a:noAutofit/>
          </a:bodyPr>
          <a:lstStyle>
            <a:lvl1pPr algn="ctr" defTabSz="914378" rtl="0" eaLnBrk="1" latinLnBrk="0" hangingPunct="1">
              <a:lnSpc>
                <a:spcPts val="5800"/>
              </a:lnSpc>
              <a:spcBef>
                <a:spcPct val="0"/>
              </a:spcBef>
              <a:buNone/>
              <a:defRPr sz="4400" b="1" kern="1200" cap="all" spc="0">
                <a:ln w="9000" cmpd="sng">
                  <a:noFill/>
                  <a:prstDash val="solid"/>
                </a:ln>
                <a:solidFill>
                  <a:schemeClr val="accent4"/>
                </a:solidFill>
                <a:effectLst>
                  <a:reflection stA="28000" endPos="45000" dist="5080" dir="5400000" sy="-100000" algn="bl" rotWithShape="0"/>
                </a:effectLst>
                <a:latin typeface="+mn-lt"/>
                <a:ea typeface="+mj-ea"/>
                <a:cs typeface="+mj-cs"/>
              </a:defRPr>
            </a:lvl1pPr>
          </a:lstStyle>
          <a:p>
            <a:pPr defTabSz="685784" fontAlgn="auto">
              <a:lnSpc>
                <a:spcPts val="4350"/>
              </a:lnSpc>
              <a:spcAft>
                <a:spcPts val="0"/>
              </a:spcAft>
            </a:pPr>
            <a:r>
              <a:rPr lang="en-US" sz="3300" dirty="0"/>
              <a:t>Query optimization</a:t>
            </a:r>
          </a:p>
        </p:txBody>
      </p:sp>
      <p:sp>
        <p:nvSpPr>
          <p:cNvPr id="6" name="Rounded Rectangle 5"/>
          <p:cNvSpPr/>
          <p:nvPr/>
        </p:nvSpPr>
        <p:spPr>
          <a:xfrm>
            <a:off x="444338" y="1023548"/>
            <a:ext cx="8229600" cy="785042"/>
          </a:xfrm>
          <a:prstGeom prst="roundRect">
            <a:avLst/>
          </a:prstGeom>
          <a:gradFill>
            <a:gsLst>
              <a:gs pos="0">
                <a:srgbClr val="002060"/>
              </a:gs>
              <a:gs pos="51000">
                <a:srgbClr val="35639A"/>
              </a:gs>
              <a:gs pos="100000">
                <a:srgbClr val="00B0F0"/>
              </a:gs>
            </a:gsLst>
            <a:lin ang="5400000" scaled="0"/>
          </a:gradFill>
        </p:spPr>
        <p:style>
          <a:lnRef idx="0">
            <a:schemeClr val="accent4"/>
          </a:lnRef>
          <a:fillRef idx="3">
            <a:schemeClr val="accent4"/>
          </a:fillRef>
          <a:effectRef idx="3">
            <a:schemeClr val="accent4"/>
          </a:effectRef>
          <a:fontRef idx="minor">
            <a:schemeClr val="lt1"/>
          </a:fontRef>
        </p:style>
        <p:txBody>
          <a:bodyPr rtlCol="0" anchor="ctr"/>
          <a:lstStyle/>
          <a:p>
            <a:pPr algn="ctr" defTabSz="685800" eaLnBrk="1" fontAlgn="auto" hangingPunct="1">
              <a:spcBef>
                <a:spcPts val="0"/>
              </a:spcBef>
              <a:spcAft>
                <a:spcPts val="0"/>
              </a:spcAft>
            </a:pPr>
            <a:r>
              <a:rPr lang="en-US" sz="1200" b="1" kern="0" dirty="0">
                <a:solidFill>
                  <a:schemeClr val="bg1"/>
                </a:solidFill>
              </a:rPr>
              <a:t>Query Processor / Relational Engine</a:t>
            </a:r>
          </a:p>
          <a:p>
            <a:pPr algn="ctr" defTabSz="685800" eaLnBrk="1" fontAlgn="auto" hangingPunct="1">
              <a:spcBef>
                <a:spcPts val="0"/>
              </a:spcBef>
              <a:spcAft>
                <a:spcPts val="0"/>
              </a:spcAft>
            </a:pPr>
            <a:endParaRPr lang="en-US" sz="1200" kern="0" dirty="0">
              <a:solidFill>
                <a:sysClr val="windowText" lastClr="000000"/>
              </a:solidFill>
            </a:endParaRPr>
          </a:p>
          <a:p>
            <a:pPr algn="ctr" defTabSz="685800" eaLnBrk="1" fontAlgn="auto" hangingPunct="1">
              <a:spcBef>
                <a:spcPts val="0"/>
              </a:spcBef>
              <a:spcAft>
                <a:spcPts val="0"/>
              </a:spcAft>
            </a:pPr>
            <a:endParaRPr lang="en-US" sz="1200" kern="0" dirty="0">
              <a:solidFill>
                <a:sysClr val="windowText" lastClr="000000"/>
              </a:solidFill>
            </a:endParaRPr>
          </a:p>
          <a:p>
            <a:pPr algn="ctr" defTabSz="685800" eaLnBrk="1" fontAlgn="auto" hangingPunct="1">
              <a:spcBef>
                <a:spcPts val="0"/>
              </a:spcBef>
              <a:spcAft>
                <a:spcPts val="0"/>
              </a:spcAft>
            </a:pPr>
            <a:endParaRPr lang="en-US" sz="1200" kern="0" dirty="0">
              <a:solidFill>
                <a:sysClr val="windowText" lastClr="000000"/>
              </a:solidFill>
            </a:endParaRPr>
          </a:p>
        </p:txBody>
      </p:sp>
      <p:sp>
        <p:nvSpPr>
          <p:cNvPr id="7" name="Rounded Rectangle 6"/>
          <p:cNvSpPr/>
          <p:nvPr/>
        </p:nvSpPr>
        <p:spPr>
          <a:xfrm>
            <a:off x="1706579" y="1267280"/>
            <a:ext cx="1060213" cy="475340"/>
          </a:xfrm>
          <a:prstGeom prst="roundRect">
            <a:avLst/>
          </a:prstGeom>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050" kern="0" dirty="0">
                <a:solidFill>
                  <a:schemeClr val="accent6"/>
                </a:solidFill>
              </a:rPr>
              <a:t>Parser</a:t>
            </a:r>
            <a:endParaRPr lang="en-US" sz="1200" kern="0" dirty="0">
              <a:solidFill>
                <a:schemeClr val="accent6"/>
              </a:solidFill>
            </a:endParaRPr>
          </a:p>
        </p:txBody>
      </p:sp>
      <p:sp>
        <p:nvSpPr>
          <p:cNvPr id="8" name="Rounded Rectangle 7"/>
          <p:cNvSpPr/>
          <p:nvPr/>
        </p:nvSpPr>
        <p:spPr>
          <a:xfrm>
            <a:off x="3575155" y="1267280"/>
            <a:ext cx="1944974" cy="475340"/>
          </a:xfrm>
          <a:prstGeom prst="roundRect">
            <a:avLst/>
          </a:prstGeom>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500" b="1" kern="0" dirty="0">
                <a:solidFill>
                  <a:srgbClr val="C00000"/>
                </a:solidFill>
              </a:rPr>
              <a:t>Query Optimizer</a:t>
            </a:r>
          </a:p>
        </p:txBody>
      </p:sp>
      <p:sp>
        <p:nvSpPr>
          <p:cNvPr id="11" name="Rounded Rectangle 10"/>
          <p:cNvSpPr/>
          <p:nvPr/>
        </p:nvSpPr>
        <p:spPr>
          <a:xfrm>
            <a:off x="6351485" y="1267280"/>
            <a:ext cx="1060213" cy="475340"/>
          </a:xfrm>
          <a:prstGeom prst="roundRect">
            <a:avLst/>
          </a:prstGeom>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1050" kern="0" dirty="0">
                <a:solidFill>
                  <a:schemeClr val="accent6"/>
                </a:solidFill>
              </a:rPr>
              <a:t>Query Executor</a:t>
            </a:r>
          </a:p>
        </p:txBody>
      </p:sp>
      <p:sp>
        <p:nvSpPr>
          <p:cNvPr id="32" name="Content Placeholder 2"/>
          <p:cNvSpPr txBox="1">
            <a:spLocks/>
          </p:cNvSpPr>
          <p:nvPr/>
        </p:nvSpPr>
        <p:spPr>
          <a:xfrm>
            <a:off x="1461542" y="2098165"/>
            <a:ext cx="5965372" cy="3006668"/>
          </a:xfrm>
          <a:prstGeom prst="rect">
            <a:avLst/>
          </a:prstGeom>
        </p:spPr>
        <p:txBody>
          <a:bodyPr/>
          <a:lstStyle>
            <a:lvl1pPr marL="342892" indent="-342892" algn="l" defTabSz="914378" rtl="0" eaLnBrk="1" latinLnBrk="0" hangingPunct="1">
              <a:spcBef>
                <a:spcPct val="20000"/>
              </a:spcBef>
              <a:buClr>
                <a:schemeClr val="tx2"/>
              </a:buClr>
              <a:buFont typeface="Arial" pitchFamily="34" charset="0"/>
              <a:buChar char="•"/>
              <a:defRPr sz="2400" kern="1200">
                <a:solidFill>
                  <a:schemeClr val="accent1">
                    <a:lumMod val="25000"/>
                  </a:schemeClr>
                </a:solidFill>
                <a:latin typeface="+mj-lt"/>
                <a:ea typeface="+mn-ea"/>
                <a:cs typeface="+mn-cs"/>
              </a:defRPr>
            </a:lvl1pPr>
            <a:lvl2pPr marL="742931" indent="-285743" algn="l" defTabSz="914378" rtl="0" eaLnBrk="1" latinLnBrk="0" hangingPunct="1">
              <a:spcBef>
                <a:spcPct val="20000"/>
              </a:spcBef>
              <a:buClr>
                <a:schemeClr val="tx2"/>
              </a:buClr>
              <a:buFont typeface="Courier New" pitchFamily="49" charset="0"/>
              <a:buChar char="o"/>
              <a:defRPr sz="1600" kern="1200">
                <a:solidFill>
                  <a:schemeClr val="accent1">
                    <a:lumMod val="25000"/>
                  </a:schemeClr>
                </a:solidFill>
                <a:latin typeface="+mj-lt"/>
                <a:ea typeface="+mn-ea"/>
                <a:cs typeface="+mn-cs"/>
              </a:defRPr>
            </a:lvl2pPr>
            <a:lvl3pPr marL="1142972" indent="-228594" algn="l" defTabSz="914378" rtl="0" eaLnBrk="1" latinLnBrk="0" hangingPunct="1">
              <a:spcBef>
                <a:spcPct val="20000"/>
              </a:spcBef>
              <a:buClr>
                <a:schemeClr val="tx2"/>
              </a:buClr>
              <a:buFont typeface="Arial" pitchFamily="34" charset="0"/>
              <a:buChar char="•"/>
              <a:defRPr sz="1600" kern="1200">
                <a:solidFill>
                  <a:schemeClr val="accent1">
                    <a:lumMod val="25000"/>
                  </a:schemeClr>
                </a:solidFill>
                <a:latin typeface="+mj-lt"/>
                <a:ea typeface="+mn-ea"/>
                <a:cs typeface="+mn-cs"/>
              </a:defRPr>
            </a:lvl3pPr>
            <a:lvl4pPr marL="1600160" indent="-228594" algn="l" defTabSz="914378" rtl="0" eaLnBrk="1" latinLnBrk="0" hangingPunct="1">
              <a:spcBef>
                <a:spcPct val="20000"/>
              </a:spcBef>
              <a:buClr>
                <a:schemeClr val="tx2"/>
              </a:buClr>
              <a:buFont typeface="Courier New" pitchFamily="49" charset="0"/>
              <a:buChar char="o"/>
              <a:defRPr sz="1600" kern="1200">
                <a:solidFill>
                  <a:schemeClr val="accent1">
                    <a:lumMod val="25000"/>
                  </a:schemeClr>
                </a:solidFill>
                <a:latin typeface="+mj-lt"/>
                <a:ea typeface="+mn-ea"/>
                <a:cs typeface="+mn-cs"/>
              </a:defRPr>
            </a:lvl4pPr>
            <a:lvl5pPr marL="2057348" indent="-228594" algn="l" defTabSz="914378" rtl="0" eaLnBrk="1" latinLnBrk="0" hangingPunct="1">
              <a:spcBef>
                <a:spcPct val="20000"/>
              </a:spcBef>
              <a:buClr>
                <a:schemeClr val="tx2"/>
              </a:buClr>
              <a:buFont typeface="Arial" pitchFamily="34" charset="0"/>
              <a:buChar char="•"/>
              <a:defRPr sz="1600" kern="1200">
                <a:solidFill>
                  <a:schemeClr val="accent1">
                    <a:lumMod val="25000"/>
                  </a:schemeClr>
                </a:solidFill>
                <a:latin typeface="+mj-lt"/>
                <a:ea typeface="+mn-ea"/>
                <a:cs typeface="+mn-cs"/>
              </a:defRPr>
            </a:lvl5pPr>
            <a:lvl6pPr marL="2514537" indent="-228594" algn="l" defTabSz="914378"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726" indent="-228594" algn="l" defTabSz="914378"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8915" indent="-228594" algn="l" defTabSz="914378"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103" indent="-228594" algn="l" defTabSz="914378"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257169" indent="-257169" defTabSz="685784" fontAlgn="auto">
              <a:spcAft>
                <a:spcPts val="0"/>
              </a:spcAft>
            </a:pPr>
            <a:r>
              <a:rPr lang="en-US" sz="1800" dirty="0"/>
              <a:t>Optimization is cost-based</a:t>
            </a:r>
          </a:p>
          <a:p>
            <a:pPr marL="557198" lvl="1" indent="-214307" defTabSz="685784" fontAlgn="auto">
              <a:spcAft>
                <a:spcPts val="0"/>
              </a:spcAft>
            </a:pPr>
            <a:r>
              <a:rPr lang="en-US" sz="1200" dirty="0"/>
              <a:t>Optimized for worst case scenario: “everything comes from disk”</a:t>
            </a:r>
          </a:p>
          <a:p>
            <a:pPr marL="857229" lvl="2" indent="-171446" defTabSz="685784" fontAlgn="auto">
              <a:spcAft>
                <a:spcPts val="0"/>
              </a:spcAft>
            </a:pPr>
            <a:endParaRPr lang="en-US" sz="1200" dirty="0"/>
          </a:p>
          <a:p>
            <a:pPr marL="257169" indent="-257169" defTabSz="685784" fontAlgn="auto">
              <a:spcAft>
                <a:spcPts val="0"/>
              </a:spcAft>
            </a:pPr>
            <a:r>
              <a:rPr lang="en-US" sz="1800" dirty="0"/>
              <a:t>The cost numbers may as well be unicorn freckles</a:t>
            </a:r>
          </a:p>
          <a:p>
            <a:pPr marL="557198" lvl="1" indent="-214307" defTabSz="685784" fontAlgn="auto">
              <a:spcAft>
                <a:spcPts val="0"/>
              </a:spcAft>
            </a:pPr>
            <a:r>
              <a:rPr lang="en-US" sz="1200" dirty="0"/>
              <a:t>Estimated costs may have no basis in current reality</a:t>
            </a:r>
          </a:p>
          <a:p>
            <a:pPr marL="857229" lvl="2" indent="-171446" defTabSz="685784" fontAlgn="auto">
              <a:spcAft>
                <a:spcPts val="0"/>
              </a:spcAft>
            </a:pPr>
            <a:endParaRPr lang="en-US" sz="1200" dirty="0"/>
          </a:p>
          <a:p>
            <a:pPr marL="257169" indent="-257169" defTabSz="685784" fontAlgn="auto">
              <a:spcAft>
                <a:spcPts val="0"/>
              </a:spcAft>
            </a:pPr>
            <a:r>
              <a:rPr lang="en-US" sz="1800"/>
              <a:t>Multiple phases (a.ka. “searches”)</a:t>
            </a:r>
            <a:endParaRPr lang="en-US" sz="1800" dirty="0"/>
          </a:p>
          <a:p>
            <a:pPr marL="557198" lvl="1" indent="-214307" defTabSz="685784" fontAlgn="auto">
              <a:spcAft>
                <a:spcPts val="0"/>
              </a:spcAft>
            </a:pPr>
            <a:r>
              <a:rPr lang="en-US" sz="1200" dirty="0"/>
              <a:t>Pre-optimization determines if the plan is “trivial”</a:t>
            </a:r>
          </a:p>
          <a:p>
            <a:pPr marL="557198" lvl="1" indent="-214307" defTabSz="685784" fontAlgn="auto">
              <a:spcAft>
                <a:spcPts val="0"/>
              </a:spcAft>
            </a:pPr>
            <a:r>
              <a:rPr lang="en-US" sz="1200" dirty="0"/>
              <a:t>Phase 0: simple plans: e.g. nested loops without parallelism</a:t>
            </a:r>
          </a:p>
          <a:p>
            <a:pPr marL="557198" lvl="1" indent="-214307" defTabSz="685784" fontAlgn="auto">
              <a:spcAft>
                <a:spcPts val="0"/>
              </a:spcAft>
            </a:pPr>
            <a:r>
              <a:rPr lang="en-US" sz="1200" dirty="0"/>
              <a:t>Phase 1: quick plans: plans that can be simplified</a:t>
            </a:r>
          </a:p>
          <a:p>
            <a:pPr marL="557198" lvl="1" indent="-214307" defTabSz="685784" fontAlgn="auto">
              <a:spcAft>
                <a:spcPts val="0"/>
              </a:spcAft>
            </a:pPr>
            <a:r>
              <a:rPr lang="en-US" sz="1200" dirty="0"/>
              <a:t>Phase 2: full plans: complex queries, parallelism, spills &amp; spools to tempdb</a:t>
            </a:r>
          </a:p>
        </p:txBody>
      </p:sp>
    </p:spTree>
    <p:extLst>
      <p:ext uri="{BB962C8B-B14F-4D97-AF65-F5344CB8AC3E}">
        <p14:creationId xmlns:p14="http://schemas.microsoft.com/office/powerpoint/2010/main" xmlns="" val="206176379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images.businessweek.com/ss/06/08/mcdonalds_japan/image/mcdonald_s-japan-drive-thru.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42417" y="1749988"/>
            <a:ext cx="3200400" cy="2128838"/>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pic>
        <p:nvPicPr>
          <p:cNvPr id="25604" name="Picture 4" descr="http://arntrnassets.mediaspanonline.com/radio/c01/194919/Window_girl.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775304" y="1885951"/>
            <a:ext cx="2934626" cy="2200970"/>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1461194" y="283136"/>
            <a:ext cx="6121599" cy="419100"/>
          </a:xfrm>
        </p:spPr>
        <p:txBody>
          <a:bodyPr>
            <a:normAutofit fontScale="90000"/>
          </a:bodyPr>
          <a:lstStyle/>
          <a:p>
            <a:r>
              <a:rPr lang="en-US" dirty="0"/>
              <a:t>Schedulers, Threads, and waits</a:t>
            </a:r>
          </a:p>
        </p:txBody>
      </p:sp>
      <p:sp>
        <p:nvSpPr>
          <p:cNvPr id="3" name="Content Placeholder 2"/>
          <p:cNvSpPr>
            <a:spLocks noGrp="1"/>
          </p:cNvSpPr>
          <p:nvPr>
            <p:ph idx="1"/>
          </p:nvPr>
        </p:nvSpPr>
        <p:spPr>
          <a:xfrm>
            <a:off x="249521" y="824360"/>
            <a:ext cx="3408077" cy="1298423"/>
          </a:xfrm>
        </p:spPr>
        <p:txBody>
          <a:bodyPr>
            <a:normAutofit lnSpcReduction="10000"/>
          </a:bodyPr>
          <a:lstStyle/>
          <a:p>
            <a:r>
              <a:rPr lang="en-US" dirty="0"/>
              <a:t>1 Cash Register = 1 scheduler</a:t>
            </a:r>
          </a:p>
          <a:p>
            <a:r>
              <a:rPr lang="en-US" dirty="0"/>
              <a:t>Users are assigned</a:t>
            </a:r>
          </a:p>
          <a:p>
            <a:pPr marL="0" indent="0">
              <a:buNone/>
            </a:pPr>
            <a:r>
              <a:rPr lang="en-US" dirty="0"/>
              <a:t>    to a thread</a:t>
            </a:r>
          </a:p>
        </p:txBody>
      </p:sp>
      <p:pic>
        <p:nvPicPr>
          <p:cNvPr id="24579"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143003" y="2814406"/>
            <a:ext cx="3507581" cy="2293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606" name="Picture 6" descr="http://www.egmcartech.com/wp-content/uploads/2012/02/mcdonaldsdrivethru.jp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951225" y="2549299"/>
            <a:ext cx="3001205" cy="1723180"/>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pic>
        <p:nvPicPr>
          <p:cNvPr id="5" name="Picture 2"/>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829050" y="1409872"/>
            <a:ext cx="1385888" cy="22788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val Callout 5"/>
          <p:cNvSpPr/>
          <p:nvPr/>
        </p:nvSpPr>
        <p:spPr bwMode="auto">
          <a:xfrm>
            <a:off x="4521995" y="800100"/>
            <a:ext cx="1364456" cy="1371600"/>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sz="1500" kern="0" dirty="0">
                <a:solidFill>
                  <a:schemeClr val="accent6">
                    <a:lumMod val="95000"/>
                    <a:lumOff val="5000"/>
                  </a:schemeClr>
                </a:solidFill>
              </a:rPr>
              <a:t>Uh oh! Out of soda!</a:t>
            </a:r>
          </a:p>
        </p:txBody>
      </p:sp>
      <p:sp>
        <p:nvSpPr>
          <p:cNvPr id="7" name="Rounded Rectangular Callout 6"/>
          <p:cNvSpPr/>
          <p:nvPr/>
        </p:nvSpPr>
        <p:spPr bwMode="auto">
          <a:xfrm>
            <a:off x="6057903" y="742950"/>
            <a:ext cx="1736024" cy="1428750"/>
          </a:xfrm>
          <a:prstGeom prst="wedgeRoundRectCallou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sz="1500" kern="0" dirty="0">
                <a:solidFill>
                  <a:sysClr val="windowText" lastClr="000000"/>
                </a:solidFill>
              </a:rPr>
              <a:t>No problem. Step aside… </a:t>
            </a:r>
            <a:r>
              <a:rPr lang="en-US" sz="1500" i="1" kern="0" dirty="0">
                <a:solidFill>
                  <a:sysClr val="windowText" lastClr="000000"/>
                </a:solidFill>
              </a:rPr>
              <a:t>More syrup for the sodas!</a:t>
            </a:r>
          </a:p>
        </p:txBody>
      </p:sp>
      <p:cxnSp>
        <p:nvCxnSpPr>
          <p:cNvPr id="9" name="Straight Arrow Connector 8"/>
          <p:cNvCxnSpPr/>
          <p:nvPr/>
        </p:nvCxnSpPr>
        <p:spPr bwMode="auto">
          <a:xfrm>
            <a:off x="5161845" y="3615098"/>
            <a:ext cx="396479" cy="585071"/>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 name="Curved Connector 12"/>
          <p:cNvCxnSpPr>
            <a:stCxn id="24579" idx="0"/>
          </p:cNvCxnSpPr>
          <p:nvPr/>
        </p:nvCxnSpPr>
        <p:spPr bwMode="auto">
          <a:xfrm rot="5400000" flipH="1" flipV="1">
            <a:off x="2984419" y="1969774"/>
            <a:ext cx="757005" cy="932259"/>
          </a:xfrm>
          <a:prstGeom prst="curvedConnector2">
            <a:avLst/>
          </a:prstGeom>
          <a:solidFill>
            <a:schemeClr val="accent1"/>
          </a:solidFill>
          <a:ln w="25400" cap="flat" cmpd="sng" algn="ctr">
            <a:solidFill>
              <a:schemeClr val="tx1"/>
            </a:solidFill>
            <a:prstDash val="solid"/>
            <a:round/>
            <a:headEnd type="none" w="med" len="med"/>
            <a:tailEnd type="arrow"/>
          </a:ln>
          <a:effectLst/>
        </p:spPr>
      </p:cxnSp>
      <p:sp>
        <p:nvSpPr>
          <p:cNvPr id="4" name="Rectangle 3"/>
          <p:cNvSpPr/>
          <p:nvPr/>
        </p:nvSpPr>
        <p:spPr>
          <a:xfrm>
            <a:off x="4857750" y="4400550"/>
            <a:ext cx="285218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500" kern="0" dirty="0">
                <a:solidFill>
                  <a:schemeClr val="accent6">
                    <a:lumMod val="95000"/>
                    <a:lumOff val="5000"/>
                  </a:schemeClr>
                </a:solidFill>
                <a:latin typeface="Arial" pitchFamily="34" charset="0"/>
                <a:cs typeface="Arial" pitchFamily="34" charset="0"/>
              </a:rPr>
              <a:t>Goes to the waiting, i.e.</a:t>
            </a:r>
          </a:p>
          <a:p>
            <a:pPr defTabSz="685800" eaLnBrk="1" fontAlgn="auto" hangingPunct="1">
              <a:spcBef>
                <a:spcPts val="0"/>
              </a:spcBef>
              <a:spcAft>
                <a:spcPts val="0"/>
              </a:spcAft>
            </a:pPr>
            <a:r>
              <a:rPr lang="en-US" sz="1500" kern="0" dirty="0">
                <a:solidFill>
                  <a:schemeClr val="accent6">
                    <a:lumMod val="95000"/>
                    <a:lumOff val="5000"/>
                  </a:schemeClr>
                </a:solidFill>
                <a:latin typeface="Arial" pitchFamily="34" charset="0"/>
                <a:cs typeface="Arial" pitchFamily="34" charset="0"/>
              </a:rPr>
              <a:t>“suspended queue”</a:t>
            </a:r>
          </a:p>
        </p:txBody>
      </p:sp>
      <p:sp>
        <p:nvSpPr>
          <p:cNvPr id="8" name="Rounded Rectangle 7"/>
          <p:cNvSpPr/>
          <p:nvPr/>
        </p:nvSpPr>
        <p:spPr>
          <a:xfrm>
            <a:off x="1828800" y="1972578"/>
            <a:ext cx="142875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pPr>
            <a:r>
              <a:rPr lang="en-US" sz="1500" kern="0" dirty="0">
                <a:solidFill>
                  <a:schemeClr val="accent6">
                    <a:lumMod val="95000"/>
                    <a:lumOff val="5000"/>
                  </a:schemeClr>
                </a:solidFill>
                <a:latin typeface="Arial" pitchFamily="34" charset="0"/>
                <a:cs typeface="Arial" pitchFamily="34" charset="0"/>
              </a:rPr>
              <a:t>Yeah! I’m next in line!</a:t>
            </a:r>
          </a:p>
        </p:txBody>
      </p:sp>
    </p:spTree>
    <p:extLst>
      <p:ext uri="{BB962C8B-B14F-4D97-AF65-F5344CB8AC3E}">
        <p14:creationId xmlns:p14="http://schemas.microsoft.com/office/powerpoint/2010/main" xmlns="" val="462031990"/>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ppt_x"/>
                                          </p:val>
                                        </p:tav>
                                        <p:tav tm="100000">
                                          <p:val>
                                            <p:strVal val="#ppt_x"/>
                                          </p:val>
                                        </p:tav>
                                      </p:tavLst>
                                    </p:anim>
                                    <p:anim calcmode="lin" valueType="num">
                                      <p:cBhvr additive="base">
                                        <p:cTn id="8" dur="500" fill="hold"/>
                                        <p:tgtEl>
                                          <p:spTgt spid="256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4"/>
                                        </p:tgtEl>
                                        <p:attrNameLst>
                                          <p:attrName>style.visibility</p:attrName>
                                        </p:attrNameLst>
                                      </p:cBhvr>
                                      <p:to>
                                        <p:strVal val="visible"/>
                                      </p:to>
                                    </p:set>
                                    <p:anim calcmode="lin" valueType="num">
                                      <p:cBhvr additive="base">
                                        <p:cTn id="13" dur="500" fill="hold"/>
                                        <p:tgtEl>
                                          <p:spTgt spid="25604"/>
                                        </p:tgtEl>
                                        <p:attrNameLst>
                                          <p:attrName>ppt_x</p:attrName>
                                        </p:attrNameLst>
                                      </p:cBhvr>
                                      <p:tavLst>
                                        <p:tav tm="0">
                                          <p:val>
                                            <p:strVal val="#ppt_x"/>
                                          </p:val>
                                        </p:tav>
                                        <p:tav tm="100000">
                                          <p:val>
                                            <p:strVal val="#ppt_x"/>
                                          </p:val>
                                        </p:tav>
                                      </p:tavLst>
                                    </p:anim>
                                    <p:anim calcmode="lin" valueType="num">
                                      <p:cBhvr additive="base">
                                        <p:cTn id="14"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anim calcmode="lin" valueType="num">
                                      <p:cBhvr additive="base">
                                        <p:cTn id="19" dur="500" fill="hold"/>
                                        <p:tgtEl>
                                          <p:spTgt spid="25606"/>
                                        </p:tgtEl>
                                        <p:attrNameLst>
                                          <p:attrName>ppt_x</p:attrName>
                                        </p:attrNameLst>
                                      </p:cBhvr>
                                      <p:tavLst>
                                        <p:tav tm="0">
                                          <p:val>
                                            <p:strVal val="#ppt_x"/>
                                          </p:val>
                                        </p:tav>
                                        <p:tav tm="100000">
                                          <p:val>
                                            <p:strVal val="#ppt_x"/>
                                          </p:val>
                                        </p:tav>
                                      </p:tavLst>
                                    </p:anim>
                                    <p:anim calcmode="lin" valueType="num">
                                      <p:cBhvr additive="base">
                                        <p:cTn id="20"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579"/>
                                        </p:tgtEl>
                                        <p:attrNameLst>
                                          <p:attrName>style.visibility</p:attrName>
                                        </p:attrNameLst>
                                      </p:cBhvr>
                                      <p:to>
                                        <p:strVal val="visible"/>
                                      </p:to>
                                    </p:set>
                                    <p:animEffect transition="in" filter="fade">
                                      <p:cBhvr>
                                        <p:cTn id="43" dur="500"/>
                                        <p:tgtEl>
                                          <p:spTgt spid="24579"/>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ppt_w</p:attrName>
                                        </p:attrNameLst>
                                      </p:cBhvr>
                                      <p:tavLst>
                                        <p:tav tm="0">
                                          <p:val>
                                            <p:fltVal val="0"/>
                                          </p:val>
                                        </p:tav>
                                        <p:tav tm="100000">
                                          <p:val>
                                            <p:strVal val="#ppt_w"/>
                                          </p:val>
                                        </p:tav>
                                      </p:tavLst>
                                    </p:anim>
                                    <p:anim calcmode="lin" valueType="num">
                                      <p:cBhvr>
                                        <p:cTn id="49" dur="500" fill="hold"/>
                                        <p:tgtEl>
                                          <p:spTgt spid="6"/>
                                        </p:tgtEl>
                                        <p:attrNameLst>
                                          <p:attrName>ppt_h</p:attrName>
                                        </p:attrNameLst>
                                      </p:cBhvr>
                                      <p:tavLst>
                                        <p:tav tm="0">
                                          <p:val>
                                            <p:fltVal val="0"/>
                                          </p:val>
                                        </p:tav>
                                        <p:tav tm="100000">
                                          <p:val>
                                            <p:strVal val="#ppt_h"/>
                                          </p:val>
                                        </p:tav>
                                      </p:tavLst>
                                    </p:anim>
                                    <p:animEffect transition="in" filter="fad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Title 1065985"/>
          <p:cNvSpPr>
            <a:spLocks noGrp="1" noChangeArrowheads="1"/>
          </p:cNvSpPr>
          <p:nvPr>
            <p:ph type="title"/>
          </p:nvPr>
        </p:nvSpPr>
        <p:spPr/>
        <p:txBody>
          <a:bodyPr anchor="t"/>
          <a:lstStyle/>
          <a:p>
            <a:pPr defTabSz="685800"/>
            <a:r>
              <a:rPr lang="en-GB"/>
              <a:t>SQL Server waits</a:t>
            </a:r>
            <a:endParaRPr lang="en-US" dirty="0"/>
          </a:p>
        </p:txBody>
      </p:sp>
      <p:sp>
        <p:nvSpPr>
          <p:cNvPr id="31" name="Rounded Rectangle 30"/>
          <p:cNvSpPr/>
          <p:nvPr/>
        </p:nvSpPr>
        <p:spPr bwMode="auto">
          <a:xfrm>
            <a:off x="4732736" y="1087373"/>
            <a:ext cx="2636322" cy="2935813"/>
          </a:xfrm>
          <a:prstGeom prst="roundRect">
            <a:avLst/>
          </a:prstGeom>
          <a:gradFill>
            <a:gsLst>
              <a:gs pos="0">
                <a:srgbClr val="35639A"/>
              </a:gs>
              <a:gs pos="50000">
                <a:srgbClr val="4883CA"/>
              </a:gs>
              <a:gs pos="100000">
                <a:srgbClr val="4684CD"/>
              </a:gs>
            </a:gsLst>
            <a:lin ang="5400000" scaled="0"/>
          </a:gradFill>
          <a:ln w="19050" cap="flat" cmpd="sng" algn="ctr">
            <a:solidFill>
              <a:srgbClr val="1C1C1C"/>
            </a:soli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68580" tIns="34290" rIns="68580" bIns="34290" rtlCol="0" anchor="t" compatLnSpc="1">
            <a:spAutoFit/>
          </a:bodyPr>
          <a:lstStyle/>
          <a:p>
            <a:pPr defTabSz="685800" eaLnBrk="1" hangingPunct="1"/>
            <a:r>
              <a:rPr lang="en-GB" sz="1200" b="1" kern="0" dirty="0">
                <a:solidFill>
                  <a:schemeClr val="bg2"/>
                </a:solidFill>
                <a:effectLst>
                  <a:outerShdw blurRad="38100" dist="38100" dir="2700000" algn="tl">
                    <a:srgbClr val="000000">
                      <a:alpha val="43137"/>
                    </a:srgbClr>
                  </a:outerShdw>
                </a:effectLst>
                <a:latin typeface="Trebuchet MS"/>
              </a:rPr>
              <a:t>Suspended </a:t>
            </a:r>
            <a:r>
              <a:rPr lang="en-GB" sz="1200" kern="0" dirty="0">
                <a:solidFill>
                  <a:schemeClr val="bg2"/>
                </a:solidFill>
                <a:effectLst>
                  <a:outerShdw blurRad="38100" dist="38100" dir="2700000" algn="tl">
                    <a:srgbClr val="000000">
                      <a:alpha val="43137"/>
                    </a:srgbClr>
                  </a:outerShdw>
                </a:effectLst>
                <a:latin typeface="Trebuchet MS"/>
              </a:rPr>
              <a:t>Scheduler 1</a:t>
            </a:r>
          </a:p>
          <a:p>
            <a:pPr defTabSz="685800" eaLnBrk="1" hangingPunct="1"/>
            <a:endParaRPr lang="en-GB" sz="12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12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1200" kern="0" dirty="0">
              <a:solidFill>
                <a:srgbClr val="1C1C1C"/>
              </a:solidFill>
              <a:latin typeface="Trebuchet MS"/>
            </a:endParaRPr>
          </a:p>
          <a:p>
            <a:pPr defTabSz="685800" eaLnBrk="1" hangingPunct="1"/>
            <a:endParaRPr lang="en-GB" sz="12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1200" kern="0" dirty="0">
              <a:solidFill>
                <a:srgbClr val="1C1C1C"/>
              </a:solidFill>
              <a:latin typeface="Trebuchet MS"/>
            </a:endParaRPr>
          </a:p>
          <a:p>
            <a:pPr defTabSz="685800" eaLnBrk="1" hangingPunct="1"/>
            <a:endParaRPr lang="en-GB" sz="9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1350" kern="0" dirty="0">
              <a:solidFill>
                <a:srgbClr val="1C1C1C"/>
              </a:solidFill>
              <a:latin typeface="Trebuchet MS"/>
            </a:endParaRPr>
          </a:p>
          <a:p>
            <a:pPr defTabSz="685800" eaLnBrk="1" hangingPunct="1"/>
            <a:endParaRPr lang="en-GB" sz="9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1350" kern="0" dirty="0">
              <a:solidFill>
                <a:srgbClr val="1C1C1C"/>
              </a:solidFill>
              <a:latin typeface="Trebuchet MS"/>
            </a:endParaRPr>
          </a:p>
          <a:p>
            <a:pPr defTabSz="685800" eaLnBrk="1" hangingPunct="1"/>
            <a:endParaRPr lang="en-GB" sz="9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1350" kern="0" dirty="0">
              <a:solidFill>
                <a:srgbClr val="1C1C1C"/>
              </a:solidFill>
              <a:latin typeface="Trebuchet MS"/>
            </a:endParaRPr>
          </a:p>
          <a:p>
            <a:pPr defTabSz="685800" eaLnBrk="1" hangingPunct="1"/>
            <a:endParaRPr lang="en-GB" sz="9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1350" kern="0" dirty="0">
              <a:solidFill>
                <a:srgbClr val="1C1C1C"/>
              </a:solidFill>
              <a:latin typeface="Trebuchet MS"/>
            </a:endParaRPr>
          </a:p>
          <a:p>
            <a:pPr defTabSz="685800" eaLnBrk="1" hangingPunct="1"/>
            <a:endParaRPr lang="en-US" sz="900" kern="0" dirty="0">
              <a:solidFill>
                <a:srgbClr val="1C1C1C"/>
              </a:solidFill>
              <a:effectLst>
                <a:outerShdw blurRad="38100" dist="38100" dir="2700000" algn="tl">
                  <a:srgbClr val="000000">
                    <a:alpha val="43137"/>
                  </a:srgbClr>
                </a:outerShdw>
              </a:effectLst>
              <a:latin typeface="Trebuchet MS"/>
            </a:endParaRPr>
          </a:p>
        </p:txBody>
      </p:sp>
      <p:sp>
        <p:nvSpPr>
          <p:cNvPr id="34" name="Rounded Rectangle 33"/>
          <p:cNvSpPr/>
          <p:nvPr/>
        </p:nvSpPr>
        <p:spPr bwMode="auto">
          <a:xfrm>
            <a:off x="1713871" y="2036371"/>
            <a:ext cx="2636322" cy="2528352"/>
          </a:xfrm>
          <a:prstGeom prst="roundRect">
            <a:avLst/>
          </a:prstGeom>
          <a:gradFill>
            <a:gsLst>
              <a:gs pos="0">
                <a:srgbClr val="35639A"/>
              </a:gs>
              <a:gs pos="50000">
                <a:srgbClr val="4883CA"/>
              </a:gs>
              <a:gs pos="100000">
                <a:srgbClr val="4684CD"/>
              </a:gs>
            </a:gsLst>
            <a:lin ang="5400000" scaled="0"/>
          </a:gradFill>
          <a:ln w="19050" cap="flat" cmpd="sng" algn="ctr">
            <a:solidFill>
              <a:srgbClr val="1C1C1C"/>
            </a:soli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68580" tIns="34290" rIns="68580" bIns="34290" rtlCol="0" anchor="t" compatLnSpc="1">
            <a:spAutoFit/>
          </a:bodyPr>
          <a:lstStyle/>
          <a:p>
            <a:pPr defTabSz="685800" eaLnBrk="1" hangingPunct="1"/>
            <a:r>
              <a:rPr lang="en-GB" sz="1200" b="1" kern="0" dirty="0">
                <a:solidFill>
                  <a:schemeClr val="bg2"/>
                </a:solidFill>
                <a:effectLst>
                  <a:outerShdw blurRad="38100" dist="38100" dir="2700000" algn="tl">
                    <a:srgbClr val="000000">
                      <a:alpha val="43137"/>
                    </a:srgbClr>
                  </a:outerShdw>
                </a:effectLst>
                <a:latin typeface="Trebuchet MS"/>
              </a:rPr>
              <a:t>Runnable</a:t>
            </a:r>
            <a:r>
              <a:rPr lang="en-GB" sz="1200" kern="0" dirty="0">
                <a:solidFill>
                  <a:schemeClr val="bg2"/>
                </a:solidFill>
                <a:effectLst>
                  <a:outerShdw blurRad="38100" dist="38100" dir="2700000" algn="tl">
                    <a:srgbClr val="000000">
                      <a:alpha val="43137"/>
                    </a:srgbClr>
                  </a:outerShdw>
                </a:effectLst>
                <a:latin typeface="Trebuchet MS"/>
              </a:rPr>
              <a:t> Scheduler 1</a:t>
            </a:r>
          </a:p>
          <a:p>
            <a:pPr defTabSz="685800" eaLnBrk="1" hangingPunct="1"/>
            <a:endParaRPr lang="en-GB" sz="1200" kern="0" dirty="0">
              <a:solidFill>
                <a:srgbClr val="1C1C1C"/>
              </a:solidFill>
              <a:latin typeface="Trebuchet MS"/>
            </a:endParaRPr>
          </a:p>
          <a:p>
            <a:pPr defTabSz="685800" eaLnBrk="1" hangingPunct="1"/>
            <a:endParaRPr lang="en-GB" sz="12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9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1350" kern="0" dirty="0">
              <a:solidFill>
                <a:srgbClr val="1C1C1C"/>
              </a:solidFill>
              <a:latin typeface="Trebuchet MS"/>
            </a:endParaRPr>
          </a:p>
          <a:p>
            <a:pPr defTabSz="685800" eaLnBrk="1" hangingPunct="1"/>
            <a:endParaRPr lang="en-GB" sz="9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1350" kern="0" dirty="0">
              <a:solidFill>
                <a:srgbClr val="1C1C1C"/>
              </a:solidFill>
              <a:latin typeface="Trebuchet MS"/>
            </a:endParaRPr>
          </a:p>
          <a:p>
            <a:pPr defTabSz="685800" eaLnBrk="1" hangingPunct="1"/>
            <a:endParaRPr lang="en-GB" sz="9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1350" kern="0" dirty="0">
              <a:solidFill>
                <a:srgbClr val="1C1C1C"/>
              </a:solidFill>
              <a:latin typeface="Trebuchet MS"/>
            </a:endParaRPr>
          </a:p>
          <a:p>
            <a:pPr defTabSz="685800" eaLnBrk="1" hangingPunct="1"/>
            <a:endParaRPr lang="en-GB" sz="9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GB" sz="1350" kern="0" dirty="0">
              <a:solidFill>
                <a:srgbClr val="1C1C1C"/>
              </a:solidFill>
              <a:latin typeface="Trebuchet MS"/>
            </a:endParaRPr>
          </a:p>
          <a:p>
            <a:pPr defTabSz="685800" eaLnBrk="1" hangingPunct="1"/>
            <a:endParaRPr lang="en-GB" sz="9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US" sz="900" kern="0" dirty="0">
              <a:solidFill>
                <a:srgbClr val="1C1C1C"/>
              </a:solidFill>
              <a:effectLst>
                <a:outerShdw blurRad="38100" dist="38100" dir="2700000" algn="tl">
                  <a:srgbClr val="000000">
                    <a:alpha val="43137"/>
                  </a:srgbClr>
                </a:outerShdw>
              </a:effectLst>
              <a:latin typeface="Trebuchet MS"/>
            </a:endParaRPr>
          </a:p>
        </p:txBody>
      </p:sp>
      <p:sp>
        <p:nvSpPr>
          <p:cNvPr id="43" name="Rounded Rectangle 42"/>
          <p:cNvSpPr/>
          <p:nvPr/>
        </p:nvSpPr>
        <p:spPr bwMode="auto">
          <a:xfrm>
            <a:off x="1733347" y="1079490"/>
            <a:ext cx="2636322" cy="791706"/>
          </a:xfrm>
          <a:prstGeom prst="roundRect">
            <a:avLst/>
          </a:prstGeom>
          <a:gradFill>
            <a:gsLst>
              <a:gs pos="0">
                <a:srgbClr val="35639A"/>
              </a:gs>
              <a:gs pos="50000">
                <a:srgbClr val="4883CA"/>
              </a:gs>
              <a:gs pos="100000">
                <a:srgbClr val="4684CD"/>
              </a:gs>
            </a:gsLst>
            <a:lin ang="5400000" scaled="0"/>
          </a:gradFill>
          <a:ln w="19050" cap="flat" cmpd="sng" algn="ctr">
            <a:solidFill>
              <a:srgbClr val="1C1C1C"/>
            </a:soli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68580" tIns="34290" rIns="68580" bIns="34290" rtlCol="0" anchor="t" compatLnSpc="1">
            <a:spAutoFit/>
          </a:bodyPr>
          <a:lstStyle/>
          <a:p>
            <a:pPr defTabSz="685800" eaLnBrk="1" hangingPunct="1"/>
            <a:r>
              <a:rPr lang="en-GB" sz="1200" b="1" kern="0" dirty="0">
                <a:solidFill>
                  <a:schemeClr val="bg2"/>
                </a:solidFill>
                <a:effectLst>
                  <a:outerShdw blurRad="38100" dist="38100" dir="2700000" algn="tl">
                    <a:srgbClr val="000000">
                      <a:alpha val="43137"/>
                    </a:srgbClr>
                  </a:outerShdw>
                </a:effectLst>
                <a:latin typeface="Trebuchet MS"/>
              </a:rPr>
              <a:t>Running</a:t>
            </a:r>
            <a:r>
              <a:rPr lang="en-GB" sz="1200" kern="0" dirty="0">
                <a:solidFill>
                  <a:schemeClr val="bg2"/>
                </a:solidFill>
                <a:effectLst>
                  <a:outerShdw blurRad="38100" dist="38100" dir="2700000" algn="tl">
                    <a:srgbClr val="000000">
                      <a:alpha val="43137"/>
                    </a:srgbClr>
                  </a:outerShdw>
                </a:effectLst>
                <a:latin typeface="Trebuchet MS"/>
              </a:rPr>
              <a:t> Scheduler 1</a:t>
            </a:r>
          </a:p>
          <a:p>
            <a:pPr defTabSz="685800" eaLnBrk="1" hangingPunct="1"/>
            <a:endParaRPr lang="en-GB" sz="1200" kern="0" dirty="0">
              <a:solidFill>
                <a:srgbClr val="1C1C1C"/>
              </a:solidFill>
              <a:latin typeface="Trebuchet MS"/>
            </a:endParaRPr>
          </a:p>
          <a:p>
            <a:pPr defTabSz="685800" eaLnBrk="1" hangingPunct="1"/>
            <a:endParaRPr lang="en-GB" sz="900" kern="0" dirty="0">
              <a:solidFill>
                <a:srgbClr val="1C1C1C"/>
              </a:solidFill>
              <a:effectLst>
                <a:outerShdw blurRad="38100" dist="38100" dir="2700000" algn="tl">
                  <a:srgbClr val="000000">
                    <a:alpha val="43137"/>
                  </a:srgbClr>
                </a:outerShdw>
              </a:effectLst>
              <a:latin typeface="Trebuchet MS"/>
            </a:endParaRPr>
          </a:p>
          <a:p>
            <a:pPr defTabSz="685800" eaLnBrk="1" hangingPunct="1"/>
            <a:endParaRPr lang="en-US" sz="900" kern="0" dirty="0">
              <a:solidFill>
                <a:srgbClr val="1C1C1C"/>
              </a:solidFill>
              <a:effectLst>
                <a:outerShdw blurRad="38100" dist="38100" dir="2700000" algn="tl">
                  <a:srgbClr val="000000">
                    <a:alpha val="43137"/>
                  </a:srgbClr>
                </a:outerShdw>
              </a:effectLst>
              <a:latin typeface="Trebuchet MS"/>
            </a:endParaRPr>
          </a:p>
        </p:txBody>
      </p:sp>
      <p:grpSp>
        <p:nvGrpSpPr>
          <p:cNvPr id="2" name="Group 50"/>
          <p:cNvGrpSpPr/>
          <p:nvPr/>
        </p:nvGrpSpPr>
        <p:grpSpPr>
          <a:xfrm>
            <a:off x="1810819" y="1373806"/>
            <a:ext cx="1530501" cy="425668"/>
            <a:chOff x="1313284" y="2695903"/>
            <a:chExt cx="2040669" cy="567557"/>
          </a:xfrm>
        </p:grpSpPr>
        <p:pic>
          <p:nvPicPr>
            <p:cNvPr id="29"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48" name="TextBox 47"/>
            <p:cNvSpPr txBox="1"/>
            <p:nvPr/>
          </p:nvSpPr>
          <p:spPr>
            <a:xfrm>
              <a:off x="1844565" y="2743199"/>
              <a:ext cx="1509388" cy="492442"/>
            </a:xfrm>
            <a:prstGeom prst="rect">
              <a:avLst/>
            </a:prstGeom>
            <a:noFill/>
          </p:spPr>
          <p:txBody>
            <a:bodyPr wrap="none" rtlCol="0">
              <a:spAutoFit/>
            </a:bodyPr>
            <a:lstStyle/>
            <a:p>
              <a:pPr defTabSz="685800" eaLnBrk="1" fontAlgn="auto" hangingPunct="1">
                <a:spcBef>
                  <a:spcPts val="0"/>
                </a:spcBef>
                <a:spcAft>
                  <a:spcPts val="0"/>
                </a:spcAft>
              </a:pPr>
              <a:r>
                <a:rPr lang="en-GB" sz="1800" b="1" kern="0" dirty="0">
                  <a:solidFill>
                    <a:srgbClr val="000000"/>
                  </a:solidFill>
                </a:rPr>
                <a:t>55 </a:t>
              </a:r>
              <a:r>
                <a:rPr lang="en-GB" sz="1200" b="1" kern="0" dirty="0">
                  <a:solidFill>
                    <a:srgbClr val="000000"/>
                  </a:solidFill>
                </a:rPr>
                <a:t>Running</a:t>
              </a:r>
              <a:endParaRPr lang="en-GB" sz="1350" b="1" kern="0" dirty="0">
                <a:solidFill>
                  <a:srgbClr val="000000"/>
                </a:solidFill>
              </a:endParaRPr>
            </a:p>
          </p:txBody>
        </p:sp>
      </p:grpSp>
      <p:grpSp>
        <p:nvGrpSpPr>
          <p:cNvPr id="3" name="Group 54"/>
          <p:cNvGrpSpPr/>
          <p:nvPr/>
        </p:nvGrpSpPr>
        <p:grpSpPr>
          <a:xfrm>
            <a:off x="4853563" y="1992603"/>
            <a:ext cx="1812632" cy="425668"/>
            <a:chOff x="1313284" y="2695903"/>
            <a:chExt cx="2416843" cy="567557"/>
          </a:xfrm>
        </p:grpSpPr>
        <p:pic>
          <p:nvPicPr>
            <p:cNvPr id="56"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57" name="TextBox 56"/>
            <p:cNvSpPr txBox="1"/>
            <p:nvPr/>
          </p:nvSpPr>
          <p:spPr>
            <a:xfrm>
              <a:off x="1844567" y="2743199"/>
              <a:ext cx="1885560" cy="492442"/>
            </a:xfrm>
            <a:prstGeom prst="rect">
              <a:avLst/>
            </a:prstGeom>
            <a:noFill/>
          </p:spPr>
          <p:txBody>
            <a:bodyPr wrap="none" rtlCol="0">
              <a:spAutoFit/>
            </a:bodyPr>
            <a:lstStyle/>
            <a:p>
              <a:pPr defTabSz="685800" eaLnBrk="1" fontAlgn="auto" hangingPunct="1">
                <a:spcBef>
                  <a:spcPts val="0"/>
                </a:spcBef>
                <a:spcAft>
                  <a:spcPts val="0"/>
                </a:spcAft>
              </a:pPr>
              <a:r>
                <a:rPr lang="en-GB" sz="1800" b="1" kern="0" dirty="0">
                  <a:solidFill>
                    <a:sysClr val="windowText" lastClr="000000"/>
                  </a:solidFill>
                </a:rPr>
                <a:t>54 </a:t>
              </a:r>
              <a:r>
                <a:rPr lang="en-GB" sz="1200" b="1" kern="0" dirty="0">
                  <a:solidFill>
                    <a:sysClr val="windowText" lastClr="000000"/>
                  </a:solidFill>
                </a:rPr>
                <a:t>CXPACKET</a:t>
              </a:r>
              <a:r>
                <a:rPr lang="en-GB" sz="1800" b="1" kern="0" dirty="0">
                  <a:solidFill>
                    <a:sysClr val="windowText" lastClr="000000"/>
                  </a:solidFill>
                </a:rPr>
                <a:t> </a:t>
              </a:r>
              <a:endParaRPr lang="en-GB" sz="1350" b="1" kern="0" dirty="0">
                <a:solidFill>
                  <a:sysClr val="windowText" lastClr="000000"/>
                </a:solidFill>
              </a:endParaRPr>
            </a:p>
          </p:txBody>
        </p:sp>
      </p:grpSp>
      <p:grpSp>
        <p:nvGrpSpPr>
          <p:cNvPr id="4" name="Group 57"/>
          <p:cNvGrpSpPr/>
          <p:nvPr/>
        </p:nvGrpSpPr>
        <p:grpSpPr>
          <a:xfrm>
            <a:off x="4861447" y="2449802"/>
            <a:ext cx="1684389" cy="425668"/>
            <a:chOff x="1313284" y="2695903"/>
            <a:chExt cx="2245853" cy="567557"/>
          </a:xfrm>
        </p:grpSpPr>
        <p:pic>
          <p:nvPicPr>
            <p:cNvPr id="59"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60" name="TextBox 59"/>
            <p:cNvSpPr txBox="1"/>
            <p:nvPr/>
          </p:nvSpPr>
          <p:spPr>
            <a:xfrm>
              <a:off x="1844565" y="2743199"/>
              <a:ext cx="1714572" cy="492442"/>
            </a:xfrm>
            <a:prstGeom prst="rect">
              <a:avLst/>
            </a:prstGeom>
            <a:noFill/>
          </p:spPr>
          <p:txBody>
            <a:bodyPr wrap="none" rtlCol="0">
              <a:spAutoFit/>
            </a:bodyPr>
            <a:lstStyle/>
            <a:p>
              <a:pPr defTabSz="685800" eaLnBrk="1" fontAlgn="auto" hangingPunct="1">
                <a:spcBef>
                  <a:spcPts val="0"/>
                </a:spcBef>
                <a:spcAft>
                  <a:spcPts val="0"/>
                </a:spcAft>
              </a:pPr>
              <a:r>
                <a:rPr lang="en-GB" sz="1800" b="1" kern="0" dirty="0">
                  <a:solidFill>
                    <a:sysClr val="windowText" lastClr="000000"/>
                  </a:solidFill>
                </a:rPr>
                <a:t>60 </a:t>
              </a:r>
              <a:r>
                <a:rPr lang="en-GB" sz="1200" b="1" kern="0" dirty="0">
                  <a:solidFill>
                    <a:sysClr val="windowText" lastClr="000000"/>
                  </a:solidFill>
                </a:rPr>
                <a:t>LCK_M_S</a:t>
              </a:r>
              <a:r>
                <a:rPr lang="en-GB" sz="1800" b="1" kern="0" dirty="0">
                  <a:solidFill>
                    <a:sysClr val="windowText" lastClr="000000"/>
                  </a:solidFill>
                </a:rPr>
                <a:t> </a:t>
              </a:r>
              <a:endParaRPr lang="en-GB" sz="1350" b="1" kern="0" dirty="0">
                <a:solidFill>
                  <a:sysClr val="windowText" lastClr="000000"/>
                </a:solidFill>
              </a:endParaRPr>
            </a:p>
          </p:txBody>
        </p:sp>
      </p:grpSp>
      <p:grpSp>
        <p:nvGrpSpPr>
          <p:cNvPr id="5" name="Group 60"/>
          <p:cNvGrpSpPr/>
          <p:nvPr/>
        </p:nvGrpSpPr>
        <p:grpSpPr>
          <a:xfrm>
            <a:off x="4869329" y="2918826"/>
            <a:ext cx="1620270" cy="425668"/>
            <a:chOff x="1313284" y="2695903"/>
            <a:chExt cx="2160360" cy="567557"/>
          </a:xfrm>
        </p:grpSpPr>
        <p:pic>
          <p:nvPicPr>
            <p:cNvPr id="62"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63" name="TextBox 62"/>
            <p:cNvSpPr txBox="1"/>
            <p:nvPr/>
          </p:nvSpPr>
          <p:spPr>
            <a:xfrm>
              <a:off x="1844565" y="2743199"/>
              <a:ext cx="1629079" cy="492442"/>
            </a:xfrm>
            <a:prstGeom prst="rect">
              <a:avLst/>
            </a:prstGeom>
            <a:noFill/>
          </p:spPr>
          <p:txBody>
            <a:bodyPr wrap="none" rtlCol="0">
              <a:spAutoFit/>
            </a:bodyPr>
            <a:lstStyle/>
            <a:p>
              <a:pPr defTabSz="685800" eaLnBrk="1" fontAlgn="auto" hangingPunct="1">
                <a:spcBef>
                  <a:spcPts val="0"/>
                </a:spcBef>
                <a:spcAft>
                  <a:spcPts val="0"/>
                </a:spcAft>
              </a:pPr>
              <a:r>
                <a:rPr lang="en-GB" sz="1800" b="1" kern="0" dirty="0">
                  <a:solidFill>
                    <a:sysClr val="windowText" lastClr="000000"/>
                  </a:solidFill>
                </a:rPr>
                <a:t>61 </a:t>
              </a:r>
              <a:r>
                <a:rPr lang="en-GB" sz="1200" b="1" kern="0" dirty="0">
                  <a:solidFill>
                    <a:sysClr val="windowText" lastClr="000000"/>
                  </a:solidFill>
                </a:rPr>
                <a:t>LCK_M_S</a:t>
              </a:r>
              <a:endParaRPr lang="en-GB" sz="1350" b="1" kern="0" dirty="0">
                <a:solidFill>
                  <a:sysClr val="windowText" lastClr="000000"/>
                </a:solidFill>
              </a:endParaRPr>
            </a:p>
          </p:txBody>
        </p:sp>
      </p:grpSp>
      <p:grpSp>
        <p:nvGrpSpPr>
          <p:cNvPr id="6" name="Group 63"/>
          <p:cNvGrpSpPr/>
          <p:nvPr/>
        </p:nvGrpSpPr>
        <p:grpSpPr>
          <a:xfrm>
            <a:off x="1806878" y="2315796"/>
            <a:ext cx="1605845" cy="425668"/>
            <a:chOff x="1313284" y="2695903"/>
            <a:chExt cx="2141126" cy="567557"/>
          </a:xfrm>
        </p:grpSpPr>
        <p:pic>
          <p:nvPicPr>
            <p:cNvPr id="65"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66" name="TextBox 65"/>
            <p:cNvSpPr txBox="1"/>
            <p:nvPr/>
          </p:nvSpPr>
          <p:spPr>
            <a:xfrm>
              <a:off x="1844567" y="2743199"/>
              <a:ext cx="1609843" cy="492442"/>
            </a:xfrm>
            <a:prstGeom prst="rect">
              <a:avLst/>
            </a:prstGeom>
            <a:noFill/>
          </p:spPr>
          <p:txBody>
            <a:bodyPr wrap="none" rtlCol="0">
              <a:spAutoFit/>
            </a:bodyPr>
            <a:lstStyle/>
            <a:p>
              <a:pPr defTabSz="685800" eaLnBrk="1" fontAlgn="auto" hangingPunct="1">
                <a:spcBef>
                  <a:spcPts val="0"/>
                </a:spcBef>
                <a:spcAft>
                  <a:spcPts val="0"/>
                </a:spcAft>
              </a:pPr>
              <a:r>
                <a:rPr lang="en-GB" sz="1800" b="1" kern="0" dirty="0">
                  <a:solidFill>
                    <a:sysClr val="windowText" lastClr="000000"/>
                  </a:solidFill>
                </a:rPr>
                <a:t>53 </a:t>
              </a:r>
              <a:r>
                <a:rPr lang="en-GB" sz="1200" b="1" kern="0" dirty="0">
                  <a:solidFill>
                    <a:sysClr val="windowText" lastClr="000000"/>
                  </a:solidFill>
                </a:rPr>
                <a:t>Runnable</a:t>
              </a:r>
              <a:endParaRPr lang="en-GB" sz="1350" b="1" kern="0" dirty="0">
                <a:solidFill>
                  <a:sysClr val="windowText" lastClr="000000"/>
                </a:solidFill>
              </a:endParaRPr>
            </a:p>
          </p:txBody>
        </p:sp>
      </p:grpSp>
      <p:grpSp>
        <p:nvGrpSpPr>
          <p:cNvPr id="7" name="Group 66"/>
          <p:cNvGrpSpPr/>
          <p:nvPr/>
        </p:nvGrpSpPr>
        <p:grpSpPr>
          <a:xfrm>
            <a:off x="1802937" y="2784819"/>
            <a:ext cx="1605845" cy="425668"/>
            <a:chOff x="1313284" y="2695903"/>
            <a:chExt cx="2141126" cy="567557"/>
          </a:xfrm>
        </p:grpSpPr>
        <p:pic>
          <p:nvPicPr>
            <p:cNvPr id="68"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69" name="TextBox 68"/>
            <p:cNvSpPr txBox="1"/>
            <p:nvPr/>
          </p:nvSpPr>
          <p:spPr>
            <a:xfrm>
              <a:off x="1844567" y="2743199"/>
              <a:ext cx="1609843" cy="492442"/>
            </a:xfrm>
            <a:prstGeom prst="rect">
              <a:avLst/>
            </a:prstGeom>
            <a:noFill/>
          </p:spPr>
          <p:txBody>
            <a:bodyPr wrap="none" rtlCol="0">
              <a:spAutoFit/>
            </a:bodyPr>
            <a:lstStyle/>
            <a:p>
              <a:pPr defTabSz="685800" eaLnBrk="1" fontAlgn="auto" hangingPunct="1">
                <a:spcBef>
                  <a:spcPts val="0"/>
                </a:spcBef>
                <a:spcAft>
                  <a:spcPts val="0"/>
                </a:spcAft>
              </a:pPr>
              <a:r>
                <a:rPr lang="en-GB" sz="1800" b="1" kern="0" dirty="0">
                  <a:solidFill>
                    <a:sysClr val="windowText" lastClr="000000"/>
                  </a:solidFill>
                </a:rPr>
                <a:t>56 </a:t>
              </a:r>
              <a:r>
                <a:rPr lang="en-GB" sz="1200" b="1" kern="0" dirty="0">
                  <a:solidFill>
                    <a:sysClr val="windowText" lastClr="000000"/>
                  </a:solidFill>
                </a:rPr>
                <a:t>Runnable</a:t>
              </a:r>
              <a:endParaRPr lang="en-GB" sz="1350" b="1" kern="0" dirty="0">
                <a:solidFill>
                  <a:sysClr val="windowText" lastClr="000000"/>
                </a:solidFill>
              </a:endParaRPr>
            </a:p>
          </p:txBody>
        </p:sp>
      </p:grpSp>
      <p:grpSp>
        <p:nvGrpSpPr>
          <p:cNvPr id="8" name="Group 69"/>
          <p:cNvGrpSpPr/>
          <p:nvPr/>
        </p:nvGrpSpPr>
        <p:grpSpPr>
          <a:xfrm>
            <a:off x="1822643" y="3253843"/>
            <a:ext cx="1605845" cy="425668"/>
            <a:chOff x="1313284" y="2695903"/>
            <a:chExt cx="2141126" cy="567557"/>
          </a:xfrm>
        </p:grpSpPr>
        <p:pic>
          <p:nvPicPr>
            <p:cNvPr id="71"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72" name="TextBox 71"/>
            <p:cNvSpPr txBox="1"/>
            <p:nvPr/>
          </p:nvSpPr>
          <p:spPr>
            <a:xfrm>
              <a:off x="1844567" y="2743199"/>
              <a:ext cx="1609843" cy="492442"/>
            </a:xfrm>
            <a:prstGeom prst="rect">
              <a:avLst/>
            </a:prstGeom>
            <a:noFill/>
          </p:spPr>
          <p:txBody>
            <a:bodyPr wrap="none" rtlCol="0">
              <a:spAutoFit/>
            </a:bodyPr>
            <a:lstStyle/>
            <a:p>
              <a:pPr defTabSz="685800" eaLnBrk="1" fontAlgn="auto" hangingPunct="1">
                <a:spcBef>
                  <a:spcPts val="0"/>
                </a:spcBef>
                <a:spcAft>
                  <a:spcPts val="0"/>
                </a:spcAft>
              </a:pPr>
              <a:r>
                <a:rPr lang="en-GB" sz="1800" b="1" kern="0" dirty="0">
                  <a:solidFill>
                    <a:sysClr val="windowText" lastClr="000000"/>
                  </a:solidFill>
                </a:rPr>
                <a:t>59 </a:t>
              </a:r>
              <a:r>
                <a:rPr lang="en-GB" sz="1200" b="1" kern="0" dirty="0">
                  <a:solidFill>
                    <a:sysClr val="windowText" lastClr="000000"/>
                  </a:solidFill>
                </a:rPr>
                <a:t>Runnable</a:t>
              </a:r>
              <a:endParaRPr lang="en-GB" sz="1350" b="1" kern="0" dirty="0">
                <a:solidFill>
                  <a:sysClr val="windowText" lastClr="000000"/>
                </a:solidFill>
              </a:endParaRPr>
            </a:p>
          </p:txBody>
        </p:sp>
      </p:grpSp>
      <p:sp>
        <p:nvSpPr>
          <p:cNvPr id="32" name="Rounded Rectangle 31"/>
          <p:cNvSpPr/>
          <p:nvPr/>
        </p:nvSpPr>
        <p:spPr bwMode="auto">
          <a:xfrm>
            <a:off x="1819084" y="1385632"/>
            <a:ext cx="1679027" cy="383084"/>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68580" tIns="34290" rIns="68580" bIns="34290" rtlCol="0" anchor="t" compatLnSpc="1">
            <a:spAutoFit/>
          </a:bodyPr>
          <a:lstStyle/>
          <a:p>
            <a:pPr defTabSz="685800" eaLnBrk="1" hangingPunct="1"/>
            <a:endParaRPr lang="en-GB" sz="900" kern="0" dirty="0">
              <a:solidFill>
                <a:schemeClr val="tx1">
                  <a:alpha val="100000"/>
                </a:schemeClr>
              </a:solidFill>
              <a:effectLst>
                <a:outerShdw blurRad="38100" dist="38100" dir="2700000" algn="tl">
                  <a:srgbClr val="000000">
                    <a:alpha val="43137"/>
                  </a:srgbClr>
                </a:outerShdw>
              </a:effectLst>
              <a:latin typeface="Trebuchet MS"/>
            </a:endParaRPr>
          </a:p>
          <a:p>
            <a:pPr defTabSz="685800" eaLnBrk="1" hangingPunct="1"/>
            <a:endParaRPr lang="en-US" sz="900" kern="0" dirty="0">
              <a:solidFill>
                <a:schemeClr val="tx1">
                  <a:alpha val="100000"/>
                </a:schemeClr>
              </a:solidFill>
              <a:effectLst>
                <a:outerShdw blurRad="38100" dist="38100" dir="2700000" algn="tl">
                  <a:srgbClr val="000000">
                    <a:alpha val="43137"/>
                  </a:srgbClr>
                </a:outerShdw>
              </a:effectLst>
              <a:latin typeface="Trebuchet MS"/>
            </a:endParaRPr>
          </a:p>
        </p:txBody>
      </p:sp>
      <p:sp>
        <p:nvSpPr>
          <p:cNvPr id="35" name="Rounded Rectangle 34"/>
          <p:cNvSpPr/>
          <p:nvPr/>
        </p:nvSpPr>
        <p:spPr bwMode="auto">
          <a:xfrm>
            <a:off x="1811202" y="2323679"/>
            <a:ext cx="1710559" cy="383084"/>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68580" tIns="34290" rIns="68580" bIns="34290" rtlCol="0" anchor="t" compatLnSpc="1">
            <a:spAutoFit/>
          </a:bodyPr>
          <a:lstStyle/>
          <a:p>
            <a:pPr defTabSz="685800" eaLnBrk="1" hangingPunct="1"/>
            <a:endParaRPr lang="en-GB" sz="900" kern="0" dirty="0">
              <a:solidFill>
                <a:schemeClr val="tx1">
                  <a:alpha val="100000"/>
                </a:schemeClr>
              </a:solidFill>
              <a:effectLst>
                <a:outerShdw blurRad="38100" dist="38100" dir="2700000" algn="tl">
                  <a:srgbClr val="000000">
                    <a:alpha val="43137"/>
                  </a:srgbClr>
                </a:outerShdw>
              </a:effectLst>
              <a:latin typeface="Trebuchet MS"/>
            </a:endParaRPr>
          </a:p>
          <a:p>
            <a:pPr defTabSz="685800" eaLnBrk="1" hangingPunct="1"/>
            <a:endParaRPr lang="en-US" sz="900" kern="0" dirty="0">
              <a:solidFill>
                <a:schemeClr val="tx1">
                  <a:alpha val="100000"/>
                </a:schemeClr>
              </a:solidFill>
              <a:effectLst>
                <a:outerShdw blurRad="38100" dist="38100" dir="2700000" algn="tl">
                  <a:srgbClr val="000000">
                    <a:alpha val="43137"/>
                  </a:srgbClr>
                </a:outerShdw>
              </a:effectLst>
              <a:latin typeface="Trebuchet MS"/>
            </a:endParaRPr>
          </a:p>
        </p:txBody>
      </p:sp>
      <p:sp>
        <p:nvSpPr>
          <p:cNvPr id="36" name="TextBox 35"/>
          <p:cNvSpPr txBox="1"/>
          <p:nvPr/>
        </p:nvSpPr>
        <p:spPr>
          <a:xfrm>
            <a:off x="4990534" y="494107"/>
            <a:ext cx="2141783" cy="369332"/>
          </a:xfrm>
          <a:prstGeom prst="rect">
            <a:avLst/>
          </a:prstGeom>
          <a:noFill/>
        </p:spPr>
        <p:txBody>
          <a:bodyPr wrap="square" rtlCol="0">
            <a:spAutoFit/>
          </a:bodyPr>
          <a:lstStyle/>
          <a:p>
            <a:pPr defTabSz="685800" eaLnBrk="1" fontAlgn="auto" hangingPunct="1">
              <a:spcBef>
                <a:spcPts val="0"/>
              </a:spcBef>
              <a:spcAft>
                <a:spcPts val="0"/>
              </a:spcAft>
            </a:pPr>
            <a:r>
              <a:rPr lang="en-GB" sz="1800" b="1" kern="0" dirty="0">
                <a:solidFill>
                  <a:sysClr val="windowText" lastClr="000000"/>
                </a:solidFill>
              </a:rPr>
              <a:t>Resource Waits</a:t>
            </a:r>
            <a:endParaRPr lang="en-US" sz="1800" b="1" kern="0" dirty="0">
              <a:solidFill>
                <a:sysClr val="windowText" lastClr="000000"/>
              </a:solidFill>
            </a:endParaRPr>
          </a:p>
        </p:txBody>
      </p:sp>
      <p:sp>
        <p:nvSpPr>
          <p:cNvPr id="41" name="TextBox 40"/>
          <p:cNvSpPr txBox="1"/>
          <p:nvPr/>
        </p:nvSpPr>
        <p:spPr>
          <a:xfrm>
            <a:off x="4575515" y="4094516"/>
            <a:ext cx="1533198" cy="646331"/>
          </a:xfrm>
          <a:prstGeom prst="rect">
            <a:avLst/>
          </a:prstGeom>
          <a:noFill/>
        </p:spPr>
        <p:txBody>
          <a:bodyPr wrap="square" rtlCol="0">
            <a:spAutoFit/>
          </a:bodyPr>
          <a:lstStyle/>
          <a:p>
            <a:pPr defTabSz="685800" eaLnBrk="1" fontAlgn="auto" hangingPunct="1">
              <a:spcBef>
                <a:spcPts val="0"/>
              </a:spcBef>
              <a:spcAft>
                <a:spcPts val="0"/>
              </a:spcAft>
            </a:pPr>
            <a:r>
              <a:rPr lang="en-GB" sz="1800" b="1" kern="0" dirty="0">
                <a:solidFill>
                  <a:sysClr val="windowText" lastClr="000000"/>
                </a:solidFill>
              </a:rPr>
              <a:t>Signal Waits</a:t>
            </a:r>
            <a:endParaRPr lang="en-US" sz="1800" b="1" kern="0" dirty="0">
              <a:solidFill>
                <a:sysClr val="windowText" lastClr="000000"/>
              </a:solidFill>
            </a:endParaRPr>
          </a:p>
        </p:txBody>
      </p:sp>
      <p:grpSp>
        <p:nvGrpSpPr>
          <p:cNvPr id="9" name="Group 51"/>
          <p:cNvGrpSpPr/>
          <p:nvPr/>
        </p:nvGrpSpPr>
        <p:grpSpPr>
          <a:xfrm>
            <a:off x="4845680" y="1535403"/>
            <a:ext cx="2484479" cy="425668"/>
            <a:chOff x="1313284" y="2695903"/>
            <a:chExt cx="3312638" cy="567557"/>
          </a:xfrm>
        </p:grpSpPr>
        <p:pic>
          <p:nvPicPr>
            <p:cNvPr id="53"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54" name="TextBox 53"/>
            <p:cNvSpPr txBox="1"/>
            <p:nvPr/>
          </p:nvSpPr>
          <p:spPr>
            <a:xfrm>
              <a:off x="1975195" y="2743199"/>
              <a:ext cx="2650727" cy="492442"/>
            </a:xfrm>
            <a:prstGeom prst="rect">
              <a:avLst/>
            </a:prstGeom>
            <a:noFill/>
          </p:spPr>
          <p:txBody>
            <a:bodyPr wrap="none" rtlCol="0">
              <a:spAutoFit/>
            </a:bodyPr>
            <a:lstStyle/>
            <a:p>
              <a:pPr defTabSz="685800" eaLnBrk="1" fontAlgn="auto" hangingPunct="1">
                <a:spcBef>
                  <a:spcPts val="0"/>
                </a:spcBef>
                <a:spcAft>
                  <a:spcPts val="0"/>
                </a:spcAft>
              </a:pPr>
              <a:r>
                <a:rPr lang="en-GB" sz="1800" b="1" kern="0" dirty="0">
                  <a:solidFill>
                    <a:srgbClr val="000000"/>
                  </a:solidFill>
                </a:rPr>
                <a:t>52 </a:t>
              </a:r>
              <a:r>
                <a:rPr lang="en-GB" sz="1200" b="1" kern="0" dirty="0">
                  <a:solidFill>
                    <a:srgbClr val="000000"/>
                  </a:solidFill>
                </a:rPr>
                <a:t>PAGEIOLATCH_SH</a:t>
              </a:r>
              <a:r>
                <a:rPr lang="en-GB" sz="1800" b="1" kern="0" dirty="0">
                  <a:solidFill>
                    <a:srgbClr val="000000"/>
                  </a:solidFill>
                </a:rPr>
                <a:t> </a:t>
              </a:r>
              <a:endParaRPr lang="en-GB" sz="1350" b="1" kern="0" dirty="0">
                <a:solidFill>
                  <a:srgbClr val="000000"/>
                </a:solidFill>
              </a:endParaRPr>
            </a:p>
          </p:txBody>
        </p:sp>
      </p:grpSp>
      <p:sp>
        <p:nvSpPr>
          <p:cNvPr id="33" name="Rounded Rectangle 32"/>
          <p:cNvSpPr/>
          <p:nvPr/>
        </p:nvSpPr>
        <p:spPr bwMode="auto">
          <a:xfrm>
            <a:off x="4842123" y="1559052"/>
            <a:ext cx="2307541" cy="383084"/>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68580" tIns="34290" rIns="68580" bIns="34290" rtlCol="0" anchor="t" compatLnSpc="1">
            <a:spAutoFit/>
          </a:bodyPr>
          <a:lstStyle/>
          <a:p>
            <a:pPr defTabSz="685800" eaLnBrk="1" hangingPunct="1"/>
            <a:endParaRPr lang="en-GB" sz="900" kern="0" dirty="0">
              <a:solidFill>
                <a:schemeClr val="tx1">
                  <a:alpha val="100000"/>
                </a:schemeClr>
              </a:solidFill>
              <a:effectLst>
                <a:outerShdw blurRad="38100" dist="38100" dir="2700000" algn="tl">
                  <a:srgbClr val="000000">
                    <a:alpha val="43137"/>
                  </a:srgbClr>
                </a:outerShdw>
              </a:effectLst>
              <a:latin typeface="Trebuchet MS"/>
            </a:endParaRPr>
          </a:p>
          <a:p>
            <a:pPr defTabSz="685800" eaLnBrk="1" hangingPunct="1"/>
            <a:endParaRPr lang="en-US" sz="900" kern="0" dirty="0">
              <a:solidFill>
                <a:schemeClr val="tx1">
                  <a:alpha val="100000"/>
                </a:schemeClr>
              </a:solidFill>
              <a:effectLst>
                <a:outerShdw blurRad="38100" dist="38100" dir="2700000" algn="tl">
                  <a:srgbClr val="000000">
                    <a:alpha val="43137"/>
                  </a:srgbClr>
                </a:outerShdw>
              </a:effectLst>
              <a:latin typeface="Trebuchet MS"/>
            </a:endParaRPr>
          </a:p>
        </p:txBody>
      </p:sp>
      <p:grpSp>
        <p:nvGrpSpPr>
          <p:cNvPr id="10" name="Group 51"/>
          <p:cNvGrpSpPr/>
          <p:nvPr/>
        </p:nvGrpSpPr>
        <p:grpSpPr>
          <a:xfrm>
            <a:off x="1826585" y="3691339"/>
            <a:ext cx="1669964" cy="425668"/>
            <a:chOff x="1313284" y="2695903"/>
            <a:chExt cx="2226619" cy="567557"/>
          </a:xfrm>
        </p:grpSpPr>
        <p:pic>
          <p:nvPicPr>
            <p:cNvPr id="52"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55" name="TextBox 54"/>
            <p:cNvSpPr txBox="1"/>
            <p:nvPr/>
          </p:nvSpPr>
          <p:spPr>
            <a:xfrm>
              <a:off x="1844567" y="2743199"/>
              <a:ext cx="1695336" cy="492442"/>
            </a:xfrm>
            <a:prstGeom prst="rect">
              <a:avLst/>
            </a:prstGeom>
            <a:noFill/>
          </p:spPr>
          <p:txBody>
            <a:bodyPr wrap="none" rtlCol="0">
              <a:spAutoFit/>
            </a:bodyPr>
            <a:lstStyle/>
            <a:p>
              <a:pPr defTabSz="685800" eaLnBrk="1" fontAlgn="auto" hangingPunct="1">
                <a:spcBef>
                  <a:spcPts val="0"/>
                </a:spcBef>
                <a:spcAft>
                  <a:spcPts val="0"/>
                </a:spcAft>
              </a:pPr>
              <a:r>
                <a:rPr lang="en-GB" sz="1800" b="1" kern="0" dirty="0">
                  <a:solidFill>
                    <a:sysClr val="windowText" lastClr="000000"/>
                  </a:solidFill>
                </a:rPr>
                <a:t>52 </a:t>
              </a:r>
              <a:r>
                <a:rPr lang="en-GB" sz="1200" b="1" kern="0" dirty="0">
                  <a:solidFill>
                    <a:sysClr val="windowText" lastClr="000000"/>
                  </a:solidFill>
                </a:rPr>
                <a:t>Runnable</a:t>
              </a:r>
              <a:r>
                <a:rPr lang="en-GB" sz="1800" b="1" kern="0" dirty="0">
                  <a:solidFill>
                    <a:sysClr val="windowText" lastClr="000000"/>
                  </a:solidFill>
                </a:rPr>
                <a:t> </a:t>
              </a:r>
              <a:endParaRPr lang="en-GB" sz="1350" b="1" kern="0" dirty="0">
                <a:solidFill>
                  <a:sysClr val="windowText" lastClr="000000"/>
                </a:solidFill>
              </a:endParaRPr>
            </a:p>
          </p:txBody>
        </p:sp>
      </p:grpSp>
      <p:sp>
        <p:nvSpPr>
          <p:cNvPr id="58" name="Rounded Rectangle 57"/>
          <p:cNvSpPr/>
          <p:nvPr/>
        </p:nvSpPr>
        <p:spPr bwMode="auto">
          <a:xfrm>
            <a:off x="1823026" y="3714988"/>
            <a:ext cx="1698734" cy="383084"/>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68580" tIns="34290" rIns="68580" bIns="34290" rtlCol="0" anchor="t" compatLnSpc="1">
            <a:spAutoFit/>
          </a:bodyPr>
          <a:lstStyle/>
          <a:p>
            <a:pPr defTabSz="685800" eaLnBrk="1" hangingPunct="1"/>
            <a:endParaRPr lang="en-GB" sz="900" kern="0" dirty="0">
              <a:solidFill>
                <a:schemeClr val="tx1">
                  <a:alpha val="100000"/>
                </a:schemeClr>
              </a:solidFill>
              <a:effectLst>
                <a:outerShdw blurRad="38100" dist="38100" dir="2700000" algn="tl">
                  <a:srgbClr val="000000">
                    <a:alpha val="43137"/>
                  </a:srgbClr>
                </a:outerShdw>
              </a:effectLst>
              <a:latin typeface="Trebuchet MS"/>
            </a:endParaRPr>
          </a:p>
          <a:p>
            <a:pPr defTabSz="685800" eaLnBrk="1" hangingPunct="1"/>
            <a:endParaRPr lang="en-US" sz="900" kern="0" dirty="0">
              <a:solidFill>
                <a:schemeClr val="tx1">
                  <a:alpha val="100000"/>
                </a:schemeClr>
              </a:solidFill>
              <a:effectLst>
                <a:outerShdw blurRad="38100" dist="38100" dir="2700000" algn="tl">
                  <a:srgbClr val="000000">
                    <a:alpha val="43137"/>
                  </a:srgbClr>
                </a:outerShdw>
              </a:effectLst>
              <a:latin typeface="Trebuchet MS"/>
            </a:endParaRPr>
          </a:p>
        </p:txBody>
      </p:sp>
      <p:grpSp>
        <p:nvGrpSpPr>
          <p:cNvPr id="11" name="Group 51"/>
          <p:cNvGrpSpPr/>
          <p:nvPr/>
        </p:nvGrpSpPr>
        <p:grpSpPr>
          <a:xfrm>
            <a:off x="4853564" y="1539346"/>
            <a:ext cx="2350217" cy="425668"/>
            <a:chOff x="1313284" y="2695903"/>
            <a:chExt cx="3133622" cy="567557"/>
          </a:xfrm>
        </p:grpSpPr>
        <p:pic>
          <p:nvPicPr>
            <p:cNvPr id="74"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75" name="TextBox 74"/>
            <p:cNvSpPr txBox="1"/>
            <p:nvPr/>
          </p:nvSpPr>
          <p:spPr>
            <a:xfrm>
              <a:off x="1796179" y="2727435"/>
              <a:ext cx="2650727" cy="492442"/>
            </a:xfrm>
            <a:prstGeom prst="rect">
              <a:avLst/>
            </a:prstGeom>
            <a:noFill/>
          </p:spPr>
          <p:txBody>
            <a:bodyPr wrap="none" rtlCol="0">
              <a:spAutoFit/>
            </a:bodyPr>
            <a:lstStyle/>
            <a:p>
              <a:pPr defTabSz="685800" eaLnBrk="1" fontAlgn="auto" hangingPunct="1">
                <a:spcBef>
                  <a:spcPts val="0"/>
                </a:spcBef>
                <a:spcAft>
                  <a:spcPts val="0"/>
                </a:spcAft>
              </a:pPr>
              <a:r>
                <a:rPr lang="en-GB" sz="1800" b="1" kern="0" dirty="0">
                  <a:solidFill>
                    <a:sysClr val="windowText" lastClr="000000"/>
                  </a:solidFill>
                </a:rPr>
                <a:t>55 </a:t>
              </a:r>
              <a:r>
                <a:rPr lang="en-GB" sz="1200" b="1" kern="0" dirty="0">
                  <a:solidFill>
                    <a:sysClr val="windowText" lastClr="000000"/>
                  </a:solidFill>
                </a:rPr>
                <a:t>PAGEIOLATCH_SH</a:t>
              </a:r>
              <a:r>
                <a:rPr lang="en-GB" sz="1800" b="1" kern="0" dirty="0">
                  <a:solidFill>
                    <a:sysClr val="windowText" lastClr="000000"/>
                  </a:solidFill>
                </a:rPr>
                <a:t> </a:t>
              </a:r>
              <a:endParaRPr lang="en-GB" sz="1350" b="1" kern="0" dirty="0">
                <a:solidFill>
                  <a:sysClr val="windowText" lastClr="000000"/>
                </a:solidFill>
              </a:endParaRPr>
            </a:p>
          </p:txBody>
        </p:sp>
      </p:grpSp>
      <p:sp>
        <p:nvSpPr>
          <p:cNvPr id="76" name="Rounded Rectangle 75"/>
          <p:cNvSpPr/>
          <p:nvPr/>
        </p:nvSpPr>
        <p:spPr bwMode="auto">
          <a:xfrm>
            <a:off x="4850005" y="1562995"/>
            <a:ext cx="2299658" cy="383084"/>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prst="relaxedInset"/>
          </a:sp3d>
        </p:spPr>
        <p:txBody>
          <a:bodyPr vert="horz" wrap="square" lIns="68580" tIns="34290" rIns="68580" bIns="34290" rtlCol="0" anchor="t" compatLnSpc="1">
            <a:spAutoFit/>
          </a:bodyPr>
          <a:lstStyle/>
          <a:p>
            <a:pPr defTabSz="685800" eaLnBrk="1" hangingPunct="1"/>
            <a:endParaRPr lang="en-GB" sz="900" kern="0" dirty="0">
              <a:solidFill>
                <a:schemeClr val="tx1">
                  <a:alpha val="100000"/>
                </a:schemeClr>
              </a:solidFill>
              <a:effectLst>
                <a:outerShdw blurRad="38100" dist="38100" dir="2700000" algn="tl">
                  <a:srgbClr val="000000">
                    <a:alpha val="43137"/>
                  </a:srgbClr>
                </a:outerShdw>
              </a:effectLst>
              <a:latin typeface="Trebuchet MS"/>
            </a:endParaRPr>
          </a:p>
          <a:p>
            <a:pPr defTabSz="685800" eaLnBrk="1" hangingPunct="1"/>
            <a:endParaRPr lang="en-US" sz="900" kern="0" dirty="0">
              <a:solidFill>
                <a:schemeClr val="tx1">
                  <a:alpha val="100000"/>
                </a:schemeClr>
              </a:solidFill>
              <a:effectLst>
                <a:outerShdw blurRad="38100" dist="38100" dir="2700000" algn="tl">
                  <a:srgbClr val="000000">
                    <a:alpha val="43137"/>
                  </a:srgbClr>
                </a:outerShdw>
              </a:effectLst>
              <a:latin typeface="Trebuchet MS"/>
            </a:endParaRPr>
          </a:p>
        </p:txBody>
      </p:sp>
      <p:grpSp>
        <p:nvGrpSpPr>
          <p:cNvPr id="12" name="Group 66"/>
          <p:cNvGrpSpPr/>
          <p:nvPr/>
        </p:nvGrpSpPr>
        <p:grpSpPr>
          <a:xfrm>
            <a:off x="1822644" y="1373808"/>
            <a:ext cx="1530501" cy="425668"/>
            <a:chOff x="1313284" y="2695903"/>
            <a:chExt cx="2040669" cy="567557"/>
          </a:xfrm>
        </p:grpSpPr>
        <p:pic>
          <p:nvPicPr>
            <p:cNvPr id="78" name="Picture 5" descr="C:\Users\Christian\Pictures\Microsoft Clip Organizer\j0433807.png"/>
            <p:cNvPicPr>
              <a:picLocks noChangeAspect="1" noChangeArrowheads="1"/>
            </p:cNvPicPr>
            <p:nvPr/>
          </p:nvPicPr>
          <p:blipFill>
            <a:blip r:embed="rId4" cstate="print"/>
            <a:srcRect/>
            <a:stretch>
              <a:fillRect/>
            </a:stretch>
          </p:blipFill>
          <p:spPr bwMode="auto">
            <a:xfrm>
              <a:off x="1313284" y="2695903"/>
              <a:ext cx="567557" cy="567557"/>
            </a:xfrm>
            <a:prstGeom prst="rect">
              <a:avLst/>
            </a:prstGeom>
            <a:noFill/>
          </p:spPr>
        </p:pic>
        <p:sp>
          <p:nvSpPr>
            <p:cNvPr id="79" name="TextBox 78"/>
            <p:cNvSpPr txBox="1"/>
            <p:nvPr/>
          </p:nvSpPr>
          <p:spPr>
            <a:xfrm>
              <a:off x="1844565" y="2743199"/>
              <a:ext cx="1509388" cy="492442"/>
            </a:xfrm>
            <a:prstGeom prst="rect">
              <a:avLst/>
            </a:prstGeom>
            <a:noFill/>
          </p:spPr>
          <p:txBody>
            <a:bodyPr wrap="none" rtlCol="0">
              <a:spAutoFit/>
            </a:bodyPr>
            <a:lstStyle/>
            <a:p>
              <a:pPr defTabSz="685800" eaLnBrk="1" fontAlgn="auto" hangingPunct="1">
                <a:spcBef>
                  <a:spcPts val="0"/>
                </a:spcBef>
                <a:spcAft>
                  <a:spcPts val="0"/>
                </a:spcAft>
              </a:pPr>
              <a:r>
                <a:rPr lang="en-GB" sz="1800" b="1" kern="0" dirty="0">
                  <a:solidFill>
                    <a:sysClr val="windowText" lastClr="000000"/>
                  </a:solidFill>
                </a:rPr>
                <a:t>53 </a:t>
              </a:r>
              <a:r>
                <a:rPr lang="en-GB" sz="1200" b="1" kern="0" dirty="0">
                  <a:solidFill>
                    <a:sysClr val="windowText" lastClr="000000"/>
                  </a:solidFill>
                </a:rPr>
                <a:t>Running</a:t>
              </a:r>
              <a:endParaRPr lang="en-GB" sz="1350" b="1" kern="0" dirty="0">
                <a:solidFill>
                  <a:sysClr val="windowText" lastClr="000000"/>
                </a:solidFill>
              </a:endParaRPr>
            </a:p>
          </p:txBody>
        </p:sp>
      </p:grpSp>
      <p:sp>
        <p:nvSpPr>
          <p:cNvPr id="80" name="Rounded Rectangle 79"/>
          <p:cNvSpPr/>
          <p:nvPr/>
        </p:nvSpPr>
        <p:spPr bwMode="auto">
          <a:xfrm>
            <a:off x="1815142" y="1381690"/>
            <a:ext cx="1679027" cy="383084"/>
          </a:xfrm>
          <a:prstGeom prst="roundRect">
            <a:avLst/>
          </a:prstGeom>
          <a:noFill/>
          <a:ln w="60325" cap="flat" cmpd="sng" algn="ctr">
            <a:gradFill>
              <a:gsLst>
                <a:gs pos="0">
                  <a:srgbClr val="781C19"/>
                </a:gs>
                <a:gs pos="50000">
                  <a:srgbClr val="9E2824"/>
                </a:gs>
                <a:gs pos="100000">
                  <a:srgbClr val="A12622"/>
                </a:gs>
              </a:gsLst>
              <a:lin ang="5400000" scaled="0"/>
            </a:gradFill>
            <a:prstDash val="solid"/>
            <a:round/>
            <a:headEnd type="none" w="med" len="med"/>
            <a:tailEnd type="none" w="med" len="med"/>
          </a:ln>
          <a:effectLst/>
          <a:scene3d>
            <a:camera prst="orthographicFront"/>
            <a:lightRig rig="threePt" dir="t">
              <a:rot lat="0" lon="0" rev="7200000"/>
            </a:lightRig>
          </a:scene3d>
          <a:sp3d prstMaterial="plastic">
            <a:bevelT w="127000" h="50800"/>
          </a:sp3d>
        </p:spPr>
        <p:txBody>
          <a:bodyPr vert="horz" wrap="square" lIns="68580" tIns="34290" rIns="68580" bIns="34290" rtlCol="0" anchor="t" compatLnSpc="1">
            <a:spAutoFit/>
          </a:bodyPr>
          <a:lstStyle/>
          <a:p>
            <a:pPr defTabSz="685800" eaLnBrk="1" hangingPunct="1"/>
            <a:endParaRPr lang="en-GB" sz="900" kern="0" dirty="0">
              <a:solidFill>
                <a:schemeClr val="tx1">
                  <a:alpha val="100000"/>
                </a:schemeClr>
              </a:solidFill>
              <a:effectLst>
                <a:outerShdw blurRad="38100" dist="38100" dir="2700000" algn="tl">
                  <a:srgbClr val="000000">
                    <a:alpha val="43137"/>
                  </a:srgbClr>
                </a:outerShdw>
              </a:effectLst>
              <a:latin typeface="Trebuchet MS"/>
            </a:endParaRPr>
          </a:p>
          <a:p>
            <a:pPr defTabSz="685800" eaLnBrk="1" hangingPunct="1"/>
            <a:endParaRPr lang="en-US" sz="900" kern="0" dirty="0">
              <a:solidFill>
                <a:schemeClr val="tx1">
                  <a:alpha val="100000"/>
                </a:schemeClr>
              </a:solidFill>
              <a:effectLst>
                <a:outerShdw blurRad="38100" dist="38100" dir="2700000" algn="tl">
                  <a:srgbClr val="000000">
                    <a:alpha val="43137"/>
                  </a:srgbClr>
                </a:outerShdw>
              </a:effectLst>
              <a:latin typeface="Trebuchet MS"/>
            </a:endParaRPr>
          </a:p>
        </p:txBody>
      </p:sp>
      <p:sp>
        <p:nvSpPr>
          <p:cNvPr id="50" name="Up Arrow 49"/>
          <p:cNvSpPr/>
          <p:nvPr/>
        </p:nvSpPr>
        <p:spPr>
          <a:xfrm rot="10800000">
            <a:off x="5859925" y="867945"/>
            <a:ext cx="214314" cy="227125"/>
          </a:xfrm>
          <a:prstGeom prst="upArrow">
            <a:avLst/>
          </a:prstGeom>
          <a:gradFill>
            <a:gsLst>
              <a:gs pos="0">
                <a:srgbClr val="781C19"/>
              </a:gs>
              <a:gs pos="50000">
                <a:srgbClr val="9E2824"/>
              </a:gs>
              <a:gs pos="100000">
                <a:srgbClr val="A12622"/>
              </a:gs>
            </a:gsLst>
            <a:lin ang="5400000" scaled="0"/>
          </a:gradFill>
          <a:ln w="12700"/>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GB" sz="1350" kern="0">
              <a:solidFill>
                <a:sysClr val="windowText" lastClr="000000"/>
              </a:solidFill>
            </a:endParaRPr>
          </a:p>
        </p:txBody>
      </p:sp>
      <p:sp>
        <p:nvSpPr>
          <p:cNvPr id="51" name="Up Arrow 50"/>
          <p:cNvSpPr/>
          <p:nvPr/>
        </p:nvSpPr>
        <p:spPr>
          <a:xfrm rot="16200000">
            <a:off x="4367606" y="4141689"/>
            <a:ext cx="214314" cy="227125"/>
          </a:xfrm>
          <a:prstGeom prst="upArrow">
            <a:avLst/>
          </a:prstGeom>
          <a:gradFill>
            <a:gsLst>
              <a:gs pos="0">
                <a:srgbClr val="781C19"/>
              </a:gs>
              <a:gs pos="50000">
                <a:srgbClr val="9E2824"/>
              </a:gs>
              <a:gs pos="100000">
                <a:srgbClr val="A12622"/>
              </a:gs>
            </a:gsLst>
            <a:lin ang="5400000" scaled="0"/>
          </a:gradFill>
          <a:ln w="12700"/>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GB" sz="1350" kern="0">
              <a:solidFill>
                <a:sysClr val="windowText" lastClr="000000"/>
              </a:solidFill>
            </a:endParaRPr>
          </a:p>
        </p:txBody>
      </p:sp>
    </p:spTree>
    <p:custDataLst>
      <p:tags r:id="rId1"/>
    </p:custDataLst>
    <p:extLst>
      <p:ext uri="{BB962C8B-B14F-4D97-AF65-F5344CB8AC3E}">
        <p14:creationId xmlns:p14="http://schemas.microsoft.com/office/powerpoint/2010/main" xmlns="" val="2404325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00208 -4.81481E-6 C 0.02487 0.10301 0.04792 0.20602 -0.00703 0.2757 C -0.06237 0.34538 -0.19557 0.38172 -0.32852 0.41829 " pathEditMode="relative" rAng="0" ptsTypes="AAA">
                                      <p:cBhvr>
                                        <p:cTn id="50" dur="2000" fill="hold"/>
                                        <p:tgtEl>
                                          <p:spTgt spid="9"/>
                                        </p:tgtEl>
                                        <p:attrNameLst>
                                          <p:attrName>ppt_x</p:attrName>
                                          <p:attrName>ppt_y</p:attrName>
                                        </p:attrNameLst>
                                      </p:cBhvr>
                                      <p:rCtr x="-15286" y="20903"/>
                                    </p:animMotion>
                                  </p:childTnLst>
                                </p:cTn>
                              </p:par>
                              <p:par>
                                <p:cTn id="51" presetID="0" presetClass="path" presetSubtype="0" accel="50000" decel="50000" fill="hold" grpId="1" nodeType="withEffect">
                                  <p:stCondLst>
                                    <p:cond delay="0"/>
                                  </p:stCondLst>
                                  <p:childTnLst>
                                    <p:animMotion origin="layout" path="M 0.01263 0.00023 C 0.03646 0.10324 0.06029 0.20625 0.00312 0.27592 C -0.05404 0.3456 -0.19245 0.38194 -0.33073 0.41875 " pathEditMode="relative" rAng="0" ptsTypes="AAA">
                                      <p:cBhvr>
                                        <p:cTn id="52" dur="2000" fill="hold"/>
                                        <p:tgtEl>
                                          <p:spTgt spid="33"/>
                                        </p:tgtEl>
                                        <p:attrNameLst>
                                          <p:attrName>ppt_x</p:attrName>
                                          <p:attrName>ppt_y</p:attrName>
                                        </p:attrNameLst>
                                      </p:cBhvr>
                                      <p:rCtr x="-15872" y="20926"/>
                                    </p:animMotion>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2" nodeType="click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9"/>
                                        </p:tgtEl>
                                        <p:attrNameLst>
                                          <p:attrName>style.visibility</p:attrName>
                                        </p:attrNameLst>
                                      </p:cBhvr>
                                      <p:to>
                                        <p:strVal val="hidden"/>
                                      </p:to>
                                    </p:set>
                                  </p:childTnLst>
                                </p:cTn>
                              </p:par>
                              <p:par>
                                <p:cTn id="59" presetID="5" presetClass="entr" presetSubtype="1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checkerboard(across)">
                                      <p:cBhvr>
                                        <p:cTn id="61" dur="500"/>
                                        <p:tgtEl>
                                          <p:spTgt spid="58"/>
                                        </p:tgtEl>
                                      </p:cBhvr>
                                    </p:animEffect>
                                  </p:childTnLst>
                                </p:cTn>
                              </p:par>
                              <p:par>
                                <p:cTn id="62" presetID="5" presetClass="entr" presetSubtype="10" fill="hold"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checkerboard(across)">
                                      <p:cBhvr>
                                        <p:cTn id="64" dur="500"/>
                                        <p:tgtEl>
                                          <p:spTgt spid="10"/>
                                        </p:tgtEl>
                                      </p:cBhvr>
                                    </p:animEffect>
                                  </p:childTnLst>
                                </p:cTn>
                              </p:par>
                              <p:par>
                                <p:cTn id="65" presetID="1" presetClass="exit" presetSubtype="0" fill="hold" grpId="2" nodeType="withEffect">
                                  <p:stCondLst>
                                    <p:cond delay="0"/>
                                  </p:stCondLst>
                                  <p:childTnLst>
                                    <p:set>
                                      <p:cBhvr>
                                        <p:cTn id="66" dur="1" fill="hold">
                                          <p:stCondLst>
                                            <p:cond delay="0"/>
                                          </p:stCondLst>
                                        </p:cTn>
                                        <p:tgtEl>
                                          <p:spTgt spid="5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00248 -0.00394 C 0.07774 -0.08588 0.15313 -0.16759 0.20846 -0.16273 C 0.2638 -0.15787 0.31328 -0.00556 0.33438 0.02592 " pathEditMode="relative" rAng="0" ptsTypes="AAA">
                                      <p:cBhvr>
                                        <p:cTn id="74" dur="2000" fill="hold"/>
                                        <p:tgtEl>
                                          <p:spTgt spid="32"/>
                                        </p:tgtEl>
                                        <p:attrNameLst>
                                          <p:attrName>ppt_x</p:attrName>
                                          <p:attrName>ppt_y</p:attrName>
                                        </p:attrNameLst>
                                      </p:cBhvr>
                                      <p:rCtr x="16589" y="-6458"/>
                                    </p:animMotion>
                                  </p:childTnLst>
                                </p:cTn>
                              </p:par>
                              <p:par>
                                <p:cTn id="75" presetID="0" presetClass="path" presetSubtype="0" accel="50000" decel="50000" fill="hold" nodeType="withEffect">
                                  <p:stCondLst>
                                    <p:cond delay="0"/>
                                  </p:stCondLst>
                                  <p:childTnLst>
                                    <p:animMotion origin="layout" path="M 0.01419 -0.00555 C 0.08932 -0.0875 0.16471 -0.16921 0.21992 -0.16435 C 0.27526 -0.15949 0.32461 -0.00717 0.3457 0.02431 " pathEditMode="relative" rAng="0" ptsTypes="AAA">
                                      <p:cBhvr>
                                        <p:cTn id="76" dur="2000" fill="hold"/>
                                        <p:tgtEl>
                                          <p:spTgt spid="2"/>
                                        </p:tgtEl>
                                        <p:attrNameLst>
                                          <p:attrName>ppt_x</p:attrName>
                                          <p:attrName>ppt_y</p:attrName>
                                        </p:attrNameLst>
                                      </p:cBhvr>
                                      <p:rCtr x="16576" y="-6458"/>
                                    </p:animMotion>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2" nodeType="clickEffect">
                                  <p:stCondLst>
                                    <p:cond delay="0"/>
                                  </p:stCondLst>
                                  <p:childTnLst>
                                    <p:set>
                                      <p:cBhvr>
                                        <p:cTn id="80" dur="1" fill="hold">
                                          <p:stCondLst>
                                            <p:cond delay="0"/>
                                          </p:stCondLst>
                                        </p:cTn>
                                        <p:tgtEl>
                                          <p:spTgt spid="32"/>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2"/>
                                        </p:tgtEl>
                                        <p:attrNameLst>
                                          <p:attrName>style.visibility</p:attrName>
                                        </p:attrNameLst>
                                      </p:cBhvr>
                                      <p:to>
                                        <p:strVal val="hidden"/>
                                      </p:to>
                                    </p:set>
                                  </p:childTnLst>
                                </p:cTn>
                              </p:par>
                              <p:par>
                                <p:cTn id="83" presetID="5" presetClass="entr" presetSubtype="10" fill="hold"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checkerboard(across)">
                                      <p:cBhvr>
                                        <p:cTn id="85" dur="500"/>
                                        <p:tgtEl>
                                          <p:spTgt spid="11"/>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76"/>
                                        </p:tgtEl>
                                        <p:attrNameLst>
                                          <p:attrName>style.visibility</p:attrName>
                                        </p:attrNameLst>
                                      </p:cBhvr>
                                      <p:to>
                                        <p:strVal val="visible"/>
                                      </p:to>
                                    </p:set>
                                    <p:animEffect transition="in" filter="checkerboard(across)">
                                      <p:cBhvr>
                                        <p:cTn id="88" dur="500"/>
                                        <p:tgtEl>
                                          <p:spTgt spid="76"/>
                                        </p:tgtEl>
                                      </p:cBhvr>
                                    </p:animEffect>
                                  </p:childTnLst>
                                </p:cTn>
                              </p:par>
                              <p:par>
                                <p:cTn id="89" presetID="1" presetClass="exit" presetSubtype="0" fill="hold" grpId="1" nodeType="withEffect">
                                  <p:stCondLst>
                                    <p:cond delay="0"/>
                                  </p:stCondLst>
                                  <p:childTnLst>
                                    <p:set>
                                      <p:cBhvr>
                                        <p:cTn id="90" dur="1" fill="hold">
                                          <p:stCondLst>
                                            <p:cond delay="0"/>
                                          </p:stCondLst>
                                        </p:cTn>
                                        <p:tgtEl>
                                          <p:spTgt spid="7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3.54167E-6 1.11111E-6 L 0.00169 -0.18611 " pathEditMode="relative" rAng="0" ptsTypes="AA">
                                      <p:cBhvr>
                                        <p:cTn id="98" dur="2000" fill="hold"/>
                                        <p:tgtEl>
                                          <p:spTgt spid="35"/>
                                        </p:tgtEl>
                                        <p:attrNameLst>
                                          <p:attrName>ppt_x</p:attrName>
                                          <p:attrName>ppt_y</p:attrName>
                                        </p:attrNameLst>
                                      </p:cBhvr>
                                      <p:rCtr x="78" y="-9306"/>
                                    </p:animMotion>
                                  </p:childTnLst>
                                </p:cTn>
                              </p:par>
                              <p:par>
                                <p:cTn id="99" presetID="0" presetClass="path" presetSubtype="0" accel="50000" decel="50000" fill="hold" nodeType="withEffect">
                                  <p:stCondLst>
                                    <p:cond delay="0"/>
                                  </p:stCondLst>
                                  <p:childTnLst>
                                    <p:animMotion origin="layout" path="M -2.5E-6 3.33333E-6 L 0.0017 -0.18611 " pathEditMode="relative" rAng="0" ptsTypes="AA">
                                      <p:cBhvr>
                                        <p:cTn id="100" dur="2000" fill="hold"/>
                                        <p:tgtEl>
                                          <p:spTgt spid="6"/>
                                        </p:tgtEl>
                                        <p:attrNameLst>
                                          <p:attrName>ppt_x</p:attrName>
                                          <p:attrName>ppt_y</p:attrName>
                                        </p:attrNameLst>
                                      </p:cBhvr>
                                      <p:rCtr x="78" y="-9306"/>
                                    </p:animMotion>
                                  </p:childTnLst>
                                </p:cTn>
                              </p:par>
                              <p:par>
                                <p:cTn id="101" presetID="0" presetClass="path" presetSubtype="0" accel="50000" decel="50000" fill="hold" nodeType="withEffect">
                                  <p:stCondLst>
                                    <p:cond delay="0"/>
                                  </p:stCondLst>
                                  <p:childTnLst>
                                    <p:animMotion origin="layout" path="M -1.66667E-6 1.11111E-6 L 0.00169 -0.0919 " pathEditMode="relative" rAng="0" ptsTypes="AA">
                                      <p:cBhvr>
                                        <p:cTn id="102" dur="2000" fill="hold"/>
                                        <p:tgtEl>
                                          <p:spTgt spid="7"/>
                                        </p:tgtEl>
                                        <p:attrNameLst>
                                          <p:attrName>ppt_x</p:attrName>
                                          <p:attrName>ppt_y</p:attrName>
                                        </p:attrNameLst>
                                      </p:cBhvr>
                                      <p:rCtr x="78" y="-4606"/>
                                    </p:animMotion>
                                  </p:childTnLst>
                                </p:cTn>
                              </p:par>
                              <p:par>
                                <p:cTn id="103" presetID="0" presetClass="path" presetSubtype="0" accel="50000" decel="50000" fill="hold" nodeType="withEffect">
                                  <p:stCondLst>
                                    <p:cond delay="0"/>
                                  </p:stCondLst>
                                  <p:childTnLst>
                                    <p:animMotion origin="layout" path="M 4.79167E-6 -2.59259E-6 L 0.00169 -0.0919 " pathEditMode="relative" rAng="0" ptsTypes="AA">
                                      <p:cBhvr>
                                        <p:cTn id="104" dur="2000" fill="hold"/>
                                        <p:tgtEl>
                                          <p:spTgt spid="8"/>
                                        </p:tgtEl>
                                        <p:attrNameLst>
                                          <p:attrName>ppt_x</p:attrName>
                                          <p:attrName>ppt_y</p:attrName>
                                        </p:attrNameLst>
                                      </p:cBhvr>
                                      <p:rCtr x="78" y="-4606"/>
                                    </p:animMotion>
                                  </p:childTnLst>
                                </p:cTn>
                              </p:par>
                              <p:par>
                                <p:cTn id="105" presetID="0" presetClass="path" presetSubtype="0" accel="50000" decel="50000" fill="hold" nodeType="withEffect">
                                  <p:stCondLst>
                                    <p:cond delay="0"/>
                                  </p:stCondLst>
                                  <p:childTnLst>
                                    <p:animMotion origin="layout" path="M -1.45833E-6 2.22222E-6 L 0.00169 -0.0919 " pathEditMode="relative" rAng="0" ptsTypes="AA">
                                      <p:cBhvr>
                                        <p:cTn id="106" dur="2000" fill="hold"/>
                                        <p:tgtEl>
                                          <p:spTgt spid="10"/>
                                        </p:tgtEl>
                                        <p:attrNameLst>
                                          <p:attrName>ppt_x</p:attrName>
                                          <p:attrName>ppt_y</p:attrName>
                                        </p:attrNameLst>
                                      </p:cBhvr>
                                      <p:rCtr x="78" y="-4606"/>
                                    </p:animMotion>
                                  </p:childTnLst>
                                </p:cTn>
                              </p:par>
                              <p:par>
                                <p:cTn id="107" presetID="0" presetClass="path" presetSubtype="0" accel="50000" decel="50000" fill="hold" grpId="1" nodeType="withEffect">
                                  <p:stCondLst>
                                    <p:cond delay="0"/>
                                  </p:stCondLst>
                                  <p:childTnLst>
                                    <p:animMotion origin="layout" path="M 2.5E-6 -7.40741E-7 L 0.00169 -0.0919 " pathEditMode="relative" rAng="0" ptsTypes="AA">
                                      <p:cBhvr>
                                        <p:cTn id="108" dur="2000" fill="hold"/>
                                        <p:tgtEl>
                                          <p:spTgt spid="58"/>
                                        </p:tgtEl>
                                        <p:attrNameLst>
                                          <p:attrName>ppt_x</p:attrName>
                                          <p:attrName>ppt_y</p:attrName>
                                        </p:attrNameLst>
                                      </p:cBhvr>
                                      <p:rCtr x="78" y="-4606"/>
                                    </p:animMotion>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2" nodeType="clickEffect">
                                  <p:stCondLst>
                                    <p:cond delay="0"/>
                                  </p:stCondLst>
                                  <p:childTnLst>
                                    <p:set>
                                      <p:cBhvr>
                                        <p:cTn id="112" dur="1" fill="hold">
                                          <p:stCondLst>
                                            <p:cond delay="0"/>
                                          </p:stCondLst>
                                        </p:cTn>
                                        <p:tgtEl>
                                          <p:spTgt spid="35"/>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6"/>
                                        </p:tgtEl>
                                        <p:attrNameLst>
                                          <p:attrName>style.visibility</p:attrName>
                                        </p:attrNameLst>
                                      </p:cBhvr>
                                      <p:to>
                                        <p:strVal val="hidden"/>
                                      </p:to>
                                    </p:set>
                                  </p:childTnLst>
                                </p:cTn>
                              </p:par>
                              <p:par>
                                <p:cTn id="115" presetID="5" presetClass="entr" presetSubtype="10" fill="hold"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checkerboard(across)">
                                      <p:cBhvr>
                                        <p:cTn id="117" dur="500"/>
                                        <p:tgtEl>
                                          <p:spTgt spid="12"/>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80"/>
                                        </p:tgtEl>
                                        <p:attrNameLst>
                                          <p:attrName>style.visibility</p:attrName>
                                        </p:attrNameLst>
                                      </p:cBhvr>
                                      <p:to>
                                        <p:strVal val="visible"/>
                                      </p:to>
                                    </p:set>
                                    <p:animEffect transition="in" filter="checkerboard(across)">
                                      <p:cBhvr>
                                        <p:cTn id="120" dur="500"/>
                                        <p:tgtEl>
                                          <p:spTgt spid="80"/>
                                        </p:tgtEl>
                                      </p:cBhvr>
                                    </p:animEffect>
                                  </p:childTnLst>
                                </p:cTn>
                              </p:par>
                              <p:par>
                                <p:cTn id="121" presetID="1" presetClass="exit" presetSubtype="0" fill="hold" grpId="1" nodeType="withEffect">
                                  <p:stCondLst>
                                    <p:cond delay="0"/>
                                  </p:stCondLst>
                                  <p:childTnLst>
                                    <p:set>
                                      <p:cBhvr>
                                        <p:cTn id="122" dur="1" fill="hold">
                                          <p:stCondLst>
                                            <p:cond delay="0"/>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43" grpId="0" animBg="1"/>
      <p:bldP spid="32" grpId="0" animBg="1"/>
      <p:bldP spid="32" grpId="1" animBg="1"/>
      <p:bldP spid="32" grpId="2" animBg="1"/>
      <p:bldP spid="35" grpId="0" animBg="1"/>
      <p:bldP spid="35" grpId="1" animBg="1"/>
      <p:bldP spid="35" grpId="2" animBg="1"/>
      <p:bldP spid="36" grpId="0"/>
      <p:bldP spid="41" grpId="0"/>
      <p:bldP spid="33" grpId="0" animBg="1"/>
      <p:bldP spid="33" grpId="1" animBg="1"/>
      <p:bldP spid="33" grpId="2" animBg="1"/>
      <p:bldP spid="58" grpId="0" animBg="1"/>
      <p:bldP spid="58" grpId="1" animBg="1"/>
      <p:bldP spid="58" grpId="2" animBg="1"/>
      <p:bldP spid="76" grpId="0" animBg="1"/>
      <p:bldP spid="76" grpId="1" animBg="1"/>
      <p:bldP spid="80" grpId="0" animBg="1"/>
      <p:bldP spid="8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676400" y="971550"/>
            <a:ext cx="3581400" cy="160020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ＭＳ Ｐゴシック" charset="-128"/>
              </a:rPr>
              <a:t>Relational Engine</a:t>
            </a:r>
          </a:p>
        </p:txBody>
      </p:sp>
      <p:sp>
        <p:nvSpPr>
          <p:cNvPr id="6" name="Rectangle 5"/>
          <p:cNvSpPr/>
          <p:nvPr/>
        </p:nvSpPr>
        <p:spPr bwMode="auto">
          <a:xfrm>
            <a:off x="1905000" y="1371600"/>
            <a:ext cx="1295400" cy="10287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Optimizer</a:t>
            </a:r>
          </a:p>
        </p:txBody>
      </p:sp>
      <p:sp>
        <p:nvSpPr>
          <p:cNvPr id="7" name="Rectangle 6"/>
          <p:cNvSpPr/>
          <p:nvPr/>
        </p:nvSpPr>
        <p:spPr bwMode="auto">
          <a:xfrm>
            <a:off x="3581400" y="1828800"/>
            <a:ext cx="1447800"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Query Executor</a:t>
            </a:r>
          </a:p>
        </p:txBody>
      </p:sp>
      <p:sp>
        <p:nvSpPr>
          <p:cNvPr id="8" name="Rectangle 7"/>
          <p:cNvSpPr/>
          <p:nvPr/>
        </p:nvSpPr>
        <p:spPr bwMode="auto">
          <a:xfrm>
            <a:off x="3581400" y="1371600"/>
            <a:ext cx="1447800" cy="40005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ea typeface="ＭＳ Ｐゴシック" charset="-128"/>
              </a:rPr>
              <a:t>Cmd</a:t>
            </a:r>
            <a:r>
              <a:rPr kumimoji="0" lang="en-US" sz="1800" b="0" i="0" u="none" strike="noStrike" cap="none" normalizeH="0" baseline="0" dirty="0">
                <a:ln>
                  <a:noFill/>
                </a:ln>
                <a:solidFill>
                  <a:schemeClr val="tx1"/>
                </a:solidFill>
                <a:effectLst/>
                <a:latin typeface="Arial" charset="0"/>
                <a:ea typeface="ＭＳ Ｐゴシック" charset="-128"/>
              </a:rPr>
              <a:t> Parser</a:t>
            </a:r>
          </a:p>
        </p:txBody>
      </p:sp>
      <p:sp>
        <p:nvSpPr>
          <p:cNvPr id="12" name="Rounded Rectangle 11"/>
          <p:cNvSpPr/>
          <p:nvPr/>
        </p:nvSpPr>
        <p:spPr bwMode="auto">
          <a:xfrm>
            <a:off x="1676400" y="2971800"/>
            <a:ext cx="4724400" cy="1600200"/>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128"/>
              </a:rPr>
              <a:t>Storage Engine</a:t>
            </a:r>
          </a:p>
        </p:txBody>
      </p:sp>
      <p:sp>
        <p:nvSpPr>
          <p:cNvPr id="13" name="Rectangle 12"/>
          <p:cNvSpPr/>
          <p:nvPr/>
        </p:nvSpPr>
        <p:spPr bwMode="auto">
          <a:xfrm>
            <a:off x="1977958" y="3371850"/>
            <a:ext cx="1298643" cy="10287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Trans-action Manager: </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t>Log &amp; Lock </a:t>
            </a:r>
            <a:r>
              <a:rPr lang="en-US" sz="1400" dirty="0" err="1"/>
              <a:t>Mgr</a:t>
            </a:r>
            <a:endParaRPr kumimoji="0" lang="en-US" sz="1400" b="0" i="0" u="none" strike="noStrike" cap="none" normalizeH="0" baseline="0" dirty="0">
              <a:ln>
                <a:noFill/>
              </a:ln>
              <a:solidFill>
                <a:schemeClr val="tx1"/>
              </a:solidFill>
              <a:effectLst/>
            </a:endParaRPr>
          </a:p>
        </p:txBody>
      </p:sp>
      <p:sp>
        <p:nvSpPr>
          <p:cNvPr id="14" name="Rectangle 13"/>
          <p:cNvSpPr/>
          <p:nvPr/>
        </p:nvSpPr>
        <p:spPr bwMode="auto">
          <a:xfrm>
            <a:off x="4800601" y="3371850"/>
            <a:ext cx="1451043"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Buffer </a:t>
            </a:r>
            <a:r>
              <a:rPr kumimoji="0" lang="en-US" sz="1800" i="0" u="none" strike="noStrike" cap="none" normalizeH="0" baseline="0" dirty="0">
                <a:ln>
                  <a:noFill/>
                </a:ln>
                <a:solidFill>
                  <a:schemeClr val="tx1"/>
                </a:solidFill>
                <a:effectLst/>
                <a:latin typeface="Arial" charset="0"/>
                <a:ea typeface="ＭＳ Ｐゴシック" charset="-128"/>
              </a:rPr>
              <a:t>Manager</a:t>
            </a:r>
          </a:p>
        </p:txBody>
      </p:sp>
      <p:sp>
        <p:nvSpPr>
          <p:cNvPr id="15" name="Rectangle 14"/>
          <p:cNvSpPr/>
          <p:nvPr/>
        </p:nvSpPr>
        <p:spPr bwMode="auto">
          <a:xfrm>
            <a:off x="3429001" y="3371850"/>
            <a:ext cx="1220821" cy="571500"/>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charset="0"/>
                <a:ea typeface="ＭＳ Ｐゴシック" charset="-128"/>
              </a:rPr>
              <a:t>Access Methods</a:t>
            </a:r>
          </a:p>
        </p:txBody>
      </p:sp>
      <p:grpSp>
        <p:nvGrpSpPr>
          <p:cNvPr id="3" name="Group 20"/>
          <p:cNvGrpSpPr/>
          <p:nvPr/>
        </p:nvGrpSpPr>
        <p:grpSpPr>
          <a:xfrm>
            <a:off x="5791200" y="971550"/>
            <a:ext cx="1371600" cy="1600200"/>
            <a:chOff x="5410200" y="1371600"/>
            <a:chExt cx="1371600" cy="2133600"/>
          </a:xfrm>
          <a:solidFill>
            <a:schemeClr val="tx1">
              <a:lumMod val="20000"/>
              <a:lumOff val="80000"/>
            </a:schemeClr>
          </a:solidFill>
        </p:grpSpPr>
        <p:sp>
          <p:nvSpPr>
            <p:cNvPr id="16" name="Rounded Rectangle 15"/>
            <p:cNvSpPr/>
            <p:nvPr/>
          </p:nvSpPr>
          <p:spPr bwMode="auto">
            <a:xfrm>
              <a:off x="5410200" y="1371600"/>
              <a:ext cx="1371600" cy="2133600"/>
            </a:xfrm>
            <a:prstGeom prst="roundRect">
              <a:avLst/>
            </a:prstGeom>
            <a:gr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Arial" charset="0"/>
                  <a:ea typeface="ＭＳ Ｐゴシック" charset="-128"/>
                </a:rPr>
                <a:t>Protocol</a:t>
              </a:r>
              <a:r>
                <a:rPr kumimoji="0" lang="en-US" sz="2000" b="1" i="0" u="none" strike="noStrike" cap="none" normalizeH="0" dirty="0">
                  <a:ln>
                    <a:noFill/>
                  </a:ln>
                  <a:solidFill>
                    <a:schemeClr val="bg1"/>
                  </a:solidFill>
                  <a:effectLst/>
                  <a:latin typeface="Arial" charset="0"/>
                  <a:ea typeface="ＭＳ Ｐゴシック" charset="-128"/>
                </a:rPr>
                <a:t> Layer</a:t>
              </a:r>
              <a:endParaRPr kumimoji="0" lang="en-US" sz="2000" b="1" i="0" u="none" strike="noStrike" cap="none" normalizeH="0" baseline="0" dirty="0">
                <a:ln>
                  <a:noFill/>
                </a:ln>
                <a:solidFill>
                  <a:schemeClr val="bg1"/>
                </a:solidFill>
                <a:effectLst/>
                <a:latin typeface="Arial" charset="0"/>
                <a:ea typeface="ＭＳ Ｐゴシック" charset="-128"/>
              </a:endParaRPr>
            </a:p>
          </p:txBody>
        </p:sp>
        <p:sp>
          <p:nvSpPr>
            <p:cNvPr id="18" name="Rectangle 17"/>
            <p:cNvSpPr/>
            <p:nvPr/>
          </p:nvSpPr>
          <p:spPr bwMode="auto">
            <a:xfrm>
              <a:off x="5562600" y="2286000"/>
              <a:ext cx="1066800" cy="990600"/>
            </a:xfrm>
            <a:prstGeom prst="rect">
              <a:avLst/>
            </a:prstGeom>
            <a:grp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SNI</a:t>
              </a:r>
            </a:p>
          </p:txBody>
        </p:sp>
      </p:grpSp>
      <p:sp>
        <p:nvSpPr>
          <p:cNvPr id="19" name="Can 18"/>
          <p:cNvSpPr/>
          <p:nvPr/>
        </p:nvSpPr>
        <p:spPr bwMode="auto">
          <a:xfrm>
            <a:off x="152400" y="3543300"/>
            <a:ext cx="914400" cy="1314450"/>
          </a:xfrm>
          <a:prstGeom prst="ca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Data File(s)</a:t>
            </a:r>
          </a:p>
        </p:txBody>
      </p:sp>
      <p:sp>
        <p:nvSpPr>
          <p:cNvPr id="20" name="Flowchart: Direct Access Storage 19"/>
          <p:cNvSpPr/>
          <p:nvPr/>
        </p:nvSpPr>
        <p:spPr bwMode="auto">
          <a:xfrm>
            <a:off x="152400" y="2514600"/>
            <a:ext cx="1295400" cy="571500"/>
          </a:xfrm>
          <a:prstGeom prst="flowChartMagneticDrum">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ＭＳ Ｐゴシック" charset="-128"/>
              </a:rPr>
              <a:t>T-Log</a:t>
            </a:r>
            <a:endParaRPr kumimoji="0" lang="en-US" sz="2000" b="0" i="0" u="none" strike="noStrike" cap="none" normalizeH="0" baseline="0" dirty="0">
              <a:ln>
                <a:noFill/>
              </a:ln>
              <a:solidFill>
                <a:schemeClr val="tx1"/>
              </a:solidFill>
              <a:effectLst/>
              <a:latin typeface="Arial" charset="0"/>
              <a:ea typeface="ＭＳ Ｐゴシック" charset="-128"/>
            </a:endParaRPr>
          </a:p>
        </p:txBody>
      </p:sp>
      <p:sp>
        <p:nvSpPr>
          <p:cNvPr id="24" name="Rounded Rectangle 23"/>
          <p:cNvSpPr/>
          <p:nvPr/>
        </p:nvSpPr>
        <p:spPr bwMode="auto">
          <a:xfrm>
            <a:off x="6781800" y="2971799"/>
            <a:ext cx="2209800" cy="2116783"/>
          </a:xfrm>
          <a:prstGeom prst="round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128"/>
              </a:rPr>
              <a:t>Buffer Pool</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t>- - - - - - - - - - - -</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a:t>Data Cache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a:t>
            </a:r>
            <a:r>
              <a:rPr kumimoji="0" lang="en-US" sz="2000" b="0" i="0" u="none" strike="noStrike" cap="none" normalizeH="0" dirty="0">
                <a:ln>
                  <a:noFill/>
                </a:ln>
                <a:solidFill>
                  <a:schemeClr val="tx1"/>
                </a:solidFill>
                <a:effectLst/>
                <a:latin typeface="Arial" charset="0"/>
                <a:ea typeface="ＭＳ Ｐゴシック" charset="-128"/>
              </a:rPr>
              <a:t> - - - - - - - - - - - </a:t>
            </a:r>
            <a:endParaRPr kumimoji="0" lang="en-US" sz="2000" b="0" i="0" u="none" strike="noStrike" cap="none" normalizeH="0" baseline="0" dirty="0">
              <a:ln>
                <a:noFill/>
              </a:ln>
              <a:solidFill>
                <a:schemeClr val="tx1"/>
              </a:solidFill>
              <a:effectLst/>
              <a:latin typeface="Arial" charset="0"/>
              <a:ea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rPr>
              <a:t>Plan Cache</a:t>
            </a:r>
          </a:p>
        </p:txBody>
      </p:sp>
      <p:pic>
        <p:nvPicPr>
          <p:cNvPr id="71682" name="Picture 2" descr="C:\Program Files\Microsoft Office\MEDIA\CAGCAT10\j0285750.wmf"/>
          <p:cNvPicPr>
            <a:picLocks noChangeAspect="1" noChangeArrowheads="1"/>
          </p:cNvPicPr>
          <p:nvPr/>
        </p:nvPicPr>
        <p:blipFill>
          <a:blip r:embed="rId3" cstate="print"/>
          <a:srcRect/>
          <a:stretch>
            <a:fillRect/>
          </a:stretch>
        </p:blipFill>
        <p:spPr bwMode="auto">
          <a:xfrm>
            <a:off x="7315200" y="1257300"/>
            <a:ext cx="1600200" cy="840791"/>
          </a:xfrm>
          <a:prstGeom prst="rect">
            <a:avLst/>
          </a:prstGeom>
          <a:solidFill>
            <a:schemeClr val="bg1"/>
          </a:solidFill>
        </p:spPr>
      </p:pic>
      <p:sp>
        <p:nvSpPr>
          <p:cNvPr id="28" name="TextBox 27"/>
          <p:cNvSpPr txBox="1"/>
          <p:nvPr/>
        </p:nvSpPr>
        <p:spPr>
          <a:xfrm>
            <a:off x="7772400" y="2000250"/>
            <a:ext cx="1371600" cy="830997"/>
          </a:xfrm>
          <a:prstGeom prst="rect">
            <a:avLst/>
          </a:prstGeom>
          <a:noFill/>
        </p:spPr>
        <p:txBody>
          <a:bodyPr wrap="square" rtlCol="0">
            <a:spAutoFit/>
          </a:bodyPr>
          <a:lstStyle/>
          <a:p>
            <a:pPr algn="ctr"/>
            <a:r>
              <a:rPr lang="en-US" sz="1600" dirty="0"/>
              <a:t>SQL Server Network Interface</a:t>
            </a:r>
          </a:p>
        </p:txBody>
      </p:sp>
      <p:sp>
        <p:nvSpPr>
          <p:cNvPr id="37" name="Striped Right Arrow 36"/>
          <p:cNvSpPr/>
          <p:nvPr/>
        </p:nvSpPr>
        <p:spPr bwMode="auto">
          <a:xfrm rot="10800000">
            <a:off x="6934200" y="21145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38" name="TextBox 37"/>
          <p:cNvSpPr txBox="1"/>
          <p:nvPr/>
        </p:nvSpPr>
        <p:spPr>
          <a:xfrm>
            <a:off x="7239001" y="2343150"/>
            <a:ext cx="543739" cy="307777"/>
          </a:xfrm>
          <a:prstGeom prst="rect">
            <a:avLst/>
          </a:prstGeom>
          <a:noFill/>
        </p:spPr>
        <p:txBody>
          <a:bodyPr wrap="none" rtlCol="0">
            <a:spAutoFit/>
          </a:bodyPr>
          <a:lstStyle/>
          <a:p>
            <a:r>
              <a:rPr lang="en-US" sz="1400" b="1" i="1" dirty="0"/>
              <a:t>TDS</a:t>
            </a:r>
          </a:p>
        </p:txBody>
      </p:sp>
      <p:sp>
        <p:nvSpPr>
          <p:cNvPr id="39" name="Striped Right Arrow 38"/>
          <p:cNvSpPr/>
          <p:nvPr/>
        </p:nvSpPr>
        <p:spPr bwMode="auto">
          <a:xfrm rot="10800000">
            <a:off x="4953000" y="9715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0" name="TextBox 39"/>
          <p:cNvSpPr txBox="1"/>
          <p:nvPr/>
        </p:nvSpPr>
        <p:spPr>
          <a:xfrm>
            <a:off x="5029201" y="558344"/>
            <a:ext cx="1027845" cy="1169551"/>
          </a:xfrm>
          <a:prstGeom prst="rect">
            <a:avLst/>
          </a:prstGeom>
          <a:noFill/>
        </p:spPr>
        <p:txBody>
          <a:bodyPr wrap="none" rtlCol="0">
            <a:spAutoFit/>
          </a:bodyPr>
          <a:lstStyle/>
          <a:p>
            <a:pPr algn="ctr"/>
            <a:r>
              <a:rPr lang="en-US" sz="1400" b="1" i="1" dirty="0"/>
              <a:t>Language</a:t>
            </a:r>
          </a:p>
          <a:p>
            <a:pPr algn="ctr"/>
            <a:r>
              <a:rPr lang="en-US" sz="1400" b="1" i="1" dirty="0"/>
              <a:t>Event</a:t>
            </a:r>
          </a:p>
          <a:p>
            <a:pPr algn="ctr"/>
            <a:endParaRPr lang="en-US" sz="1400" b="1" i="1" dirty="0"/>
          </a:p>
          <a:p>
            <a:pPr algn="ctr"/>
            <a:r>
              <a:rPr lang="en-US" sz="1400" b="1" i="1" dirty="0"/>
              <a:t>SQL</a:t>
            </a:r>
          </a:p>
          <a:p>
            <a:pPr algn="ctr"/>
            <a:r>
              <a:rPr lang="en-US" sz="1400" b="1" i="1"/>
              <a:t>OS</a:t>
            </a:r>
            <a:endParaRPr lang="en-US" sz="1400" b="1" i="1" dirty="0"/>
          </a:p>
        </p:txBody>
      </p:sp>
      <p:sp>
        <p:nvSpPr>
          <p:cNvPr id="42" name="Flowchart: Decision 41"/>
          <p:cNvSpPr/>
          <p:nvPr/>
        </p:nvSpPr>
        <p:spPr bwMode="auto">
          <a:xfrm>
            <a:off x="4191000" y="2343150"/>
            <a:ext cx="1447800" cy="742950"/>
          </a:xfrm>
          <a:prstGeom prst="flowChartDecisio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a:t>?</a:t>
            </a:r>
            <a:endParaRPr kumimoji="0" lang="en-US" sz="2800" b="1" i="0" u="none" strike="noStrike" cap="none" normalizeH="0" baseline="0" dirty="0">
              <a:ln>
                <a:noFill/>
              </a:ln>
              <a:solidFill>
                <a:schemeClr val="tx1"/>
              </a:solidFill>
              <a:effectLst/>
            </a:endParaRPr>
          </a:p>
        </p:txBody>
      </p:sp>
      <p:cxnSp>
        <p:nvCxnSpPr>
          <p:cNvPr id="44" name="Elbow Connector 43"/>
          <p:cNvCxnSpPr>
            <a:stCxn id="42" idx="3"/>
          </p:cNvCxnSpPr>
          <p:nvPr/>
        </p:nvCxnSpPr>
        <p:spPr bwMode="auto">
          <a:xfrm>
            <a:off x="5638800" y="2714625"/>
            <a:ext cx="2209800" cy="2143125"/>
          </a:xfrm>
          <a:prstGeom prst="bentConnector3">
            <a:avLst>
              <a:gd name="adj1" fmla="val 46059"/>
            </a:avLst>
          </a:prstGeom>
          <a:solidFill>
            <a:schemeClr val="accent1"/>
          </a:solidFill>
          <a:ln w="25400" cap="flat" cmpd="sng" algn="ctr">
            <a:solidFill>
              <a:schemeClr val="tx1"/>
            </a:solidFill>
            <a:prstDash val="solid"/>
            <a:round/>
            <a:headEnd type="none" w="med" len="med"/>
            <a:tailEnd type="arrow"/>
          </a:ln>
          <a:effectLst/>
        </p:spPr>
      </p:cxnSp>
      <p:sp>
        <p:nvSpPr>
          <p:cNvPr id="55" name="U-Turn Arrow 54"/>
          <p:cNvSpPr/>
          <p:nvPr/>
        </p:nvSpPr>
        <p:spPr bwMode="auto">
          <a:xfrm>
            <a:off x="2743200" y="800100"/>
            <a:ext cx="1600200" cy="857250"/>
          </a:xfrm>
          <a:prstGeom prst="uturnArrow">
            <a:avLst>
              <a:gd name="adj1" fmla="val 15555"/>
              <a:gd name="adj2" fmla="val 25000"/>
              <a:gd name="adj3" fmla="val 25000"/>
              <a:gd name="adj4" fmla="val 43750"/>
              <a:gd name="adj5" fmla="val 75000"/>
            </a:avLst>
          </a:prstGeom>
          <a:solidFill>
            <a:schemeClr val="tx1">
              <a:lumMod val="20000"/>
              <a:lumOff val="80000"/>
            </a:schemeClr>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60" name="TextBox 59"/>
          <p:cNvSpPr txBox="1"/>
          <p:nvPr/>
        </p:nvSpPr>
        <p:spPr>
          <a:xfrm>
            <a:off x="3124201" y="400051"/>
            <a:ext cx="777777" cy="584775"/>
          </a:xfrm>
          <a:prstGeom prst="rect">
            <a:avLst/>
          </a:prstGeom>
          <a:noFill/>
        </p:spPr>
        <p:txBody>
          <a:bodyPr wrap="none" rtlCol="0">
            <a:spAutoFit/>
          </a:bodyPr>
          <a:lstStyle/>
          <a:p>
            <a:pPr algn="ctr"/>
            <a:r>
              <a:rPr lang="en-US" sz="1600" b="1" dirty="0"/>
              <a:t>Query</a:t>
            </a:r>
          </a:p>
          <a:p>
            <a:pPr algn="ctr"/>
            <a:r>
              <a:rPr lang="en-US" sz="1600" b="1" dirty="0"/>
              <a:t>Tree</a:t>
            </a:r>
          </a:p>
        </p:txBody>
      </p:sp>
      <p:sp>
        <p:nvSpPr>
          <p:cNvPr id="62" name="Striped Right Arrow 61"/>
          <p:cNvSpPr/>
          <p:nvPr/>
        </p:nvSpPr>
        <p:spPr bwMode="auto">
          <a:xfrm>
            <a:off x="2590800" y="2000250"/>
            <a:ext cx="1066800" cy="3429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63" name="TextBox 62"/>
          <p:cNvSpPr txBox="1"/>
          <p:nvPr/>
        </p:nvSpPr>
        <p:spPr>
          <a:xfrm>
            <a:off x="2201482" y="1714500"/>
            <a:ext cx="702436" cy="523220"/>
          </a:xfrm>
          <a:prstGeom prst="rect">
            <a:avLst/>
          </a:prstGeom>
          <a:solidFill>
            <a:schemeClr val="tx1">
              <a:lumMod val="20000"/>
              <a:lumOff val="80000"/>
            </a:schemeClr>
          </a:solidFill>
        </p:spPr>
        <p:txBody>
          <a:bodyPr wrap="none" rtlCol="0">
            <a:spAutoFit/>
          </a:bodyPr>
          <a:lstStyle/>
          <a:p>
            <a:pPr algn="ctr"/>
            <a:r>
              <a:rPr lang="en-US" sz="1400" b="1" i="1" dirty="0"/>
              <a:t>Query</a:t>
            </a:r>
          </a:p>
          <a:p>
            <a:pPr algn="ctr"/>
            <a:r>
              <a:rPr lang="en-US" sz="1400" b="1" i="1" dirty="0"/>
              <a:t>Plan</a:t>
            </a:r>
          </a:p>
        </p:txBody>
      </p:sp>
      <p:sp>
        <p:nvSpPr>
          <p:cNvPr id="64" name="Striped Right Arrow 63"/>
          <p:cNvSpPr/>
          <p:nvPr/>
        </p:nvSpPr>
        <p:spPr bwMode="auto">
          <a:xfrm rot="5400000">
            <a:off x="3724275" y="2657475"/>
            <a:ext cx="1085850" cy="457200"/>
          </a:xfrm>
          <a:prstGeom prst="stripedRightArrow">
            <a:avLst>
              <a:gd name="adj1" fmla="val 34416"/>
              <a:gd name="adj2" fmla="val 52597"/>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65" name="TextBox 64"/>
          <p:cNvSpPr txBox="1"/>
          <p:nvPr/>
        </p:nvSpPr>
        <p:spPr>
          <a:xfrm>
            <a:off x="3605389" y="2571750"/>
            <a:ext cx="502061" cy="461665"/>
          </a:xfrm>
          <a:prstGeom prst="rect">
            <a:avLst/>
          </a:prstGeom>
          <a:noFill/>
        </p:spPr>
        <p:txBody>
          <a:bodyPr wrap="none" rtlCol="0">
            <a:spAutoFit/>
          </a:bodyPr>
          <a:lstStyle/>
          <a:p>
            <a:pPr algn="ctr"/>
            <a:r>
              <a:rPr lang="en-US" sz="1200" b="1" i="1" dirty="0"/>
              <a:t>OLE</a:t>
            </a:r>
          </a:p>
          <a:p>
            <a:pPr algn="ctr"/>
            <a:r>
              <a:rPr lang="en-US" sz="1200" b="1" i="1" dirty="0"/>
              <a:t>DB</a:t>
            </a:r>
          </a:p>
        </p:txBody>
      </p:sp>
      <p:sp>
        <p:nvSpPr>
          <p:cNvPr id="47" name="Left-Right Arrow 46"/>
          <p:cNvSpPr/>
          <p:nvPr/>
        </p:nvSpPr>
        <p:spPr bwMode="auto">
          <a:xfrm rot="10800000">
            <a:off x="2743200" y="3714750"/>
            <a:ext cx="1066800" cy="228600"/>
          </a:xfrm>
          <a:prstGeom prst="leftRightArrow">
            <a:avLst>
              <a:gd name="adj1" fmla="val 58372"/>
              <a:gd name="adj2" fmla="val 38372"/>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48" name="TextBox 47"/>
          <p:cNvSpPr txBox="1"/>
          <p:nvPr/>
        </p:nvSpPr>
        <p:spPr>
          <a:xfrm>
            <a:off x="3333963" y="3996065"/>
            <a:ext cx="630237" cy="523220"/>
          </a:xfrm>
          <a:prstGeom prst="rect">
            <a:avLst/>
          </a:prstGeom>
          <a:noFill/>
        </p:spPr>
        <p:txBody>
          <a:bodyPr wrap="none" rtlCol="0">
            <a:spAutoFit/>
          </a:bodyPr>
          <a:lstStyle/>
          <a:p>
            <a:pPr algn="ctr"/>
            <a:r>
              <a:rPr lang="en-US" sz="1400" b="1" i="1" dirty="0"/>
              <a:t>Data</a:t>
            </a:r>
          </a:p>
          <a:p>
            <a:pPr algn="ctr"/>
            <a:r>
              <a:rPr lang="en-US" sz="1400" b="1" i="1" dirty="0"/>
              <a:t>Write</a:t>
            </a:r>
          </a:p>
        </p:txBody>
      </p:sp>
      <p:sp>
        <p:nvSpPr>
          <p:cNvPr id="51" name="Left-Up Arrow 50"/>
          <p:cNvSpPr/>
          <p:nvPr/>
        </p:nvSpPr>
        <p:spPr bwMode="auto">
          <a:xfrm>
            <a:off x="1066800" y="2857500"/>
            <a:ext cx="1371600" cy="914400"/>
          </a:xfrm>
          <a:prstGeom prst="leftUpArrow">
            <a:avLst>
              <a:gd name="adj1" fmla="val 13250"/>
              <a:gd name="adj2" fmla="val 15820"/>
              <a:gd name="adj3" fmla="val 16921"/>
            </a:avLst>
          </a:prstGeom>
          <a:solidFill>
            <a:schemeClr val="tx1">
              <a:lumMod val="20000"/>
              <a:lumOff val="80000"/>
            </a:schemeClr>
          </a:solidFill>
          <a:ln w="9525" cap="flat" cmpd="sng" algn="ctr">
            <a:solidFill>
              <a:schemeClr val="tx1"/>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US" sz="1800" dirty="0"/>
          </a:p>
        </p:txBody>
      </p:sp>
      <p:sp>
        <p:nvSpPr>
          <p:cNvPr id="56" name="Snip Single Corner Rectangle 55"/>
          <p:cNvSpPr/>
          <p:nvPr/>
        </p:nvSpPr>
        <p:spPr bwMode="auto">
          <a:xfrm>
            <a:off x="7084978" y="4071937"/>
            <a:ext cx="304800" cy="285750"/>
          </a:xfrm>
          <a:prstGeom prst="snip1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52" name="Left-Right Arrow 51"/>
          <p:cNvSpPr/>
          <p:nvPr/>
        </p:nvSpPr>
        <p:spPr bwMode="auto">
          <a:xfrm>
            <a:off x="4419600" y="3714750"/>
            <a:ext cx="685800" cy="228600"/>
          </a:xfrm>
          <a:prstGeom prst="leftRightArrow">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
        <p:nvSpPr>
          <p:cNvPr id="53" name="Flowchart: Decision 52"/>
          <p:cNvSpPr/>
          <p:nvPr/>
        </p:nvSpPr>
        <p:spPr bwMode="auto">
          <a:xfrm>
            <a:off x="4343400" y="3886200"/>
            <a:ext cx="1447800" cy="742950"/>
          </a:xfrm>
          <a:prstGeom prst="flowChartDecision">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b="1" dirty="0"/>
              <a:t>?</a:t>
            </a:r>
            <a:endParaRPr kumimoji="0" lang="en-US" sz="2800" b="1" i="0" u="none" strike="noStrike" cap="none" normalizeH="0" baseline="0" dirty="0">
              <a:ln>
                <a:noFill/>
              </a:ln>
              <a:solidFill>
                <a:schemeClr val="tx1"/>
              </a:solidFill>
              <a:effectLst/>
            </a:endParaRPr>
          </a:p>
        </p:txBody>
      </p:sp>
      <p:cxnSp>
        <p:nvCxnSpPr>
          <p:cNvPr id="54" name="Elbow Connector 53"/>
          <p:cNvCxnSpPr/>
          <p:nvPr/>
        </p:nvCxnSpPr>
        <p:spPr bwMode="auto">
          <a:xfrm flipV="1">
            <a:off x="5829300" y="4213299"/>
            <a:ext cx="1237729" cy="41102"/>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cxnSp>
        <p:nvCxnSpPr>
          <p:cNvPr id="57" name="Elbow Connector 56"/>
          <p:cNvCxnSpPr>
            <a:stCxn id="53" idx="1"/>
          </p:cNvCxnSpPr>
          <p:nvPr/>
        </p:nvCxnSpPr>
        <p:spPr bwMode="auto">
          <a:xfrm rot="10800000" flipV="1">
            <a:off x="914400" y="4257675"/>
            <a:ext cx="3429000" cy="371475"/>
          </a:xfrm>
          <a:prstGeom prst="bentConnector3">
            <a:avLst>
              <a:gd name="adj1" fmla="val 47229"/>
            </a:avLst>
          </a:prstGeom>
          <a:solidFill>
            <a:schemeClr val="accent1"/>
          </a:solidFill>
          <a:ln w="25400" cap="flat" cmpd="sng" algn="ctr">
            <a:solidFill>
              <a:schemeClr val="tx1"/>
            </a:solidFill>
            <a:prstDash val="solid"/>
            <a:round/>
            <a:headEnd type="none" w="med" len="med"/>
            <a:tailEnd type="arrow"/>
          </a:ln>
          <a:effectLst/>
        </p:spPr>
      </p:cxnSp>
      <p:cxnSp>
        <p:nvCxnSpPr>
          <p:cNvPr id="58" name="Elbow Connector 57"/>
          <p:cNvCxnSpPr>
            <a:endCxn id="56" idx="2"/>
          </p:cNvCxnSpPr>
          <p:nvPr/>
        </p:nvCxnSpPr>
        <p:spPr bwMode="auto">
          <a:xfrm flipV="1">
            <a:off x="914400" y="4214812"/>
            <a:ext cx="6170578" cy="500064"/>
          </a:xfrm>
          <a:prstGeom prst="bentConnector3">
            <a:avLst>
              <a:gd name="adj1" fmla="val 50000"/>
            </a:avLst>
          </a:prstGeom>
          <a:solidFill>
            <a:schemeClr val="accent1"/>
          </a:solidFill>
          <a:ln w="25400" cap="flat" cmpd="sng" algn="ctr">
            <a:solidFill>
              <a:schemeClr val="tx1"/>
            </a:solidFill>
            <a:prstDash val="solid"/>
            <a:round/>
            <a:headEnd type="none" w="med" len="med"/>
            <a:tailEnd type="arrow"/>
          </a:ln>
          <a:effectLst/>
        </p:spPr>
      </p:cxnSp>
      <p:sp>
        <p:nvSpPr>
          <p:cNvPr id="4" name="TextBox 3"/>
          <p:cNvSpPr txBox="1"/>
          <p:nvPr/>
        </p:nvSpPr>
        <p:spPr>
          <a:xfrm>
            <a:off x="361323" y="3096819"/>
            <a:ext cx="877554" cy="523220"/>
          </a:xfrm>
          <a:prstGeom prst="rect">
            <a:avLst/>
          </a:prstGeom>
          <a:noFill/>
        </p:spPr>
        <p:txBody>
          <a:bodyPr wrap="square" rtlCol="0">
            <a:spAutoFit/>
          </a:bodyPr>
          <a:lstStyle/>
          <a:p>
            <a:r>
              <a:rPr lang="en-US" sz="1400" b="1" i="1" dirty="0"/>
              <a:t>Check Point</a:t>
            </a:r>
          </a:p>
        </p:txBody>
      </p:sp>
      <p:sp>
        <p:nvSpPr>
          <p:cNvPr id="9" name="TextBox 8"/>
          <p:cNvSpPr txBox="1"/>
          <p:nvPr/>
        </p:nvSpPr>
        <p:spPr>
          <a:xfrm>
            <a:off x="3649082" y="4719251"/>
            <a:ext cx="1236236" cy="369332"/>
          </a:xfrm>
          <a:prstGeom prst="rect">
            <a:avLst/>
          </a:prstGeom>
          <a:noFill/>
        </p:spPr>
        <p:txBody>
          <a:bodyPr wrap="none" rtlCol="0">
            <a:spAutoFit/>
          </a:bodyPr>
          <a:lstStyle/>
          <a:p>
            <a:r>
              <a:rPr lang="en-US" sz="1800" i="1" dirty="0"/>
              <a:t>Lazywriter</a:t>
            </a:r>
          </a:p>
        </p:txBody>
      </p:sp>
      <p:sp>
        <p:nvSpPr>
          <p:cNvPr id="10" name="TextBox 9"/>
          <p:cNvSpPr txBox="1"/>
          <p:nvPr/>
        </p:nvSpPr>
        <p:spPr>
          <a:xfrm>
            <a:off x="5821878" y="2703611"/>
            <a:ext cx="859531" cy="307777"/>
          </a:xfrm>
          <a:prstGeom prst="rect">
            <a:avLst/>
          </a:prstGeom>
          <a:noFill/>
        </p:spPr>
        <p:txBody>
          <a:bodyPr wrap="none" rtlCol="0">
            <a:spAutoFit/>
          </a:bodyPr>
          <a:lstStyle/>
          <a:p>
            <a:r>
              <a:rPr lang="en-US" sz="1400" b="1" i="1" dirty="0"/>
              <a:t>Latches</a:t>
            </a:r>
          </a:p>
        </p:txBody>
      </p:sp>
      <p:sp>
        <p:nvSpPr>
          <p:cNvPr id="49" name="TextBox 48"/>
          <p:cNvSpPr txBox="1"/>
          <p:nvPr/>
        </p:nvSpPr>
        <p:spPr>
          <a:xfrm>
            <a:off x="1018034" y="4290613"/>
            <a:ext cx="700833" cy="307777"/>
          </a:xfrm>
          <a:prstGeom prst="rect">
            <a:avLst/>
          </a:prstGeom>
          <a:noFill/>
        </p:spPr>
        <p:txBody>
          <a:bodyPr wrap="none" rtlCol="0">
            <a:spAutoFit/>
          </a:bodyPr>
          <a:lstStyle/>
          <a:p>
            <a:r>
              <a:rPr lang="en-US" sz="1400" b="1" i="1" dirty="0"/>
              <a:t>Locks</a:t>
            </a:r>
          </a:p>
        </p:txBody>
      </p:sp>
      <p:sp>
        <p:nvSpPr>
          <p:cNvPr id="50" name="Title 1"/>
          <p:cNvSpPr>
            <a:spLocks noGrp="1"/>
          </p:cNvSpPr>
          <p:nvPr>
            <p:ph type="title"/>
          </p:nvPr>
        </p:nvSpPr>
        <p:spPr>
          <a:xfrm>
            <a:off x="0" y="0"/>
            <a:ext cx="2286000" cy="984826"/>
          </a:xfrm>
        </p:spPr>
        <p:txBody>
          <a:bodyPr>
            <a:noAutofit/>
          </a:bodyPr>
          <a:lstStyle/>
          <a:p>
            <a:pPr>
              <a:lnSpc>
                <a:spcPct val="100000"/>
              </a:lnSpc>
            </a:pPr>
            <a:r>
              <a:rPr lang="en-US" sz="1800" dirty="0"/>
              <a:t>Trouble-shooting wait stats?</a:t>
            </a:r>
          </a:p>
        </p:txBody>
      </p:sp>
      <p:sp>
        <p:nvSpPr>
          <p:cNvPr id="17" name="Rounded Rectangle 16"/>
          <p:cNvSpPr/>
          <p:nvPr/>
        </p:nvSpPr>
        <p:spPr>
          <a:xfrm>
            <a:off x="6781800" y="361950"/>
            <a:ext cx="2209800" cy="43815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a:t>Async_Network_IO</a:t>
            </a:r>
            <a:endParaRPr lang="en-US" sz="1200" b="1" dirty="0"/>
          </a:p>
        </p:txBody>
      </p:sp>
      <p:cxnSp>
        <p:nvCxnSpPr>
          <p:cNvPr id="22" name="Elbow Connector 21"/>
          <p:cNvCxnSpPr>
            <a:stCxn id="17" idx="1"/>
            <a:endCxn id="16" idx="0"/>
          </p:cNvCxnSpPr>
          <p:nvPr/>
        </p:nvCxnSpPr>
        <p:spPr>
          <a:xfrm rot="10800000" flipV="1">
            <a:off x="6477000" y="581024"/>
            <a:ext cx="304800" cy="390525"/>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a:off x="7248525" y="866775"/>
            <a:ext cx="704850" cy="571500"/>
          </a:xfrm>
          <a:prstGeom prst="bent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5400000">
            <a:off x="7282190" y="1290310"/>
            <a:ext cx="1437620" cy="457200"/>
          </a:xfrm>
          <a:prstGeom prst="bent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3406708" y="123825"/>
            <a:ext cx="2209800" cy="43815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a:t>SOS_Scheduler_Yield</a:t>
            </a:r>
            <a:endParaRPr lang="en-US" sz="1200" b="1" dirty="0"/>
          </a:p>
        </p:txBody>
      </p:sp>
      <p:cxnSp>
        <p:nvCxnSpPr>
          <p:cNvPr id="68" name="Elbow Connector 67"/>
          <p:cNvCxnSpPr/>
          <p:nvPr/>
        </p:nvCxnSpPr>
        <p:spPr>
          <a:xfrm rot="16200000" flipH="1">
            <a:off x="4577891" y="596440"/>
            <a:ext cx="942978" cy="874046"/>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16200000" flipH="1">
            <a:off x="4056923" y="608871"/>
            <a:ext cx="413205" cy="312150"/>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6934200" y="2039838"/>
            <a:ext cx="2209800" cy="43815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a:t>Pagelatch_x</a:t>
            </a:r>
            <a:r>
              <a:rPr lang="en-US" sz="1200" b="1" dirty="0"/>
              <a:t>, </a:t>
            </a:r>
            <a:r>
              <a:rPr lang="en-US" sz="1200" b="1" dirty="0" err="1"/>
              <a:t>Latch_x</a:t>
            </a:r>
            <a:r>
              <a:rPr lang="en-US" sz="1200" b="1" dirty="0"/>
              <a:t>, </a:t>
            </a:r>
            <a:r>
              <a:rPr lang="en-US" sz="1200" b="1" dirty="0" err="1"/>
              <a:t>Resource_Semaphore</a:t>
            </a:r>
            <a:endParaRPr lang="en-US" sz="1200" b="1" dirty="0"/>
          </a:p>
        </p:txBody>
      </p:sp>
      <p:cxnSp>
        <p:nvCxnSpPr>
          <p:cNvPr id="83" name="Elbow Connector 82"/>
          <p:cNvCxnSpPr/>
          <p:nvPr/>
        </p:nvCxnSpPr>
        <p:spPr>
          <a:xfrm rot="5400000">
            <a:off x="7511207" y="2996355"/>
            <a:ext cx="1246288" cy="190502"/>
          </a:xfrm>
          <a:prstGeom prst="bent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p:nvPr/>
        </p:nvCxnSpPr>
        <p:spPr>
          <a:xfrm rot="5400000">
            <a:off x="7025802" y="2961572"/>
            <a:ext cx="2260368" cy="1366429"/>
          </a:xfrm>
          <a:prstGeom prst="bentConnector3">
            <a:avLst>
              <a:gd name="adj1" fmla="val 7949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8" name="Rounded Rectangle 97"/>
          <p:cNvSpPr/>
          <p:nvPr/>
        </p:nvSpPr>
        <p:spPr>
          <a:xfrm>
            <a:off x="2705100" y="4650433"/>
            <a:ext cx="2209800" cy="43815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a:t>LCK_x</a:t>
            </a:r>
            <a:r>
              <a:rPr lang="en-US" sz="1200" b="1" dirty="0"/>
              <a:t>, </a:t>
            </a:r>
            <a:r>
              <a:rPr lang="en-US" sz="1200" b="1" dirty="0" err="1"/>
              <a:t>LCK_M_x</a:t>
            </a:r>
            <a:endParaRPr lang="en-US" sz="1200" b="1" dirty="0"/>
          </a:p>
        </p:txBody>
      </p:sp>
      <p:cxnSp>
        <p:nvCxnSpPr>
          <p:cNvPr id="100" name="Elbow Connector 99"/>
          <p:cNvCxnSpPr>
            <a:stCxn id="98" idx="1"/>
            <a:endCxn id="49" idx="2"/>
          </p:cNvCxnSpPr>
          <p:nvPr/>
        </p:nvCxnSpPr>
        <p:spPr>
          <a:xfrm rot="10800000">
            <a:off x="1368452" y="4598390"/>
            <a:ext cx="1336649" cy="271118"/>
          </a:xfrm>
          <a:prstGeom prst="bentConnector2">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76200" y="984826"/>
            <a:ext cx="2209800" cy="438150"/>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a:t>Writelog</a:t>
            </a:r>
            <a:r>
              <a:rPr lang="en-US" sz="1200" b="1" dirty="0"/>
              <a:t>, </a:t>
            </a:r>
            <a:r>
              <a:rPr lang="en-US" sz="1200" b="1" dirty="0" err="1"/>
              <a:t>Logbuffer</a:t>
            </a:r>
            <a:endParaRPr lang="en-US" sz="1200" b="1" dirty="0"/>
          </a:p>
        </p:txBody>
      </p:sp>
      <p:cxnSp>
        <p:nvCxnSpPr>
          <p:cNvPr id="104" name="Elbow Connector 103"/>
          <p:cNvCxnSpPr>
            <a:stCxn id="103" idx="2"/>
            <a:endCxn id="20" idx="0"/>
          </p:cNvCxnSpPr>
          <p:nvPr/>
        </p:nvCxnSpPr>
        <p:spPr>
          <a:xfrm rot="5400000">
            <a:off x="444788" y="1778288"/>
            <a:ext cx="1091624" cy="381000"/>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1866900" y="2514602"/>
            <a:ext cx="2209800" cy="571498"/>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sz="1200" b="1" dirty="0" err="1"/>
              <a:t>PageIOLatch_x</a:t>
            </a:r>
            <a:r>
              <a:rPr lang="en-US" sz="1200" b="1" dirty="0"/>
              <a:t>, </a:t>
            </a:r>
            <a:r>
              <a:rPr lang="en-US" sz="1200" b="1" dirty="0" err="1"/>
              <a:t>Async_IO_Completion</a:t>
            </a:r>
            <a:r>
              <a:rPr lang="en-US" sz="1200" b="1" dirty="0"/>
              <a:t>, </a:t>
            </a:r>
            <a:r>
              <a:rPr lang="en-US" sz="1200" b="1" dirty="0" err="1"/>
              <a:t>IO_Completion</a:t>
            </a:r>
            <a:endParaRPr lang="en-US" sz="1200" b="1" dirty="0"/>
          </a:p>
        </p:txBody>
      </p:sp>
      <p:cxnSp>
        <p:nvCxnSpPr>
          <p:cNvPr id="108" name="Elbow Connector 107"/>
          <p:cNvCxnSpPr>
            <a:stCxn id="107" idx="1"/>
            <a:endCxn id="19" idx="4"/>
          </p:cNvCxnSpPr>
          <p:nvPr/>
        </p:nvCxnSpPr>
        <p:spPr>
          <a:xfrm rot="10800000" flipV="1">
            <a:off x="1066800" y="2800351"/>
            <a:ext cx="800100" cy="1400174"/>
          </a:xfrm>
          <a:prstGeom prst="bentConnector3">
            <a:avLst>
              <a:gd name="adj1" fmla="val 40476"/>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661347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ppt_x"/>
                                          </p:val>
                                        </p:tav>
                                        <p:tav tm="100000">
                                          <p:val>
                                            <p:strVal val="#ppt_x"/>
                                          </p:val>
                                        </p:tav>
                                      </p:tavLst>
                                    </p:anim>
                                    <p:anim calcmode="lin" valueType="num">
                                      <p:cBhvr additive="base">
                                        <p:cTn id="13" dur="500" fill="hold"/>
                                        <p:tgtEl>
                                          <p:spTgt spid="3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ppt_x"/>
                                          </p:val>
                                        </p:tav>
                                        <p:tav tm="100000">
                                          <p:val>
                                            <p:strVal val="#ppt_x"/>
                                          </p:val>
                                        </p:tav>
                                      </p:tavLst>
                                    </p:anim>
                                    <p:anim calcmode="lin" valueType="num">
                                      <p:cBhvr additive="base">
                                        <p:cTn id="39" dur="500" fill="hold"/>
                                        <p:tgtEl>
                                          <p:spTgt spid="40"/>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500"/>
                                        <p:tgtEl>
                                          <p:spTgt spid="68"/>
                                        </p:tgtEl>
                                      </p:cBhvr>
                                    </p:animEffect>
                                  </p:childTnLst>
                                </p:cTn>
                              </p:par>
                            </p:childTnLst>
                          </p:cTn>
                        </p:par>
                        <p:par>
                          <p:cTn id="48" fill="hold">
                            <p:stCondLst>
                              <p:cond delay="5000"/>
                            </p:stCondLst>
                            <p:childTnLst>
                              <p:par>
                                <p:cTn id="49" presetID="10" presetClass="entr" presetSubtype="0" fill="hold" nodeType="after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par>
                          <p:cTn id="52" fill="hold">
                            <p:stCondLst>
                              <p:cond delay="5500"/>
                            </p:stCondLst>
                            <p:childTnLst>
                              <p:par>
                                <p:cTn id="53" presetID="2" presetClass="entr" presetSubtype="4"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ppt_x"/>
                                          </p:val>
                                        </p:tav>
                                        <p:tav tm="100000">
                                          <p:val>
                                            <p:strVal val="#ppt_x"/>
                                          </p:val>
                                        </p:tav>
                                      </p:tavLst>
                                    </p:anim>
                                    <p:anim calcmode="lin" valueType="num">
                                      <p:cBhvr additive="base">
                                        <p:cTn id="56" dur="500" fill="hold"/>
                                        <p:tgtEl>
                                          <p:spTgt spid="42"/>
                                        </p:tgtEl>
                                        <p:attrNameLst>
                                          <p:attrName>ppt_y</p:attrName>
                                        </p:attrNameLst>
                                      </p:cBhvr>
                                      <p:tavLst>
                                        <p:tav tm="0">
                                          <p:val>
                                            <p:strVal val="1+#ppt_h/2"/>
                                          </p:val>
                                        </p:tav>
                                        <p:tav tm="100000">
                                          <p:val>
                                            <p:strVal val="#ppt_y"/>
                                          </p:val>
                                        </p:tav>
                                      </p:tavLst>
                                    </p:anim>
                                  </p:childTnLst>
                                </p:cTn>
                              </p:par>
                            </p:childTnLst>
                          </p:cTn>
                        </p:par>
                        <p:par>
                          <p:cTn id="57" fill="hold">
                            <p:stCondLst>
                              <p:cond delay="6000"/>
                            </p:stCondLst>
                            <p:childTnLst>
                              <p:par>
                                <p:cTn id="58" presetID="2" presetClass="entr" presetSubtype="4"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 calcmode="lin" valueType="num">
                                      <p:cBhvr additive="base">
                                        <p:cTn id="60" dur="500" fill="hold"/>
                                        <p:tgtEl>
                                          <p:spTgt spid="44"/>
                                        </p:tgtEl>
                                        <p:attrNameLst>
                                          <p:attrName>ppt_x</p:attrName>
                                        </p:attrNameLst>
                                      </p:cBhvr>
                                      <p:tavLst>
                                        <p:tav tm="0">
                                          <p:val>
                                            <p:strVal val="#ppt_x"/>
                                          </p:val>
                                        </p:tav>
                                        <p:tav tm="100000">
                                          <p:val>
                                            <p:strVal val="#ppt_x"/>
                                          </p:val>
                                        </p:tav>
                                      </p:tavLst>
                                    </p:anim>
                                    <p:anim calcmode="lin" valueType="num">
                                      <p:cBhvr additive="base">
                                        <p:cTn id="61" dur="500" fill="hold"/>
                                        <p:tgtEl>
                                          <p:spTgt spid="44"/>
                                        </p:tgtEl>
                                        <p:attrNameLst>
                                          <p:attrName>ppt_y</p:attrName>
                                        </p:attrNameLst>
                                      </p:cBhvr>
                                      <p:tavLst>
                                        <p:tav tm="0">
                                          <p:val>
                                            <p:strVal val="1+#ppt_h/2"/>
                                          </p:val>
                                        </p:tav>
                                        <p:tav tm="100000">
                                          <p:val>
                                            <p:strVal val="#ppt_y"/>
                                          </p:val>
                                        </p:tav>
                                      </p:tavLst>
                                    </p:anim>
                                  </p:childTnLst>
                                </p:cTn>
                              </p:par>
                            </p:childTnLst>
                          </p:cTn>
                        </p:par>
                        <p:par>
                          <p:cTn id="62" fill="hold">
                            <p:stCondLst>
                              <p:cond delay="6500"/>
                            </p:stCondLst>
                            <p:childTnLst>
                              <p:par>
                                <p:cTn id="63" presetID="2" presetClass="entr" presetSubtype="4"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ppt_x"/>
                                          </p:val>
                                        </p:tav>
                                        <p:tav tm="100000">
                                          <p:val>
                                            <p:strVal val="#ppt_x"/>
                                          </p:val>
                                        </p:tav>
                                      </p:tavLst>
                                    </p:anim>
                                    <p:anim calcmode="lin" valueType="num">
                                      <p:cBhvr additive="base">
                                        <p:cTn id="66" dur="500" fill="hold"/>
                                        <p:tgtEl>
                                          <p:spTgt spid="10"/>
                                        </p:tgtEl>
                                        <p:attrNameLst>
                                          <p:attrName>ppt_y</p:attrName>
                                        </p:attrNameLst>
                                      </p:cBhvr>
                                      <p:tavLst>
                                        <p:tav tm="0">
                                          <p:val>
                                            <p:strVal val="1+#ppt_h/2"/>
                                          </p:val>
                                        </p:tav>
                                        <p:tav tm="100000">
                                          <p:val>
                                            <p:strVal val="#ppt_y"/>
                                          </p:val>
                                        </p:tav>
                                      </p:tavLst>
                                    </p:anim>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animEffect transition="in" filter="fade">
                                      <p:cBhvr>
                                        <p:cTn id="70" dur="500"/>
                                        <p:tgtEl>
                                          <p:spTgt spid="82"/>
                                        </p:tgtEl>
                                      </p:cBhvr>
                                    </p:animEffect>
                                  </p:childTnLst>
                                </p:cTn>
                              </p:par>
                            </p:childTnLst>
                          </p:cTn>
                        </p:par>
                        <p:par>
                          <p:cTn id="71" fill="hold">
                            <p:stCondLst>
                              <p:cond delay="7500"/>
                            </p:stCondLst>
                            <p:childTnLst>
                              <p:par>
                                <p:cTn id="72" presetID="10" presetClass="entr" presetSubtype="0" fill="hold" nodeType="afterEffect">
                                  <p:stCondLst>
                                    <p:cond delay="0"/>
                                  </p:stCondLst>
                                  <p:childTnLst>
                                    <p:set>
                                      <p:cBhvr>
                                        <p:cTn id="73" dur="1" fill="hold">
                                          <p:stCondLst>
                                            <p:cond delay="0"/>
                                          </p:stCondLst>
                                        </p:cTn>
                                        <p:tgtEl>
                                          <p:spTgt spid="83"/>
                                        </p:tgtEl>
                                        <p:attrNameLst>
                                          <p:attrName>style.visibility</p:attrName>
                                        </p:attrNameLst>
                                      </p:cBhvr>
                                      <p:to>
                                        <p:strVal val="visible"/>
                                      </p:to>
                                    </p:set>
                                    <p:animEffect transition="in" filter="fade">
                                      <p:cBhvr>
                                        <p:cTn id="74" dur="500"/>
                                        <p:tgtEl>
                                          <p:spTgt spid="83"/>
                                        </p:tgtEl>
                                      </p:cBhvr>
                                    </p:animEffect>
                                  </p:childTnLst>
                                </p:cTn>
                              </p:par>
                            </p:childTnLst>
                          </p:cTn>
                        </p:par>
                        <p:par>
                          <p:cTn id="75" fill="hold">
                            <p:stCondLst>
                              <p:cond delay="8000"/>
                            </p:stCondLst>
                            <p:childTnLst>
                              <p:par>
                                <p:cTn id="76" presetID="10" presetClass="entr" presetSubtype="0" fill="hold" nodeType="after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fade">
                                      <p:cBhvr>
                                        <p:cTn id="78" dur="500"/>
                                        <p:tgtEl>
                                          <p:spTgt spid="85"/>
                                        </p:tgtEl>
                                      </p:cBhvr>
                                    </p:animEffect>
                                  </p:childTnLst>
                                </p:cTn>
                              </p:par>
                            </p:childTnLst>
                          </p:cTn>
                        </p:par>
                        <p:par>
                          <p:cTn id="79" fill="hold">
                            <p:stCondLst>
                              <p:cond delay="8500"/>
                            </p:stCondLst>
                            <p:childTnLst>
                              <p:par>
                                <p:cTn id="80" presetID="2" presetClass="entr" presetSubtype="4"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 calcmode="lin" valueType="num">
                                      <p:cBhvr additive="base">
                                        <p:cTn id="82" dur="500" fill="hold"/>
                                        <p:tgtEl>
                                          <p:spTgt spid="55"/>
                                        </p:tgtEl>
                                        <p:attrNameLst>
                                          <p:attrName>ppt_x</p:attrName>
                                        </p:attrNameLst>
                                      </p:cBhvr>
                                      <p:tavLst>
                                        <p:tav tm="0">
                                          <p:val>
                                            <p:strVal val="#ppt_x"/>
                                          </p:val>
                                        </p:tav>
                                        <p:tav tm="100000">
                                          <p:val>
                                            <p:strVal val="#ppt_x"/>
                                          </p:val>
                                        </p:tav>
                                      </p:tavLst>
                                    </p:anim>
                                    <p:anim calcmode="lin" valueType="num">
                                      <p:cBhvr additive="base">
                                        <p:cTn id="83" dur="500" fill="hold"/>
                                        <p:tgtEl>
                                          <p:spTgt spid="55"/>
                                        </p:tgtEl>
                                        <p:attrNameLst>
                                          <p:attrName>ppt_y</p:attrName>
                                        </p:attrNameLst>
                                      </p:cBhvr>
                                      <p:tavLst>
                                        <p:tav tm="0">
                                          <p:val>
                                            <p:strVal val="1+#ppt_h/2"/>
                                          </p:val>
                                        </p:tav>
                                        <p:tav tm="100000">
                                          <p:val>
                                            <p:strVal val="#ppt_y"/>
                                          </p:val>
                                        </p:tav>
                                      </p:tavLst>
                                    </p:anim>
                                  </p:childTnLst>
                                </p:cTn>
                              </p:par>
                            </p:childTnLst>
                          </p:cTn>
                        </p:par>
                        <p:par>
                          <p:cTn id="84" fill="hold">
                            <p:stCondLst>
                              <p:cond delay="9000"/>
                            </p:stCondLst>
                            <p:childTnLst>
                              <p:par>
                                <p:cTn id="85" presetID="2" presetClass="entr" presetSubtype="4" fill="hold" grpId="0" nodeType="afterEffect">
                                  <p:stCondLst>
                                    <p:cond delay="0"/>
                                  </p:stCondLst>
                                  <p:childTnLst>
                                    <p:set>
                                      <p:cBhvr>
                                        <p:cTn id="86" dur="1" fill="hold">
                                          <p:stCondLst>
                                            <p:cond delay="0"/>
                                          </p:stCondLst>
                                        </p:cTn>
                                        <p:tgtEl>
                                          <p:spTgt spid="60"/>
                                        </p:tgtEl>
                                        <p:attrNameLst>
                                          <p:attrName>style.visibility</p:attrName>
                                        </p:attrNameLst>
                                      </p:cBhvr>
                                      <p:to>
                                        <p:strVal val="visible"/>
                                      </p:to>
                                    </p:set>
                                    <p:anim calcmode="lin" valueType="num">
                                      <p:cBhvr additive="base">
                                        <p:cTn id="87" dur="500" fill="hold"/>
                                        <p:tgtEl>
                                          <p:spTgt spid="60"/>
                                        </p:tgtEl>
                                        <p:attrNameLst>
                                          <p:attrName>ppt_x</p:attrName>
                                        </p:attrNameLst>
                                      </p:cBhvr>
                                      <p:tavLst>
                                        <p:tav tm="0">
                                          <p:val>
                                            <p:strVal val="#ppt_x"/>
                                          </p:val>
                                        </p:tav>
                                        <p:tav tm="100000">
                                          <p:val>
                                            <p:strVal val="#ppt_x"/>
                                          </p:val>
                                        </p:tav>
                                      </p:tavLst>
                                    </p:anim>
                                    <p:anim calcmode="lin" valueType="num">
                                      <p:cBhvr additive="base">
                                        <p:cTn id="88" dur="500" fill="hold"/>
                                        <p:tgtEl>
                                          <p:spTgt spid="60"/>
                                        </p:tgtEl>
                                        <p:attrNameLst>
                                          <p:attrName>ppt_y</p:attrName>
                                        </p:attrNameLst>
                                      </p:cBhvr>
                                      <p:tavLst>
                                        <p:tav tm="0">
                                          <p:val>
                                            <p:strVal val="1+#ppt_h/2"/>
                                          </p:val>
                                        </p:tav>
                                        <p:tav tm="100000">
                                          <p:val>
                                            <p:strVal val="#ppt_y"/>
                                          </p:val>
                                        </p:tav>
                                      </p:tavLst>
                                    </p:anim>
                                  </p:childTnLst>
                                </p:cTn>
                              </p:par>
                            </p:childTnLst>
                          </p:cTn>
                        </p:par>
                        <p:par>
                          <p:cTn id="89" fill="hold">
                            <p:stCondLst>
                              <p:cond delay="9500"/>
                            </p:stCondLst>
                            <p:childTnLst>
                              <p:par>
                                <p:cTn id="90" presetID="2" presetClass="entr" presetSubtype="4" fill="hold" grpId="0" nodeType="afterEffect">
                                  <p:stCondLst>
                                    <p:cond delay="0"/>
                                  </p:stCondLst>
                                  <p:childTnLst>
                                    <p:set>
                                      <p:cBhvr>
                                        <p:cTn id="91" dur="1" fill="hold">
                                          <p:stCondLst>
                                            <p:cond delay="0"/>
                                          </p:stCondLst>
                                        </p:cTn>
                                        <p:tgtEl>
                                          <p:spTgt spid="62"/>
                                        </p:tgtEl>
                                        <p:attrNameLst>
                                          <p:attrName>style.visibility</p:attrName>
                                        </p:attrNameLst>
                                      </p:cBhvr>
                                      <p:to>
                                        <p:strVal val="visible"/>
                                      </p:to>
                                    </p:set>
                                    <p:anim calcmode="lin" valueType="num">
                                      <p:cBhvr additive="base">
                                        <p:cTn id="92" dur="500" fill="hold"/>
                                        <p:tgtEl>
                                          <p:spTgt spid="62"/>
                                        </p:tgtEl>
                                        <p:attrNameLst>
                                          <p:attrName>ppt_x</p:attrName>
                                        </p:attrNameLst>
                                      </p:cBhvr>
                                      <p:tavLst>
                                        <p:tav tm="0">
                                          <p:val>
                                            <p:strVal val="#ppt_x"/>
                                          </p:val>
                                        </p:tav>
                                        <p:tav tm="100000">
                                          <p:val>
                                            <p:strVal val="#ppt_x"/>
                                          </p:val>
                                        </p:tav>
                                      </p:tavLst>
                                    </p:anim>
                                    <p:anim calcmode="lin" valueType="num">
                                      <p:cBhvr additive="base">
                                        <p:cTn id="93" dur="500" fill="hold"/>
                                        <p:tgtEl>
                                          <p:spTgt spid="62"/>
                                        </p:tgtEl>
                                        <p:attrNameLst>
                                          <p:attrName>ppt_y</p:attrName>
                                        </p:attrNameLst>
                                      </p:cBhvr>
                                      <p:tavLst>
                                        <p:tav tm="0">
                                          <p:val>
                                            <p:strVal val="1+#ppt_h/2"/>
                                          </p:val>
                                        </p:tav>
                                        <p:tav tm="100000">
                                          <p:val>
                                            <p:strVal val="#ppt_y"/>
                                          </p:val>
                                        </p:tav>
                                      </p:tavLst>
                                    </p:anim>
                                  </p:childTnLst>
                                </p:cTn>
                              </p:par>
                            </p:childTnLst>
                          </p:cTn>
                        </p:par>
                        <p:par>
                          <p:cTn id="94" fill="hold">
                            <p:stCondLst>
                              <p:cond delay="10000"/>
                            </p:stCondLst>
                            <p:childTnLst>
                              <p:par>
                                <p:cTn id="95" presetID="2" presetClass="entr" presetSubtype="4" fill="hold" grpId="0" nodeType="afterEffect">
                                  <p:stCondLst>
                                    <p:cond delay="0"/>
                                  </p:stCondLst>
                                  <p:childTnLst>
                                    <p:set>
                                      <p:cBhvr>
                                        <p:cTn id="96" dur="1" fill="hold">
                                          <p:stCondLst>
                                            <p:cond delay="0"/>
                                          </p:stCondLst>
                                        </p:cTn>
                                        <p:tgtEl>
                                          <p:spTgt spid="63"/>
                                        </p:tgtEl>
                                        <p:attrNameLst>
                                          <p:attrName>style.visibility</p:attrName>
                                        </p:attrNameLst>
                                      </p:cBhvr>
                                      <p:to>
                                        <p:strVal val="visible"/>
                                      </p:to>
                                    </p:set>
                                    <p:anim calcmode="lin" valueType="num">
                                      <p:cBhvr additive="base">
                                        <p:cTn id="97" dur="500" fill="hold"/>
                                        <p:tgtEl>
                                          <p:spTgt spid="63"/>
                                        </p:tgtEl>
                                        <p:attrNameLst>
                                          <p:attrName>ppt_x</p:attrName>
                                        </p:attrNameLst>
                                      </p:cBhvr>
                                      <p:tavLst>
                                        <p:tav tm="0">
                                          <p:val>
                                            <p:strVal val="#ppt_x"/>
                                          </p:val>
                                        </p:tav>
                                        <p:tav tm="100000">
                                          <p:val>
                                            <p:strVal val="#ppt_x"/>
                                          </p:val>
                                        </p:tav>
                                      </p:tavLst>
                                    </p:anim>
                                    <p:anim calcmode="lin" valueType="num">
                                      <p:cBhvr additive="base">
                                        <p:cTn id="98" dur="500" fill="hold"/>
                                        <p:tgtEl>
                                          <p:spTgt spid="63"/>
                                        </p:tgtEl>
                                        <p:attrNameLst>
                                          <p:attrName>ppt_y</p:attrName>
                                        </p:attrNameLst>
                                      </p:cBhvr>
                                      <p:tavLst>
                                        <p:tav tm="0">
                                          <p:val>
                                            <p:strVal val="1+#ppt_h/2"/>
                                          </p:val>
                                        </p:tav>
                                        <p:tav tm="100000">
                                          <p:val>
                                            <p:strVal val="#ppt_y"/>
                                          </p:val>
                                        </p:tav>
                                      </p:tavLst>
                                    </p:anim>
                                  </p:childTnLst>
                                </p:cTn>
                              </p:par>
                            </p:childTnLst>
                          </p:cTn>
                        </p:par>
                        <p:par>
                          <p:cTn id="99" fill="hold">
                            <p:stCondLst>
                              <p:cond delay="10500"/>
                            </p:stCondLst>
                            <p:childTnLst>
                              <p:par>
                                <p:cTn id="100" presetID="2" presetClass="entr" presetSubtype="4" fill="hold" grpId="0" nodeType="afterEffect">
                                  <p:stCondLst>
                                    <p:cond delay="0"/>
                                  </p:stCondLst>
                                  <p:childTnLst>
                                    <p:set>
                                      <p:cBhvr>
                                        <p:cTn id="101" dur="1" fill="hold">
                                          <p:stCondLst>
                                            <p:cond delay="0"/>
                                          </p:stCondLst>
                                        </p:cTn>
                                        <p:tgtEl>
                                          <p:spTgt spid="64"/>
                                        </p:tgtEl>
                                        <p:attrNameLst>
                                          <p:attrName>style.visibility</p:attrName>
                                        </p:attrNameLst>
                                      </p:cBhvr>
                                      <p:to>
                                        <p:strVal val="visible"/>
                                      </p:to>
                                    </p:set>
                                    <p:anim calcmode="lin" valueType="num">
                                      <p:cBhvr additive="base">
                                        <p:cTn id="102" dur="500" fill="hold"/>
                                        <p:tgtEl>
                                          <p:spTgt spid="64"/>
                                        </p:tgtEl>
                                        <p:attrNameLst>
                                          <p:attrName>ppt_x</p:attrName>
                                        </p:attrNameLst>
                                      </p:cBhvr>
                                      <p:tavLst>
                                        <p:tav tm="0">
                                          <p:val>
                                            <p:strVal val="#ppt_x"/>
                                          </p:val>
                                        </p:tav>
                                        <p:tav tm="100000">
                                          <p:val>
                                            <p:strVal val="#ppt_x"/>
                                          </p:val>
                                        </p:tav>
                                      </p:tavLst>
                                    </p:anim>
                                    <p:anim calcmode="lin" valueType="num">
                                      <p:cBhvr additive="base">
                                        <p:cTn id="103" dur="500" fill="hold"/>
                                        <p:tgtEl>
                                          <p:spTgt spid="64"/>
                                        </p:tgtEl>
                                        <p:attrNameLst>
                                          <p:attrName>ppt_y</p:attrName>
                                        </p:attrNameLst>
                                      </p:cBhvr>
                                      <p:tavLst>
                                        <p:tav tm="0">
                                          <p:val>
                                            <p:strVal val="1+#ppt_h/2"/>
                                          </p:val>
                                        </p:tav>
                                        <p:tav tm="100000">
                                          <p:val>
                                            <p:strVal val="#ppt_y"/>
                                          </p:val>
                                        </p:tav>
                                      </p:tavLst>
                                    </p:anim>
                                  </p:childTnLst>
                                </p:cTn>
                              </p:par>
                            </p:childTnLst>
                          </p:cTn>
                        </p:par>
                        <p:par>
                          <p:cTn id="104" fill="hold">
                            <p:stCondLst>
                              <p:cond delay="11000"/>
                            </p:stCondLst>
                            <p:childTnLst>
                              <p:par>
                                <p:cTn id="105" presetID="2" presetClass="entr" presetSubtype="4" fill="hold" grpId="0" nodeType="afterEffect">
                                  <p:stCondLst>
                                    <p:cond delay="0"/>
                                  </p:stCondLst>
                                  <p:childTnLst>
                                    <p:set>
                                      <p:cBhvr>
                                        <p:cTn id="106" dur="1" fill="hold">
                                          <p:stCondLst>
                                            <p:cond delay="0"/>
                                          </p:stCondLst>
                                        </p:cTn>
                                        <p:tgtEl>
                                          <p:spTgt spid="65"/>
                                        </p:tgtEl>
                                        <p:attrNameLst>
                                          <p:attrName>style.visibility</p:attrName>
                                        </p:attrNameLst>
                                      </p:cBhvr>
                                      <p:to>
                                        <p:strVal val="visible"/>
                                      </p:to>
                                    </p:set>
                                    <p:anim calcmode="lin" valueType="num">
                                      <p:cBhvr additive="base">
                                        <p:cTn id="107" dur="500" fill="hold"/>
                                        <p:tgtEl>
                                          <p:spTgt spid="65"/>
                                        </p:tgtEl>
                                        <p:attrNameLst>
                                          <p:attrName>ppt_x</p:attrName>
                                        </p:attrNameLst>
                                      </p:cBhvr>
                                      <p:tavLst>
                                        <p:tav tm="0">
                                          <p:val>
                                            <p:strVal val="#ppt_x"/>
                                          </p:val>
                                        </p:tav>
                                        <p:tav tm="100000">
                                          <p:val>
                                            <p:strVal val="#ppt_x"/>
                                          </p:val>
                                        </p:tav>
                                      </p:tavLst>
                                    </p:anim>
                                    <p:anim calcmode="lin" valueType="num">
                                      <p:cBhvr additive="base">
                                        <p:cTn id="108" dur="500" fill="hold"/>
                                        <p:tgtEl>
                                          <p:spTgt spid="65"/>
                                        </p:tgtEl>
                                        <p:attrNameLst>
                                          <p:attrName>ppt_y</p:attrName>
                                        </p:attrNameLst>
                                      </p:cBhvr>
                                      <p:tavLst>
                                        <p:tav tm="0">
                                          <p:val>
                                            <p:strVal val="1+#ppt_h/2"/>
                                          </p:val>
                                        </p:tav>
                                        <p:tav tm="100000">
                                          <p:val>
                                            <p:strVal val="#ppt_y"/>
                                          </p:val>
                                        </p:tav>
                                      </p:tavLst>
                                    </p:anim>
                                  </p:childTnLst>
                                </p:cTn>
                              </p:par>
                            </p:childTnLst>
                          </p:cTn>
                        </p:par>
                        <p:par>
                          <p:cTn id="109" fill="hold">
                            <p:stCondLst>
                              <p:cond delay="11500"/>
                            </p:stCondLst>
                            <p:childTnLst>
                              <p:par>
                                <p:cTn id="110" presetID="10" presetClass="entr" presetSubtype="0" fill="hold" grpId="0" nodeType="afterEffect">
                                  <p:stCondLst>
                                    <p:cond delay="0"/>
                                  </p:stCondLst>
                                  <p:childTnLst>
                                    <p:set>
                                      <p:cBhvr>
                                        <p:cTn id="111" dur="1" fill="hold">
                                          <p:stCondLst>
                                            <p:cond delay="0"/>
                                          </p:stCondLst>
                                        </p:cTn>
                                        <p:tgtEl>
                                          <p:spTgt spid="103"/>
                                        </p:tgtEl>
                                        <p:attrNameLst>
                                          <p:attrName>style.visibility</p:attrName>
                                        </p:attrNameLst>
                                      </p:cBhvr>
                                      <p:to>
                                        <p:strVal val="visible"/>
                                      </p:to>
                                    </p:set>
                                    <p:animEffect transition="in" filter="fade">
                                      <p:cBhvr>
                                        <p:cTn id="112" dur="500"/>
                                        <p:tgtEl>
                                          <p:spTgt spid="103"/>
                                        </p:tgtEl>
                                      </p:cBhvr>
                                    </p:animEffect>
                                  </p:childTnLst>
                                </p:cTn>
                              </p:par>
                            </p:childTnLst>
                          </p:cTn>
                        </p:par>
                        <p:par>
                          <p:cTn id="113" fill="hold">
                            <p:stCondLst>
                              <p:cond delay="12000"/>
                            </p:stCondLst>
                            <p:childTnLst>
                              <p:par>
                                <p:cTn id="114" presetID="10" presetClass="entr" presetSubtype="0" fill="hold" nodeType="afterEffect">
                                  <p:stCondLst>
                                    <p:cond delay="0"/>
                                  </p:stCondLst>
                                  <p:childTnLst>
                                    <p:set>
                                      <p:cBhvr>
                                        <p:cTn id="115" dur="1" fill="hold">
                                          <p:stCondLst>
                                            <p:cond delay="0"/>
                                          </p:stCondLst>
                                        </p:cTn>
                                        <p:tgtEl>
                                          <p:spTgt spid="104"/>
                                        </p:tgtEl>
                                        <p:attrNameLst>
                                          <p:attrName>style.visibility</p:attrName>
                                        </p:attrNameLst>
                                      </p:cBhvr>
                                      <p:to>
                                        <p:strVal val="visible"/>
                                      </p:to>
                                    </p:set>
                                    <p:animEffect transition="in" filter="fade">
                                      <p:cBhvr>
                                        <p:cTn id="116" dur="500"/>
                                        <p:tgtEl>
                                          <p:spTgt spid="104"/>
                                        </p:tgtEl>
                                      </p:cBhvr>
                                    </p:animEffect>
                                  </p:childTnLst>
                                </p:cTn>
                              </p:par>
                            </p:childTnLst>
                          </p:cTn>
                        </p:par>
                        <p:par>
                          <p:cTn id="117" fill="hold">
                            <p:stCondLst>
                              <p:cond delay="12500"/>
                            </p:stCondLst>
                            <p:childTnLst>
                              <p:par>
                                <p:cTn id="118" presetID="2" presetClass="entr" presetSubtype="4"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 calcmode="lin" valueType="num">
                                      <p:cBhvr additive="base">
                                        <p:cTn id="120" dur="500" fill="hold"/>
                                        <p:tgtEl>
                                          <p:spTgt spid="47"/>
                                        </p:tgtEl>
                                        <p:attrNameLst>
                                          <p:attrName>ppt_x</p:attrName>
                                        </p:attrNameLst>
                                      </p:cBhvr>
                                      <p:tavLst>
                                        <p:tav tm="0">
                                          <p:val>
                                            <p:strVal val="#ppt_x"/>
                                          </p:val>
                                        </p:tav>
                                        <p:tav tm="100000">
                                          <p:val>
                                            <p:strVal val="#ppt_x"/>
                                          </p:val>
                                        </p:tav>
                                      </p:tavLst>
                                    </p:anim>
                                    <p:anim calcmode="lin" valueType="num">
                                      <p:cBhvr additive="base">
                                        <p:cTn id="121" dur="500" fill="hold"/>
                                        <p:tgtEl>
                                          <p:spTgt spid="47"/>
                                        </p:tgtEl>
                                        <p:attrNameLst>
                                          <p:attrName>ppt_y</p:attrName>
                                        </p:attrNameLst>
                                      </p:cBhvr>
                                      <p:tavLst>
                                        <p:tav tm="0">
                                          <p:val>
                                            <p:strVal val="1+#ppt_h/2"/>
                                          </p:val>
                                        </p:tav>
                                        <p:tav tm="100000">
                                          <p:val>
                                            <p:strVal val="#ppt_y"/>
                                          </p:val>
                                        </p:tav>
                                      </p:tavLst>
                                    </p:anim>
                                  </p:childTnLst>
                                </p:cTn>
                              </p:par>
                            </p:childTnLst>
                          </p:cTn>
                        </p:par>
                        <p:par>
                          <p:cTn id="122" fill="hold">
                            <p:stCondLst>
                              <p:cond delay="13000"/>
                            </p:stCondLst>
                            <p:childTnLst>
                              <p:par>
                                <p:cTn id="123" presetID="2" presetClass="entr" presetSubtype="4" fill="hold" grpId="0" nodeType="afterEffect">
                                  <p:stCondLst>
                                    <p:cond delay="0"/>
                                  </p:stCondLst>
                                  <p:childTnLst>
                                    <p:set>
                                      <p:cBhvr>
                                        <p:cTn id="124" dur="1" fill="hold">
                                          <p:stCondLst>
                                            <p:cond delay="0"/>
                                          </p:stCondLst>
                                        </p:cTn>
                                        <p:tgtEl>
                                          <p:spTgt spid="48"/>
                                        </p:tgtEl>
                                        <p:attrNameLst>
                                          <p:attrName>style.visibility</p:attrName>
                                        </p:attrNameLst>
                                      </p:cBhvr>
                                      <p:to>
                                        <p:strVal val="visible"/>
                                      </p:to>
                                    </p:set>
                                    <p:anim calcmode="lin" valueType="num">
                                      <p:cBhvr additive="base">
                                        <p:cTn id="125" dur="500" fill="hold"/>
                                        <p:tgtEl>
                                          <p:spTgt spid="48"/>
                                        </p:tgtEl>
                                        <p:attrNameLst>
                                          <p:attrName>ppt_x</p:attrName>
                                        </p:attrNameLst>
                                      </p:cBhvr>
                                      <p:tavLst>
                                        <p:tav tm="0">
                                          <p:val>
                                            <p:strVal val="#ppt_x"/>
                                          </p:val>
                                        </p:tav>
                                        <p:tav tm="100000">
                                          <p:val>
                                            <p:strVal val="#ppt_x"/>
                                          </p:val>
                                        </p:tav>
                                      </p:tavLst>
                                    </p:anim>
                                    <p:anim calcmode="lin" valueType="num">
                                      <p:cBhvr additive="base">
                                        <p:cTn id="126" dur="500" fill="hold"/>
                                        <p:tgtEl>
                                          <p:spTgt spid="48"/>
                                        </p:tgtEl>
                                        <p:attrNameLst>
                                          <p:attrName>ppt_y</p:attrName>
                                        </p:attrNameLst>
                                      </p:cBhvr>
                                      <p:tavLst>
                                        <p:tav tm="0">
                                          <p:val>
                                            <p:strVal val="1+#ppt_h/2"/>
                                          </p:val>
                                        </p:tav>
                                        <p:tav tm="100000">
                                          <p:val>
                                            <p:strVal val="#ppt_y"/>
                                          </p:val>
                                        </p:tav>
                                      </p:tavLst>
                                    </p:anim>
                                  </p:childTnLst>
                                </p:cTn>
                              </p:par>
                            </p:childTnLst>
                          </p:cTn>
                        </p:par>
                        <p:par>
                          <p:cTn id="127" fill="hold">
                            <p:stCondLst>
                              <p:cond delay="13500"/>
                            </p:stCondLst>
                            <p:childTnLst>
                              <p:par>
                                <p:cTn id="128" presetID="2" presetClass="entr" presetSubtype="4" fill="hold" grpId="0" nodeType="afterEffect">
                                  <p:stCondLst>
                                    <p:cond delay="0"/>
                                  </p:stCondLst>
                                  <p:childTnLst>
                                    <p:set>
                                      <p:cBhvr>
                                        <p:cTn id="129" dur="1" fill="hold">
                                          <p:stCondLst>
                                            <p:cond delay="0"/>
                                          </p:stCondLst>
                                        </p:cTn>
                                        <p:tgtEl>
                                          <p:spTgt spid="51"/>
                                        </p:tgtEl>
                                        <p:attrNameLst>
                                          <p:attrName>style.visibility</p:attrName>
                                        </p:attrNameLst>
                                      </p:cBhvr>
                                      <p:to>
                                        <p:strVal val="visible"/>
                                      </p:to>
                                    </p:set>
                                    <p:anim calcmode="lin" valueType="num">
                                      <p:cBhvr additive="base">
                                        <p:cTn id="130" dur="500" fill="hold"/>
                                        <p:tgtEl>
                                          <p:spTgt spid="51"/>
                                        </p:tgtEl>
                                        <p:attrNameLst>
                                          <p:attrName>ppt_x</p:attrName>
                                        </p:attrNameLst>
                                      </p:cBhvr>
                                      <p:tavLst>
                                        <p:tav tm="0">
                                          <p:val>
                                            <p:strVal val="#ppt_x"/>
                                          </p:val>
                                        </p:tav>
                                        <p:tav tm="100000">
                                          <p:val>
                                            <p:strVal val="#ppt_x"/>
                                          </p:val>
                                        </p:tav>
                                      </p:tavLst>
                                    </p:anim>
                                    <p:anim calcmode="lin" valueType="num">
                                      <p:cBhvr additive="base">
                                        <p:cTn id="131" dur="500" fill="hold"/>
                                        <p:tgtEl>
                                          <p:spTgt spid="51"/>
                                        </p:tgtEl>
                                        <p:attrNameLst>
                                          <p:attrName>ppt_y</p:attrName>
                                        </p:attrNameLst>
                                      </p:cBhvr>
                                      <p:tavLst>
                                        <p:tav tm="0">
                                          <p:val>
                                            <p:strVal val="1+#ppt_h/2"/>
                                          </p:val>
                                        </p:tav>
                                        <p:tav tm="100000">
                                          <p:val>
                                            <p:strVal val="#ppt_y"/>
                                          </p:val>
                                        </p:tav>
                                      </p:tavLst>
                                    </p:anim>
                                  </p:childTnLst>
                                </p:cTn>
                              </p:par>
                            </p:childTnLst>
                          </p:cTn>
                        </p:par>
                        <p:par>
                          <p:cTn id="132" fill="hold">
                            <p:stCondLst>
                              <p:cond delay="14000"/>
                            </p:stCondLst>
                            <p:childTnLst>
                              <p:par>
                                <p:cTn id="133" presetID="10" presetClass="entr" presetSubtype="0" fill="hold" grpId="0" nodeType="afterEffect">
                                  <p:stCondLst>
                                    <p:cond delay="0"/>
                                  </p:stCondLst>
                                  <p:childTnLst>
                                    <p:set>
                                      <p:cBhvr>
                                        <p:cTn id="134" dur="1" fill="hold">
                                          <p:stCondLst>
                                            <p:cond delay="0"/>
                                          </p:stCondLst>
                                        </p:cTn>
                                        <p:tgtEl>
                                          <p:spTgt spid="4"/>
                                        </p:tgtEl>
                                        <p:attrNameLst>
                                          <p:attrName>style.visibility</p:attrName>
                                        </p:attrNameLst>
                                      </p:cBhvr>
                                      <p:to>
                                        <p:strVal val="visible"/>
                                      </p:to>
                                    </p:set>
                                    <p:animEffect transition="in" filter="fade">
                                      <p:cBhvr>
                                        <p:cTn id="135" dur="500"/>
                                        <p:tgtEl>
                                          <p:spTgt spid="4"/>
                                        </p:tgtEl>
                                      </p:cBhvr>
                                    </p:animEffect>
                                  </p:childTnLst>
                                </p:cTn>
                              </p:par>
                            </p:childTnLst>
                          </p:cTn>
                        </p:par>
                        <p:par>
                          <p:cTn id="136" fill="hold">
                            <p:stCondLst>
                              <p:cond delay="14500"/>
                            </p:stCondLst>
                            <p:childTnLst>
                              <p:par>
                                <p:cTn id="137" presetID="2" presetClass="entr" presetSubtype="4" fill="hold" grpId="0" nodeType="afterEffect">
                                  <p:stCondLst>
                                    <p:cond delay="0"/>
                                  </p:stCondLst>
                                  <p:childTnLst>
                                    <p:set>
                                      <p:cBhvr>
                                        <p:cTn id="138" dur="1" fill="hold">
                                          <p:stCondLst>
                                            <p:cond delay="0"/>
                                          </p:stCondLst>
                                        </p:cTn>
                                        <p:tgtEl>
                                          <p:spTgt spid="52"/>
                                        </p:tgtEl>
                                        <p:attrNameLst>
                                          <p:attrName>style.visibility</p:attrName>
                                        </p:attrNameLst>
                                      </p:cBhvr>
                                      <p:to>
                                        <p:strVal val="visible"/>
                                      </p:to>
                                    </p:set>
                                    <p:anim calcmode="lin" valueType="num">
                                      <p:cBhvr additive="base">
                                        <p:cTn id="139" dur="500" fill="hold"/>
                                        <p:tgtEl>
                                          <p:spTgt spid="52"/>
                                        </p:tgtEl>
                                        <p:attrNameLst>
                                          <p:attrName>ppt_x</p:attrName>
                                        </p:attrNameLst>
                                      </p:cBhvr>
                                      <p:tavLst>
                                        <p:tav tm="0">
                                          <p:val>
                                            <p:strVal val="#ppt_x"/>
                                          </p:val>
                                        </p:tav>
                                        <p:tav tm="100000">
                                          <p:val>
                                            <p:strVal val="#ppt_x"/>
                                          </p:val>
                                        </p:tav>
                                      </p:tavLst>
                                    </p:anim>
                                    <p:anim calcmode="lin" valueType="num">
                                      <p:cBhvr additive="base">
                                        <p:cTn id="140" dur="500" fill="hold"/>
                                        <p:tgtEl>
                                          <p:spTgt spid="52"/>
                                        </p:tgtEl>
                                        <p:attrNameLst>
                                          <p:attrName>ppt_y</p:attrName>
                                        </p:attrNameLst>
                                      </p:cBhvr>
                                      <p:tavLst>
                                        <p:tav tm="0">
                                          <p:val>
                                            <p:strVal val="1+#ppt_h/2"/>
                                          </p:val>
                                        </p:tav>
                                        <p:tav tm="100000">
                                          <p:val>
                                            <p:strVal val="#ppt_y"/>
                                          </p:val>
                                        </p:tav>
                                      </p:tavLst>
                                    </p:anim>
                                  </p:childTnLst>
                                </p:cTn>
                              </p:par>
                            </p:childTnLst>
                          </p:cTn>
                        </p:par>
                        <p:par>
                          <p:cTn id="141" fill="hold">
                            <p:stCondLst>
                              <p:cond delay="15000"/>
                            </p:stCondLst>
                            <p:childTnLst>
                              <p:par>
                                <p:cTn id="142" presetID="2" presetClass="entr" presetSubtype="4" fill="hold" grpId="0" nodeType="afterEffect">
                                  <p:stCondLst>
                                    <p:cond delay="0"/>
                                  </p:stCondLst>
                                  <p:childTnLst>
                                    <p:set>
                                      <p:cBhvr>
                                        <p:cTn id="143" dur="1" fill="hold">
                                          <p:stCondLst>
                                            <p:cond delay="0"/>
                                          </p:stCondLst>
                                        </p:cTn>
                                        <p:tgtEl>
                                          <p:spTgt spid="53"/>
                                        </p:tgtEl>
                                        <p:attrNameLst>
                                          <p:attrName>style.visibility</p:attrName>
                                        </p:attrNameLst>
                                      </p:cBhvr>
                                      <p:to>
                                        <p:strVal val="visible"/>
                                      </p:to>
                                    </p:set>
                                    <p:anim calcmode="lin" valueType="num">
                                      <p:cBhvr additive="base">
                                        <p:cTn id="144" dur="500" fill="hold"/>
                                        <p:tgtEl>
                                          <p:spTgt spid="53"/>
                                        </p:tgtEl>
                                        <p:attrNameLst>
                                          <p:attrName>ppt_x</p:attrName>
                                        </p:attrNameLst>
                                      </p:cBhvr>
                                      <p:tavLst>
                                        <p:tav tm="0">
                                          <p:val>
                                            <p:strVal val="#ppt_x"/>
                                          </p:val>
                                        </p:tav>
                                        <p:tav tm="100000">
                                          <p:val>
                                            <p:strVal val="#ppt_x"/>
                                          </p:val>
                                        </p:tav>
                                      </p:tavLst>
                                    </p:anim>
                                    <p:anim calcmode="lin" valueType="num">
                                      <p:cBhvr additive="base">
                                        <p:cTn id="145" dur="500" fill="hold"/>
                                        <p:tgtEl>
                                          <p:spTgt spid="53"/>
                                        </p:tgtEl>
                                        <p:attrNameLst>
                                          <p:attrName>ppt_y</p:attrName>
                                        </p:attrNameLst>
                                      </p:cBhvr>
                                      <p:tavLst>
                                        <p:tav tm="0">
                                          <p:val>
                                            <p:strVal val="1+#ppt_h/2"/>
                                          </p:val>
                                        </p:tav>
                                        <p:tav tm="100000">
                                          <p:val>
                                            <p:strVal val="#ppt_y"/>
                                          </p:val>
                                        </p:tav>
                                      </p:tavLst>
                                    </p:anim>
                                  </p:childTnLst>
                                </p:cTn>
                              </p:par>
                            </p:childTnLst>
                          </p:cTn>
                        </p:par>
                        <p:par>
                          <p:cTn id="146" fill="hold">
                            <p:stCondLst>
                              <p:cond delay="15500"/>
                            </p:stCondLst>
                            <p:childTnLst>
                              <p:par>
                                <p:cTn id="147" presetID="2" presetClass="entr" presetSubtype="4" fill="hold"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additive="base">
                                        <p:cTn id="149" dur="500" fill="hold"/>
                                        <p:tgtEl>
                                          <p:spTgt spid="54"/>
                                        </p:tgtEl>
                                        <p:attrNameLst>
                                          <p:attrName>ppt_x</p:attrName>
                                        </p:attrNameLst>
                                      </p:cBhvr>
                                      <p:tavLst>
                                        <p:tav tm="0">
                                          <p:val>
                                            <p:strVal val="#ppt_x"/>
                                          </p:val>
                                        </p:tav>
                                        <p:tav tm="100000">
                                          <p:val>
                                            <p:strVal val="#ppt_x"/>
                                          </p:val>
                                        </p:tav>
                                      </p:tavLst>
                                    </p:anim>
                                    <p:anim calcmode="lin" valueType="num">
                                      <p:cBhvr additive="base">
                                        <p:cTn id="150" dur="500" fill="hold"/>
                                        <p:tgtEl>
                                          <p:spTgt spid="54"/>
                                        </p:tgtEl>
                                        <p:attrNameLst>
                                          <p:attrName>ppt_y</p:attrName>
                                        </p:attrNameLst>
                                      </p:cBhvr>
                                      <p:tavLst>
                                        <p:tav tm="0">
                                          <p:val>
                                            <p:strVal val="1+#ppt_h/2"/>
                                          </p:val>
                                        </p:tav>
                                        <p:tav tm="100000">
                                          <p:val>
                                            <p:strVal val="#ppt_y"/>
                                          </p:val>
                                        </p:tav>
                                      </p:tavLst>
                                    </p:anim>
                                  </p:childTnLst>
                                </p:cTn>
                              </p:par>
                            </p:childTnLst>
                          </p:cTn>
                        </p:par>
                        <p:par>
                          <p:cTn id="151" fill="hold">
                            <p:stCondLst>
                              <p:cond delay="16000"/>
                            </p:stCondLst>
                            <p:childTnLst>
                              <p:par>
                                <p:cTn id="152" presetID="2" presetClass="entr" presetSubtype="4" fill="hold" grpId="0" nodeType="afterEffect">
                                  <p:stCondLst>
                                    <p:cond delay="0"/>
                                  </p:stCondLst>
                                  <p:childTnLst>
                                    <p:set>
                                      <p:cBhvr>
                                        <p:cTn id="153" dur="1" fill="hold">
                                          <p:stCondLst>
                                            <p:cond delay="0"/>
                                          </p:stCondLst>
                                        </p:cTn>
                                        <p:tgtEl>
                                          <p:spTgt spid="56"/>
                                        </p:tgtEl>
                                        <p:attrNameLst>
                                          <p:attrName>style.visibility</p:attrName>
                                        </p:attrNameLst>
                                      </p:cBhvr>
                                      <p:to>
                                        <p:strVal val="visible"/>
                                      </p:to>
                                    </p:set>
                                    <p:anim calcmode="lin" valueType="num">
                                      <p:cBhvr additive="base">
                                        <p:cTn id="154" dur="500" fill="hold"/>
                                        <p:tgtEl>
                                          <p:spTgt spid="56"/>
                                        </p:tgtEl>
                                        <p:attrNameLst>
                                          <p:attrName>ppt_x</p:attrName>
                                        </p:attrNameLst>
                                      </p:cBhvr>
                                      <p:tavLst>
                                        <p:tav tm="0">
                                          <p:val>
                                            <p:strVal val="#ppt_x"/>
                                          </p:val>
                                        </p:tav>
                                        <p:tav tm="100000">
                                          <p:val>
                                            <p:strVal val="#ppt_x"/>
                                          </p:val>
                                        </p:tav>
                                      </p:tavLst>
                                    </p:anim>
                                    <p:anim calcmode="lin" valueType="num">
                                      <p:cBhvr additive="base">
                                        <p:cTn id="155" dur="500" fill="hold"/>
                                        <p:tgtEl>
                                          <p:spTgt spid="56"/>
                                        </p:tgtEl>
                                        <p:attrNameLst>
                                          <p:attrName>ppt_y</p:attrName>
                                        </p:attrNameLst>
                                      </p:cBhvr>
                                      <p:tavLst>
                                        <p:tav tm="0">
                                          <p:val>
                                            <p:strVal val="1+#ppt_h/2"/>
                                          </p:val>
                                        </p:tav>
                                        <p:tav tm="100000">
                                          <p:val>
                                            <p:strVal val="#ppt_y"/>
                                          </p:val>
                                        </p:tav>
                                      </p:tavLst>
                                    </p:anim>
                                  </p:childTnLst>
                                </p:cTn>
                              </p:par>
                            </p:childTnLst>
                          </p:cTn>
                        </p:par>
                        <p:par>
                          <p:cTn id="156" fill="hold">
                            <p:stCondLst>
                              <p:cond delay="16500"/>
                            </p:stCondLst>
                            <p:childTnLst>
                              <p:par>
                                <p:cTn id="157" presetID="10" presetClass="entr" presetSubtype="0" fill="hold" grpId="0" nodeType="afterEffect">
                                  <p:stCondLst>
                                    <p:cond delay="0"/>
                                  </p:stCondLst>
                                  <p:childTnLst>
                                    <p:set>
                                      <p:cBhvr>
                                        <p:cTn id="158" dur="1" fill="hold">
                                          <p:stCondLst>
                                            <p:cond delay="0"/>
                                          </p:stCondLst>
                                        </p:cTn>
                                        <p:tgtEl>
                                          <p:spTgt spid="107"/>
                                        </p:tgtEl>
                                        <p:attrNameLst>
                                          <p:attrName>style.visibility</p:attrName>
                                        </p:attrNameLst>
                                      </p:cBhvr>
                                      <p:to>
                                        <p:strVal val="visible"/>
                                      </p:to>
                                    </p:set>
                                    <p:animEffect transition="in" filter="fade">
                                      <p:cBhvr>
                                        <p:cTn id="159" dur="500"/>
                                        <p:tgtEl>
                                          <p:spTgt spid="107"/>
                                        </p:tgtEl>
                                      </p:cBhvr>
                                    </p:animEffect>
                                  </p:childTnLst>
                                </p:cTn>
                              </p:par>
                            </p:childTnLst>
                          </p:cTn>
                        </p:par>
                        <p:par>
                          <p:cTn id="160" fill="hold">
                            <p:stCondLst>
                              <p:cond delay="17000"/>
                            </p:stCondLst>
                            <p:childTnLst>
                              <p:par>
                                <p:cTn id="161" presetID="10" presetClass="entr" presetSubtype="0" fill="hold" nodeType="afterEffect">
                                  <p:stCondLst>
                                    <p:cond delay="0"/>
                                  </p:stCondLst>
                                  <p:childTnLst>
                                    <p:set>
                                      <p:cBhvr>
                                        <p:cTn id="162" dur="1" fill="hold">
                                          <p:stCondLst>
                                            <p:cond delay="0"/>
                                          </p:stCondLst>
                                        </p:cTn>
                                        <p:tgtEl>
                                          <p:spTgt spid="108"/>
                                        </p:tgtEl>
                                        <p:attrNameLst>
                                          <p:attrName>style.visibility</p:attrName>
                                        </p:attrNameLst>
                                      </p:cBhvr>
                                      <p:to>
                                        <p:strVal val="visible"/>
                                      </p:to>
                                    </p:set>
                                    <p:animEffect transition="in" filter="fade">
                                      <p:cBhvr>
                                        <p:cTn id="163" dur="500"/>
                                        <p:tgtEl>
                                          <p:spTgt spid="108"/>
                                        </p:tgtEl>
                                      </p:cBhvr>
                                    </p:animEffect>
                                  </p:childTnLst>
                                </p:cTn>
                              </p:par>
                            </p:childTnLst>
                          </p:cTn>
                        </p:par>
                        <p:par>
                          <p:cTn id="164" fill="hold">
                            <p:stCondLst>
                              <p:cond delay="17500"/>
                            </p:stCondLst>
                            <p:childTnLst>
                              <p:par>
                                <p:cTn id="165" presetID="1" presetClass="entr" presetSubtype="0" fill="hold" nodeType="afterEffect">
                                  <p:stCondLst>
                                    <p:cond delay="0"/>
                                  </p:stCondLst>
                                  <p:childTnLst>
                                    <p:set>
                                      <p:cBhvr>
                                        <p:cTn id="166" dur="1" fill="hold">
                                          <p:stCondLst>
                                            <p:cond delay="0"/>
                                          </p:stCondLst>
                                        </p:cTn>
                                        <p:tgtEl>
                                          <p:spTgt spid="57"/>
                                        </p:tgtEl>
                                        <p:attrNameLst>
                                          <p:attrName>style.visibility</p:attrName>
                                        </p:attrNameLst>
                                      </p:cBhvr>
                                      <p:to>
                                        <p:strVal val="visible"/>
                                      </p:to>
                                    </p:set>
                                  </p:childTnLst>
                                </p:cTn>
                              </p:par>
                            </p:childTnLst>
                          </p:cTn>
                        </p:par>
                        <p:par>
                          <p:cTn id="167" fill="hold">
                            <p:stCondLst>
                              <p:cond delay="17500"/>
                            </p:stCondLst>
                            <p:childTnLst>
                              <p:par>
                                <p:cTn id="168" presetID="1" presetClass="entr" presetSubtype="0" fill="hold" grpId="0" nodeType="afterEffect">
                                  <p:stCondLst>
                                    <p:cond delay="0"/>
                                  </p:stCondLst>
                                  <p:childTnLst>
                                    <p:set>
                                      <p:cBhvr>
                                        <p:cTn id="169" dur="1" fill="hold">
                                          <p:stCondLst>
                                            <p:cond delay="0"/>
                                          </p:stCondLst>
                                        </p:cTn>
                                        <p:tgtEl>
                                          <p:spTgt spid="49"/>
                                        </p:tgtEl>
                                        <p:attrNameLst>
                                          <p:attrName>style.visibility</p:attrName>
                                        </p:attrNameLst>
                                      </p:cBhvr>
                                      <p:to>
                                        <p:strVal val="visible"/>
                                      </p:to>
                                    </p:set>
                                  </p:childTnLst>
                                </p:cTn>
                              </p:par>
                            </p:childTnLst>
                          </p:cTn>
                        </p:par>
                        <p:par>
                          <p:cTn id="170" fill="hold">
                            <p:stCondLst>
                              <p:cond delay="17500"/>
                            </p:stCondLst>
                            <p:childTnLst>
                              <p:par>
                                <p:cTn id="171" presetID="2" presetClass="entr" presetSubtype="4" fill="hold" nodeType="afterEffect">
                                  <p:stCondLst>
                                    <p:cond delay="0"/>
                                  </p:stCondLst>
                                  <p:childTnLst>
                                    <p:set>
                                      <p:cBhvr>
                                        <p:cTn id="172" dur="1" fill="hold">
                                          <p:stCondLst>
                                            <p:cond delay="0"/>
                                          </p:stCondLst>
                                        </p:cTn>
                                        <p:tgtEl>
                                          <p:spTgt spid="58"/>
                                        </p:tgtEl>
                                        <p:attrNameLst>
                                          <p:attrName>style.visibility</p:attrName>
                                        </p:attrNameLst>
                                      </p:cBhvr>
                                      <p:to>
                                        <p:strVal val="visible"/>
                                      </p:to>
                                    </p:set>
                                    <p:anim calcmode="lin" valueType="num">
                                      <p:cBhvr additive="base">
                                        <p:cTn id="173" dur="500" fill="hold"/>
                                        <p:tgtEl>
                                          <p:spTgt spid="58"/>
                                        </p:tgtEl>
                                        <p:attrNameLst>
                                          <p:attrName>ppt_x</p:attrName>
                                        </p:attrNameLst>
                                      </p:cBhvr>
                                      <p:tavLst>
                                        <p:tav tm="0">
                                          <p:val>
                                            <p:strVal val="#ppt_x"/>
                                          </p:val>
                                        </p:tav>
                                        <p:tav tm="100000">
                                          <p:val>
                                            <p:strVal val="#ppt_x"/>
                                          </p:val>
                                        </p:tav>
                                      </p:tavLst>
                                    </p:anim>
                                    <p:anim calcmode="lin" valueType="num">
                                      <p:cBhvr additive="base">
                                        <p:cTn id="174" dur="500" fill="hold"/>
                                        <p:tgtEl>
                                          <p:spTgt spid="58"/>
                                        </p:tgtEl>
                                        <p:attrNameLst>
                                          <p:attrName>ppt_y</p:attrName>
                                        </p:attrNameLst>
                                      </p:cBhvr>
                                      <p:tavLst>
                                        <p:tav tm="0">
                                          <p:val>
                                            <p:strVal val="1+#ppt_h/2"/>
                                          </p:val>
                                        </p:tav>
                                        <p:tav tm="100000">
                                          <p:val>
                                            <p:strVal val="#ppt_y"/>
                                          </p:val>
                                        </p:tav>
                                      </p:tavLst>
                                    </p:anim>
                                  </p:childTnLst>
                                </p:cTn>
                              </p:par>
                            </p:childTnLst>
                          </p:cTn>
                        </p:par>
                        <p:par>
                          <p:cTn id="175" fill="hold">
                            <p:stCondLst>
                              <p:cond delay="18000"/>
                            </p:stCondLst>
                            <p:childTnLst>
                              <p:par>
                                <p:cTn id="176" presetID="10" presetClass="entr" presetSubtype="0" fill="hold" grpId="0" nodeType="afterEffect">
                                  <p:stCondLst>
                                    <p:cond delay="0"/>
                                  </p:stCondLst>
                                  <p:childTnLst>
                                    <p:set>
                                      <p:cBhvr>
                                        <p:cTn id="177" dur="1" fill="hold">
                                          <p:stCondLst>
                                            <p:cond delay="0"/>
                                          </p:stCondLst>
                                        </p:cTn>
                                        <p:tgtEl>
                                          <p:spTgt spid="9"/>
                                        </p:tgtEl>
                                        <p:attrNameLst>
                                          <p:attrName>style.visibility</p:attrName>
                                        </p:attrNameLst>
                                      </p:cBhvr>
                                      <p:to>
                                        <p:strVal val="visible"/>
                                      </p:to>
                                    </p:set>
                                    <p:animEffect transition="in" filter="fade">
                                      <p:cBhvr>
                                        <p:cTn id="178" dur="500"/>
                                        <p:tgtEl>
                                          <p:spTgt spid="9"/>
                                        </p:tgtEl>
                                      </p:cBhvr>
                                    </p:animEffect>
                                  </p:childTnLst>
                                </p:cTn>
                              </p:par>
                            </p:childTnLst>
                          </p:cTn>
                        </p:par>
                        <p:par>
                          <p:cTn id="179" fill="hold">
                            <p:stCondLst>
                              <p:cond delay="18500"/>
                            </p:stCondLst>
                            <p:childTnLst>
                              <p:par>
                                <p:cTn id="180" presetID="10" presetClass="entr" presetSubtype="0" fill="hold" grpId="0" nodeType="afterEffect">
                                  <p:stCondLst>
                                    <p:cond delay="0"/>
                                  </p:stCondLst>
                                  <p:childTnLst>
                                    <p:set>
                                      <p:cBhvr>
                                        <p:cTn id="181" dur="1" fill="hold">
                                          <p:stCondLst>
                                            <p:cond delay="0"/>
                                          </p:stCondLst>
                                        </p:cTn>
                                        <p:tgtEl>
                                          <p:spTgt spid="98"/>
                                        </p:tgtEl>
                                        <p:attrNameLst>
                                          <p:attrName>style.visibility</p:attrName>
                                        </p:attrNameLst>
                                      </p:cBhvr>
                                      <p:to>
                                        <p:strVal val="visible"/>
                                      </p:to>
                                    </p:set>
                                    <p:animEffect transition="in" filter="fade">
                                      <p:cBhvr>
                                        <p:cTn id="182" dur="500"/>
                                        <p:tgtEl>
                                          <p:spTgt spid="98"/>
                                        </p:tgtEl>
                                      </p:cBhvr>
                                    </p:animEffect>
                                  </p:childTnLst>
                                </p:cTn>
                              </p:par>
                            </p:childTnLst>
                          </p:cTn>
                        </p:par>
                        <p:par>
                          <p:cTn id="183" fill="hold">
                            <p:stCondLst>
                              <p:cond delay="19000"/>
                            </p:stCondLst>
                            <p:childTnLst>
                              <p:par>
                                <p:cTn id="184" presetID="10" presetClass="entr" presetSubtype="0" fill="hold" nodeType="afterEffect">
                                  <p:stCondLst>
                                    <p:cond delay="0"/>
                                  </p:stCondLst>
                                  <p:childTnLst>
                                    <p:set>
                                      <p:cBhvr>
                                        <p:cTn id="185" dur="1" fill="hold">
                                          <p:stCondLst>
                                            <p:cond delay="0"/>
                                          </p:stCondLst>
                                        </p:cTn>
                                        <p:tgtEl>
                                          <p:spTgt spid="100"/>
                                        </p:tgtEl>
                                        <p:attrNameLst>
                                          <p:attrName>style.visibility</p:attrName>
                                        </p:attrNameLst>
                                      </p:cBhvr>
                                      <p:to>
                                        <p:strVal val="visible"/>
                                      </p:to>
                                    </p:set>
                                    <p:animEffect transition="in" filter="fade">
                                      <p:cBhvr>
                                        <p:cTn id="18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animBg="1"/>
      <p:bldP spid="40" grpId="0"/>
      <p:bldP spid="42" grpId="0" animBg="1"/>
      <p:bldP spid="55" grpId="0" animBg="1"/>
      <p:bldP spid="60" grpId="0"/>
      <p:bldP spid="62" grpId="0" animBg="1"/>
      <p:bldP spid="63" grpId="0" animBg="1"/>
      <p:bldP spid="64" grpId="0" animBg="1"/>
      <p:bldP spid="65" grpId="0"/>
      <p:bldP spid="47" grpId="0" animBg="1"/>
      <p:bldP spid="48" grpId="0"/>
      <p:bldP spid="51" grpId="0" animBg="1"/>
      <p:bldP spid="56" grpId="0" animBg="1"/>
      <p:bldP spid="52" grpId="0" animBg="1"/>
      <p:bldP spid="53" grpId="0" animBg="1"/>
      <p:bldP spid="4" grpId="0"/>
      <p:bldP spid="9" grpId="0"/>
      <p:bldP spid="10" grpId="0"/>
      <p:bldP spid="49" grpId="0"/>
      <p:bldP spid="17" grpId="0" animBg="1"/>
      <p:bldP spid="66" grpId="0" animBg="1"/>
      <p:bldP spid="82" grpId="0" animBg="1"/>
      <p:bldP spid="98" grpId="0" animBg="1"/>
      <p:bldP spid="103" grpId="0" animBg="1"/>
      <p:bldP spid="10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68965"/>
            <a:ext cx="8229600" cy="544996"/>
          </a:xfrm>
        </p:spPr>
        <p:txBody>
          <a:bodyPr/>
          <a:lstStyle/>
          <a:p>
            <a:r>
              <a:rPr lang="en-US" dirty="0"/>
              <a:t>Memory manager: Buffer pool</a:t>
            </a:r>
          </a:p>
        </p:txBody>
      </p:sp>
      <p:sp>
        <p:nvSpPr>
          <p:cNvPr id="3" name="Slide Number Placeholder 2"/>
          <p:cNvSpPr>
            <a:spLocks noGrp="1"/>
          </p:cNvSpPr>
          <p:nvPr>
            <p:ph type="sldNum" sz="quarter" idx="4294967295"/>
          </p:nvPr>
        </p:nvSpPr>
        <p:spPr/>
        <p:txBody>
          <a:bodyPr/>
          <a:lstStyle/>
          <a:p>
            <a:pPr defTabSz="685800" eaLnBrk="1" fontAlgn="auto" hangingPunct="1">
              <a:spcBef>
                <a:spcPts val="0"/>
              </a:spcBef>
              <a:spcAft>
                <a:spcPts val="0"/>
              </a:spcAft>
            </a:pPr>
            <a:fld id="{2501BE23-1565-7B4A-A660-ADF397564F82}" type="slidenum">
              <a:rPr lang="en-US" sz="1350" kern="0">
                <a:solidFill>
                  <a:sysClr val="windowText" lastClr="000000"/>
                </a:solidFill>
              </a:rPr>
              <a:pPr defTabSz="685800" eaLnBrk="1" fontAlgn="auto" hangingPunct="1">
                <a:spcBef>
                  <a:spcPts val="0"/>
                </a:spcBef>
                <a:spcAft>
                  <a:spcPts val="0"/>
                </a:spcAft>
              </a:pPr>
              <a:t>8</a:t>
            </a:fld>
            <a:endParaRPr lang="en-US" sz="1350" kern="0">
              <a:solidFill>
                <a:sysClr val="windowText" lastClr="000000"/>
              </a:solidFill>
            </a:endParaRPr>
          </a:p>
        </p:txBody>
      </p:sp>
      <p:sp>
        <p:nvSpPr>
          <p:cNvPr id="5" name="Rectangle 4"/>
          <p:cNvSpPr/>
          <p:nvPr/>
        </p:nvSpPr>
        <p:spPr>
          <a:xfrm>
            <a:off x="1381539" y="1053548"/>
            <a:ext cx="1858617" cy="477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685800" eaLnBrk="1" fontAlgn="auto" hangingPunct="1">
              <a:spcBef>
                <a:spcPts val="0"/>
              </a:spcBef>
              <a:spcAft>
                <a:spcPts val="0"/>
              </a:spcAft>
            </a:pPr>
            <a:r>
              <a:rPr lang="en-US" sz="1800" b="1" kern="0" dirty="0">
                <a:solidFill>
                  <a:sysClr val="windowText" lastClr="000000"/>
                </a:solidFill>
              </a:rPr>
              <a:t>OS</a:t>
            </a:r>
          </a:p>
        </p:txBody>
      </p:sp>
      <p:sp>
        <p:nvSpPr>
          <p:cNvPr id="6" name="Rectangle 5"/>
          <p:cNvSpPr/>
          <p:nvPr/>
        </p:nvSpPr>
        <p:spPr>
          <a:xfrm>
            <a:off x="1381539" y="1530627"/>
            <a:ext cx="1858617" cy="69574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685800" eaLnBrk="1" fontAlgn="auto" hangingPunct="1">
              <a:spcBef>
                <a:spcPts val="0"/>
              </a:spcBef>
              <a:spcAft>
                <a:spcPts val="0"/>
              </a:spcAft>
            </a:pPr>
            <a:r>
              <a:rPr lang="en-US" sz="1800" b="1" kern="0" dirty="0">
                <a:solidFill>
                  <a:sysClr val="windowText" lastClr="000000"/>
                </a:solidFill>
              </a:rPr>
              <a:t>CLR, MPA, DWA, TS</a:t>
            </a:r>
          </a:p>
        </p:txBody>
      </p:sp>
      <p:sp>
        <p:nvSpPr>
          <p:cNvPr id="7" name="Rectangle 6"/>
          <p:cNvSpPr/>
          <p:nvPr/>
        </p:nvSpPr>
        <p:spPr>
          <a:xfrm>
            <a:off x="1381539" y="2226366"/>
            <a:ext cx="1858617" cy="2364281"/>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685800" eaLnBrk="1" fontAlgn="auto" hangingPunct="1">
              <a:spcBef>
                <a:spcPts val="0"/>
              </a:spcBef>
              <a:spcAft>
                <a:spcPts val="0"/>
              </a:spcAft>
            </a:pPr>
            <a:r>
              <a:rPr lang="en-US" sz="1800" b="1" kern="0" dirty="0">
                <a:solidFill>
                  <a:sysClr val="windowText" lastClr="000000"/>
                </a:solidFill>
              </a:rPr>
              <a:t>Buffer Pool </a:t>
            </a:r>
          </a:p>
          <a:p>
            <a:pPr algn="ctr" defTabSz="685800" eaLnBrk="1" fontAlgn="auto" hangingPunct="1">
              <a:spcBef>
                <a:spcPts val="0"/>
              </a:spcBef>
              <a:spcAft>
                <a:spcPts val="0"/>
              </a:spcAft>
            </a:pPr>
            <a:r>
              <a:rPr lang="en-US" sz="1800" b="1" kern="0" dirty="0">
                <a:solidFill>
                  <a:sysClr val="windowText" lastClr="000000"/>
                </a:solidFill>
              </a:rPr>
              <a:t>(SPA)</a:t>
            </a:r>
          </a:p>
        </p:txBody>
      </p:sp>
      <p:sp>
        <p:nvSpPr>
          <p:cNvPr id="8" name="TextBox 7"/>
          <p:cNvSpPr txBox="1"/>
          <p:nvPr/>
        </p:nvSpPr>
        <p:spPr>
          <a:xfrm>
            <a:off x="952152" y="4764110"/>
            <a:ext cx="2569934" cy="300082"/>
          </a:xfrm>
          <a:prstGeom prst="rect">
            <a:avLst/>
          </a:prstGeom>
          <a:noFill/>
        </p:spPr>
        <p:txBody>
          <a:bodyPr wrap="none" rtlCol="0">
            <a:spAutoFit/>
          </a:bodyPr>
          <a:lstStyle/>
          <a:p>
            <a:pPr defTabSz="685800" eaLnBrk="1" fontAlgn="auto" hangingPunct="1">
              <a:spcBef>
                <a:spcPts val="0"/>
              </a:spcBef>
              <a:spcAft>
                <a:spcPts val="0"/>
              </a:spcAft>
            </a:pPr>
            <a:r>
              <a:rPr lang="en-US" sz="1350" b="1" kern="0" dirty="0">
                <a:solidFill>
                  <a:sysClr val="windowText" lastClr="000000"/>
                </a:solidFill>
              </a:rPr>
              <a:t>SQL Server 2008 R2 &amp; earlier</a:t>
            </a:r>
          </a:p>
        </p:txBody>
      </p:sp>
      <p:sp>
        <p:nvSpPr>
          <p:cNvPr id="9" name="Left Brace 8"/>
          <p:cNvSpPr/>
          <p:nvPr/>
        </p:nvSpPr>
        <p:spPr>
          <a:xfrm>
            <a:off x="1000846" y="1530627"/>
            <a:ext cx="320057" cy="3060020"/>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defTabSz="685800" eaLnBrk="1" fontAlgn="auto" hangingPunct="1">
              <a:spcBef>
                <a:spcPts val="0"/>
              </a:spcBef>
              <a:spcAft>
                <a:spcPts val="0"/>
              </a:spcAft>
            </a:pPr>
            <a:endParaRPr lang="en-US" sz="1350" kern="0">
              <a:solidFill>
                <a:sysClr val="windowText" lastClr="000000"/>
              </a:solidFill>
            </a:endParaRPr>
          </a:p>
        </p:txBody>
      </p:sp>
      <p:sp>
        <p:nvSpPr>
          <p:cNvPr id="10" name="TextBox 9"/>
          <p:cNvSpPr txBox="1"/>
          <p:nvPr/>
        </p:nvSpPr>
        <p:spPr>
          <a:xfrm>
            <a:off x="248689" y="2402764"/>
            <a:ext cx="1004276" cy="1338828"/>
          </a:xfrm>
          <a:prstGeom prst="rect">
            <a:avLst/>
          </a:prstGeom>
          <a:noFill/>
        </p:spPr>
        <p:txBody>
          <a:bodyPr wrap="square" rtlCol="0">
            <a:spAutoFit/>
          </a:bodyPr>
          <a:lstStyle/>
          <a:p>
            <a:pPr defTabSz="685800" eaLnBrk="1" fontAlgn="auto" hangingPunct="1">
              <a:spcBef>
                <a:spcPts val="0"/>
              </a:spcBef>
              <a:spcAft>
                <a:spcPts val="0"/>
              </a:spcAft>
            </a:pPr>
            <a:r>
              <a:rPr lang="en-US" sz="1350" kern="0" dirty="0">
                <a:solidFill>
                  <a:sysClr val="windowText" lastClr="000000"/>
                </a:solidFill>
              </a:rPr>
              <a:t>Memory allocations within sqlservr process space</a:t>
            </a:r>
          </a:p>
        </p:txBody>
      </p:sp>
      <p:sp>
        <p:nvSpPr>
          <p:cNvPr id="11" name="Right Brace 10"/>
          <p:cNvSpPr/>
          <p:nvPr/>
        </p:nvSpPr>
        <p:spPr>
          <a:xfrm>
            <a:off x="3278981" y="2226366"/>
            <a:ext cx="387626" cy="2364281"/>
          </a:xfrm>
          <a:prstGeom prst="rightBrace">
            <a:avLst>
              <a:gd name="adj1" fmla="val 8333"/>
              <a:gd name="adj2" fmla="val 49580"/>
            </a:avLst>
          </a:prstGeom>
        </p:spPr>
        <p:style>
          <a:lnRef idx="2">
            <a:schemeClr val="accent6"/>
          </a:lnRef>
          <a:fillRef idx="0">
            <a:schemeClr val="accent6"/>
          </a:fillRef>
          <a:effectRef idx="1">
            <a:schemeClr val="accent6"/>
          </a:effectRef>
          <a:fontRef idx="minor">
            <a:schemeClr val="tx1"/>
          </a:fontRef>
        </p:style>
        <p:txBody>
          <a:bodyPr rtlCol="0" anchor="ctr"/>
          <a:lstStyle/>
          <a:p>
            <a:pPr algn="ctr" defTabSz="685800" eaLnBrk="1" fontAlgn="auto" hangingPunct="1">
              <a:spcBef>
                <a:spcPts val="0"/>
              </a:spcBef>
              <a:spcAft>
                <a:spcPts val="0"/>
              </a:spcAft>
            </a:pPr>
            <a:endParaRPr lang="en-US" sz="1350" kern="0">
              <a:solidFill>
                <a:sysClr val="windowText" lastClr="000000"/>
              </a:solidFill>
            </a:endParaRPr>
          </a:p>
        </p:txBody>
      </p:sp>
      <p:sp>
        <p:nvSpPr>
          <p:cNvPr id="12" name="TextBox 11"/>
          <p:cNvSpPr txBox="1"/>
          <p:nvPr/>
        </p:nvSpPr>
        <p:spPr>
          <a:xfrm>
            <a:off x="3666607" y="3026011"/>
            <a:ext cx="764905" cy="923330"/>
          </a:xfrm>
          <a:prstGeom prst="rect">
            <a:avLst/>
          </a:prstGeom>
          <a:noFill/>
        </p:spPr>
        <p:txBody>
          <a:bodyPr wrap="square" rtlCol="0">
            <a:spAutoFit/>
          </a:bodyPr>
          <a:lstStyle/>
          <a:p>
            <a:pPr defTabSz="685800" eaLnBrk="1" fontAlgn="auto" hangingPunct="1">
              <a:spcBef>
                <a:spcPts val="0"/>
              </a:spcBef>
              <a:spcAft>
                <a:spcPts val="0"/>
              </a:spcAft>
            </a:pPr>
            <a:r>
              <a:rPr lang="en-US" sz="1350" kern="0" dirty="0">
                <a:solidFill>
                  <a:sysClr val="windowText" lastClr="000000"/>
                </a:solidFill>
              </a:rPr>
              <a:t>Max server memory</a:t>
            </a:r>
          </a:p>
        </p:txBody>
      </p:sp>
      <p:sp>
        <p:nvSpPr>
          <p:cNvPr id="13" name="Rectangle 12"/>
          <p:cNvSpPr/>
          <p:nvPr/>
        </p:nvSpPr>
        <p:spPr>
          <a:xfrm>
            <a:off x="5858695" y="1053548"/>
            <a:ext cx="1858617" cy="4770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685800" eaLnBrk="1" fontAlgn="auto" hangingPunct="1">
              <a:spcBef>
                <a:spcPts val="0"/>
              </a:spcBef>
              <a:spcAft>
                <a:spcPts val="0"/>
              </a:spcAft>
            </a:pPr>
            <a:r>
              <a:rPr lang="en-US" sz="1800" b="1" kern="0" dirty="0">
                <a:solidFill>
                  <a:sysClr val="windowText" lastClr="000000"/>
                </a:solidFill>
              </a:rPr>
              <a:t>OS</a:t>
            </a:r>
          </a:p>
        </p:txBody>
      </p:sp>
      <p:sp>
        <p:nvSpPr>
          <p:cNvPr id="14" name="Rectangle 13"/>
          <p:cNvSpPr/>
          <p:nvPr/>
        </p:nvSpPr>
        <p:spPr>
          <a:xfrm>
            <a:off x="5858695" y="1530627"/>
            <a:ext cx="1858617" cy="258417"/>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685800" eaLnBrk="1" fontAlgn="auto" hangingPunct="1">
              <a:spcBef>
                <a:spcPts val="0"/>
              </a:spcBef>
              <a:spcAft>
                <a:spcPts val="0"/>
              </a:spcAft>
            </a:pPr>
            <a:r>
              <a:rPr lang="en-US" sz="1800" b="1" kern="0" dirty="0">
                <a:solidFill>
                  <a:sysClr val="windowText" lastClr="000000"/>
                </a:solidFill>
              </a:rPr>
              <a:t>DWA, TS</a:t>
            </a:r>
          </a:p>
        </p:txBody>
      </p:sp>
      <p:sp>
        <p:nvSpPr>
          <p:cNvPr id="15" name="Rectangle 14"/>
          <p:cNvSpPr/>
          <p:nvPr/>
        </p:nvSpPr>
        <p:spPr>
          <a:xfrm>
            <a:off x="5858695" y="1789044"/>
            <a:ext cx="1858617" cy="2801603"/>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685800" eaLnBrk="1" fontAlgn="auto" hangingPunct="1">
              <a:spcBef>
                <a:spcPts val="0"/>
              </a:spcBef>
              <a:spcAft>
                <a:spcPts val="0"/>
              </a:spcAft>
            </a:pPr>
            <a:r>
              <a:rPr lang="en-US" sz="1800" b="1" kern="0" dirty="0">
                <a:solidFill>
                  <a:sysClr val="windowText" lastClr="000000"/>
                </a:solidFill>
              </a:rPr>
              <a:t>Buffer Pool </a:t>
            </a:r>
          </a:p>
          <a:p>
            <a:pPr algn="ctr" defTabSz="685800" eaLnBrk="1" fontAlgn="auto" hangingPunct="1">
              <a:spcBef>
                <a:spcPts val="0"/>
              </a:spcBef>
              <a:spcAft>
                <a:spcPts val="0"/>
              </a:spcAft>
            </a:pPr>
            <a:r>
              <a:rPr lang="en-US" sz="1800" b="1" kern="0" dirty="0">
                <a:solidFill>
                  <a:sysClr val="windowText" lastClr="000000"/>
                </a:solidFill>
              </a:rPr>
              <a:t>(SPA)</a:t>
            </a:r>
          </a:p>
        </p:txBody>
      </p:sp>
      <p:sp>
        <p:nvSpPr>
          <p:cNvPr id="16" name="TextBox 15"/>
          <p:cNvSpPr txBox="1"/>
          <p:nvPr/>
        </p:nvSpPr>
        <p:spPr>
          <a:xfrm>
            <a:off x="5619862" y="4764110"/>
            <a:ext cx="2146742" cy="300082"/>
          </a:xfrm>
          <a:prstGeom prst="rect">
            <a:avLst/>
          </a:prstGeom>
          <a:noFill/>
        </p:spPr>
        <p:txBody>
          <a:bodyPr wrap="none" rtlCol="0">
            <a:spAutoFit/>
          </a:bodyPr>
          <a:lstStyle/>
          <a:p>
            <a:pPr defTabSz="685800" eaLnBrk="1" fontAlgn="auto" hangingPunct="1">
              <a:spcBef>
                <a:spcPts val="0"/>
              </a:spcBef>
              <a:spcAft>
                <a:spcPts val="0"/>
              </a:spcAft>
            </a:pPr>
            <a:r>
              <a:rPr lang="en-US" sz="1350" b="1" kern="0" dirty="0">
                <a:solidFill>
                  <a:sysClr val="windowText" lastClr="000000"/>
                </a:solidFill>
              </a:rPr>
              <a:t>SQL Server 2012 &amp; later</a:t>
            </a:r>
          </a:p>
        </p:txBody>
      </p:sp>
      <p:sp>
        <p:nvSpPr>
          <p:cNvPr id="17" name="Left Brace 16"/>
          <p:cNvSpPr/>
          <p:nvPr/>
        </p:nvSpPr>
        <p:spPr>
          <a:xfrm>
            <a:off x="5478001" y="1530627"/>
            <a:ext cx="320057" cy="3060020"/>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defTabSz="685800" eaLnBrk="1" fontAlgn="auto" hangingPunct="1">
              <a:spcBef>
                <a:spcPts val="0"/>
              </a:spcBef>
              <a:spcAft>
                <a:spcPts val="0"/>
              </a:spcAft>
            </a:pPr>
            <a:endParaRPr lang="en-US" sz="1350" kern="0">
              <a:solidFill>
                <a:sysClr val="windowText" lastClr="000000"/>
              </a:solidFill>
            </a:endParaRPr>
          </a:p>
        </p:txBody>
      </p:sp>
      <p:sp>
        <p:nvSpPr>
          <p:cNvPr id="18" name="TextBox 17"/>
          <p:cNvSpPr txBox="1"/>
          <p:nvPr/>
        </p:nvSpPr>
        <p:spPr>
          <a:xfrm>
            <a:off x="4725845" y="2402764"/>
            <a:ext cx="1004276" cy="1338828"/>
          </a:xfrm>
          <a:prstGeom prst="rect">
            <a:avLst/>
          </a:prstGeom>
          <a:noFill/>
        </p:spPr>
        <p:txBody>
          <a:bodyPr wrap="square" rtlCol="0">
            <a:spAutoFit/>
          </a:bodyPr>
          <a:lstStyle/>
          <a:p>
            <a:pPr defTabSz="685800" eaLnBrk="1" fontAlgn="auto" hangingPunct="1">
              <a:spcBef>
                <a:spcPts val="0"/>
              </a:spcBef>
              <a:spcAft>
                <a:spcPts val="0"/>
              </a:spcAft>
            </a:pPr>
            <a:r>
              <a:rPr lang="en-US" sz="1350" kern="0" dirty="0">
                <a:solidFill>
                  <a:sysClr val="windowText" lastClr="000000"/>
                </a:solidFill>
              </a:rPr>
              <a:t>Memory allocations within sqlservr process space</a:t>
            </a:r>
          </a:p>
        </p:txBody>
      </p:sp>
      <p:sp>
        <p:nvSpPr>
          <p:cNvPr id="19" name="Right Brace 18"/>
          <p:cNvSpPr/>
          <p:nvPr/>
        </p:nvSpPr>
        <p:spPr>
          <a:xfrm>
            <a:off x="7789779" y="1530627"/>
            <a:ext cx="353984" cy="3060020"/>
          </a:xfrm>
          <a:prstGeom prst="rightBrace">
            <a:avLst>
              <a:gd name="adj1" fmla="val 8333"/>
              <a:gd name="adj2" fmla="val 49580"/>
            </a:avLst>
          </a:prstGeom>
        </p:spPr>
        <p:style>
          <a:lnRef idx="2">
            <a:schemeClr val="accent6"/>
          </a:lnRef>
          <a:fillRef idx="0">
            <a:schemeClr val="accent6"/>
          </a:fillRef>
          <a:effectRef idx="1">
            <a:schemeClr val="accent6"/>
          </a:effectRef>
          <a:fontRef idx="minor">
            <a:schemeClr val="tx1"/>
          </a:fontRef>
        </p:style>
        <p:txBody>
          <a:bodyPr rtlCol="0" anchor="ctr"/>
          <a:lstStyle/>
          <a:p>
            <a:pPr algn="ctr" defTabSz="685800" eaLnBrk="1" fontAlgn="auto" hangingPunct="1">
              <a:spcBef>
                <a:spcPts val="0"/>
              </a:spcBef>
              <a:spcAft>
                <a:spcPts val="0"/>
              </a:spcAft>
            </a:pPr>
            <a:endParaRPr lang="en-US" sz="1350" kern="0">
              <a:solidFill>
                <a:sysClr val="windowText" lastClr="000000"/>
              </a:solidFill>
            </a:endParaRPr>
          </a:p>
        </p:txBody>
      </p:sp>
      <p:sp>
        <p:nvSpPr>
          <p:cNvPr id="20" name="TextBox 19"/>
          <p:cNvSpPr txBox="1"/>
          <p:nvPr/>
        </p:nvSpPr>
        <p:spPr>
          <a:xfrm>
            <a:off x="8143763" y="3026011"/>
            <a:ext cx="764905" cy="923330"/>
          </a:xfrm>
          <a:prstGeom prst="rect">
            <a:avLst/>
          </a:prstGeom>
          <a:noFill/>
        </p:spPr>
        <p:txBody>
          <a:bodyPr wrap="square" rtlCol="0">
            <a:spAutoFit/>
          </a:bodyPr>
          <a:lstStyle/>
          <a:p>
            <a:pPr defTabSz="685800" eaLnBrk="1" fontAlgn="auto" hangingPunct="1">
              <a:spcBef>
                <a:spcPts val="0"/>
              </a:spcBef>
              <a:spcAft>
                <a:spcPts val="0"/>
              </a:spcAft>
            </a:pPr>
            <a:r>
              <a:rPr lang="en-US" sz="1350" kern="0" dirty="0">
                <a:solidFill>
                  <a:sysClr val="windowText" lastClr="000000"/>
                </a:solidFill>
              </a:rPr>
              <a:t>Max server memory</a:t>
            </a:r>
          </a:p>
        </p:txBody>
      </p:sp>
      <p:sp>
        <p:nvSpPr>
          <p:cNvPr id="21" name="TextBox 20"/>
          <p:cNvSpPr txBox="1"/>
          <p:nvPr/>
        </p:nvSpPr>
        <p:spPr>
          <a:xfrm>
            <a:off x="1829690" y="3718508"/>
            <a:ext cx="986168" cy="900246"/>
          </a:xfrm>
          <a:prstGeom prst="rect">
            <a:avLst/>
          </a:prstGeom>
          <a:noFill/>
        </p:spPr>
        <p:txBody>
          <a:bodyPr wrap="none" rtlCol="0">
            <a:spAutoFit/>
          </a:bodyPr>
          <a:lstStyle/>
          <a:p>
            <a:pPr algn="ctr" defTabSz="685800" eaLnBrk="1" fontAlgn="auto" hangingPunct="1">
              <a:spcBef>
                <a:spcPts val="0"/>
              </a:spcBef>
              <a:spcAft>
                <a:spcPts val="0"/>
              </a:spcAft>
            </a:pPr>
            <a:r>
              <a:rPr lang="en-US" sz="1050" kern="0" dirty="0">
                <a:solidFill>
                  <a:schemeClr val="bg1"/>
                </a:solidFill>
              </a:rPr>
              <a:t>Data cache</a:t>
            </a:r>
          </a:p>
          <a:p>
            <a:pPr algn="ctr" defTabSz="685800" eaLnBrk="1" fontAlgn="auto" hangingPunct="1">
              <a:spcBef>
                <a:spcPts val="0"/>
              </a:spcBef>
              <a:spcAft>
                <a:spcPts val="0"/>
              </a:spcAft>
            </a:pPr>
            <a:r>
              <a:rPr lang="en-US" sz="1050" kern="0" dirty="0">
                <a:solidFill>
                  <a:schemeClr val="bg1"/>
                </a:solidFill>
              </a:rPr>
              <a:t>----------------</a:t>
            </a:r>
          </a:p>
          <a:p>
            <a:pPr algn="ctr" defTabSz="685800" eaLnBrk="1" fontAlgn="auto" hangingPunct="1">
              <a:spcBef>
                <a:spcPts val="0"/>
              </a:spcBef>
              <a:spcAft>
                <a:spcPts val="0"/>
              </a:spcAft>
            </a:pPr>
            <a:r>
              <a:rPr lang="en-US" sz="1050" kern="0" dirty="0">
                <a:solidFill>
                  <a:schemeClr val="bg1"/>
                </a:solidFill>
              </a:rPr>
              <a:t>Plan cache</a:t>
            </a:r>
          </a:p>
          <a:p>
            <a:pPr algn="ctr" defTabSz="685800" eaLnBrk="1" fontAlgn="auto" hangingPunct="1">
              <a:spcBef>
                <a:spcPts val="0"/>
              </a:spcBef>
              <a:spcAft>
                <a:spcPts val="0"/>
              </a:spcAft>
            </a:pPr>
            <a:r>
              <a:rPr lang="en-US" sz="1050" kern="0" dirty="0">
                <a:solidFill>
                  <a:schemeClr val="bg1"/>
                </a:solidFill>
              </a:rPr>
              <a:t>----------------</a:t>
            </a:r>
          </a:p>
          <a:p>
            <a:pPr algn="ctr" defTabSz="685800" eaLnBrk="1" fontAlgn="auto" hangingPunct="1">
              <a:spcBef>
                <a:spcPts val="0"/>
              </a:spcBef>
              <a:spcAft>
                <a:spcPts val="0"/>
              </a:spcAft>
            </a:pPr>
            <a:r>
              <a:rPr lang="en-US" sz="1050" kern="0" dirty="0">
                <a:solidFill>
                  <a:schemeClr val="bg1"/>
                </a:solidFill>
              </a:rPr>
              <a:t>Other caches</a:t>
            </a:r>
          </a:p>
        </p:txBody>
      </p:sp>
      <p:sp>
        <p:nvSpPr>
          <p:cNvPr id="22" name="TextBox 21"/>
          <p:cNvSpPr txBox="1"/>
          <p:nvPr/>
        </p:nvSpPr>
        <p:spPr>
          <a:xfrm>
            <a:off x="6283527" y="3594753"/>
            <a:ext cx="986168" cy="1061829"/>
          </a:xfrm>
          <a:prstGeom prst="rect">
            <a:avLst/>
          </a:prstGeom>
          <a:noFill/>
        </p:spPr>
        <p:txBody>
          <a:bodyPr wrap="none" rtlCol="0">
            <a:spAutoFit/>
          </a:bodyPr>
          <a:lstStyle/>
          <a:p>
            <a:pPr algn="ctr" defTabSz="685800" eaLnBrk="1" fontAlgn="auto" hangingPunct="1">
              <a:spcBef>
                <a:spcPts val="0"/>
              </a:spcBef>
              <a:spcAft>
                <a:spcPts val="0"/>
              </a:spcAft>
            </a:pPr>
            <a:r>
              <a:rPr lang="en-US" sz="1050" kern="0" dirty="0">
                <a:solidFill>
                  <a:schemeClr val="bg1"/>
                </a:solidFill>
              </a:rPr>
              <a:t>Data cache</a:t>
            </a:r>
          </a:p>
          <a:p>
            <a:pPr algn="ctr" defTabSz="685800" eaLnBrk="1" fontAlgn="auto" hangingPunct="1">
              <a:spcBef>
                <a:spcPts val="0"/>
              </a:spcBef>
              <a:spcAft>
                <a:spcPts val="0"/>
              </a:spcAft>
            </a:pPr>
            <a:r>
              <a:rPr lang="en-US" sz="1050" kern="0" dirty="0">
                <a:solidFill>
                  <a:schemeClr val="bg1"/>
                </a:solidFill>
              </a:rPr>
              <a:t>-~-~-~-~-~-</a:t>
            </a:r>
          </a:p>
          <a:p>
            <a:pPr algn="ctr" defTabSz="685800" eaLnBrk="1" fontAlgn="auto" hangingPunct="1">
              <a:spcBef>
                <a:spcPts val="0"/>
              </a:spcBef>
              <a:spcAft>
                <a:spcPts val="0"/>
              </a:spcAft>
            </a:pPr>
            <a:r>
              <a:rPr lang="en-US" sz="1050" kern="0" dirty="0">
                <a:solidFill>
                  <a:schemeClr val="bg1"/>
                </a:solidFill>
              </a:rPr>
              <a:t>Plan cache</a:t>
            </a:r>
          </a:p>
          <a:p>
            <a:pPr algn="ctr" defTabSz="685800" eaLnBrk="1" fontAlgn="auto" hangingPunct="1">
              <a:spcBef>
                <a:spcPts val="0"/>
              </a:spcBef>
              <a:spcAft>
                <a:spcPts val="0"/>
              </a:spcAft>
            </a:pPr>
            <a:endParaRPr lang="en-US" sz="1050" kern="0" dirty="0">
              <a:solidFill>
                <a:schemeClr val="bg1"/>
              </a:solidFill>
            </a:endParaRPr>
          </a:p>
          <a:p>
            <a:pPr algn="ctr" defTabSz="685800" eaLnBrk="1" fontAlgn="auto" hangingPunct="1">
              <a:spcBef>
                <a:spcPts val="0"/>
              </a:spcBef>
              <a:spcAft>
                <a:spcPts val="0"/>
              </a:spcAft>
            </a:pPr>
            <a:r>
              <a:rPr lang="en-US" sz="1050" kern="0" dirty="0">
                <a:solidFill>
                  <a:schemeClr val="bg1"/>
                </a:solidFill>
              </a:rPr>
              <a:t>-~-~-~-~-~-</a:t>
            </a:r>
          </a:p>
          <a:p>
            <a:pPr algn="ctr" defTabSz="685800" eaLnBrk="1" fontAlgn="auto" hangingPunct="1">
              <a:spcBef>
                <a:spcPts val="0"/>
              </a:spcBef>
              <a:spcAft>
                <a:spcPts val="0"/>
              </a:spcAft>
            </a:pPr>
            <a:r>
              <a:rPr lang="en-US" sz="1050" kern="0" dirty="0">
                <a:solidFill>
                  <a:schemeClr val="bg1"/>
                </a:solidFill>
              </a:rPr>
              <a:t>Other caches</a:t>
            </a:r>
          </a:p>
        </p:txBody>
      </p:sp>
    </p:spTree>
    <p:extLst>
      <p:ext uri="{BB962C8B-B14F-4D97-AF65-F5344CB8AC3E}">
        <p14:creationId xmlns:p14="http://schemas.microsoft.com/office/powerpoint/2010/main" xmlns="" val="38767495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0" grpId="0"/>
      <p:bldP spid="11" grpId="0" animBg="1"/>
      <p:bldP spid="12" grpId="0"/>
      <p:bldP spid="13" grpId="0" animBg="1"/>
      <p:bldP spid="14" grpId="0" animBg="1"/>
      <p:bldP spid="15" grpId="0" animBg="1"/>
      <p:bldP spid="16" grpId="0"/>
      <p:bldP spid="17" grpId="0" animBg="1"/>
      <p:bldP spid="18" grpId="0"/>
      <p:bldP spid="19" grpId="0" animBg="1"/>
      <p:bldP spid="20" grpId="0"/>
      <p:bldP spid="21" grpId="0"/>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31.3|38.1|12.9|16.2|21.9|7|15.8|3.3|2.4|21.2|3.7|12.1|0.7|2.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andard-tv">
  <a:themeElements>
    <a:clrScheme name="Custom 14">
      <a:dk1>
        <a:srgbClr val="C41230"/>
      </a:dk1>
      <a:lt1>
        <a:sysClr val="window" lastClr="FFFFFF"/>
      </a:lt1>
      <a:dk2>
        <a:srgbClr val="C41230"/>
      </a:dk2>
      <a:lt2>
        <a:srgbClr val="F8F8F8"/>
      </a:lt2>
      <a:accent1>
        <a:srgbClr val="DDDDDD"/>
      </a:accent1>
      <a:accent2>
        <a:srgbClr val="B2B2B2"/>
      </a:accent2>
      <a:accent3>
        <a:srgbClr val="969696"/>
      </a:accent3>
      <a:accent4>
        <a:srgbClr val="808080"/>
      </a:accent4>
      <a:accent5>
        <a:srgbClr val="5F5F5F"/>
      </a:accent5>
      <a:accent6>
        <a:srgbClr val="000000"/>
      </a:accent6>
      <a:hlink>
        <a:srgbClr val="C41230"/>
      </a:hlink>
      <a:folHlink>
        <a:srgbClr val="C4123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standard-tv">
  <a:themeElements>
    <a:clrScheme name="Custom 14">
      <a:dk1>
        <a:srgbClr val="C41230"/>
      </a:dk1>
      <a:lt1>
        <a:sysClr val="window" lastClr="FFFFFF"/>
      </a:lt1>
      <a:dk2>
        <a:srgbClr val="C41230"/>
      </a:dk2>
      <a:lt2>
        <a:srgbClr val="F8F8F8"/>
      </a:lt2>
      <a:accent1>
        <a:srgbClr val="DDDDDD"/>
      </a:accent1>
      <a:accent2>
        <a:srgbClr val="B2B2B2"/>
      </a:accent2>
      <a:accent3>
        <a:srgbClr val="969696"/>
      </a:accent3>
      <a:accent4>
        <a:srgbClr val="808080"/>
      </a:accent4>
      <a:accent5>
        <a:srgbClr val="5F5F5F"/>
      </a:accent5>
      <a:accent6>
        <a:srgbClr val="000000"/>
      </a:accent6>
      <a:hlink>
        <a:srgbClr val="C41230"/>
      </a:hlink>
      <a:folHlink>
        <a:srgbClr val="C4123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Query Tuning Best Practices Part 3</Template>
  <TotalTime>29086</TotalTime>
  <Words>2323</Words>
  <Application>Microsoft Office PowerPoint</Application>
  <PresentationFormat>Presentación en pantalla (16:9)</PresentationFormat>
  <Paragraphs>417</Paragraphs>
  <Slides>14</Slides>
  <Notes>14</Notes>
  <HiddenSlides>0</HiddenSlides>
  <MMClips>0</MMClips>
  <ScaleCrop>false</ScaleCrop>
  <HeadingPairs>
    <vt:vector size="4" baseType="variant">
      <vt:variant>
        <vt:lpstr>Tema</vt:lpstr>
      </vt:variant>
      <vt:variant>
        <vt:i4>2</vt:i4>
      </vt:variant>
      <vt:variant>
        <vt:lpstr>Títulos de diapositiva</vt:lpstr>
      </vt:variant>
      <vt:variant>
        <vt:i4>14</vt:i4>
      </vt:variant>
    </vt:vector>
  </HeadingPairs>
  <TitlesOfParts>
    <vt:vector size="16" baseType="lpstr">
      <vt:lpstr>standard-tv</vt:lpstr>
      <vt:lpstr>1_standard-tv</vt:lpstr>
      <vt:lpstr>SQL Server Internals &amp; Architecture</vt:lpstr>
      <vt:lpstr>Dropping acid - Why Does SQL Server Do what it Does?</vt:lpstr>
      <vt:lpstr>OUR TOUR GUIDE</vt:lpstr>
      <vt:lpstr>OK, We’re Done</vt:lpstr>
      <vt:lpstr>Diapositiva 4</vt:lpstr>
      <vt:lpstr>Schedulers, Threads, and waits</vt:lpstr>
      <vt:lpstr>SQL Server waits</vt:lpstr>
      <vt:lpstr>Trouble-shooting wait stats?</vt:lpstr>
      <vt:lpstr>Memory manager: Buffer pool</vt:lpstr>
      <vt:lpstr>Caches?</vt:lpstr>
      <vt:lpstr>Plan Cache Aging</vt:lpstr>
      <vt:lpstr>But Wait! There’s More!</vt:lpstr>
      <vt:lpstr>Hekaton, a.k.a. in-memory OLTP</vt:lpstr>
      <vt:lpstr>SUMMARY</vt:lpstr>
    </vt:vector>
  </TitlesOfParts>
  <Company>SQL Sentry,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Internals &amp; Architecture</dc:title>
  <dc:creator>Kevin Kline</dc:creator>
  <cp:keywords/>
  <dc:description>What's going on under the hood of Microsoft SQL Server?</dc:description>
  <cp:lastModifiedBy>Robert Rozas Navarro</cp:lastModifiedBy>
  <cp:revision>183</cp:revision>
  <dcterms:created xsi:type="dcterms:W3CDTF">2006-09-11T21:10:18Z</dcterms:created>
  <dcterms:modified xsi:type="dcterms:W3CDTF">2018-07-09T12:35:26Z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cessLevel">
    <vt:lpwstr>Qualified</vt:lpwstr>
  </property>
  <property fmtid="{D5CDD505-2E9C-101B-9397-08002B2CF9AE}" pid="3" name="Archived">
    <vt:lpwstr/>
  </property>
  <property fmtid="{D5CDD505-2E9C-101B-9397-08002B2CF9AE}" pid="4" name="HideFromResellers">
    <vt:lpwstr/>
  </property>
  <property fmtid="{D5CDD505-2E9C-101B-9397-08002B2CF9AE}" pid="5" name="RevisionDate">
    <vt:filetime>2006-05-30T12:00:00Z</vt:filetime>
  </property>
</Properties>
</file>