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2"/>
  </p:notesMasterIdLst>
  <p:sldIdLst>
    <p:sldId id="256" r:id="rId2"/>
    <p:sldId id="307" r:id="rId3"/>
    <p:sldId id="292" r:id="rId4"/>
    <p:sldId id="293" r:id="rId5"/>
    <p:sldId id="294" r:id="rId6"/>
    <p:sldId id="295" r:id="rId7"/>
    <p:sldId id="289" r:id="rId8"/>
    <p:sldId id="290" r:id="rId9"/>
    <p:sldId id="291" r:id="rId10"/>
    <p:sldId id="308" r:id="rId11"/>
    <p:sldId id="296" r:id="rId12"/>
    <p:sldId id="309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781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3DE09-E381-4896-844B-AFB8CC51751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CB93-335D-409D-A08E-8FFF72FC2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B4F9-C1A1-4F6A-BB9B-D12D907E953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8BDC27A-AA2C-4264-AADA-CBE18F1F9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B4F9-C1A1-4F6A-BB9B-D12D907E953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C27A-AA2C-4264-AADA-CBE18F1F9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01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B4F9-C1A1-4F6A-BB9B-D12D907E953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C27A-AA2C-4264-AADA-CBE18F1F9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4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B4F9-C1A1-4F6A-BB9B-D12D907E953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C27A-AA2C-4264-AADA-CBE18F1F9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6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2D8B4F9-C1A1-4F6A-BB9B-D12D907E953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8BDC27A-AA2C-4264-AADA-CBE18F1F9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5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B4F9-C1A1-4F6A-BB9B-D12D907E953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C27A-AA2C-4264-AADA-CBE18F1F9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B4F9-C1A1-4F6A-BB9B-D12D907E953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C27A-AA2C-4264-AADA-CBE18F1F9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B4F9-C1A1-4F6A-BB9B-D12D907E953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C27A-AA2C-4264-AADA-CBE18F1F9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B4F9-C1A1-4F6A-BB9B-D12D907E953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C27A-AA2C-4264-AADA-CBE18F1F9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3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B4F9-C1A1-4F6A-BB9B-D12D907E953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C27A-AA2C-4264-AADA-CBE18F1F9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0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B4F9-C1A1-4F6A-BB9B-D12D907E9535}" type="datetimeFigureOut">
              <a:rPr lang="zh-CN" altLang="en-US" smtClean="0"/>
              <a:t>2019/3/14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C27A-AA2C-4264-AADA-CBE18F1F9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99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2D8B4F9-C1A1-4F6A-BB9B-D12D907E953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8BDC27A-AA2C-4264-AADA-CBE18F1F9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5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th.stackexchange.com/questions/450733/ratio-test-finding-lim-frac2nn10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399" y="1866206"/>
            <a:ext cx="10390707" cy="226278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习题解答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797" y="4361744"/>
            <a:ext cx="8915399" cy="1126283"/>
          </a:xfrm>
        </p:spPr>
        <p:txBody>
          <a:bodyPr anchor="t">
            <a:normAutofit/>
          </a:bodyPr>
          <a:lstStyle/>
          <a:p>
            <a:r>
              <a:rPr lang="en-US" altLang="zh-CN" sz="3200" smtClean="0"/>
              <a:t>2019.3.14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2177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EX2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2019.3.14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1.3.9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从左到右遍历字符串中的每个字符</a:t>
            </a:r>
            <a:r>
              <a:rPr kumimoji="1" lang="en-US" altLang="zh-CN" sz="2800" dirty="0"/>
              <a:t>:</a:t>
            </a:r>
          </a:p>
          <a:p>
            <a:pPr lvl="1"/>
            <a:r>
              <a:rPr kumimoji="1" lang="zh-CN" altLang="en-US" sz="2400" smtClean="0"/>
              <a:t>若读</a:t>
            </a:r>
            <a:r>
              <a:rPr kumimoji="1" lang="zh-CN" altLang="en-US" sz="2400" dirty="0"/>
              <a:t>到数字</a:t>
            </a:r>
            <a:r>
              <a:rPr kumimoji="1" lang="en-US" altLang="zh-CN" sz="2400" dirty="0"/>
              <a:t>:</a:t>
            </a:r>
          </a:p>
          <a:p>
            <a:pPr lvl="2"/>
            <a:r>
              <a:rPr kumimoji="1" lang="zh-CN" altLang="en-US" sz="2000" smtClean="0"/>
              <a:t>将</a:t>
            </a:r>
            <a:r>
              <a:rPr kumimoji="1" lang="zh-CN" altLang="en-US" sz="2000" dirty="0"/>
              <a:t>其压入数字栈</a:t>
            </a:r>
          </a:p>
          <a:p>
            <a:pPr lvl="1"/>
            <a:r>
              <a:rPr kumimoji="1" lang="zh-CN" altLang="en-US" sz="2400" smtClean="0"/>
              <a:t>若</a:t>
            </a:r>
            <a:r>
              <a:rPr kumimoji="1" lang="zh-CN" altLang="en-US" sz="2400" dirty="0"/>
              <a:t>读到四则运算符</a:t>
            </a:r>
            <a:r>
              <a:rPr kumimoji="1" lang="en-US" altLang="zh-CN" sz="2400" dirty="0"/>
              <a:t>:</a:t>
            </a:r>
          </a:p>
          <a:p>
            <a:pPr lvl="2"/>
            <a:r>
              <a:rPr kumimoji="1" lang="zh-CN" altLang="en-US" sz="2000" smtClean="0"/>
              <a:t>将</a:t>
            </a:r>
            <a:r>
              <a:rPr kumimoji="1" lang="zh-CN" altLang="en-US" sz="2000" dirty="0"/>
              <a:t>其压入运算符栈</a:t>
            </a:r>
          </a:p>
          <a:p>
            <a:pPr lvl="1"/>
            <a:r>
              <a:rPr kumimoji="1" lang="zh-CN" altLang="en-US" sz="2400" smtClean="0"/>
              <a:t>若</a:t>
            </a:r>
            <a:r>
              <a:rPr kumimoji="1" lang="zh-CN" altLang="en-US" sz="2400" dirty="0"/>
              <a:t>读到右括号</a:t>
            </a:r>
            <a:r>
              <a:rPr kumimoji="1" lang="en-US" altLang="zh-CN" sz="2400" dirty="0"/>
              <a:t>:</a:t>
            </a:r>
          </a:p>
          <a:p>
            <a:pPr lvl="2"/>
            <a:r>
              <a:rPr kumimoji="1" lang="zh-CN" altLang="en-US" sz="2000"/>
              <a:t>从数字栈中弹出两个数字</a:t>
            </a:r>
            <a:r>
              <a:rPr kumimoji="1" lang="en-US" altLang="zh-CN" sz="2000"/>
              <a:t>d1, d2 </a:t>
            </a:r>
          </a:p>
          <a:p>
            <a:pPr lvl="2"/>
            <a:r>
              <a:rPr kumimoji="1" lang="zh-CN" altLang="en-US" sz="2000"/>
              <a:t>从运算符栈中弹出一个运算符</a:t>
            </a:r>
            <a:r>
              <a:rPr kumimoji="1" lang="en-US" altLang="zh-CN" sz="2000"/>
              <a:t>op</a:t>
            </a:r>
          </a:p>
          <a:p>
            <a:pPr lvl="2"/>
            <a:r>
              <a:rPr kumimoji="1" lang="zh-CN" altLang="en-US" sz="2000"/>
              <a:t>拼接</a:t>
            </a:r>
            <a:r>
              <a:rPr kumimoji="1" lang="zh-CN" altLang="en-US" sz="2000" dirty="0"/>
              <a:t>补全左右括号产生</a:t>
            </a:r>
            <a:r>
              <a:rPr kumimoji="1" lang="zh-CN" altLang="en-US" sz="2000"/>
              <a:t>小</a:t>
            </a:r>
            <a:r>
              <a:rPr kumimoji="1" lang="zh-CN" altLang="en-US" sz="2000" smtClean="0"/>
              <a:t>字符串 </a:t>
            </a:r>
            <a:r>
              <a:rPr kumimoji="1" lang="en-US" altLang="zh-CN" sz="2000" smtClean="0"/>
              <a:t>(</a:t>
            </a:r>
            <a:r>
              <a:rPr kumimoji="1" lang="en-US" altLang="zh-CN" sz="2000" dirty="0"/>
              <a:t>d2 op d1)</a:t>
            </a:r>
          </a:p>
          <a:p>
            <a:pPr lvl="2"/>
            <a:r>
              <a:rPr kumimoji="1" lang="zh-CN" altLang="en-US" sz="2000"/>
              <a:t>将</a:t>
            </a:r>
            <a:r>
              <a:rPr kumimoji="1" lang="zh-CN" altLang="en-US" sz="2000" dirty="0"/>
              <a:t>小字符串压入数字栈</a:t>
            </a:r>
          </a:p>
        </p:txBody>
      </p:sp>
    </p:spTree>
    <p:extLst>
      <p:ext uri="{BB962C8B-B14F-4D97-AF65-F5344CB8AC3E}">
        <p14:creationId xmlns:p14="http://schemas.microsoft.com/office/powerpoint/2010/main" val="165762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1.3.9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976" y="1289304"/>
            <a:ext cx="7849720" cy="483188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000" smtClean="0"/>
              <a:t>下例来自</a:t>
            </a:r>
            <a:r>
              <a:rPr kumimoji="1" lang="en-US" altLang="zh-CN" smtClean="0"/>
              <a:t>reneargento: 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994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1.3.29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见</a:t>
            </a:r>
            <a:r>
              <a:rPr kumimoji="1" lang="en-US" altLang="zh-CN" smtClean="0"/>
              <a:t>reneargento / </a:t>
            </a:r>
            <a:r>
              <a:rPr kumimoji="1" lang="en-US" altLang="zh-CN"/>
              <a:t>aistrate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56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1.3.34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在迭代器构造时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zh-CN" altLang="nb-NO" dirty="0"/>
              <a:t>利用</a:t>
            </a:r>
            <a:r>
              <a:rPr kumimoji="1" lang="nb-NO" altLang="zh-CN" dirty="0" err="1"/>
              <a:t>Knuth-Durstenfeld</a:t>
            </a:r>
            <a:r>
              <a:rPr kumimoji="1" lang="zh-CN" altLang="nb-NO" dirty="0"/>
              <a:t>洗牌算法将元素打乱</a:t>
            </a:r>
            <a:r>
              <a:rPr kumimoji="1" lang="zh-CN" altLang="nb-NO"/>
              <a:t>即</a:t>
            </a:r>
            <a:r>
              <a:rPr kumimoji="1" lang="zh-CN" altLang="nb-NO" smtClean="0"/>
              <a:t>可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StdRandom.uniform()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3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1.3.37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mtClean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54" y="1675066"/>
            <a:ext cx="79724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2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2.1.3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选择排序 </a:t>
            </a:r>
            <a:r>
              <a:rPr kumimoji="1" lang="en-US" altLang="zh-CN" dirty="0"/>
              <a:t>a[j]&lt;a[min] </a:t>
            </a:r>
            <a:r>
              <a:rPr kumimoji="1" lang="zh-CN" altLang="en-US" dirty="0"/>
              <a:t>的次数最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:</a:t>
            </a:r>
            <a:r>
              <a:rPr kumimoji="1" lang="zh-CN" altLang="en-US" dirty="0"/>
              <a:t>逆序数组</a:t>
            </a:r>
          </a:p>
        </p:txBody>
      </p:sp>
    </p:spTree>
    <p:extLst>
      <p:ext uri="{BB962C8B-B14F-4D97-AF65-F5344CB8AC3E}">
        <p14:creationId xmlns:p14="http://schemas.microsoft.com/office/powerpoint/2010/main" val="9149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2.1.6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因为</a:t>
            </a:r>
            <a:r>
              <a:rPr kumimoji="1" lang="zh-CN" altLang="en-US" dirty="0"/>
              <a:t>选择排序每次循环都需要扫描一遍当前位置以及之后的所有元素</a:t>
            </a:r>
            <a:r>
              <a:rPr kumimoji="1" lang="en-US" altLang="zh-CN" dirty="0"/>
              <a:t>, </a:t>
            </a:r>
            <a:r>
              <a:rPr kumimoji="1" lang="zh-CN" altLang="en-US" dirty="0"/>
              <a:t>运行时间和输入无关</a:t>
            </a:r>
            <a:r>
              <a:rPr kumimoji="1" lang="en-US" altLang="zh-CN" dirty="0"/>
              <a:t>;</a:t>
            </a:r>
          </a:p>
          <a:p>
            <a:r>
              <a:rPr kumimoji="1" lang="zh-CN" altLang="en-US" dirty="0"/>
              <a:t>而插入排序不用完全扫描当前位置之前的所有元素</a:t>
            </a:r>
            <a:r>
              <a:rPr kumimoji="1" lang="en-US" altLang="zh-CN" dirty="0"/>
              <a:t>, </a:t>
            </a:r>
            <a:r>
              <a:rPr kumimoji="1" lang="zh-CN" altLang="en-US" dirty="0"/>
              <a:t>在处理部分有序的数组时更加高效</a:t>
            </a:r>
            <a:r>
              <a:rPr kumimoji="1" lang="en-US" altLang="zh-CN" dirty="0"/>
              <a:t>.</a:t>
            </a:r>
          </a:p>
          <a:p>
            <a:r>
              <a:rPr kumimoji="1" lang="zh-CN" altLang="en-US" dirty="0"/>
              <a:t>主键相同可以认为是有序</a:t>
            </a:r>
            <a:r>
              <a:rPr kumimoji="1" lang="en-US" altLang="zh-CN" dirty="0"/>
              <a:t>, </a:t>
            </a:r>
            <a:r>
              <a:rPr kumimoji="1" lang="zh-CN" altLang="en-US" dirty="0"/>
              <a:t>当前元素只用和它前面一个元素比较就可以知道它应该放置</a:t>
            </a:r>
            <a:r>
              <a:rPr kumimoji="1" lang="zh-CN" altLang="en-US"/>
              <a:t>的</a:t>
            </a:r>
            <a:r>
              <a:rPr kumimoji="1" lang="zh-CN" altLang="en-US" smtClean="0"/>
              <a:t>地方（即</a:t>
            </a:r>
            <a:r>
              <a:rPr kumimoji="1" lang="zh-CN" altLang="en-US" dirty="0"/>
              <a:t>原地</a:t>
            </a:r>
            <a:r>
              <a:rPr kumimoji="1" lang="zh-CN" altLang="en-US"/>
              <a:t>不</a:t>
            </a:r>
            <a:r>
              <a:rPr kumimoji="1" lang="zh-CN" altLang="en-US" smtClean="0"/>
              <a:t>动）</a:t>
            </a:r>
            <a:r>
              <a:rPr kumimoji="1" lang="en-US" altLang="zh-CN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72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2.1.10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因为希尔排序会出现部分有序的子序列</a:t>
            </a:r>
            <a:r>
              <a:rPr kumimoji="1" lang="en-US" altLang="zh-CN" dirty="0"/>
              <a:t>, </a:t>
            </a:r>
            <a:r>
              <a:rPr kumimoji="1" lang="zh-CN" altLang="en-US" dirty="0"/>
              <a:t>处理部分有序的数组时</a:t>
            </a:r>
            <a:r>
              <a:rPr kumimoji="1" lang="en-US" altLang="zh-CN" dirty="0"/>
              <a:t>, </a:t>
            </a:r>
            <a:r>
              <a:rPr kumimoji="1" lang="zh-CN" altLang="en-US" dirty="0"/>
              <a:t>插入排序比选择排序更高效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38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2.1.13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答案不唯一</a:t>
            </a:r>
            <a:r>
              <a:rPr kumimoji="1" lang="en-US" altLang="zh-CN" dirty="0"/>
              <a:t>, </a:t>
            </a:r>
            <a:r>
              <a:rPr kumimoji="1" lang="zh-CN" altLang="en-US" dirty="0"/>
              <a:t>比较直接的思想就是冒泡排序</a:t>
            </a:r>
            <a:r>
              <a:rPr kumimoji="1" lang="en-US" altLang="zh-CN" dirty="0"/>
              <a:t>, </a:t>
            </a:r>
            <a:r>
              <a:rPr kumimoji="1" lang="zh-CN" altLang="en-US" dirty="0"/>
              <a:t>一次比较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, </a:t>
            </a:r>
            <a:r>
              <a:rPr kumimoji="1" lang="zh-CN" altLang="en-US" dirty="0"/>
              <a:t>将较大元素不断冒泡升腾</a:t>
            </a:r>
          </a:p>
        </p:txBody>
      </p:sp>
    </p:spTree>
    <p:extLst>
      <p:ext uri="{BB962C8B-B14F-4D97-AF65-F5344CB8AC3E}">
        <p14:creationId xmlns:p14="http://schemas.microsoft.com/office/powerpoint/2010/main" val="17222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EX1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2019.3.14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545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nb-NO" altLang="zh-CN" dirty="0" smtClean="0"/>
              <a:t>2.1.19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参考</a:t>
            </a:r>
            <a:r>
              <a:rPr lang="en-US" altLang="zh-CN" smtClean="0"/>
              <a:t>lisztli</a:t>
            </a:r>
            <a:r>
              <a:rPr lang="zh-CN" altLang="en-US" smtClean="0"/>
              <a:t>的解答</a:t>
            </a:r>
            <a:r>
              <a:rPr lang="en-US" altLang="zh-CN" smtClean="0"/>
              <a:t>:</a:t>
            </a:r>
            <a:endParaRPr 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03" y="2618602"/>
            <a:ext cx="10377490" cy="34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5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1.4.5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smtClean="0"/>
                  <a:t>~ N</a:t>
                </a:r>
                <a:endParaRPr kumimoji="1" lang="en-US" altLang="zh-CN" dirty="0" smtClean="0"/>
              </a:p>
              <a:p>
                <a:r>
                  <a:rPr kumimoji="1" lang="en-US" altLang="zh-CN" smtClean="0"/>
                  <a:t>~ 1</a:t>
                </a:r>
                <a:endParaRPr kumimoji="1" lang="en-US" altLang="zh-CN" dirty="0" smtClean="0"/>
              </a:p>
              <a:p>
                <a:r>
                  <a:rPr kumimoji="1" lang="en-US" altLang="zh-CN" smtClean="0"/>
                  <a:t>~ 1</a:t>
                </a:r>
                <a:endParaRPr kumimoji="1" lang="en-US" altLang="zh-CN" dirty="0" smtClean="0"/>
              </a:p>
              <a:p>
                <a:r>
                  <a:rPr kumimoji="1" lang="en-US" altLang="zh-CN" smtClean="0"/>
                  <a:t>~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CN" dirty="0" smtClean="0"/>
              </a:p>
              <a:p>
                <a:r>
                  <a:rPr kumimoji="1" lang="en-US" altLang="zh-CN" smtClean="0"/>
                  <a:t>~ 1</a:t>
                </a:r>
                <a:endParaRPr kumimoji="1" lang="en-US" altLang="zh-CN" dirty="0" smtClean="0"/>
              </a:p>
              <a:p>
                <a:r>
                  <a:rPr kumimoji="1" lang="en-US" altLang="zh-CN" smtClean="0"/>
                  <a:t>~ 2</a:t>
                </a:r>
                <a:endParaRPr kumimoji="1" lang="en-US" altLang="zh-CN" dirty="0" smtClean="0"/>
              </a:p>
              <a:p>
                <a:r>
                  <a:rPr kumimoji="1" lang="en-US" altLang="zh-CN" smtClean="0"/>
                  <a:t>~ 0</a:t>
                </a:r>
              </a:p>
              <a:p>
                <a:pPr lvl="1"/>
                <a:r>
                  <a:rPr kumimoji="1" lang="zh-CN" altLang="en-US" smtClean="0"/>
                  <a:t>参考链接：</a:t>
                </a:r>
                <a:r>
                  <a:rPr lang="en-US">
                    <a:hlinkClick r:id="rId2"/>
                  </a:rPr>
                  <a:t>https://math.stackexchange.com/questions/450733/ratio-test-finding-lim-frac2nn100</a:t>
                </a:r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97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1.4.6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/>
              <a:t>N</a:t>
            </a:r>
          </a:p>
          <a:p>
            <a:pPr lvl="1"/>
            <a:r>
              <a:rPr kumimoji="1" lang="en-US" altLang="zh-CN" smtClean="0"/>
              <a:t>N </a:t>
            </a:r>
            <a:r>
              <a:rPr kumimoji="1" lang="en-US" altLang="zh-CN" dirty="0" smtClean="0"/>
              <a:t>+ N/2 </a:t>
            </a:r>
            <a:r>
              <a:rPr kumimoji="1" lang="en-US" altLang="zh-CN" smtClean="0"/>
              <a:t>+ N/4 </a:t>
            </a:r>
            <a:r>
              <a:rPr kumimoji="1" lang="en-US" altLang="zh-CN" dirty="0" smtClean="0"/>
              <a:t>+ 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smtClean="0"/>
              <a:t>N</a:t>
            </a:r>
          </a:p>
          <a:p>
            <a:pPr lvl="1"/>
            <a:r>
              <a:rPr kumimoji="1" lang="en-US" altLang="zh-CN" smtClean="0"/>
              <a:t>1 + 2 + 4 + </a:t>
            </a:r>
            <a:r>
              <a:rPr kumimoji="1" lang="mr-IN" altLang="zh-CN" smtClean="0"/>
              <a:t>…</a:t>
            </a:r>
            <a:r>
              <a:rPr kumimoji="1" lang="en-US" altLang="zh-CN" smtClean="0"/>
              <a:t> + N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smtClean="0"/>
              <a:t>NlogN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80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1.4.15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注意：</a:t>
            </a:r>
            <a:r>
              <a:rPr kumimoji="1" lang="zh-CN" altLang="en-US" dirty="0" smtClean="0"/>
              <a:t>数组已排序。</a:t>
            </a:r>
          </a:p>
          <a:p>
            <a:endParaRPr kumimoji="1" lang="zh-CN" altLang="en-US" dirty="0" smtClean="0"/>
          </a:p>
          <a:p>
            <a:r>
              <a:rPr kumimoji="1" lang="en-US" altLang="zh-CN" smtClean="0"/>
              <a:t>2-sum: </a:t>
            </a:r>
          </a:p>
          <a:p>
            <a:pPr lvl="1"/>
            <a:r>
              <a:rPr kumimoji="1" lang="zh-CN" altLang="en-US" smtClean="0"/>
              <a:t>双向扫描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哈希表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mtClean="0"/>
              <a:t>3-sum: </a:t>
            </a:r>
            <a:r>
              <a:rPr kumimoji="1" lang="zh-CN" altLang="en-US" smtClean="0"/>
              <a:t>固定任意</a:t>
            </a:r>
            <a:r>
              <a:rPr kumimoji="1" lang="en-US" altLang="zh-CN"/>
              <a:t>x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97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1.4.16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先排序（快排、归并、堆排</a:t>
            </a:r>
            <a:r>
              <a:rPr kumimoji="1" lang="en-US" altLang="zh-CN" smtClean="0"/>
              <a:t>…</a:t>
            </a:r>
            <a:r>
              <a:rPr kumimoji="1" lang="zh-CN" altLang="en-US" smtClean="0"/>
              <a:t>），再扫描</a:t>
            </a:r>
            <a:endParaRPr kumimoji="1" lang="en-US" altLang="zh-CN" smtClean="0"/>
          </a:p>
          <a:p>
            <a:pPr lvl="1"/>
            <a:r>
              <a:rPr kumimoji="1" lang="en-US" altLang="zh-CN"/>
              <a:t>Arrays.sort()</a:t>
            </a:r>
            <a:endParaRPr kumimoji="1" lang="zh-CN" altLang="en-US" dirty="0"/>
          </a:p>
          <a:p>
            <a:r>
              <a:rPr kumimoji="1" lang="zh-CN" altLang="en-US" dirty="0" smtClean="0"/>
              <a:t>时间复杂度和排序相关（</a:t>
            </a:r>
            <a:r>
              <a:rPr kumimoji="1" lang="en-US" altLang="zh-CN" dirty="0" err="1" smtClean="0"/>
              <a:t>nlogn</a:t>
            </a:r>
            <a:r>
              <a:rPr kumimoji="1" lang="zh-CN" altLang="en-US" dirty="0" smtClean="0"/>
              <a:t>），扫描为线性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13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1.5.3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注意题意：写出数组内容和访问次数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提示：</a:t>
            </a:r>
            <a:r>
              <a:rPr kumimoji="1" lang="en-US" altLang="zh-CN" dirty="0" smtClean="0"/>
              <a:t>quick-union</a:t>
            </a:r>
            <a:r>
              <a:rPr kumimoji="1" lang="zh-CN" altLang="en-US" dirty="0" smtClean="0"/>
              <a:t>访问</a:t>
            </a:r>
            <a:r>
              <a:rPr kumimoji="1" lang="zh-CN" altLang="en-US" smtClean="0"/>
              <a:t>数组次数</a:t>
            </a:r>
            <a:r>
              <a:rPr kumimoji="1" lang="en-US" altLang="zh-CN" smtClean="0"/>
              <a:t>= find(p</a:t>
            </a:r>
            <a:r>
              <a:rPr kumimoji="1" lang="en-US" altLang="zh-CN" dirty="0" smtClean="0"/>
              <a:t>) + </a:t>
            </a:r>
            <a:r>
              <a:rPr kumimoji="1" lang="en-US" altLang="zh-CN" smtClean="0"/>
              <a:t>find(q) </a:t>
            </a:r>
            <a:r>
              <a:rPr kumimoji="1" lang="en-US" altLang="zh-CN"/>
              <a:t>(</a:t>
            </a:r>
            <a:r>
              <a:rPr kumimoji="1" lang="en-US" altLang="zh-CN" smtClean="0"/>
              <a:t>+ 1(</a:t>
            </a:r>
            <a:r>
              <a:rPr kumimoji="1" lang="zh-CN" altLang="en-US" dirty="0" smtClean="0"/>
              <a:t>修改</a:t>
            </a:r>
            <a:r>
              <a:rPr kumimoji="1" lang="zh-CN" altLang="en-US" smtClean="0"/>
              <a:t>数组</a:t>
            </a:r>
            <a:r>
              <a:rPr kumimoji="1" lang="en-US" altLang="zh-CN" smtClean="0"/>
              <a:t>))</a:t>
            </a:r>
          </a:p>
          <a:p>
            <a:pPr lvl="1"/>
            <a:r>
              <a:rPr kumimoji="1" lang="zh-CN" altLang="en-US" smtClean="0"/>
              <a:t>其中</a:t>
            </a:r>
            <a:r>
              <a:rPr kumimoji="1" lang="en-US" altLang="zh-CN"/>
              <a:t>find(p</a:t>
            </a:r>
            <a:r>
              <a:rPr kumimoji="1" lang="en-US" altLang="zh-CN" smtClean="0"/>
              <a:t>) = 1 + 2*(</a:t>
            </a:r>
            <a:r>
              <a:rPr kumimoji="1" lang="zh-CN" altLang="en-US" smtClean="0"/>
              <a:t>节点深度</a:t>
            </a:r>
            <a:r>
              <a:rPr kumimoji="1" lang="en-US" altLang="zh-CN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62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1.5.8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显然是</a:t>
                </a:r>
                <a:r>
                  <a:rPr kumimoji="1" lang="zh-CN" altLang="en-US" smtClean="0"/>
                  <a:t>错的，</a:t>
                </a:r>
                <a:r>
                  <a:rPr kumimoji="1" lang="en-US" altLang="zh-CN" smtClean="0"/>
                  <a:t>id[p</a:t>
                </a:r>
                <a:r>
                  <a:rPr kumimoji="1" lang="en-US" altLang="zh-CN"/>
                  <a:t>] </a:t>
                </a:r>
                <a:r>
                  <a:rPr kumimoji="1" lang="zh-CN" altLang="en-US" smtClean="0"/>
                  <a:t>的值在循环中</a:t>
                </a:r>
                <a:r>
                  <a:rPr kumimoji="1" lang="zh-CN" altLang="en-US"/>
                  <a:t>将</a:t>
                </a:r>
                <a:r>
                  <a:rPr kumimoji="1" lang="zh-CN" altLang="en-US" smtClean="0"/>
                  <a:t>变为</a:t>
                </a:r>
                <a:r>
                  <a:rPr kumimoji="1" lang="en-US" altLang="zh-CN"/>
                  <a:t>id[q</a:t>
                </a:r>
                <a:r>
                  <a:rPr kumimoji="1" lang="en-US" altLang="zh-CN" smtClean="0"/>
                  <a:t>]</a:t>
                </a:r>
                <a:r>
                  <a:rPr kumimoji="1" lang="zh-CN" altLang="en-US" smtClean="0"/>
                  <a:t>，是以对任何</a:t>
                </a:r>
                <a:r>
                  <a:rPr kumimoji="1" lang="en-US" altLang="zh-CN"/>
                  <a:t>r &gt; p </a:t>
                </a:r>
                <a:r>
                  <a:rPr kumimoji="1" lang="zh-CN" altLang="en-US" smtClean="0"/>
                  <a:t>，</a:t>
                </a:r>
                <a:r>
                  <a:rPr kumimoji="1" lang="en-US" altLang="zh-CN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𝑖𝑑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] !=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𝑜𝑟𝑖𝑛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/>
                  <a:t> </a:t>
                </a:r>
                <a:endParaRPr kumimoji="1" lang="zh-CN" altLang="en-US" dirty="0"/>
              </a:p>
              <a:p>
                <a:r>
                  <a:rPr kumimoji="1" lang="zh-CN" altLang="en-US" dirty="0" smtClean="0"/>
                  <a:t>反例：</a:t>
                </a:r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542166"/>
              </p:ext>
            </p:extLst>
          </p:nvPr>
        </p:nvGraphicFramePr>
        <p:xfrm>
          <a:off x="2035048" y="377596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90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1.5.13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注意题意：修改程序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给出一</a:t>
            </a:r>
            <a:r>
              <a:rPr kumimoji="1" lang="zh-CN" altLang="en-US" smtClean="0"/>
              <a:t>组输入（下例来自官网）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09" y="2660083"/>
            <a:ext cx="6804410" cy="374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8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925</TotalTime>
  <Words>438</Words>
  <Application>Microsoft Office PowerPoint</Application>
  <PresentationFormat>宽屏</PresentationFormat>
  <Paragraphs>86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Mangal</vt:lpstr>
      <vt:lpstr>Rockwell</vt:lpstr>
      <vt:lpstr>Rockwell Condensed</vt:lpstr>
      <vt:lpstr>等线</vt:lpstr>
      <vt:lpstr>方正姚体</vt:lpstr>
      <vt:lpstr>Cambria Math</vt:lpstr>
      <vt:lpstr>Wingdings</vt:lpstr>
      <vt:lpstr>木活字</vt:lpstr>
      <vt:lpstr>习题解答</vt:lpstr>
      <vt:lpstr>EX1</vt:lpstr>
      <vt:lpstr>1.4.5</vt:lpstr>
      <vt:lpstr>1.4.6</vt:lpstr>
      <vt:lpstr>1.4.15</vt:lpstr>
      <vt:lpstr>1.4.16</vt:lpstr>
      <vt:lpstr>1.5.3</vt:lpstr>
      <vt:lpstr>1.5.8</vt:lpstr>
      <vt:lpstr>1.5.13</vt:lpstr>
      <vt:lpstr>EX2</vt:lpstr>
      <vt:lpstr>1.3.9</vt:lpstr>
      <vt:lpstr>1.3.9</vt:lpstr>
      <vt:lpstr>1.3.29</vt:lpstr>
      <vt:lpstr>1.3.34</vt:lpstr>
      <vt:lpstr>1.3.37</vt:lpstr>
      <vt:lpstr>2.1.3</vt:lpstr>
      <vt:lpstr>2.1.6</vt:lpstr>
      <vt:lpstr>2.1.10</vt:lpstr>
      <vt:lpstr>2.1.13</vt:lpstr>
      <vt:lpstr>2.1.19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深度学习解决大规模文本分类问题</dc:title>
  <dc:creator>SuYang Dai</dc:creator>
  <cp:lastModifiedBy>Went Yao</cp:lastModifiedBy>
  <cp:revision>72</cp:revision>
  <dcterms:created xsi:type="dcterms:W3CDTF">2017-03-31T06:28:44Z</dcterms:created>
  <dcterms:modified xsi:type="dcterms:W3CDTF">2019-03-14T07:13:59Z</dcterms:modified>
</cp:coreProperties>
</file>