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59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03" autoAdjust="0"/>
  </p:normalViewPr>
  <p:slideViewPr>
    <p:cSldViewPr snapToGrid="0">
      <p:cViewPr varScale="1">
        <p:scale>
          <a:sx n="64" d="100"/>
          <a:sy n="64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052E3-0BEA-4D93-A141-BFCC50B3D72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14B0-FC3C-4FE3-99F7-355DA3CC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3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7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9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4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稳定的定义：相对顺序发生了改变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9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56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0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a. </a:t>
            </a:r>
            <a:r>
              <a:rPr lang="zh-CN" altLang="en-US" dirty="0"/>
              <a:t>小于等于</a:t>
            </a:r>
            <a:r>
              <a:rPr lang="en-US" altLang="zh-CN" dirty="0"/>
              <a:t>Q</a:t>
            </a:r>
            <a:r>
              <a:rPr lang="zh-CN" altLang="en-US" dirty="0"/>
              <a:t>的最大值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排名为</a:t>
            </a:r>
            <a:r>
              <a:rPr lang="en-US" altLang="zh-CN" dirty="0"/>
              <a:t>5</a:t>
            </a:r>
            <a:r>
              <a:rPr lang="zh-CN" altLang="en-US" dirty="0"/>
              <a:t>的键</a:t>
            </a:r>
            <a:endParaRPr lang="en-US" altLang="zh-CN" dirty="0"/>
          </a:p>
          <a:p>
            <a:r>
              <a:rPr lang="en-US" altLang="zh-CN" dirty="0"/>
              <a:t>c. </a:t>
            </a:r>
            <a:r>
              <a:rPr lang="zh-CN" altLang="en-US" dirty="0"/>
              <a:t>大于等于</a:t>
            </a:r>
            <a:r>
              <a:rPr lang="en-US" altLang="zh-CN" dirty="0"/>
              <a:t>Q</a:t>
            </a:r>
            <a:r>
              <a:rPr lang="zh-CN" altLang="en-US" dirty="0"/>
              <a:t>的最小键</a:t>
            </a:r>
            <a:endParaRPr lang="en-US" altLang="zh-CN" dirty="0"/>
          </a:p>
          <a:p>
            <a:r>
              <a:rPr lang="en-US" altLang="zh-CN" dirty="0"/>
              <a:t>d. </a:t>
            </a:r>
            <a:r>
              <a:rPr lang="zh-CN" altLang="en-US" dirty="0"/>
              <a:t>小于</a:t>
            </a:r>
            <a:r>
              <a:rPr lang="en-US" altLang="zh-CN" dirty="0"/>
              <a:t>J</a:t>
            </a:r>
            <a:r>
              <a:rPr lang="zh-CN" altLang="en-US" dirty="0"/>
              <a:t>的键的数量</a:t>
            </a:r>
            <a:endParaRPr lang="en-US" altLang="zh-CN" dirty="0"/>
          </a:p>
          <a:p>
            <a:r>
              <a:rPr lang="en-US" altLang="zh-CN" dirty="0"/>
              <a:t>e. ‘d’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/>
              <a:t>之间键的数量</a:t>
            </a:r>
            <a:endParaRPr lang="en-US" altLang="zh-CN" dirty="0"/>
          </a:p>
          <a:p>
            <a:r>
              <a:rPr lang="en-US" altLang="zh-CN" dirty="0"/>
              <a:t>f. ‘d’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/>
              <a:t>之间所有的键 注意输出结果是排好序的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7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69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2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21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93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9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4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93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1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找出第一个比</a:t>
            </a:r>
            <a:r>
              <a:rPr lang="en-US" altLang="zh-CN" dirty="0"/>
              <a:t>E</a:t>
            </a:r>
            <a:r>
              <a:rPr lang="zh-CN" altLang="en-US" dirty="0"/>
              <a:t>小的数</a:t>
            </a:r>
            <a:endParaRPr lang="en-US" altLang="zh-CN" dirty="0"/>
          </a:p>
          <a:p>
            <a:r>
              <a:rPr lang="zh-CN" altLang="en-US" dirty="0"/>
              <a:t>找出第一个比</a:t>
            </a:r>
            <a:r>
              <a:rPr lang="en-US" altLang="zh-CN" dirty="0"/>
              <a:t>E</a:t>
            </a:r>
            <a:r>
              <a:rPr lang="zh-CN" altLang="en-US" dirty="0"/>
              <a:t>大的数</a:t>
            </a:r>
            <a:endParaRPr lang="en-US" altLang="zh-CN" dirty="0"/>
          </a:p>
          <a:p>
            <a:r>
              <a:rPr lang="zh-CN" altLang="en-US" dirty="0"/>
              <a:t>交换</a:t>
            </a:r>
            <a:endParaRPr lang="en-US" altLang="zh-CN" dirty="0"/>
          </a:p>
          <a:p>
            <a:r>
              <a:rPr lang="zh-CN" altLang="en-US" dirty="0"/>
              <a:t>重复，直到</a:t>
            </a:r>
            <a:r>
              <a:rPr lang="en-US" altLang="zh-CN" dirty="0" err="1"/>
              <a:t>i</a:t>
            </a:r>
            <a:r>
              <a:rPr lang="en-US" altLang="zh-CN" dirty="0"/>
              <a:t>&gt;j</a:t>
            </a:r>
          </a:p>
          <a:p>
            <a:endParaRPr lang="en-US" altLang="zh-CN" dirty="0"/>
          </a:p>
          <a:p>
            <a:r>
              <a:rPr lang="zh-CN" altLang="en-US" dirty="0"/>
              <a:t>注意，最后</a:t>
            </a:r>
            <a:r>
              <a:rPr lang="en-US" altLang="zh-CN" dirty="0"/>
              <a:t>E</a:t>
            </a:r>
            <a:r>
              <a:rPr lang="zh-CN" altLang="en-US" dirty="0"/>
              <a:t>的位置就是排序后的最终位置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4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0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2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1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14B0-FC3C-4FE3-99F7-355DA3CCFF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3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B7A00-9DDD-4646-B75D-EDFB9516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DD953C-3BAC-40B7-8B41-4D8D7E21A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60BF4-4245-476C-91A9-89C8CDA4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5CB21-A073-436E-B61A-22B7159B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554FB-EF61-4484-8990-09AE876A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6003-91F9-4FCC-94AB-D1AE5E30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98C14B-361C-42AE-AC41-7C62667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7C44A-679A-49A7-8261-CE368C82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C7C21-EF5E-4610-9620-0D96AAE6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D61AB-9AD3-47FC-8151-843C139B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04BBA-4C30-4AB0-9E20-EE5987C92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3A31D-D1B3-4C38-A021-483D820E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FDCF4-C558-4287-B35B-CDF81AAB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A53D3-1CF5-4754-AAE6-4C925357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4FA39-91DF-4C93-ADA6-C7589DE3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5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9D566-D800-4E1E-8D83-24AD2CA2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1BDD7-A0EE-4315-85D3-A9B50B97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558D1-FF5C-4302-8537-A37A3397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E06B1-018E-4688-B9D8-BE7F3BD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48744-E6F3-48D2-82BF-1FE31A78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14694-1656-4AC4-9188-2E51237C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66093-AA5D-4BB3-B0FD-52B9BB08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59262-39BD-43FA-9FDE-E60A85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03A16-1C1B-411F-8373-225EF7E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64762-109E-408D-9282-9B9819E8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0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FDF20-8985-433C-BB39-8040D27B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D92E5-EEEB-4266-9DB9-F51BBB2A0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042FD5-D30E-4270-8A7D-52E2E75A3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67C61-7481-4975-B4F2-A909A5D3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998EC-8D44-4068-91E1-0066CE43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AA7EF-10C1-4B0B-8FE1-FDBE8B51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39F9D-B620-4ECC-A890-0C4FF149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98B8E-FD36-46FE-A989-CDD01BD30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EC516-082E-402B-8461-057B4E31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0AEE1E-16CA-4010-87D7-CB07EBDD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1C35CC-AE71-4C15-B652-53DC62458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0669E7-4CA2-460F-9EC4-A85A8D97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CB83B2-9129-49EB-A227-2AF0C2A7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3B237-9D3C-49BE-8B9F-7BE24089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C1213-F51A-44FB-A181-41C212E0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17B80-188A-42C7-90AA-33041D22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883908-0EBF-48CA-A86E-761ACDFB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DAB5D-A8DF-49EC-8F3F-A9B49C38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8C626-4578-44FF-8E84-BF26E359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84CA7A-2032-46F9-8108-8BD38518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59CD1-A40B-4A14-AC94-0704A560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4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3F91-B86F-4F51-BD69-2103894D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9AA3A-0543-4553-9774-7755E3F0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06C5E-C0C1-4E81-A19A-4B18B3AE6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7231E-25EE-4073-995A-8B83CC47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71F5B4-3CA7-4616-A633-36215578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1426C-6F4C-4A2D-B0C0-FBB2928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FC58C-E1AF-4AAC-93DF-2A245F15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668224-54FC-4123-9FAF-0196A5709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478B8-63EF-4FA6-B980-541467528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57668-2D33-4DB1-B18A-A08C048E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9749-575B-4A70-8080-3E9FB1E2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A1EC2-743B-4899-AFB2-A7457EF6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7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7E5AB4-32E1-4BAE-84CE-7E71F0CB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E4156-FB42-4C20-AB8F-DFFDD4BF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BE40B-57B6-468E-9AF8-6112BDB38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5BAA-E616-433B-B0F2-3EEEE2F1B30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CCA5E-351F-43F7-8EDA-9EA0F4622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A0970-8F6F-4261-9247-C95BDB8C6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B054-DBBA-49D0-9D61-0C2E68FA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32bst/BST.java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eargento/algorithms-sedgewick-wayne/blob/master/src/chapter3/section3/Exercise2.t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eargento/algorithms-sedgewick-wayne/blob/master/src/chapter3/section3/Exercise11.tx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BD573-F06F-49C7-AE9B-6A79161EF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E4405-227D-4A2D-9DB5-F73145F39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2019.04.04</a:t>
            </a:r>
          </a:p>
        </p:txBody>
      </p:sp>
    </p:spTree>
    <p:extLst>
      <p:ext uri="{BB962C8B-B14F-4D97-AF65-F5344CB8AC3E}">
        <p14:creationId xmlns:p14="http://schemas.microsoft.com/office/powerpoint/2010/main" val="210077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25B6-B652-4E01-B06E-85BCA151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09105-757F-42F6-8EC5-6843432A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当插入</a:t>
            </a:r>
            <a:r>
              <a:rPr lang="en-US" altLang="zh-CN" dirty="0"/>
              <a:t>O</a:t>
            </a:r>
            <a:r>
              <a:rPr lang="zh-CN" altLang="en-US" dirty="0"/>
              <a:t>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25CA07-F907-4BC2-B7BF-3E1FB7220E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678021"/>
            <a:ext cx="12452051" cy="826039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B896381C-DCA5-4627-9B2A-7E8E5FB75D0E}"/>
              </a:ext>
            </a:extLst>
          </p:cNvPr>
          <p:cNvSpPr/>
          <p:nvPr/>
        </p:nvSpPr>
        <p:spPr>
          <a:xfrm>
            <a:off x="2914116" y="2623559"/>
            <a:ext cx="760576" cy="76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</a:t>
            </a:r>
            <a:endParaRPr lang="zh-CN" altLang="en-US" sz="36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0F6280-698D-4BDB-A9FC-5D5105F98AE3}"/>
              </a:ext>
            </a:extLst>
          </p:cNvPr>
          <p:cNvSpPr/>
          <p:nvPr/>
        </p:nvSpPr>
        <p:spPr>
          <a:xfrm>
            <a:off x="2153540" y="3429000"/>
            <a:ext cx="760576" cy="76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P</a:t>
            </a:r>
            <a:endParaRPr lang="zh-CN" altLang="en-US" sz="36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989582-AC0F-48A5-8638-36F8A7FCD517}"/>
              </a:ext>
            </a:extLst>
          </p:cNvPr>
          <p:cNvSpPr/>
          <p:nvPr/>
        </p:nvSpPr>
        <p:spPr>
          <a:xfrm>
            <a:off x="3674692" y="3429000"/>
            <a:ext cx="760576" cy="76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I</a:t>
            </a:r>
            <a:endParaRPr lang="zh-CN" altLang="en-US" sz="3600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3455941-7809-4C26-94AC-365950E1BD35}"/>
              </a:ext>
            </a:extLst>
          </p:cNvPr>
          <p:cNvSpPr/>
          <p:nvPr/>
        </p:nvSpPr>
        <p:spPr>
          <a:xfrm>
            <a:off x="1392964" y="4234441"/>
            <a:ext cx="760576" cy="76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O</a:t>
            </a:r>
            <a:endParaRPr lang="zh-CN" altLang="en-US" sz="36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11FBF80-FF3D-484F-A334-00988C29406B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2802732" y="3272751"/>
            <a:ext cx="222768" cy="26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FD469AB-17FC-4BA2-BA99-5DFF87BCC3D4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3563308" y="3272751"/>
            <a:ext cx="222768" cy="26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1FEDB06-C36C-40CF-B39F-ED7508476552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2042156" y="4078192"/>
            <a:ext cx="222768" cy="26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7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DD85F-87FF-405E-BF93-FE01E306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F707B-E1E3-44CD-ACE4-D78181E6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4686" cy="4351338"/>
          </a:xfrm>
        </p:spPr>
        <p:txBody>
          <a:bodyPr/>
          <a:lstStyle/>
          <a:p>
            <a:r>
              <a:rPr lang="zh-CN" altLang="en-US" dirty="0"/>
              <a:t>设叶子结点的高度为</a:t>
            </a:r>
            <a:r>
              <a:rPr lang="en-US" altLang="zh-CN" dirty="0"/>
              <a:t>0</a:t>
            </a:r>
            <a:r>
              <a:rPr lang="zh-CN" altLang="en-US" dirty="0"/>
              <a:t>，根结点的高度为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第一种：</a:t>
            </a:r>
            <a:endParaRPr lang="en-US" altLang="zh-CN" dirty="0"/>
          </a:p>
          <a:p>
            <a:pPr lvl="1"/>
            <a:r>
              <a:rPr lang="zh-CN" altLang="en-US" dirty="0"/>
              <a:t>某个结点</a:t>
            </a:r>
            <a:r>
              <a:rPr lang="en-US" altLang="zh-CN" dirty="0"/>
              <a:t>sink</a:t>
            </a:r>
            <a:r>
              <a:rPr lang="zh-CN" altLang="en-US" dirty="0"/>
              <a:t>时的最大交换次数为该结点的高度</a:t>
            </a:r>
            <a:endParaRPr lang="en-US" altLang="zh-CN" dirty="0"/>
          </a:p>
          <a:p>
            <a:pPr lvl="1"/>
            <a:r>
              <a:rPr lang="zh-CN" altLang="en-US" dirty="0"/>
              <a:t>故某一层结点的最大交换次数为 该层结点数 </a:t>
            </a:r>
            <a:r>
              <a:rPr lang="en-US" altLang="zh-CN" dirty="0"/>
              <a:t>x </a:t>
            </a:r>
            <a:r>
              <a:rPr lang="zh-CN" altLang="en-US" dirty="0"/>
              <a:t>该层的高度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327B28-A21F-4D71-BFE9-3F623A63E3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681037"/>
            <a:ext cx="12261697" cy="600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4615F4-4192-4B3F-B171-F0E8DD379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067" y="1690688"/>
            <a:ext cx="3423681" cy="46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9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DD85F-87FF-405E-BF93-FE01E306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EF707B-E1E3-44CD-ACE4-D78181E6F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252" y="1879179"/>
                <a:ext cx="7724686" cy="4351338"/>
              </a:xfrm>
            </p:spPr>
            <p:txBody>
              <a:bodyPr/>
              <a:lstStyle/>
              <a:p>
                <a:r>
                  <a:rPr lang="zh-CN" altLang="en-US" dirty="0"/>
                  <a:t>设叶子结点的高度为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，根结点的高度为</a:t>
                </a:r>
                <a:r>
                  <a:rPr lang="en-US" altLang="zh-CN" dirty="0"/>
                  <a:t>h</a:t>
                </a:r>
              </a:p>
              <a:p>
                <a:r>
                  <a:rPr lang="zh-CN" altLang="en-US" dirty="0"/>
                  <a:t>第二种：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sink</a:t>
                </a:r>
                <a:r>
                  <a:rPr lang="zh-CN" altLang="en-US" dirty="0"/>
                  <a:t>后有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&gt;….&gt;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下沉时不可能与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交换，而是向另一个方向下沉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一棵完全二叉树共有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条边，每访问一条边代表一次交换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EF707B-E1E3-44CD-ACE4-D78181E6F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252" y="1879179"/>
                <a:ext cx="7724686" cy="4351338"/>
              </a:xfrm>
              <a:blipFill>
                <a:blip r:embed="rId3"/>
                <a:stretch>
                  <a:fillRect l="-1421" t="-2521" r="-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8327B28-A21F-4D71-BFE9-3F623A63E3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" y="681037"/>
            <a:ext cx="12261697" cy="600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4615F4-4192-4B3F-B171-F0E8DD379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067" y="1690688"/>
            <a:ext cx="3423681" cy="46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5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2EFCB-DDC5-4C1B-8AB7-63499BDF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15398-E3D2-4AF8-BD5B-E0FC5E43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18B5A9-CB5F-4CC1-B669-E8FB86334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471486"/>
            <a:ext cx="12868737" cy="5112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B6E3EC-2CCF-416B-88FA-047B8DC79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27906"/>
            <a:ext cx="7342129" cy="56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8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29D99-3A65-4FE3-9B3D-4F4A769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E1184-BCF4-4A42-9537-7EB8B4CB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7 6 7</a:t>
            </a:r>
            <a:r>
              <a:rPr lang="zh-CN" altLang="en-US" sz="1800" dirty="0"/>
              <a:t>*</a:t>
            </a:r>
            <a:r>
              <a:rPr lang="en-US" altLang="zh-CN" dirty="0"/>
              <a:t> 2 4</a:t>
            </a:r>
          </a:p>
          <a:p>
            <a:r>
              <a:rPr lang="zh-CN" altLang="en-US" dirty="0"/>
              <a:t>说明算法稳定的定义：相对顺序发生了改变</a:t>
            </a:r>
            <a:endParaRPr lang="en-US" altLang="zh-CN" dirty="0"/>
          </a:p>
          <a:p>
            <a:r>
              <a:rPr lang="en-US" altLang="zh-CN" dirty="0"/>
              <a:t>2 6 7</a:t>
            </a:r>
            <a:r>
              <a:rPr lang="zh-CN" altLang="en-US" sz="1800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7 4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DA58D5-23C8-4CF1-B1FD-E47ADF8515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201" y="681037"/>
            <a:ext cx="7588916" cy="6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7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9F607-19DD-41F3-8DD1-7A79E6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8DA0B-4E34-45E6-9C48-CB01F07C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74DBDB-E6A0-4C5B-A8ED-A38C2149D1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1195"/>
            <a:ext cx="12192000" cy="876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4C7B4C-9346-43F3-85D3-7B60DFA5471D}"/>
              </a:ext>
            </a:extLst>
          </p:cNvPr>
          <p:cNvPicPr/>
          <p:nvPr/>
        </p:nvPicPr>
        <p:blipFill rotWithShape="1">
          <a:blip r:embed="rId4"/>
          <a:srcRect t="4639"/>
          <a:stretch/>
        </p:blipFill>
        <p:spPr>
          <a:xfrm>
            <a:off x="0" y="927504"/>
            <a:ext cx="9964396" cy="59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11C7E-BD03-4995-BE0F-3CB2B94C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7F0DF-CD21-4E63-ABF8-9D1D598F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CC53A0-D07D-43CE-8D59-A261A71B43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6668" y="244029"/>
            <a:ext cx="12208668" cy="498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B080FC-0475-4BE4-B795-5D3E3297A4D1}"/>
              </a:ext>
            </a:extLst>
          </p:cNvPr>
          <p:cNvPicPr/>
          <p:nvPr/>
        </p:nvPicPr>
        <p:blipFill rotWithShape="1">
          <a:blip r:embed="rId4"/>
          <a:srcRect t="4938"/>
          <a:stretch/>
        </p:blipFill>
        <p:spPr>
          <a:xfrm>
            <a:off x="83253" y="769811"/>
            <a:ext cx="7539595" cy="61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9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B83A-6F3D-474C-8AB7-AC521B14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12623-E996-4EA1-8526-74D2E781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58A63-D844-40DA-971F-1EE8E4725E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9666"/>
            <a:ext cx="12012687" cy="28737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7A3B02-B434-4811-A029-BB301C80DA13}"/>
              </a:ext>
            </a:extLst>
          </p:cNvPr>
          <p:cNvSpPr txBox="1"/>
          <p:nvPr/>
        </p:nvSpPr>
        <p:spPr>
          <a:xfrm>
            <a:off x="314770" y="3704604"/>
            <a:ext cx="11562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b, d</a:t>
            </a:r>
          </a:p>
          <a:p>
            <a:r>
              <a:rPr lang="en-US" altLang="zh-CN" sz="3600" dirty="0"/>
              <a:t>Tips</a:t>
            </a:r>
            <a:r>
              <a:rPr lang="zh-CN" altLang="en-US" sz="3600" dirty="0"/>
              <a:t>：对于某一个键值，后面的键值要么都比他大，要么都比他小</a:t>
            </a:r>
          </a:p>
        </p:txBody>
      </p:sp>
    </p:spTree>
    <p:extLst>
      <p:ext uri="{BB962C8B-B14F-4D97-AF65-F5344CB8AC3E}">
        <p14:creationId xmlns:p14="http://schemas.microsoft.com/office/powerpoint/2010/main" val="182431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CF80-F24C-483A-80D9-66E4CE0E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21D9B-C0DB-41C2-A293-907F6F0E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hlinkClick r:id="rId3"/>
              </a:rPr>
              <a:t>https://algs4.cs.princeton.edu/32bst/BST.java.html</a:t>
            </a:r>
            <a:r>
              <a:rPr lang="en-US" altLang="zh-CN" u="sng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官方代码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35A61-B51D-4F5E-84F3-3B1CDF1DF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" y="681037"/>
            <a:ext cx="12099147" cy="12075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7314BB-629F-47FA-BA74-16C93BF6096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0241" y="2691643"/>
            <a:ext cx="11478662" cy="18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0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8527A-0692-4014-9882-71CC4C42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02150-5BD7-41B5-AB8E-45F78C7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F1925-3AD4-4010-8C8E-8EF4406E7B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177006"/>
            <a:ext cx="11923937" cy="35745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7106B4-44A1-445B-A884-8BDBCF5ACE71}"/>
              </a:ext>
            </a:extLst>
          </p:cNvPr>
          <p:cNvSpPr txBox="1"/>
          <p:nvPr/>
        </p:nvSpPr>
        <p:spPr>
          <a:xfrm>
            <a:off x="1222049" y="3751602"/>
            <a:ext cx="9468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a. floor(“Q”) - E Q </a:t>
            </a:r>
            <a:r>
              <a:rPr lang="zh-CN" altLang="en-US" sz="3200" dirty="0"/>
              <a:t>（中文版</a:t>
            </a:r>
            <a:r>
              <a:rPr lang="en-US" altLang="zh-CN" sz="3200" dirty="0"/>
              <a:t>P258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b. select(5) - E Q </a:t>
            </a:r>
            <a:r>
              <a:rPr lang="zh-CN" altLang="en-US" sz="3200" dirty="0"/>
              <a:t>（</a:t>
            </a:r>
            <a:r>
              <a:rPr lang="en-US" altLang="zh-CN" sz="3200" dirty="0"/>
              <a:t>P258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c. ceiling("Q") - E Q</a:t>
            </a:r>
          </a:p>
          <a:p>
            <a:r>
              <a:rPr lang="en-US" altLang="zh-CN" sz="3200" dirty="0"/>
              <a:t>d. rank(“J”) - E Q J </a:t>
            </a:r>
            <a:r>
              <a:rPr lang="zh-CN" altLang="en-US" sz="3200" dirty="0"/>
              <a:t>（</a:t>
            </a:r>
            <a:r>
              <a:rPr lang="en-US" altLang="zh-CN" sz="3200" dirty="0"/>
              <a:t>P259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e. size("D", "T") - E D Q J M T S</a:t>
            </a:r>
          </a:p>
          <a:p>
            <a:r>
              <a:rPr lang="en-US" altLang="zh-CN" sz="3200" dirty="0"/>
              <a:t>f. keys(“D”, “T”) - E D Q J M T S </a:t>
            </a:r>
            <a:r>
              <a:rPr lang="zh-CN" altLang="en-US" sz="3200" dirty="0"/>
              <a:t>（</a:t>
            </a:r>
            <a:r>
              <a:rPr lang="en-US" altLang="zh-CN" sz="3200" dirty="0"/>
              <a:t>P262</a:t>
            </a:r>
            <a:r>
              <a:rPr lang="zh-CN" altLang="en-US" sz="3200" dirty="0"/>
              <a:t>）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215BAB-7EC9-4189-BD73-2A4D4D5EE2DE}"/>
              </a:ext>
            </a:extLst>
          </p:cNvPr>
          <p:cNvCxnSpPr/>
          <p:nvPr/>
        </p:nvCxnSpPr>
        <p:spPr>
          <a:xfrm>
            <a:off x="5836778" y="743484"/>
            <a:ext cx="0" cy="282011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D70512-68F6-444E-BC5D-156FC2643483}"/>
              </a:ext>
            </a:extLst>
          </p:cNvPr>
          <p:cNvCxnSpPr/>
          <p:nvPr/>
        </p:nvCxnSpPr>
        <p:spPr>
          <a:xfrm>
            <a:off x="8689649" y="931490"/>
            <a:ext cx="0" cy="282011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A2ACD-0F33-41FA-A8FC-60BEB38ED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771E3A9-2083-4B83-B67A-A9873752D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6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A2ACD-0F33-41FA-A8FC-60BEB38ED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第五次作业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DE00474-FB1C-466B-B396-06365B899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66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B2605-CE23-4F38-9CF2-3274A3A6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E00F7-81D0-4711-9D6D-275EBDFB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https://github.com/reneargento/algorithms-sedgewick-wayne/blob/master/src/chapter3/section3/Exercise2.txt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E6A8D-0309-42BB-9C39-38AA6C539D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65" y="417008"/>
            <a:ext cx="12296031" cy="558103"/>
          </a:xfrm>
          <a:prstGeom prst="rect">
            <a:avLst/>
          </a:prstGeom>
        </p:spPr>
      </p:pic>
      <p:grpSp>
        <p:nvGrpSpPr>
          <p:cNvPr id="71" name="组合 70">
            <a:extLst>
              <a:ext uri="{FF2B5EF4-FFF2-40B4-BE49-F238E27FC236}">
                <a16:creationId xmlns:a16="http://schemas.microsoft.com/office/drawing/2014/main" id="{D02747DF-EC27-44EB-9A93-7B1281275036}"/>
              </a:ext>
            </a:extLst>
          </p:cNvPr>
          <p:cNvGrpSpPr/>
          <p:nvPr/>
        </p:nvGrpSpPr>
        <p:grpSpPr>
          <a:xfrm>
            <a:off x="1533193" y="1690688"/>
            <a:ext cx="7709483" cy="2651123"/>
            <a:chOff x="379511" y="1314673"/>
            <a:chExt cx="7709483" cy="2651123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4691B77-98A7-4D05-B99F-7D9617610AAF}"/>
                </a:ext>
              </a:extLst>
            </p:cNvPr>
            <p:cNvSpPr/>
            <p:nvPr/>
          </p:nvSpPr>
          <p:spPr>
            <a:xfrm>
              <a:off x="4361203" y="1314673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P</a:t>
              </a:r>
              <a:endParaRPr lang="zh-CN" altLang="en-US" sz="3600" b="1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1EEC7365-7923-4CDF-BFE7-093E1A49DC21}"/>
                </a:ext>
              </a:extLst>
            </p:cNvPr>
            <p:cNvSpPr/>
            <p:nvPr/>
          </p:nvSpPr>
          <p:spPr>
            <a:xfrm>
              <a:off x="2034610" y="2136523"/>
              <a:ext cx="156317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C L</a:t>
              </a:r>
              <a:endParaRPr lang="zh-CN" altLang="en-US" sz="3600" b="1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6FA4D6F-3FC1-45A5-A1C7-DC8CE74B9022}"/>
                </a:ext>
              </a:extLst>
            </p:cNvPr>
            <p:cNvSpPr/>
            <p:nvPr/>
          </p:nvSpPr>
          <p:spPr>
            <a:xfrm>
              <a:off x="379511" y="3213766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DB2967A-7B6F-4417-ACBF-559AE3D308D7}"/>
                </a:ext>
              </a:extLst>
            </p:cNvPr>
            <p:cNvSpPr/>
            <p:nvPr/>
          </p:nvSpPr>
          <p:spPr>
            <a:xfrm>
              <a:off x="6369465" y="2257269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X</a:t>
              </a:r>
              <a:endParaRPr lang="zh-CN" altLang="en-US" sz="3600" b="1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5998DA5-F71E-4334-9431-0CD1CBE67A77}"/>
                </a:ext>
              </a:extLst>
            </p:cNvPr>
            <p:cNvSpPr/>
            <p:nvPr/>
          </p:nvSpPr>
          <p:spPr>
            <a:xfrm>
              <a:off x="5113233" y="3144235"/>
              <a:ext cx="1259689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R S</a:t>
              </a:r>
              <a:endParaRPr lang="zh-CN" altLang="en-US" sz="3600" b="1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EEB87F9-9576-4520-A36A-FB2EA43279FA}"/>
                </a:ext>
              </a:extLst>
            </p:cNvPr>
            <p:cNvSpPr/>
            <p:nvPr/>
          </p:nvSpPr>
          <p:spPr>
            <a:xfrm>
              <a:off x="7336964" y="3144235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Y</a:t>
              </a:r>
              <a:endParaRPr lang="zh-CN" altLang="en-US" sz="3600" b="1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F6BB075-8932-424C-93DE-F78949744755}"/>
                </a:ext>
              </a:extLst>
            </p:cNvPr>
            <p:cNvSpPr/>
            <p:nvPr/>
          </p:nvSpPr>
          <p:spPr>
            <a:xfrm>
              <a:off x="3791614" y="3177801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M</a:t>
              </a:r>
              <a:endParaRPr lang="zh-CN" altLang="en-US" sz="3600" b="1" dirty="0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1E7B884-F25F-4FBA-91EF-15E85155E20D}"/>
                </a:ext>
              </a:extLst>
            </p:cNvPr>
            <p:cNvCxnSpPr>
              <a:cxnSpLocks/>
              <a:stCxn id="72" idx="2"/>
              <a:endCxn id="73" idx="7"/>
            </p:cNvCxnSpPr>
            <p:nvPr/>
          </p:nvCxnSpPr>
          <p:spPr>
            <a:xfrm flipH="1">
              <a:off x="3368859" y="1690688"/>
              <a:ext cx="992344" cy="555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48E6DAF-87B7-4922-96E9-65515E8F2B36}"/>
                </a:ext>
              </a:extLst>
            </p:cNvPr>
            <p:cNvCxnSpPr>
              <a:stCxn id="72" idx="6"/>
              <a:endCxn id="78" idx="1"/>
            </p:cNvCxnSpPr>
            <p:nvPr/>
          </p:nvCxnSpPr>
          <p:spPr>
            <a:xfrm>
              <a:off x="5113233" y="1690688"/>
              <a:ext cx="1366364" cy="6767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C09AAB1-099B-4875-ACEE-D74A08C0A745}"/>
                </a:ext>
              </a:extLst>
            </p:cNvPr>
            <p:cNvCxnSpPr>
              <a:cxnSpLocks/>
              <a:stCxn id="73" idx="5"/>
              <a:endCxn id="82" idx="1"/>
            </p:cNvCxnSpPr>
            <p:nvPr/>
          </p:nvCxnSpPr>
          <p:spPr>
            <a:xfrm>
              <a:off x="3368859" y="2778421"/>
              <a:ext cx="532887" cy="5095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68AC6CF-C86D-4501-BF32-FC0ECA100E01}"/>
                </a:ext>
              </a:extLst>
            </p:cNvPr>
            <p:cNvCxnSpPr>
              <a:cxnSpLocks/>
              <a:stCxn id="78" idx="3"/>
              <a:endCxn id="79" idx="7"/>
            </p:cNvCxnSpPr>
            <p:nvPr/>
          </p:nvCxnSpPr>
          <p:spPr>
            <a:xfrm flipH="1">
              <a:off x="6188445" y="2899167"/>
              <a:ext cx="291152" cy="355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65D8585-1D58-4841-83F3-2326610FDD33}"/>
                </a:ext>
              </a:extLst>
            </p:cNvPr>
            <p:cNvCxnSpPr>
              <a:stCxn id="78" idx="5"/>
              <a:endCxn id="80" idx="1"/>
            </p:cNvCxnSpPr>
            <p:nvPr/>
          </p:nvCxnSpPr>
          <p:spPr>
            <a:xfrm>
              <a:off x="7011363" y="2899167"/>
              <a:ext cx="435733" cy="355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4CB5E27-57AC-47DC-BE8D-3A7C4FEEACEE}"/>
                </a:ext>
              </a:extLst>
            </p:cNvPr>
            <p:cNvCxnSpPr>
              <a:cxnSpLocks/>
              <a:stCxn id="73" idx="3"/>
              <a:endCxn id="74" idx="7"/>
            </p:cNvCxnSpPr>
            <p:nvPr/>
          </p:nvCxnSpPr>
          <p:spPr>
            <a:xfrm flipH="1">
              <a:off x="1021409" y="2778421"/>
              <a:ext cx="1242122" cy="54547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椭圆 93">
            <a:extLst>
              <a:ext uri="{FF2B5EF4-FFF2-40B4-BE49-F238E27FC236}">
                <a16:creationId xmlns:a16="http://schemas.microsoft.com/office/drawing/2014/main" id="{46CF90A2-A490-45D1-A4C5-F0FE7A698513}"/>
              </a:ext>
            </a:extLst>
          </p:cNvPr>
          <p:cNvSpPr/>
          <p:nvPr/>
        </p:nvSpPr>
        <p:spPr>
          <a:xfrm>
            <a:off x="3202918" y="3575467"/>
            <a:ext cx="1267773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E H</a:t>
            </a:r>
            <a:endParaRPr lang="zh-CN" altLang="en-US" sz="3600" b="1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BB97BF-813A-4903-AB84-4F59A2C56C4B}"/>
              </a:ext>
            </a:extLst>
          </p:cNvPr>
          <p:cNvCxnSpPr>
            <a:cxnSpLocks/>
            <a:stCxn id="73" idx="4"/>
            <a:endCxn id="94" idx="0"/>
          </p:cNvCxnSpPr>
          <p:nvPr/>
        </p:nvCxnSpPr>
        <p:spPr>
          <a:xfrm flipH="1">
            <a:off x="3836805" y="3264568"/>
            <a:ext cx="133072" cy="310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82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BCB61-8CA1-40BA-BA94-66AF8368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5602C-374C-4DA0-97D2-F04142AA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命题</a:t>
            </a:r>
            <a:r>
              <a:rPr lang="en-US" altLang="zh-CN" dirty="0"/>
              <a:t>F</a:t>
            </a:r>
            <a:r>
              <a:rPr lang="zh-CN" altLang="en-US" dirty="0"/>
              <a:t>：在一棵大小为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2-3</a:t>
            </a:r>
            <a:r>
              <a:rPr lang="zh-CN" altLang="en-US" dirty="0"/>
              <a:t>树中，查找和插入操作访问的结点必然不超过</a:t>
            </a:r>
            <a:r>
              <a:rPr lang="en-US" altLang="zh-CN" dirty="0" err="1"/>
              <a:t>lgN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树完全由</a:t>
            </a:r>
            <a:r>
              <a:rPr lang="en-US" altLang="zh-CN" dirty="0"/>
              <a:t>3-</a:t>
            </a:r>
            <a:r>
              <a:rPr lang="zh-CN" altLang="en-US" dirty="0"/>
              <a:t>（</a:t>
            </a:r>
            <a:r>
              <a:rPr lang="en-US" altLang="zh-CN" dirty="0"/>
              <a:t>2-</a:t>
            </a:r>
            <a:r>
              <a:rPr lang="zh-CN" altLang="en-US" dirty="0"/>
              <a:t>）结点组成：每次比较只保留</a:t>
            </a:r>
            <a:r>
              <a:rPr lang="en-US" altLang="zh-CN" dirty="0"/>
              <a:t>1/3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865002-DFFA-4BAB-AF9E-5544CFF619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92124"/>
            <a:ext cx="12217540" cy="8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8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5493D-A6AC-4F68-BA71-044F0634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9DDF3-AC19-439B-ACC7-F05DA981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81" y="1589443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https://github.com/reneargento/algorithms-sedgewick-wayne/blob/master/src/chapter3/section3/Exercise11.txt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4A685B-56DB-4001-B271-5621E2C39B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" y="409990"/>
            <a:ext cx="12374047" cy="55568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F11EC3B-2CC2-44FB-AF1C-3B7785B080ED}"/>
              </a:ext>
            </a:extLst>
          </p:cNvPr>
          <p:cNvGrpSpPr/>
          <p:nvPr/>
        </p:nvGrpSpPr>
        <p:grpSpPr>
          <a:xfrm>
            <a:off x="1880787" y="2605088"/>
            <a:ext cx="6992596" cy="4170169"/>
            <a:chOff x="838200" y="1314673"/>
            <a:chExt cx="6992596" cy="417016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57DB8AB-5815-4A79-9136-9369123D2BDD}"/>
                </a:ext>
              </a:extLst>
            </p:cNvPr>
            <p:cNvSpPr/>
            <p:nvPr/>
          </p:nvSpPr>
          <p:spPr>
            <a:xfrm>
              <a:off x="4361203" y="1314673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P</a:t>
              </a:r>
              <a:endParaRPr lang="zh-CN" altLang="en-US" sz="3600" b="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892DBED-2D72-4DC8-AB09-ACCE4A4EF326}"/>
                </a:ext>
              </a:extLst>
            </p:cNvPr>
            <p:cNvSpPr/>
            <p:nvPr/>
          </p:nvSpPr>
          <p:spPr>
            <a:xfrm>
              <a:off x="2307365" y="2136523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L</a:t>
              </a:r>
              <a:endParaRPr lang="zh-CN" altLang="en-US" sz="3600" b="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05E2270-55E4-4B50-ACF8-5DD67B2B5B10}"/>
                </a:ext>
              </a:extLst>
            </p:cNvPr>
            <p:cNvSpPr/>
            <p:nvPr/>
          </p:nvSpPr>
          <p:spPr>
            <a:xfrm>
              <a:off x="1555335" y="2958878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851E65B-DCA1-4611-8FDB-A4DEA1CA2E04}"/>
                </a:ext>
              </a:extLst>
            </p:cNvPr>
            <p:cNvSpPr/>
            <p:nvPr/>
          </p:nvSpPr>
          <p:spPr>
            <a:xfrm>
              <a:off x="838200" y="3845845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23DBD2C-C00E-4CDE-8066-94CB145A3990}"/>
                </a:ext>
              </a:extLst>
            </p:cNvPr>
            <p:cNvSpPr/>
            <p:nvPr/>
          </p:nvSpPr>
          <p:spPr>
            <a:xfrm>
              <a:off x="2307365" y="3815890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H</a:t>
              </a:r>
              <a:endParaRPr lang="zh-CN" altLang="en-US" sz="3600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3D771EA-4D11-4EC9-B1F4-03F52CF616A9}"/>
                </a:ext>
              </a:extLst>
            </p:cNvPr>
            <p:cNvSpPr/>
            <p:nvPr/>
          </p:nvSpPr>
          <p:spPr>
            <a:xfrm>
              <a:off x="1590230" y="4732812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E</a:t>
              </a:r>
              <a:endParaRPr lang="zh-CN" altLang="en-US" sz="3600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8AE6D8F-4F0B-441A-A9D4-6F3D5216006B}"/>
                </a:ext>
              </a:extLst>
            </p:cNvPr>
            <p:cNvSpPr/>
            <p:nvPr/>
          </p:nvSpPr>
          <p:spPr>
            <a:xfrm>
              <a:off x="6326736" y="2156396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X</a:t>
              </a:r>
              <a:endParaRPr lang="zh-CN" altLang="en-US" sz="3600" b="1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7B59C8C-ACC9-4901-A8D2-28ABA7212469}"/>
                </a:ext>
              </a:extLst>
            </p:cNvPr>
            <p:cNvSpPr/>
            <p:nvPr/>
          </p:nvSpPr>
          <p:spPr>
            <a:xfrm>
              <a:off x="5660164" y="2958878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S</a:t>
              </a:r>
              <a:endParaRPr lang="zh-CN" altLang="en-US" sz="3600" b="1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E7A2183-D143-40E0-BBBF-7BF24429E4D6}"/>
                </a:ext>
              </a:extLst>
            </p:cNvPr>
            <p:cNvSpPr/>
            <p:nvPr/>
          </p:nvSpPr>
          <p:spPr>
            <a:xfrm>
              <a:off x="7078766" y="2958878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Y</a:t>
              </a:r>
              <a:endParaRPr lang="zh-CN" altLang="en-US" sz="3600" b="1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61CBBFC-912A-481D-BCE4-8641A539AB88}"/>
                </a:ext>
              </a:extLst>
            </p:cNvPr>
            <p:cNvSpPr/>
            <p:nvPr/>
          </p:nvSpPr>
          <p:spPr>
            <a:xfrm>
              <a:off x="5113233" y="3917540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R</a:t>
              </a:r>
              <a:endParaRPr lang="zh-CN" altLang="en-US" sz="3600" b="1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A708407-158E-4415-817C-42C7FD1CCB55}"/>
                </a:ext>
              </a:extLst>
            </p:cNvPr>
            <p:cNvSpPr/>
            <p:nvPr/>
          </p:nvSpPr>
          <p:spPr>
            <a:xfrm>
              <a:off x="3231734" y="2958878"/>
              <a:ext cx="752030" cy="752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/>
                <a:t>M</a:t>
              </a:r>
              <a:endParaRPr lang="zh-CN" altLang="en-US" sz="3600" b="1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A39FC6B-237E-4510-915C-D7BBEAF9E9BC}"/>
                </a:ext>
              </a:extLst>
            </p:cNvPr>
            <p:cNvCxnSpPr>
              <a:stCxn id="6" idx="2"/>
              <a:endCxn id="7" idx="7"/>
            </p:cNvCxnSpPr>
            <p:nvPr/>
          </p:nvCxnSpPr>
          <p:spPr>
            <a:xfrm flipH="1">
              <a:off x="2949263" y="1690688"/>
              <a:ext cx="1411940" cy="555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F76A657-6950-46BF-A8F9-8FABDFC08190}"/>
                </a:ext>
              </a:extLst>
            </p:cNvPr>
            <p:cNvCxnSpPr>
              <a:stCxn id="6" idx="6"/>
              <a:endCxn id="12" idx="1"/>
            </p:cNvCxnSpPr>
            <p:nvPr/>
          </p:nvCxnSpPr>
          <p:spPr>
            <a:xfrm>
              <a:off x="5113233" y="1690688"/>
              <a:ext cx="1323635" cy="575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643C6AF-8FC5-419C-ABB3-43E8D5FC6400}"/>
                </a:ext>
              </a:extLst>
            </p:cNvPr>
            <p:cNvCxnSpPr>
              <a:stCxn id="7" idx="5"/>
              <a:endCxn id="16" idx="1"/>
            </p:cNvCxnSpPr>
            <p:nvPr/>
          </p:nvCxnSpPr>
          <p:spPr>
            <a:xfrm>
              <a:off x="2949263" y="2778421"/>
              <a:ext cx="392603" cy="290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6C5AFFE-4DBF-41CB-92D4-603F72137E2E}"/>
                </a:ext>
              </a:extLst>
            </p:cNvPr>
            <p:cNvCxnSpPr>
              <a:stCxn id="8" idx="5"/>
              <a:endCxn id="10" idx="1"/>
            </p:cNvCxnSpPr>
            <p:nvPr/>
          </p:nvCxnSpPr>
          <p:spPr>
            <a:xfrm>
              <a:off x="2197233" y="3600776"/>
              <a:ext cx="220264" cy="3252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C3CE7D2-0959-4D5E-89D9-17C88F3738C3}"/>
                </a:ext>
              </a:extLst>
            </p:cNvPr>
            <p:cNvCxnSpPr>
              <a:stCxn id="8" idx="3"/>
              <a:endCxn id="9" idx="7"/>
            </p:cNvCxnSpPr>
            <p:nvPr/>
          </p:nvCxnSpPr>
          <p:spPr>
            <a:xfrm flipH="1">
              <a:off x="1480098" y="3600776"/>
              <a:ext cx="185369" cy="355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1F2805-AB33-443D-96FB-DA0026A995EF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6302062" y="2798294"/>
              <a:ext cx="134806" cy="2707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05B89FE-36ED-459B-BDE0-8875273B78B0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6968634" y="2798294"/>
              <a:ext cx="220264" cy="2707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3B78E98-18CE-45AF-8788-A4188712D7D6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2197233" y="2778421"/>
              <a:ext cx="220264" cy="29058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BA4A5BF-C252-4EB0-9DC0-D8DFEC45F386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flipH="1">
              <a:off x="2232128" y="4457788"/>
              <a:ext cx="185369" cy="385156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3EE3D7C-D419-4865-A1FD-B3C8A5B7D0C0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5489248" y="3600776"/>
              <a:ext cx="281048" cy="316764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437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2C952-7FDF-4076-B4C4-D594C0E0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9CFE7-5FE3-46F2-8D8E-059D19BE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 in which the height of the BST is less than the height of the red-black BST: 5 1 8 9 6 0 </a:t>
            </a:r>
            <a:r>
              <a:rPr lang="zh-CN" altLang="en-US" dirty="0"/>
              <a:t>（例子来自</a:t>
            </a:r>
            <a:r>
              <a:rPr lang="en-US" altLang="zh-CN" dirty="0" err="1"/>
              <a:t>reneargento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9BA894-7B20-472F-B0F2-83A669F92A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395435"/>
            <a:ext cx="11912837" cy="94229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26B0969-881A-4553-955E-15ECC476ED0D}"/>
              </a:ext>
            </a:extLst>
          </p:cNvPr>
          <p:cNvSpPr/>
          <p:nvPr/>
        </p:nvSpPr>
        <p:spPr>
          <a:xfrm>
            <a:off x="2503919" y="2828732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5</a:t>
            </a:r>
            <a:endParaRPr lang="zh-CN" altLang="en-US" sz="36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F7B9E3-B9E9-4A2A-8F03-475880C1DE96}"/>
              </a:ext>
            </a:extLst>
          </p:cNvPr>
          <p:cNvSpPr/>
          <p:nvPr/>
        </p:nvSpPr>
        <p:spPr>
          <a:xfrm>
            <a:off x="1666430" y="3625279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ACD82-3CD6-4DF5-A959-F7E852A7E340}"/>
              </a:ext>
            </a:extLst>
          </p:cNvPr>
          <p:cNvSpPr/>
          <p:nvPr/>
        </p:nvSpPr>
        <p:spPr>
          <a:xfrm>
            <a:off x="3255949" y="3625279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8</a:t>
            </a:r>
            <a:endParaRPr lang="zh-CN" altLang="en-US" sz="36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8D16DE1-26AB-48EC-8D7D-019336EBC32C}"/>
              </a:ext>
            </a:extLst>
          </p:cNvPr>
          <p:cNvSpPr/>
          <p:nvPr/>
        </p:nvSpPr>
        <p:spPr>
          <a:xfrm>
            <a:off x="1051134" y="4525106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0</a:t>
            </a:r>
            <a:endParaRPr lang="zh-CN" altLang="en-US" sz="36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201A5A2-30F7-424F-AE2C-14606FC37957}"/>
              </a:ext>
            </a:extLst>
          </p:cNvPr>
          <p:cNvSpPr/>
          <p:nvPr/>
        </p:nvSpPr>
        <p:spPr>
          <a:xfrm>
            <a:off x="4153257" y="4525106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9</a:t>
            </a:r>
            <a:endParaRPr lang="zh-CN" altLang="en-US" sz="36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0730D91-8DDC-4B06-9854-5A90A79E1EAF}"/>
              </a:ext>
            </a:extLst>
          </p:cNvPr>
          <p:cNvSpPr/>
          <p:nvPr/>
        </p:nvSpPr>
        <p:spPr>
          <a:xfrm>
            <a:off x="2700472" y="4525106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6</a:t>
            </a:r>
            <a:endParaRPr lang="zh-CN" altLang="en-US" sz="3600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74B7475-42AB-4948-A7AB-4C1DC3D695F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2308328" y="3470630"/>
            <a:ext cx="305723" cy="264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4DD528-1511-4714-93A0-ADCC2DCFDE1F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427149" y="4267177"/>
            <a:ext cx="349413" cy="25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CCF4954-2259-4B17-B74C-CE21B66C9580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3145817" y="3470630"/>
            <a:ext cx="220264" cy="264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D0611D2-C86F-46DE-B964-63B644AB157B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3076487" y="4267177"/>
            <a:ext cx="289594" cy="25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710D75D-150E-4FCA-84AE-E01C552E654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897847" y="4267177"/>
            <a:ext cx="365542" cy="36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5CD1A1BE-8676-4500-876A-32928AC82381}"/>
              </a:ext>
            </a:extLst>
          </p:cNvPr>
          <p:cNvSpPr/>
          <p:nvPr/>
        </p:nvSpPr>
        <p:spPr>
          <a:xfrm>
            <a:off x="8279452" y="2828732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8</a:t>
            </a:r>
            <a:endParaRPr lang="zh-CN" altLang="en-US" sz="36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09D5A8-06F4-4876-9D75-BE1339C06936}"/>
              </a:ext>
            </a:extLst>
          </p:cNvPr>
          <p:cNvSpPr/>
          <p:nvPr/>
        </p:nvSpPr>
        <p:spPr>
          <a:xfrm>
            <a:off x="7441963" y="3625279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5</a:t>
            </a:r>
            <a:endParaRPr lang="zh-CN" altLang="en-US" sz="3600" b="1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3ED24B2-8118-476A-A132-4585FDC1F341}"/>
              </a:ext>
            </a:extLst>
          </p:cNvPr>
          <p:cNvSpPr/>
          <p:nvPr/>
        </p:nvSpPr>
        <p:spPr>
          <a:xfrm>
            <a:off x="9031482" y="3625279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9</a:t>
            </a:r>
            <a:endParaRPr lang="zh-CN" altLang="en-US" sz="3600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1B976EA-67FE-495F-B285-F005B7D1FB90}"/>
              </a:ext>
            </a:extLst>
          </p:cNvPr>
          <p:cNvSpPr/>
          <p:nvPr/>
        </p:nvSpPr>
        <p:spPr>
          <a:xfrm>
            <a:off x="6826667" y="4525106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9CCE2B-1208-45C5-A5A7-0065E3CACEDA}"/>
              </a:ext>
            </a:extLst>
          </p:cNvPr>
          <p:cNvSpPr/>
          <p:nvPr/>
        </p:nvSpPr>
        <p:spPr>
          <a:xfrm>
            <a:off x="5956417" y="5394167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0</a:t>
            </a:r>
            <a:endParaRPr lang="zh-CN" altLang="en-US" sz="3600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36DC25-8849-4FEA-BB1E-D95692B52969}"/>
              </a:ext>
            </a:extLst>
          </p:cNvPr>
          <p:cNvSpPr/>
          <p:nvPr/>
        </p:nvSpPr>
        <p:spPr>
          <a:xfrm>
            <a:off x="8236722" y="4502847"/>
            <a:ext cx="752030" cy="75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/>
              <a:t>6</a:t>
            </a:r>
            <a:endParaRPr lang="zh-CN" altLang="en-US" sz="3600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60C932-983F-4960-9E6C-4BDCCE0AB2DE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083861" y="3470630"/>
            <a:ext cx="305723" cy="26478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8E11C95-4976-4907-B969-830CF7CDED1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7356504" y="4267177"/>
            <a:ext cx="195591" cy="34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EE580DB-DD98-469C-987A-E47BDBA7965A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8921350" y="3470630"/>
            <a:ext cx="220264" cy="264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25B107D-924D-42D9-9FEE-4C49633A0994}"/>
              </a:ext>
            </a:extLst>
          </p:cNvPr>
          <p:cNvCxnSpPr>
            <a:stCxn id="22" idx="5"/>
            <a:endCxn id="26" idx="1"/>
          </p:cNvCxnSpPr>
          <p:nvPr/>
        </p:nvCxnSpPr>
        <p:spPr>
          <a:xfrm>
            <a:off x="8083861" y="4267177"/>
            <a:ext cx="262993" cy="34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EC988CF-94C5-43E1-A8D9-84263888FCB6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6598315" y="5167004"/>
            <a:ext cx="338484" cy="33729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5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3242C-F09C-41AF-BE74-2B3E4C1F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BF44D-BEA9-4642-8F0C-CA26BF16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按从大到小的倒叙插入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489A48-261C-474E-8389-40EFAB9B0A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70568" y="490219"/>
            <a:ext cx="12240004" cy="8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1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1E1E-5DF6-4868-BE1C-441ECBC5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15299-CB29-48C1-9CB7-38137EC7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49C321-84A7-4E2D-9D69-E31ACFF1B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65125"/>
            <a:ext cx="12109391" cy="11218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BA3B97-7468-4586-9127-43073AAE36A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211380" y="1572019"/>
            <a:ext cx="12614760" cy="48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1D63E-33D0-4418-8A13-6761021A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5AFF5-3D18-4551-A9FC-3A5F0A34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zh-CN" dirty="0"/>
              <a:t>是的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zh-CN" altLang="zh-CN" dirty="0"/>
              <a:t>原有数组元素的相对顺序不会被改变。</a:t>
            </a:r>
            <a:endParaRPr lang="en-US" altLang="zh-CN" dirty="0"/>
          </a:p>
          <a:p>
            <a:r>
              <a:rPr lang="zh-CN" altLang="zh-CN" dirty="0"/>
              <a:t>例如子数组</a:t>
            </a:r>
            <a:r>
              <a:rPr lang="en-US" altLang="zh-CN" dirty="0"/>
              <a:t> 1 3 1 </a:t>
            </a:r>
            <a:r>
              <a:rPr lang="zh-CN" altLang="zh-CN" dirty="0"/>
              <a:t>和</a:t>
            </a:r>
            <a:r>
              <a:rPr lang="en-US" altLang="zh-CN" dirty="0"/>
              <a:t> 2 8 5 </a:t>
            </a:r>
            <a:r>
              <a:rPr lang="zh-CN" altLang="zh-CN" dirty="0"/>
              <a:t>原地归并。</a:t>
            </a:r>
            <a:br>
              <a:rPr lang="en-US" altLang="zh-CN" dirty="0"/>
            </a:br>
            <a:r>
              <a:rPr lang="zh-CN" altLang="zh-CN" dirty="0"/>
              <a:t>结果是</a:t>
            </a:r>
            <a:r>
              <a:rPr lang="en-US" altLang="zh-CN" dirty="0"/>
              <a:t> 1 2 3 1 8 5</a:t>
            </a:r>
            <a:r>
              <a:rPr lang="zh-CN" altLang="zh-CN" dirty="0"/>
              <a:t>，其中</a:t>
            </a:r>
            <a:r>
              <a:rPr lang="en-US" altLang="zh-CN" dirty="0"/>
              <a:t> 1 3 1 </a:t>
            </a:r>
            <a:r>
              <a:rPr lang="zh-CN" altLang="zh-CN" dirty="0"/>
              <a:t>和</a:t>
            </a:r>
            <a:r>
              <a:rPr lang="en-US" altLang="zh-CN" dirty="0"/>
              <a:t> 2 8 5 </a:t>
            </a:r>
            <a:r>
              <a:rPr lang="zh-CN" altLang="zh-CN" dirty="0"/>
              <a:t>的相对顺序不变。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27F20D-58CC-42EB-B937-0BAB71E330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1037"/>
            <a:ext cx="12117936" cy="8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1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4EED6-0314-45F7-8F87-E46DAB97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85044-A3BC-4EEC-AF9C-EAF9F717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Fast-slow </a:t>
            </a:r>
            <a:r>
              <a:rPr lang="zh-CN" altLang="en-US" dirty="0"/>
              <a:t>找到</a:t>
            </a:r>
            <a:r>
              <a:rPr lang="en-US" altLang="zh-CN" dirty="0"/>
              <a:t>middle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merge</a:t>
            </a:r>
            <a:r>
              <a:rPr lang="zh-CN" altLang="en-US" dirty="0"/>
              <a:t>时，把两段头部节点值比较，用一个 </a:t>
            </a:r>
            <a:r>
              <a:rPr lang="en-US" altLang="zh-CN" dirty="0"/>
              <a:t>current</a:t>
            </a:r>
            <a:r>
              <a:rPr lang="zh-CN" altLang="en-US" dirty="0"/>
              <a:t>指针指向较小的，且记录第一个节点，然后 两段的头一步一步向后走，总是指向较小节点，直至其中一个头为</a:t>
            </a:r>
            <a:r>
              <a:rPr lang="en-US" altLang="zh-CN" dirty="0"/>
              <a:t>NULL</a:t>
            </a:r>
            <a:r>
              <a:rPr lang="zh-CN" altLang="en-US" dirty="0"/>
              <a:t>，处理剩下的元素。最后返回记录的头。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     Runtime: O(n log n)   Memory: log 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537CFC-7420-4729-B7FC-D5D1837231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51484"/>
            <a:ext cx="12484952" cy="10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4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54348-9523-409F-BCF1-3EABE16A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4E72E-003E-47EE-9818-A555DDFB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65611-833D-479C-A79A-57631DE133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797579"/>
            <a:ext cx="12583379" cy="595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2197B8-9BD1-4590-868E-F210A9BDCD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8534" y="1690688"/>
            <a:ext cx="11128254" cy="42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3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7D27-D350-416C-9F54-BE7FE49C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7BCA1-DE91-4933-AC49-63AB2E6D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/ 2</a:t>
            </a:r>
          </a:p>
          <a:p>
            <a:r>
              <a:rPr lang="zh-CN" altLang="en-US" dirty="0"/>
              <a:t>最大元素每次切分都要移动一次，共切分</a:t>
            </a:r>
            <a:r>
              <a:rPr lang="en-US" altLang="zh-CN" dirty="0"/>
              <a:t>N/2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/>
              <a:t>a2 max a3 a1</a:t>
            </a:r>
            <a:br>
              <a:rPr lang="en-US" altLang="zh-CN" dirty="0"/>
            </a:br>
            <a:r>
              <a:rPr lang="zh-CN" altLang="zh-CN" dirty="0"/>
              <a:t>其中</a:t>
            </a:r>
            <a:r>
              <a:rPr lang="en-US" altLang="zh-CN" dirty="0"/>
              <a:t> a1 &lt; a2 &lt; a3 &lt; max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88191C-E10B-45CA-8FEF-AE575A459D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681037"/>
            <a:ext cx="12034181" cy="5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3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35DFE-1739-493F-B3C6-73CA9763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DB7D1-E3B8-4835-85B8-091E1DF64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531" cy="2037074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，选在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之间，那么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就要被分到两个小组里，没有办法比较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，选在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之外，那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就会在</a:t>
            </a:r>
            <a:r>
              <a:rPr lang="en-US" altLang="zh-CN" dirty="0"/>
              <a:t>pivot</a:t>
            </a:r>
            <a:r>
              <a:rPr lang="zh-CN" altLang="en-US" dirty="0"/>
              <a:t>同一边，一直重复</a:t>
            </a:r>
            <a:endParaRPr lang="en-US" altLang="zh-CN" dirty="0"/>
          </a:p>
          <a:p>
            <a:r>
              <a:rPr lang="zh-CN" altLang="en-US" dirty="0"/>
              <a:t>我们只关注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之间的元素，这样只有</a:t>
            </a:r>
            <a:r>
              <a:rPr lang="en-US" altLang="zh-CN" dirty="0" err="1"/>
              <a:t>i</a:t>
            </a:r>
            <a:r>
              <a:rPr lang="zh-CN" altLang="en-US" dirty="0"/>
              <a:t>或者</a:t>
            </a:r>
            <a:r>
              <a:rPr lang="en-US" altLang="zh-CN" dirty="0"/>
              <a:t>j</a:t>
            </a:r>
            <a:r>
              <a:rPr lang="zh-CN" altLang="en-US" dirty="0"/>
              <a:t>作为</a:t>
            </a:r>
            <a:r>
              <a:rPr lang="en-US" altLang="zh-CN" dirty="0"/>
              <a:t>pivot</a:t>
            </a:r>
            <a:r>
              <a:rPr lang="zh-CN" altLang="en-US" dirty="0"/>
              <a:t>才会被交换</a:t>
            </a:r>
            <a:endParaRPr lang="en-US" altLang="zh-CN" dirty="0"/>
          </a:p>
          <a:p>
            <a:r>
              <a:rPr lang="zh-CN" altLang="en-US" dirty="0"/>
              <a:t>在长度为</a:t>
            </a:r>
            <a:r>
              <a:rPr lang="en-US" altLang="zh-CN" dirty="0"/>
              <a:t>j-i+1</a:t>
            </a:r>
            <a:r>
              <a:rPr lang="zh-CN" altLang="en-US" dirty="0"/>
              <a:t>的数组中，</a:t>
            </a:r>
            <a:r>
              <a:rPr lang="en-US" altLang="zh-CN" dirty="0" err="1"/>
              <a:t>i</a:t>
            </a:r>
            <a:r>
              <a:rPr lang="zh-CN" altLang="en-US" dirty="0"/>
              <a:t>或者</a:t>
            </a:r>
            <a:r>
              <a:rPr lang="en-US" altLang="zh-CN" dirty="0"/>
              <a:t>j</a:t>
            </a:r>
            <a:r>
              <a:rPr lang="zh-CN" altLang="en-US" dirty="0"/>
              <a:t>被选为</a:t>
            </a:r>
            <a:r>
              <a:rPr lang="en-US" altLang="zh-CN" dirty="0"/>
              <a:t>pivot</a:t>
            </a:r>
            <a:r>
              <a:rPr lang="zh-CN" altLang="en-US" dirty="0"/>
              <a:t>的概率为</a:t>
            </a:r>
            <a:r>
              <a:rPr lang="en-US" altLang="zh-CN" dirty="0"/>
              <a:t>2/(j-i+1)</a:t>
            </a:r>
          </a:p>
          <a:p>
            <a:r>
              <a:rPr lang="zh-CN" altLang="en-US" dirty="0"/>
              <a:t>证命题</a:t>
            </a:r>
            <a:r>
              <a:rPr lang="en-US" altLang="zh-CN" dirty="0"/>
              <a:t>K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E284A-2E5C-49B4-97DE-D1FEB8AF2D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845660"/>
            <a:ext cx="12227865" cy="845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5FC030-16F8-4E57-ABC4-F3CFCA267F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88068" y="3514457"/>
            <a:ext cx="7459161" cy="32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A2ACD-0F33-41FA-A8FC-60BEB38ED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第四次作业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9DE05A5A-A482-4147-B8E7-F9983EEE5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2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800</Words>
  <Application>Microsoft Office PowerPoint</Application>
  <PresentationFormat>宽屏</PresentationFormat>
  <Paragraphs>135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习题课2</vt:lpstr>
      <vt:lpstr>第三次作业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Yuxia</dc:creator>
  <cp:lastModifiedBy>Ding Yuxia</cp:lastModifiedBy>
  <cp:revision>146</cp:revision>
  <dcterms:created xsi:type="dcterms:W3CDTF">2019-04-03T09:28:31Z</dcterms:created>
  <dcterms:modified xsi:type="dcterms:W3CDTF">2019-04-09T08:12:02Z</dcterms:modified>
</cp:coreProperties>
</file>