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89" r:id="rId5"/>
    <p:sldId id="290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8DCF-FCA6-4643-B614-2C8D6EC78CE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B7E9-7D60-411B-A821-08C8D6B75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99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8DCF-FCA6-4643-B614-2C8D6EC78CE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B7E9-7D60-411B-A821-08C8D6B75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98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8DCF-FCA6-4643-B614-2C8D6EC78CE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B7E9-7D60-411B-A821-08C8D6B75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46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8DCF-FCA6-4643-B614-2C8D6EC78CE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B7E9-7D60-411B-A821-08C8D6B75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73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8DCF-FCA6-4643-B614-2C8D6EC78CE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B7E9-7D60-411B-A821-08C8D6B75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10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8DCF-FCA6-4643-B614-2C8D6EC78CE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B7E9-7D60-411B-A821-08C8D6B75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77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8DCF-FCA6-4643-B614-2C8D6EC78CE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B7E9-7D60-411B-A821-08C8D6B75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74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8DCF-FCA6-4643-B614-2C8D6EC78CE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B7E9-7D60-411B-A821-08C8D6B75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32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8DCF-FCA6-4643-B614-2C8D6EC78CE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B7E9-7D60-411B-A821-08C8D6B75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64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8DCF-FCA6-4643-B614-2C8D6EC78CE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B7E9-7D60-411B-A821-08C8D6B75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53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8DCF-FCA6-4643-B614-2C8D6EC78CE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B7E9-7D60-411B-A821-08C8D6B75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71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E8DCF-FCA6-4643-B614-2C8D6EC78CE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EB7E9-7D60-411B-A821-08C8D6B75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64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45838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69870" y="1305956"/>
            <a:ext cx="6452259" cy="2387600"/>
          </a:xfrm>
        </p:spPr>
        <p:txBody>
          <a:bodyPr>
            <a:normAutofit/>
          </a:bodyPr>
          <a:lstStyle/>
          <a:p>
            <a:pPr algn="dist"/>
            <a:r>
              <a:rPr lang="zh-CN" altLang="en-US" sz="8000" b="1" spc="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作业讲评</a:t>
            </a:r>
            <a:endParaRPr lang="zh-CN" altLang="en-US" sz="8000" b="1" spc="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51469" y="5475890"/>
            <a:ext cx="4049486" cy="827881"/>
          </a:xfrm>
        </p:spPr>
        <p:txBody>
          <a:bodyPr>
            <a:normAutofit lnSpcReduction="10000"/>
          </a:bodyPr>
          <a:lstStyle/>
          <a:p>
            <a:r>
              <a:rPr lang="zh-CN" altLang="en-US" b="1" dirty="0">
                <a:solidFill>
                  <a:srgbClr val="404040"/>
                </a:solidFill>
              </a:rPr>
              <a:t>数据结构</a:t>
            </a:r>
            <a:r>
              <a:rPr lang="zh-CN" altLang="en-US" b="1">
                <a:solidFill>
                  <a:srgbClr val="404040"/>
                </a:solidFill>
              </a:rPr>
              <a:t>与</a:t>
            </a:r>
            <a:r>
              <a:rPr lang="zh-CN" altLang="en-US" b="1" smtClean="0">
                <a:solidFill>
                  <a:srgbClr val="404040"/>
                </a:solidFill>
              </a:rPr>
              <a:t>算法分析</a:t>
            </a:r>
            <a:endParaRPr lang="en-US" altLang="zh-CN" b="1" dirty="0" smtClean="0">
              <a:solidFill>
                <a:srgbClr val="404040"/>
              </a:solidFill>
            </a:endParaRPr>
          </a:p>
          <a:p>
            <a:r>
              <a:rPr lang="en-US" altLang="zh-CN" smtClean="0">
                <a:solidFill>
                  <a:srgbClr val="404040"/>
                </a:solidFill>
              </a:rPr>
              <a:t>2019/4/25</a:t>
            </a:r>
            <a:endParaRPr lang="zh-CN" alt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749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4.1.12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85750" y="1690688"/>
            <a:ext cx="691788" cy="691788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4236471" y="1693420"/>
            <a:ext cx="691788" cy="691788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447331" y="4001783"/>
            <a:ext cx="691788" cy="691788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76002" y="5396396"/>
            <a:ext cx="691788" cy="691788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145477" y="5396396"/>
            <a:ext cx="691788" cy="691788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755543" y="3197648"/>
            <a:ext cx="691788" cy="691788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" name="直接连接符 12"/>
          <p:cNvCxnSpPr>
            <a:stCxn id="5" idx="7"/>
            <a:endCxn id="6" idx="1"/>
          </p:cNvCxnSpPr>
          <p:nvPr/>
        </p:nvCxnSpPr>
        <p:spPr>
          <a:xfrm>
            <a:off x="1376228" y="1791998"/>
            <a:ext cx="2961553" cy="27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1" idx="1"/>
            <a:endCxn id="5" idx="5"/>
          </p:cNvCxnSpPr>
          <p:nvPr/>
        </p:nvCxnSpPr>
        <p:spPr>
          <a:xfrm flipH="1" flipV="1">
            <a:off x="1376228" y="2281166"/>
            <a:ext cx="480625" cy="101779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3"/>
            <a:endCxn id="8" idx="0"/>
          </p:cNvCxnSpPr>
          <p:nvPr/>
        </p:nvCxnSpPr>
        <p:spPr>
          <a:xfrm flipH="1">
            <a:off x="821896" y="2281166"/>
            <a:ext cx="65164" cy="311523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3"/>
            <a:endCxn id="7" idx="7"/>
          </p:cNvCxnSpPr>
          <p:nvPr/>
        </p:nvCxnSpPr>
        <p:spPr>
          <a:xfrm flipH="1">
            <a:off x="3037809" y="2283898"/>
            <a:ext cx="1299972" cy="181919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4"/>
            <a:endCxn id="9" idx="0"/>
          </p:cNvCxnSpPr>
          <p:nvPr/>
        </p:nvCxnSpPr>
        <p:spPr>
          <a:xfrm flipH="1">
            <a:off x="4491371" y="2385208"/>
            <a:ext cx="90994" cy="30111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8" idx="6"/>
            <a:endCxn id="7" idx="3"/>
          </p:cNvCxnSpPr>
          <p:nvPr/>
        </p:nvCxnSpPr>
        <p:spPr>
          <a:xfrm flipV="1">
            <a:off x="1167790" y="4592261"/>
            <a:ext cx="1380851" cy="115002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7" idx="6"/>
            <a:endCxn id="9" idx="2"/>
          </p:cNvCxnSpPr>
          <p:nvPr/>
        </p:nvCxnSpPr>
        <p:spPr>
          <a:xfrm>
            <a:off x="3139119" y="4347677"/>
            <a:ext cx="1006358" cy="1394613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1" idx="7"/>
            <a:endCxn id="6" idx="2"/>
          </p:cNvCxnSpPr>
          <p:nvPr/>
        </p:nvCxnSpPr>
        <p:spPr>
          <a:xfrm flipV="1">
            <a:off x="2346021" y="2039314"/>
            <a:ext cx="1890450" cy="1259644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/>
          <p:cNvGrpSpPr/>
          <p:nvPr/>
        </p:nvGrpSpPr>
        <p:grpSpPr>
          <a:xfrm>
            <a:off x="7214158" y="1507796"/>
            <a:ext cx="4478449" cy="4234494"/>
            <a:chOff x="7221245" y="703661"/>
            <a:chExt cx="4478449" cy="4234494"/>
          </a:xfrm>
        </p:grpSpPr>
        <p:sp>
          <p:nvSpPr>
            <p:cNvPr id="62" name="椭圆 61"/>
            <p:cNvSpPr/>
            <p:nvPr/>
          </p:nvSpPr>
          <p:spPr>
            <a:xfrm>
              <a:off x="9460469" y="703661"/>
              <a:ext cx="691788" cy="691788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</a:t>
              </a:r>
              <a:endPara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8768681" y="4246367"/>
              <a:ext cx="691788" cy="691788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  <a:endPara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7221245" y="4246367"/>
              <a:ext cx="691788" cy="691788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  <a:endPara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7913033" y="2323242"/>
              <a:ext cx="691788" cy="691788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endPara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9460469" y="2360017"/>
              <a:ext cx="691788" cy="691788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endPara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11007906" y="2323242"/>
              <a:ext cx="691788" cy="691788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</a:t>
              </a:r>
              <a:endPara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69" name="直接连接符 68"/>
            <p:cNvCxnSpPr>
              <a:stCxn id="62" idx="4"/>
              <a:endCxn id="66" idx="0"/>
            </p:cNvCxnSpPr>
            <p:nvPr/>
          </p:nvCxnSpPr>
          <p:spPr>
            <a:xfrm>
              <a:off x="9806363" y="1395449"/>
              <a:ext cx="0" cy="9645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2" idx="3"/>
              <a:endCxn id="65" idx="0"/>
            </p:cNvCxnSpPr>
            <p:nvPr/>
          </p:nvCxnSpPr>
          <p:spPr>
            <a:xfrm flipH="1">
              <a:off x="8258927" y="1294139"/>
              <a:ext cx="1302852" cy="102910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62" idx="5"/>
              <a:endCxn id="67" idx="1"/>
            </p:cNvCxnSpPr>
            <p:nvPr/>
          </p:nvCxnSpPr>
          <p:spPr>
            <a:xfrm>
              <a:off x="10050947" y="1294139"/>
              <a:ext cx="1058269" cy="11304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65" idx="3"/>
              <a:endCxn id="64" idx="0"/>
            </p:cNvCxnSpPr>
            <p:nvPr/>
          </p:nvCxnSpPr>
          <p:spPr>
            <a:xfrm flipH="1">
              <a:off x="7567139" y="2913720"/>
              <a:ext cx="447204" cy="13326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65" idx="5"/>
              <a:endCxn id="63" idx="0"/>
            </p:cNvCxnSpPr>
            <p:nvPr/>
          </p:nvCxnSpPr>
          <p:spPr>
            <a:xfrm>
              <a:off x="8503511" y="2913720"/>
              <a:ext cx="611064" cy="13326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9451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4.1.14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85750" y="1690688"/>
            <a:ext cx="691788" cy="691788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4236471" y="1693420"/>
            <a:ext cx="691788" cy="691788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447331" y="4001783"/>
            <a:ext cx="691788" cy="691788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76002" y="5396396"/>
            <a:ext cx="691788" cy="691788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145477" y="5396396"/>
            <a:ext cx="691788" cy="691788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755543" y="3197648"/>
            <a:ext cx="691788" cy="691788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" name="直接连接符 12"/>
          <p:cNvCxnSpPr>
            <a:stCxn id="5" idx="7"/>
            <a:endCxn id="6" idx="1"/>
          </p:cNvCxnSpPr>
          <p:nvPr/>
        </p:nvCxnSpPr>
        <p:spPr>
          <a:xfrm>
            <a:off x="1376228" y="1791998"/>
            <a:ext cx="2961553" cy="273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1" idx="1"/>
            <a:endCxn id="5" idx="5"/>
          </p:cNvCxnSpPr>
          <p:nvPr/>
        </p:nvCxnSpPr>
        <p:spPr>
          <a:xfrm flipH="1" flipV="1">
            <a:off x="1376228" y="2281166"/>
            <a:ext cx="480625" cy="101779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3"/>
            <a:endCxn id="8" idx="0"/>
          </p:cNvCxnSpPr>
          <p:nvPr/>
        </p:nvCxnSpPr>
        <p:spPr>
          <a:xfrm flipH="1">
            <a:off x="821896" y="2281166"/>
            <a:ext cx="65164" cy="311523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3"/>
            <a:endCxn id="7" idx="7"/>
          </p:cNvCxnSpPr>
          <p:nvPr/>
        </p:nvCxnSpPr>
        <p:spPr>
          <a:xfrm flipH="1">
            <a:off x="3037809" y="2283898"/>
            <a:ext cx="1299972" cy="181919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4"/>
            <a:endCxn id="9" idx="0"/>
          </p:cNvCxnSpPr>
          <p:nvPr/>
        </p:nvCxnSpPr>
        <p:spPr>
          <a:xfrm flipH="1">
            <a:off x="4491371" y="2385208"/>
            <a:ext cx="90994" cy="301118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8" idx="6"/>
            <a:endCxn id="7" idx="3"/>
          </p:cNvCxnSpPr>
          <p:nvPr/>
        </p:nvCxnSpPr>
        <p:spPr>
          <a:xfrm flipV="1">
            <a:off x="1167790" y="4592261"/>
            <a:ext cx="1380851" cy="1150029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7" idx="6"/>
            <a:endCxn id="9" idx="2"/>
          </p:cNvCxnSpPr>
          <p:nvPr/>
        </p:nvCxnSpPr>
        <p:spPr>
          <a:xfrm>
            <a:off x="3139119" y="4347677"/>
            <a:ext cx="1006358" cy="13946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1" idx="7"/>
            <a:endCxn id="6" idx="2"/>
          </p:cNvCxnSpPr>
          <p:nvPr/>
        </p:nvCxnSpPr>
        <p:spPr>
          <a:xfrm flipV="1">
            <a:off x="2346021" y="2039314"/>
            <a:ext cx="1890450" cy="1259644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642475"/>
              </p:ext>
            </p:extLst>
          </p:nvPr>
        </p:nvGraphicFramePr>
        <p:xfrm>
          <a:off x="5274153" y="553676"/>
          <a:ext cx="6629652" cy="36576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89243">
                  <a:extLst>
                    <a:ext uri="{9D8B030D-6E8A-4147-A177-3AD203B41FA5}">
                      <a16:colId xmlns:a16="http://schemas.microsoft.com/office/drawing/2014/main" val="224921394"/>
                    </a:ext>
                  </a:extLst>
                </a:gridCol>
                <a:gridCol w="1585639">
                  <a:extLst>
                    <a:ext uri="{9D8B030D-6E8A-4147-A177-3AD203B41FA5}">
                      <a16:colId xmlns:a16="http://schemas.microsoft.com/office/drawing/2014/main" val="3065086113"/>
                    </a:ext>
                  </a:extLst>
                </a:gridCol>
                <a:gridCol w="3554770">
                  <a:extLst>
                    <a:ext uri="{9D8B030D-6E8A-4147-A177-3AD203B41FA5}">
                      <a16:colId xmlns:a16="http://schemas.microsoft.com/office/drawing/2014/main" val="621629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出栈顶点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入栈顶点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栈内顶点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609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804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215</a:t>
                      </a:r>
                      <a:endParaRPr lang="zh-CN" altLang="en-US" sz="2400" b="1" dirty="0">
                        <a:solidFill>
                          <a:srgbClr val="0070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512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49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312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09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412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823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140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95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95880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843623" y="4619125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蓝色表示</a:t>
            </a:r>
            <a:r>
              <a:rPr lang="en-US" altLang="zh-CN" sz="2400" b="1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edgeTo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红色表示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edgeTo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绿色表示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edgeTo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4&lt;-3&lt;-5&lt;-0  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不是最短路径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7355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4.1.25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81495" y="1398300"/>
            <a:ext cx="97338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深度优先搜索</a:t>
            </a:r>
            <a:r>
              <a:rPr lang="en-US" altLang="zh-CN" sz="3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略</a:t>
            </a:r>
            <a:r>
              <a:rPr lang="en-US" altLang="zh-CN" sz="3200" dirty="0" smtClean="0"/>
              <a:t>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61419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4.2.1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381495" y="1398300"/>
                <a:ext cx="973380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200" dirty="0" smtClean="0"/>
                  <a:t>V</a:t>
                </a:r>
                <a:r>
                  <a:rPr lang="zh-CN" altLang="en-US" sz="3200" dirty="0" smtClean="0"/>
                  <a:t>个定点且不含平行边的有向图至多含有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−1)</m:t>
                    </m:r>
                    <m:r>
                      <a:rPr lang="zh-CN" altLang="en-US" sz="3200" i="1">
                        <a:latin typeface="Cambria Math" panose="02040503050406030204" pitchFamily="18" charset="0"/>
                      </a:rPr>
                      <m:t>条</m:t>
                    </m:r>
                  </m:oMath>
                </a14:m>
                <a:r>
                  <a:rPr lang="zh-CN" altLang="en-US" sz="3200" b="0" dirty="0" smtClean="0"/>
                  <a:t>边</a:t>
                </a:r>
                <a:r>
                  <a:rPr lang="en-US" altLang="zh-CN" sz="3200" b="0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3200" dirty="0" smtClean="0"/>
                  <a:t>无孤立顶点的有向图至少含有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zh-CN" altLang="en-US" sz="3200" b="0" dirty="0" smtClean="0"/>
                  <a:t>条边</a:t>
                </a:r>
                <a:r>
                  <a:rPr lang="en-US" altLang="zh-CN" sz="3200" dirty="0" smtClean="0"/>
                  <a:t>, </a:t>
                </a:r>
                <a:r>
                  <a:rPr lang="zh-CN" altLang="en-US" sz="3200" dirty="0" smtClean="0"/>
                  <a:t>即两两相连</a:t>
                </a:r>
                <a:r>
                  <a:rPr lang="en-US" altLang="zh-CN" sz="3200" dirty="0" smtClean="0"/>
                  <a:t>, </a:t>
                </a:r>
                <a:r>
                  <a:rPr lang="zh-CN" altLang="en-US" sz="3200" dirty="0" smtClean="0"/>
                  <a:t>如果是奇数个顶点</a:t>
                </a:r>
                <a:r>
                  <a:rPr lang="en-US" altLang="zh-CN" sz="3200" dirty="0" smtClean="0"/>
                  <a:t>, </a:t>
                </a:r>
                <a:r>
                  <a:rPr lang="zh-CN" altLang="en-US" sz="3200" dirty="0" smtClean="0"/>
                  <a:t>那么多加一条边把这个顶点挂到一对已连接顶点上</a:t>
                </a:r>
                <a:r>
                  <a:rPr lang="en-US" altLang="zh-CN" sz="3200" dirty="0" smtClean="0"/>
                  <a:t>.</a:t>
                </a:r>
                <a:endParaRPr lang="en-US" altLang="zh-CN" sz="3200" b="0" dirty="0" smtClean="0"/>
              </a:p>
              <a:p>
                <a:pPr>
                  <a:lnSpc>
                    <a:spcPct val="150000"/>
                  </a:lnSpc>
                </a:pPr>
                <a:endParaRPr lang="en-US" altLang="zh-CN" sz="3200" b="0" dirty="0" smtClean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495" y="1398300"/>
                <a:ext cx="9733809" cy="3785652"/>
              </a:xfrm>
              <a:prstGeom prst="rect">
                <a:avLst/>
              </a:prstGeom>
              <a:blipFill>
                <a:blip r:embed="rId2"/>
                <a:stretch>
                  <a:fillRect l="-1629" r="-2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813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4.2.5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81495" y="1398300"/>
            <a:ext cx="973380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不允许平行边</a:t>
            </a:r>
            <a:r>
              <a:rPr lang="en-US" altLang="zh-CN" sz="3200" dirty="0" smtClean="0"/>
              <a:t>:</a:t>
            </a:r>
            <a:r>
              <a:rPr lang="en-US" altLang="zh-CN" sz="3200" dirty="0"/>
              <a:t> </a:t>
            </a:r>
            <a:r>
              <a:rPr lang="zh-CN" altLang="en-US" sz="3200" dirty="0" smtClean="0"/>
              <a:t>在</a:t>
            </a:r>
            <a:r>
              <a:rPr lang="en-US" altLang="zh-CN" sz="3200" dirty="0" smtClean="0"/>
              <a:t>adjacency[v].add(w)</a:t>
            </a:r>
            <a:r>
              <a:rPr lang="zh-CN" altLang="en-US" sz="3200" dirty="0" smtClean="0"/>
              <a:t>之前插入一个步骤</a:t>
            </a:r>
            <a:r>
              <a:rPr lang="en-US" altLang="zh-CN" sz="3200" dirty="0" smtClean="0"/>
              <a:t>, </a:t>
            </a:r>
            <a:r>
              <a:rPr lang="zh-CN" altLang="en-US" sz="3200" dirty="0" smtClean="0"/>
              <a:t>检查 </a:t>
            </a:r>
            <a:r>
              <a:rPr lang="en-US" altLang="zh-CN" sz="3200" dirty="0" smtClean="0"/>
              <a:t>w </a:t>
            </a:r>
            <a:r>
              <a:rPr lang="en-US" altLang="zh-CN" sz="3200" dirty="0"/>
              <a:t>in adjacency [</a:t>
            </a:r>
            <a:r>
              <a:rPr lang="en-US" altLang="zh-CN" sz="3200" dirty="0" smtClean="0"/>
              <a:t>v] </a:t>
            </a:r>
            <a:r>
              <a:rPr lang="zh-CN" altLang="en-US" sz="3200" dirty="0" smtClean="0"/>
              <a:t>是否为真</a:t>
            </a:r>
            <a:r>
              <a:rPr lang="en-US" altLang="zh-CN" sz="3200" dirty="0" smtClean="0"/>
              <a:t>, </a:t>
            </a:r>
            <a:r>
              <a:rPr lang="zh-CN" altLang="en-US" sz="3200" dirty="0" smtClean="0"/>
              <a:t>如果为真</a:t>
            </a:r>
            <a:r>
              <a:rPr lang="en-US" altLang="zh-CN" sz="3200" dirty="0" smtClean="0"/>
              <a:t>, </a:t>
            </a:r>
            <a:r>
              <a:rPr lang="zh-CN" altLang="en-US" sz="3200" dirty="0" smtClean="0"/>
              <a:t>那么不执行将</a:t>
            </a:r>
            <a:r>
              <a:rPr lang="en-US" altLang="zh-CN" sz="3200" dirty="0" smtClean="0"/>
              <a:t>w</a:t>
            </a:r>
            <a:r>
              <a:rPr lang="zh-CN" altLang="en-US" sz="3200" dirty="0" smtClean="0"/>
              <a:t>添加到</a:t>
            </a:r>
            <a:r>
              <a:rPr lang="en-US" altLang="zh-CN" sz="3200" dirty="0" smtClean="0"/>
              <a:t>v</a:t>
            </a:r>
            <a:r>
              <a:rPr lang="zh-CN" altLang="en-US" sz="3200" dirty="0" smtClean="0"/>
              <a:t>的邻居操作</a:t>
            </a:r>
            <a:r>
              <a:rPr lang="en-US" altLang="zh-CN" sz="3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3200" dirty="0"/>
              <a:t>不</a:t>
            </a:r>
            <a:r>
              <a:rPr lang="zh-CN" altLang="en-US" sz="3200" dirty="0" smtClean="0"/>
              <a:t>允许自环</a:t>
            </a:r>
            <a:r>
              <a:rPr lang="en-US" altLang="zh-CN" sz="3200" dirty="0" smtClean="0"/>
              <a:t>: </a:t>
            </a:r>
            <a:r>
              <a:rPr lang="en-US" altLang="zh-CN" sz="3200" dirty="0"/>
              <a:t>adjacency[v].add(w</a:t>
            </a:r>
            <a:r>
              <a:rPr lang="en-US" altLang="zh-CN" sz="3200" dirty="0" smtClean="0"/>
              <a:t>)</a:t>
            </a:r>
            <a:r>
              <a:rPr lang="zh-CN" altLang="en-US" sz="3200" dirty="0"/>
              <a:t>之前插入一个步骤</a:t>
            </a:r>
            <a:r>
              <a:rPr lang="en-US" altLang="zh-CN" sz="3200" dirty="0"/>
              <a:t>, </a:t>
            </a:r>
            <a:r>
              <a:rPr lang="zh-CN" altLang="en-US" sz="3200" dirty="0"/>
              <a:t>检查 </a:t>
            </a:r>
            <a:r>
              <a:rPr lang="en-US" altLang="zh-CN" sz="3200" dirty="0" smtClean="0"/>
              <a:t>w == v</a:t>
            </a:r>
            <a:r>
              <a:rPr lang="zh-CN" altLang="en-US" sz="3200" dirty="0" smtClean="0"/>
              <a:t>是否</a:t>
            </a:r>
            <a:r>
              <a:rPr lang="zh-CN" altLang="en-US" sz="3200" dirty="0"/>
              <a:t>为真</a:t>
            </a:r>
            <a:r>
              <a:rPr lang="en-US" altLang="zh-CN" sz="3200" dirty="0"/>
              <a:t>, </a:t>
            </a:r>
            <a:r>
              <a:rPr lang="zh-CN" altLang="en-US" sz="3200" dirty="0"/>
              <a:t>如果为真</a:t>
            </a:r>
            <a:r>
              <a:rPr lang="en-US" altLang="zh-CN" sz="3200" dirty="0"/>
              <a:t>, </a:t>
            </a:r>
            <a:r>
              <a:rPr lang="zh-CN" altLang="en-US" sz="3200" dirty="0"/>
              <a:t>那么不执行将</a:t>
            </a:r>
            <a:r>
              <a:rPr lang="en-US" altLang="zh-CN" sz="3200" dirty="0"/>
              <a:t>w</a:t>
            </a:r>
            <a:r>
              <a:rPr lang="zh-CN" altLang="en-US" sz="3200" dirty="0"/>
              <a:t>添加到</a:t>
            </a:r>
            <a:r>
              <a:rPr lang="en-US" altLang="zh-CN" sz="3200" dirty="0"/>
              <a:t>v</a:t>
            </a:r>
            <a:r>
              <a:rPr lang="zh-CN" altLang="en-US" sz="3200" dirty="0"/>
              <a:t>的邻居操作</a:t>
            </a:r>
            <a:r>
              <a:rPr lang="en-US" altLang="zh-CN" sz="3200" dirty="0"/>
              <a:t>.</a:t>
            </a:r>
          </a:p>
          <a:p>
            <a:pPr>
              <a:lnSpc>
                <a:spcPct val="150000"/>
              </a:lnSpc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725284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4.2.8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81495" y="1398300"/>
            <a:ext cx="9733809" cy="755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略</a:t>
            </a:r>
            <a:r>
              <a:rPr lang="en-US" altLang="zh-CN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5307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4.2.9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81495" y="1398300"/>
            <a:ext cx="6171211" cy="4550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检查一个序列是否是拓扑排序</a:t>
            </a:r>
            <a:r>
              <a:rPr lang="en-US" altLang="zh-CN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图用邻接矩阵存储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首先检查这个序列的第一个顶点在邻接矩阵里的入度是不是</a:t>
            </a:r>
            <a:r>
              <a:rPr lang="en-US" altLang="zh-CN" sz="2800" dirty="0" smtClean="0"/>
              <a:t>0(</a:t>
            </a:r>
            <a:r>
              <a:rPr lang="zh-CN" altLang="en-US" sz="2800" dirty="0" smtClean="0"/>
              <a:t>即对应列是不是全</a:t>
            </a:r>
            <a:r>
              <a:rPr lang="en-US" altLang="zh-CN" sz="2800" dirty="0" smtClean="0"/>
              <a:t>0), </a:t>
            </a:r>
            <a:r>
              <a:rPr lang="zh-CN" altLang="en-US" sz="2800" dirty="0" smtClean="0"/>
              <a:t>然后把这个顶点“删去”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即把这个顶点对应的行的值全设为</a:t>
            </a:r>
            <a:r>
              <a:rPr lang="en-US" altLang="zh-CN" sz="2800" dirty="0" smtClean="0"/>
              <a:t>0, </a:t>
            </a:r>
            <a:r>
              <a:rPr lang="zh-CN" altLang="en-US" sz="2800" dirty="0" smtClean="0"/>
              <a:t>同理检查第二个顶点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依此类推</a:t>
            </a:r>
            <a:r>
              <a:rPr lang="en-US" altLang="zh-CN" sz="2800" dirty="0" smtClean="0"/>
              <a:t>.</a:t>
            </a:r>
          </a:p>
        </p:txBody>
      </p:sp>
      <p:sp>
        <p:nvSpPr>
          <p:cNvPr id="4" name="椭圆 3"/>
          <p:cNvSpPr/>
          <p:nvPr/>
        </p:nvSpPr>
        <p:spPr>
          <a:xfrm>
            <a:off x="8535152" y="1767472"/>
            <a:ext cx="662781" cy="66278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359627" y="1790164"/>
            <a:ext cx="662781" cy="66278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9197933" y="2121555"/>
            <a:ext cx="116169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867026"/>
              </p:ext>
            </p:extLst>
          </p:nvPr>
        </p:nvGraphicFramePr>
        <p:xfrm>
          <a:off x="8265336" y="3895938"/>
          <a:ext cx="3026888" cy="2072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6722">
                  <a:extLst>
                    <a:ext uri="{9D8B030D-6E8A-4147-A177-3AD203B41FA5}">
                      <a16:colId xmlns:a16="http://schemas.microsoft.com/office/drawing/2014/main" val="4201874884"/>
                    </a:ext>
                  </a:extLst>
                </a:gridCol>
                <a:gridCol w="756722">
                  <a:extLst>
                    <a:ext uri="{9D8B030D-6E8A-4147-A177-3AD203B41FA5}">
                      <a16:colId xmlns:a16="http://schemas.microsoft.com/office/drawing/2014/main" val="2958839147"/>
                    </a:ext>
                  </a:extLst>
                </a:gridCol>
                <a:gridCol w="756722">
                  <a:extLst>
                    <a:ext uri="{9D8B030D-6E8A-4147-A177-3AD203B41FA5}">
                      <a16:colId xmlns:a16="http://schemas.microsoft.com/office/drawing/2014/main" val="254997878"/>
                    </a:ext>
                  </a:extLst>
                </a:gridCol>
                <a:gridCol w="756722">
                  <a:extLst>
                    <a:ext uri="{9D8B030D-6E8A-4147-A177-3AD203B41FA5}">
                      <a16:colId xmlns:a16="http://schemas.microsoft.com/office/drawing/2014/main" val="1675323815"/>
                    </a:ext>
                  </a:extLst>
                </a:gridCol>
              </a:tblGrid>
              <a:tr h="378557">
                <a:tc>
                  <a:txBody>
                    <a:bodyPr/>
                    <a:lstStyle/>
                    <a:p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431133"/>
                  </a:ext>
                </a:extLst>
              </a:tr>
              <a:tr h="378557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065572"/>
                  </a:ext>
                </a:extLst>
              </a:tr>
              <a:tr h="378557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38950"/>
                  </a:ext>
                </a:extLst>
              </a:tr>
              <a:tr h="378557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90325"/>
                  </a:ext>
                </a:extLst>
              </a:tr>
            </a:tbl>
          </a:graphicData>
        </a:graphic>
      </p:graphicFrame>
      <p:sp>
        <p:nvSpPr>
          <p:cNvPr id="10" name="椭圆 9"/>
          <p:cNvSpPr/>
          <p:nvPr/>
        </p:nvSpPr>
        <p:spPr>
          <a:xfrm>
            <a:off x="9840355" y="580559"/>
            <a:ext cx="662781" cy="66278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2" name="直接箭头连接符 11"/>
          <p:cNvCxnSpPr>
            <a:stCxn id="4" idx="7"/>
            <a:endCxn id="10" idx="3"/>
          </p:cNvCxnSpPr>
          <p:nvPr/>
        </p:nvCxnSpPr>
        <p:spPr>
          <a:xfrm flipV="1">
            <a:off x="9100871" y="1146278"/>
            <a:ext cx="836546" cy="718256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418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46912" cy="1325563"/>
          </a:xfrm>
        </p:spPr>
        <p:txBody>
          <a:bodyPr/>
          <a:lstStyle/>
          <a:p>
            <a:r>
              <a:rPr lang="en-US" altLang="zh-CN" dirty="0" smtClean="0"/>
              <a:t>4.2.17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1269" y="1398300"/>
            <a:ext cx="11958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判断</a:t>
            </a:r>
            <a:r>
              <a:rPr lang="en-US" altLang="zh-CN" sz="2400" dirty="0" smtClean="0">
                <a:latin typeface="+mn-ea"/>
              </a:rPr>
              <a:t>: </a:t>
            </a:r>
            <a:r>
              <a:rPr lang="zh-CN" altLang="en-US" sz="2400" dirty="0" smtClean="0">
                <a:latin typeface="+mn-ea"/>
              </a:rPr>
              <a:t>一个有向图反向图的顶点逆后序排列与该有向图的</a:t>
            </a:r>
            <a:r>
              <a:rPr lang="zh-CN" altLang="en-US" sz="2400" smtClean="0">
                <a:latin typeface="+mn-ea"/>
              </a:rPr>
              <a:t>顶点后序排列</a:t>
            </a:r>
            <a:r>
              <a:rPr lang="zh-CN" altLang="en-US" sz="2400" dirty="0" smtClean="0">
                <a:latin typeface="+mn-ea"/>
              </a:rPr>
              <a:t>相同</a:t>
            </a:r>
            <a:r>
              <a:rPr lang="en-US" altLang="zh-CN" sz="24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不一定相同</a:t>
            </a:r>
            <a:r>
              <a:rPr lang="en-US" altLang="zh-CN" sz="2400" dirty="0" smtClean="0">
                <a:latin typeface="+mn-ea"/>
              </a:rPr>
              <a:t>, </a:t>
            </a:r>
            <a:r>
              <a:rPr lang="zh-CN" altLang="en-US" sz="2400" dirty="0" smtClean="0">
                <a:latin typeface="+mn-ea"/>
              </a:rPr>
              <a:t>与实现深度优先搜索时候的访问顺序有关</a:t>
            </a:r>
            <a:r>
              <a:rPr lang="en-US" altLang="zh-CN" sz="2400" dirty="0" smtClean="0">
                <a:latin typeface="+mn-ea"/>
              </a:rPr>
              <a:t>.</a:t>
            </a:r>
          </a:p>
        </p:txBody>
      </p:sp>
      <p:cxnSp>
        <p:nvCxnSpPr>
          <p:cNvPr id="17" name="直接箭头连接符 16"/>
          <p:cNvCxnSpPr>
            <a:stCxn id="6" idx="7"/>
            <a:endCxn id="10" idx="4"/>
          </p:cNvCxnSpPr>
          <p:nvPr/>
        </p:nvCxnSpPr>
        <p:spPr>
          <a:xfrm flipV="1">
            <a:off x="3562645" y="4248703"/>
            <a:ext cx="440205" cy="654856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172451" y="3485079"/>
            <a:ext cx="4763687" cy="1984199"/>
            <a:chOff x="1172451" y="3485079"/>
            <a:chExt cx="4763687" cy="1984199"/>
          </a:xfrm>
        </p:grpSpPr>
        <p:grpSp>
          <p:nvGrpSpPr>
            <p:cNvPr id="15" name="组合 14"/>
            <p:cNvGrpSpPr/>
            <p:nvPr/>
          </p:nvGrpSpPr>
          <p:grpSpPr>
            <a:xfrm>
              <a:off x="1172451" y="3585922"/>
              <a:ext cx="3161789" cy="1883356"/>
              <a:chOff x="8535152" y="569589"/>
              <a:chExt cx="3161789" cy="1883356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8535152" y="1767472"/>
                <a:ext cx="662781" cy="662781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</a:t>
                </a:r>
                <a:endParaRPr lang="zh-CN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0359627" y="1790164"/>
                <a:ext cx="662781" cy="662781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</a:t>
                </a:r>
                <a:endParaRPr lang="zh-CN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8" name="直接箭头连接符 7"/>
              <p:cNvCxnSpPr>
                <a:stCxn id="4" idx="6"/>
                <a:endCxn id="6" idx="2"/>
              </p:cNvCxnSpPr>
              <p:nvPr/>
            </p:nvCxnSpPr>
            <p:spPr>
              <a:xfrm>
                <a:off x="9197933" y="2098863"/>
                <a:ext cx="1161694" cy="22692"/>
              </a:xfrm>
              <a:prstGeom prst="straightConnector1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椭圆 9"/>
              <p:cNvSpPr/>
              <p:nvPr/>
            </p:nvSpPr>
            <p:spPr>
              <a:xfrm>
                <a:off x="11034160" y="569589"/>
                <a:ext cx="662781" cy="662781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4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</a:t>
                </a:r>
                <a:endParaRPr lang="zh-CN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12" name="直接箭头连接符 11"/>
              <p:cNvCxnSpPr>
                <a:stCxn id="4" idx="7"/>
                <a:endCxn id="10" idx="2"/>
              </p:cNvCxnSpPr>
              <p:nvPr/>
            </p:nvCxnSpPr>
            <p:spPr>
              <a:xfrm flipV="1">
                <a:off x="9100871" y="900980"/>
                <a:ext cx="1933289" cy="963554"/>
              </a:xfrm>
              <a:prstGeom prst="straightConnector1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椭圆 17"/>
            <p:cNvSpPr/>
            <p:nvPr/>
          </p:nvSpPr>
          <p:spPr>
            <a:xfrm>
              <a:off x="4870462" y="4783804"/>
              <a:ext cx="662781" cy="662781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73357" y="3485079"/>
              <a:ext cx="662781" cy="662781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1" name="直接箭头连接符 20"/>
            <p:cNvCxnSpPr>
              <a:stCxn id="10" idx="5"/>
              <a:endCxn id="18" idx="1"/>
            </p:cNvCxnSpPr>
            <p:nvPr/>
          </p:nvCxnSpPr>
          <p:spPr>
            <a:xfrm>
              <a:off x="4237178" y="4151641"/>
              <a:ext cx="730346" cy="729225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0" idx="6"/>
              <a:endCxn id="19" idx="2"/>
            </p:cNvCxnSpPr>
            <p:nvPr/>
          </p:nvCxnSpPr>
          <p:spPr>
            <a:xfrm flipV="1">
              <a:off x="4334240" y="3816470"/>
              <a:ext cx="939117" cy="100843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/>
          <p:cNvSpPr txBox="1"/>
          <p:nvPr/>
        </p:nvSpPr>
        <p:spPr>
          <a:xfrm>
            <a:off x="2132076" y="5703607"/>
            <a:ext cx="1650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DECBA</a:t>
            </a:r>
          </a:p>
          <a:p>
            <a:r>
              <a:rPr lang="en-US" altLang="zh-CN" sz="2400" b="1" dirty="0" smtClean="0">
                <a:latin typeface="+mn-ea"/>
              </a:rPr>
              <a:t>EDCBA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723886" y="3406990"/>
            <a:ext cx="4763687" cy="1984199"/>
            <a:chOff x="1172451" y="3485079"/>
            <a:chExt cx="4763687" cy="1984199"/>
          </a:xfrm>
        </p:grpSpPr>
        <p:grpSp>
          <p:nvGrpSpPr>
            <p:cNvPr id="27" name="组合 26"/>
            <p:cNvGrpSpPr/>
            <p:nvPr/>
          </p:nvGrpSpPr>
          <p:grpSpPr>
            <a:xfrm>
              <a:off x="1172451" y="3585922"/>
              <a:ext cx="3161789" cy="1883356"/>
              <a:chOff x="8535152" y="569589"/>
              <a:chExt cx="3161789" cy="1883356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8535152" y="1767472"/>
                <a:ext cx="662781" cy="662781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</a:t>
                </a:r>
                <a:endParaRPr lang="zh-CN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0359627" y="1790164"/>
                <a:ext cx="662781" cy="662781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</a:t>
                </a:r>
                <a:endParaRPr lang="zh-CN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34" name="直接箭头连接符 33"/>
              <p:cNvCxnSpPr>
                <a:stCxn id="32" idx="6"/>
                <a:endCxn id="33" idx="2"/>
              </p:cNvCxnSpPr>
              <p:nvPr/>
            </p:nvCxnSpPr>
            <p:spPr>
              <a:xfrm>
                <a:off x="9197933" y="2098863"/>
                <a:ext cx="1161694" cy="22692"/>
              </a:xfrm>
              <a:prstGeom prst="straightConnector1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椭圆 34"/>
              <p:cNvSpPr/>
              <p:nvPr/>
            </p:nvSpPr>
            <p:spPr>
              <a:xfrm>
                <a:off x="11034160" y="569589"/>
                <a:ext cx="662781" cy="662781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4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</a:t>
                </a:r>
                <a:endParaRPr lang="zh-CN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36" name="直接箭头连接符 35"/>
              <p:cNvCxnSpPr>
                <a:stCxn id="32" idx="7"/>
                <a:endCxn id="35" idx="2"/>
              </p:cNvCxnSpPr>
              <p:nvPr/>
            </p:nvCxnSpPr>
            <p:spPr>
              <a:xfrm flipV="1">
                <a:off x="9100871" y="900980"/>
                <a:ext cx="1933289" cy="963554"/>
              </a:xfrm>
              <a:prstGeom prst="straightConnector1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椭圆 27"/>
            <p:cNvSpPr/>
            <p:nvPr/>
          </p:nvSpPr>
          <p:spPr>
            <a:xfrm>
              <a:off x="4870462" y="4783804"/>
              <a:ext cx="662781" cy="662781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5273357" y="3485079"/>
              <a:ext cx="662781" cy="662781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30" name="直接箭头连接符 29"/>
            <p:cNvCxnSpPr>
              <a:stCxn id="35" idx="5"/>
              <a:endCxn id="28" idx="1"/>
            </p:cNvCxnSpPr>
            <p:nvPr/>
          </p:nvCxnSpPr>
          <p:spPr>
            <a:xfrm>
              <a:off x="4237178" y="4151641"/>
              <a:ext cx="730346" cy="729225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35" idx="6"/>
              <a:endCxn id="29" idx="2"/>
            </p:cNvCxnSpPr>
            <p:nvPr/>
          </p:nvCxnSpPr>
          <p:spPr>
            <a:xfrm flipV="1">
              <a:off x="4334240" y="3816470"/>
              <a:ext cx="939117" cy="100843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接箭头连接符 36"/>
          <p:cNvCxnSpPr>
            <a:stCxn id="33" idx="7"/>
            <a:endCxn id="35" idx="4"/>
          </p:cNvCxnSpPr>
          <p:nvPr/>
        </p:nvCxnSpPr>
        <p:spPr>
          <a:xfrm flipV="1">
            <a:off x="9114080" y="4170614"/>
            <a:ext cx="440205" cy="654856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503115" y="5714654"/>
            <a:ext cx="1650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EDCBA</a:t>
            </a:r>
          </a:p>
          <a:p>
            <a:r>
              <a:rPr lang="en-US" altLang="zh-CN" sz="2400" b="1" dirty="0" smtClean="0">
                <a:latin typeface="+mn-ea"/>
              </a:rPr>
              <a:t>DECBA</a:t>
            </a:r>
          </a:p>
          <a:p>
            <a:endParaRPr lang="zh-CN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4184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46912" cy="1325563"/>
          </a:xfrm>
        </p:spPr>
        <p:txBody>
          <a:bodyPr/>
          <a:lstStyle/>
          <a:p>
            <a:r>
              <a:rPr lang="en-US" altLang="zh-CN" dirty="0" smtClean="0"/>
              <a:t>4.3.3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1269" y="1398300"/>
            <a:ext cx="109134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证明边权都不同时，最小生成树唯一</a:t>
            </a:r>
            <a:r>
              <a:rPr lang="en-US" altLang="zh-CN" sz="24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反证法</a:t>
            </a:r>
            <a:r>
              <a:rPr lang="en-US" altLang="zh-CN" sz="2400" dirty="0" smtClean="0">
                <a:latin typeface="+mn-ea"/>
              </a:rPr>
              <a:t>: </a:t>
            </a:r>
            <a:r>
              <a:rPr lang="zh-CN" altLang="en-US" sz="2400" dirty="0" smtClean="0">
                <a:latin typeface="+mn-ea"/>
              </a:rPr>
              <a:t>设存在不唯一的最小生成树</a:t>
            </a:r>
            <a:r>
              <a:rPr lang="en-US" altLang="zh-CN" sz="2400" dirty="0" smtClean="0">
                <a:latin typeface="+mn-ea"/>
              </a:rPr>
              <a:t>, </a:t>
            </a:r>
            <a:r>
              <a:rPr lang="zh-CN" altLang="en-US" sz="2400" dirty="0" smtClean="0">
                <a:latin typeface="+mn-ea"/>
              </a:rPr>
              <a:t>分别记为</a:t>
            </a:r>
            <a:r>
              <a:rPr lang="en-US" altLang="zh-CN" sz="2400" dirty="0" smtClean="0">
                <a:latin typeface="+mn-ea"/>
              </a:rPr>
              <a:t>A, B, </a:t>
            </a:r>
            <a:r>
              <a:rPr lang="zh-CN" altLang="en-US" sz="2400" dirty="0" smtClean="0">
                <a:latin typeface="+mn-ea"/>
              </a:rPr>
              <a:t>那么最小生成树</a:t>
            </a:r>
            <a:r>
              <a:rPr lang="en-US" altLang="zh-CN" sz="2400" dirty="0" smtClean="0">
                <a:latin typeface="+mn-ea"/>
              </a:rPr>
              <a:t>A</a:t>
            </a:r>
            <a:r>
              <a:rPr lang="zh-CN" altLang="en-US" sz="2400" dirty="0" smtClean="0">
                <a:latin typeface="+mn-ea"/>
              </a:rPr>
              <a:t>含有与最小生成树</a:t>
            </a:r>
            <a:r>
              <a:rPr lang="en-US" altLang="zh-CN" sz="2400" dirty="0" smtClean="0">
                <a:latin typeface="+mn-ea"/>
              </a:rPr>
              <a:t>B</a:t>
            </a:r>
            <a:r>
              <a:rPr lang="zh-CN" altLang="en-US" sz="2400" dirty="0" smtClean="0">
                <a:latin typeface="+mn-ea"/>
              </a:rPr>
              <a:t>不同的边</a:t>
            </a:r>
            <a:r>
              <a:rPr lang="en-US" altLang="zh-CN" sz="2400" dirty="0" smtClean="0">
                <a:latin typeface="+mn-ea"/>
              </a:rPr>
              <a:t>, </a:t>
            </a:r>
            <a:r>
              <a:rPr lang="zh-CN" altLang="en-US" sz="2400" dirty="0" smtClean="0">
                <a:latin typeface="+mn-ea"/>
              </a:rPr>
              <a:t>在</a:t>
            </a:r>
            <a:r>
              <a:rPr lang="en-US" altLang="zh-CN" sz="2400" dirty="0" smtClean="0">
                <a:latin typeface="+mn-ea"/>
              </a:rPr>
              <a:t>B</a:t>
            </a:r>
            <a:r>
              <a:rPr lang="zh-CN" altLang="en-US" sz="2400" smtClean="0">
                <a:latin typeface="+mn-ea"/>
              </a:rPr>
              <a:t>中取不</a:t>
            </a:r>
            <a:r>
              <a:rPr lang="zh-CN" altLang="en-US" sz="2400" dirty="0" smtClean="0">
                <a:latin typeface="+mn-ea"/>
              </a:rPr>
              <a:t>存在于</a:t>
            </a:r>
            <a:r>
              <a:rPr lang="en-US" altLang="zh-CN" sz="2400" dirty="0" smtClean="0">
                <a:latin typeface="+mn-ea"/>
              </a:rPr>
              <a:t>A</a:t>
            </a:r>
            <a:r>
              <a:rPr lang="zh-CN" altLang="en-US" sz="2400" dirty="0" smtClean="0">
                <a:latin typeface="+mn-ea"/>
              </a:rPr>
              <a:t>中的最短的边，记为</a:t>
            </a:r>
            <a:r>
              <a:rPr lang="en-US" altLang="zh-CN" sz="2400" dirty="0" smtClean="0">
                <a:latin typeface="+mn-ea"/>
              </a:rPr>
              <a:t>e, </a:t>
            </a:r>
            <a:r>
              <a:rPr lang="zh-CN" altLang="en-US" sz="2400" dirty="0" smtClean="0">
                <a:latin typeface="+mn-ea"/>
              </a:rPr>
              <a:t>把</a:t>
            </a:r>
            <a:r>
              <a:rPr lang="en-US" altLang="zh-CN" sz="2400" dirty="0" smtClean="0">
                <a:latin typeface="+mn-ea"/>
              </a:rPr>
              <a:t>e</a:t>
            </a:r>
            <a:r>
              <a:rPr lang="zh-CN" altLang="en-US" sz="2400" dirty="0" smtClean="0">
                <a:latin typeface="+mn-ea"/>
              </a:rPr>
              <a:t>加入到</a:t>
            </a:r>
            <a:r>
              <a:rPr lang="en-US" altLang="zh-CN" sz="2400" dirty="0" smtClean="0">
                <a:latin typeface="+mn-ea"/>
              </a:rPr>
              <a:t>A</a:t>
            </a:r>
            <a:r>
              <a:rPr lang="zh-CN" altLang="en-US" sz="2400" dirty="0" smtClean="0">
                <a:latin typeface="+mn-ea"/>
              </a:rPr>
              <a:t>中</a:t>
            </a:r>
            <a:r>
              <a:rPr lang="en-US" altLang="zh-CN" sz="2400" dirty="0" smtClean="0">
                <a:latin typeface="+mn-ea"/>
              </a:rPr>
              <a:t>, </a:t>
            </a:r>
            <a:r>
              <a:rPr lang="zh-CN" altLang="en-US" sz="2400" dirty="0" smtClean="0">
                <a:latin typeface="+mn-ea"/>
              </a:rPr>
              <a:t>必然会使得</a:t>
            </a:r>
            <a:r>
              <a:rPr lang="en-US" altLang="zh-CN" sz="2400" dirty="0" smtClean="0">
                <a:latin typeface="+mn-ea"/>
              </a:rPr>
              <a:t>A</a:t>
            </a:r>
            <a:r>
              <a:rPr lang="zh-CN" altLang="en-US" sz="2400" dirty="0" smtClean="0">
                <a:latin typeface="+mn-ea"/>
              </a:rPr>
              <a:t>中出现一个环</a:t>
            </a:r>
            <a:r>
              <a:rPr lang="en-US" altLang="zh-CN" sz="2400" dirty="0" smtClean="0">
                <a:latin typeface="+mn-ea"/>
              </a:rPr>
              <a:t>, </a:t>
            </a:r>
            <a:r>
              <a:rPr lang="zh-CN" altLang="en-US" sz="2400" dirty="0" smtClean="0">
                <a:latin typeface="+mn-ea"/>
              </a:rPr>
              <a:t>去掉这个环中最大的边</a:t>
            </a:r>
            <a:r>
              <a:rPr lang="en-US" altLang="zh-CN" sz="2400" dirty="0" smtClean="0">
                <a:latin typeface="+mn-ea"/>
              </a:rPr>
              <a:t>, </a:t>
            </a:r>
            <a:r>
              <a:rPr lang="zh-CN" altLang="en-US" sz="2400" dirty="0" smtClean="0">
                <a:latin typeface="+mn-ea"/>
              </a:rPr>
              <a:t>如果这条边不是</a:t>
            </a:r>
            <a:r>
              <a:rPr lang="en-US" altLang="zh-CN" sz="2400" dirty="0" smtClean="0">
                <a:latin typeface="+mn-ea"/>
              </a:rPr>
              <a:t>e, </a:t>
            </a:r>
            <a:r>
              <a:rPr lang="zh-CN" altLang="en-US" sz="2400" dirty="0" smtClean="0">
                <a:latin typeface="+mn-ea"/>
              </a:rPr>
              <a:t>那么</a:t>
            </a:r>
            <a:r>
              <a:rPr lang="en-US" altLang="zh-CN" sz="2400" dirty="0" smtClean="0">
                <a:latin typeface="+mn-ea"/>
              </a:rPr>
              <a:t>A</a:t>
            </a:r>
            <a:r>
              <a:rPr lang="zh-CN" altLang="en-US" sz="2400" dirty="0" smtClean="0">
                <a:latin typeface="+mn-ea"/>
              </a:rPr>
              <a:t>的权值和必然减小</a:t>
            </a:r>
            <a:r>
              <a:rPr lang="en-US" altLang="zh-CN" sz="2400" dirty="0" smtClean="0">
                <a:latin typeface="+mn-ea"/>
              </a:rPr>
              <a:t>, </a:t>
            </a:r>
            <a:r>
              <a:rPr lang="zh-CN" altLang="en-US" sz="2400" dirty="0" smtClean="0">
                <a:latin typeface="+mn-ea"/>
              </a:rPr>
              <a:t>说明</a:t>
            </a:r>
            <a:r>
              <a:rPr lang="en-US" altLang="zh-CN" sz="2400" dirty="0" smtClean="0">
                <a:latin typeface="+mn-ea"/>
              </a:rPr>
              <a:t>A</a:t>
            </a:r>
            <a:r>
              <a:rPr lang="zh-CN" altLang="en-US" sz="2400" dirty="0" smtClean="0">
                <a:latin typeface="+mn-ea"/>
              </a:rPr>
              <a:t>不是最小生成树</a:t>
            </a:r>
            <a:r>
              <a:rPr lang="en-US" altLang="zh-CN" sz="2400" dirty="0" smtClean="0">
                <a:latin typeface="+mn-ea"/>
              </a:rPr>
              <a:t>, </a:t>
            </a:r>
            <a:r>
              <a:rPr lang="zh-CN" altLang="en-US" sz="2400" dirty="0" smtClean="0">
                <a:latin typeface="+mn-ea"/>
              </a:rPr>
              <a:t>得出矛盾</a:t>
            </a:r>
            <a:r>
              <a:rPr lang="en-US" altLang="zh-CN" sz="2400" dirty="0" smtClean="0">
                <a:latin typeface="+mn-ea"/>
              </a:rPr>
              <a:t>; </a:t>
            </a:r>
            <a:r>
              <a:rPr lang="zh-CN" altLang="en-US" sz="2400" dirty="0" smtClean="0">
                <a:latin typeface="+mn-ea"/>
              </a:rPr>
              <a:t>如果这条边是</a:t>
            </a:r>
            <a:r>
              <a:rPr lang="en-US" altLang="zh-CN" sz="2400" dirty="0" smtClean="0">
                <a:latin typeface="+mn-ea"/>
              </a:rPr>
              <a:t>e, </a:t>
            </a:r>
            <a:r>
              <a:rPr lang="zh-CN" altLang="en-US" sz="2400" dirty="0" smtClean="0">
                <a:latin typeface="+mn-ea"/>
              </a:rPr>
              <a:t>那么说明</a:t>
            </a:r>
            <a:r>
              <a:rPr lang="en-US" altLang="zh-CN" sz="2400" dirty="0" smtClean="0">
                <a:latin typeface="+mn-ea"/>
              </a:rPr>
              <a:t>B</a:t>
            </a:r>
            <a:r>
              <a:rPr lang="zh-CN" altLang="en-US" sz="2400" dirty="0" smtClean="0">
                <a:latin typeface="+mn-ea"/>
              </a:rPr>
              <a:t>不是最小生成树</a:t>
            </a:r>
            <a:r>
              <a:rPr lang="en-US" altLang="zh-CN" sz="24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1800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46912" cy="1325563"/>
          </a:xfrm>
        </p:spPr>
        <p:txBody>
          <a:bodyPr/>
          <a:lstStyle/>
          <a:p>
            <a:r>
              <a:rPr lang="en-US" altLang="zh-CN" dirty="0" smtClean="0"/>
              <a:t>4.3.4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1269" y="1398300"/>
            <a:ext cx="10913422" cy="2611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n-ea"/>
              </a:rPr>
              <a:t>证明当边权都不同时，最小生成树唯一</a:t>
            </a:r>
            <a:r>
              <a:rPr lang="en-US" altLang="zh-CN" sz="2800" dirty="0" smtClean="0">
                <a:latin typeface="+mn-ea"/>
              </a:rPr>
              <a:t>. </a:t>
            </a:r>
            <a:r>
              <a:rPr lang="zh-CN" altLang="en-US" sz="2800" dirty="0" smtClean="0">
                <a:latin typeface="+mn-ea"/>
              </a:rPr>
              <a:t>见</a:t>
            </a:r>
            <a:r>
              <a:rPr lang="en-US" altLang="zh-CN" sz="2800" dirty="0" smtClean="0">
                <a:latin typeface="+mn-ea"/>
              </a:rPr>
              <a:t>4.3.3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n-ea"/>
              </a:rPr>
              <a:t>证明仅当</a:t>
            </a:r>
            <a:r>
              <a:rPr lang="zh-CN" altLang="en-US" sz="2800" dirty="0">
                <a:latin typeface="+mn-ea"/>
              </a:rPr>
              <a:t>边权都不同时，最小生成树唯一</a:t>
            </a:r>
            <a:r>
              <a:rPr lang="en-US" altLang="zh-CN" sz="2800" dirty="0">
                <a:latin typeface="+mn-ea"/>
              </a:rPr>
              <a:t>. </a:t>
            </a:r>
            <a:endParaRPr lang="en-US" altLang="zh-CN" sz="2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n-ea"/>
              </a:rPr>
              <a:t>如下图所示</a:t>
            </a:r>
            <a:r>
              <a:rPr lang="en-US" altLang="zh-CN" sz="2800" dirty="0" smtClean="0">
                <a:latin typeface="+mn-ea"/>
              </a:rPr>
              <a:t>, </a:t>
            </a:r>
            <a:r>
              <a:rPr lang="zh-CN" altLang="en-US" sz="2800" dirty="0" smtClean="0">
                <a:latin typeface="+mn-ea"/>
              </a:rPr>
              <a:t>已知</a:t>
            </a:r>
            <a:r>
              <a:rPr lang="en-US" altLang="zh-CN" sz="2800" dirty="0" smtClean="0">
                <a:latin typeface="+mn-ea"/>
              </a:rPr>
              <a:t>, </a:t>
            </a:r>
            <a:r>
              <a:rPr lang="zh-CN" altLang="en-US" sz="2800" dirty="0" smtClean="0">
                <a:latin typeface="+mn-ea"/>
              </a:rPr>
              <a:t>边权相同时</a:t>
            </a:r>
            <a:r>
              <a:rPr lang="en-US" altLang="zh-CN" sz="2800" dirty="0" smtClean="0">
                <a:latin typeface="+mn-ea"/>
              </a:rPr>
              <a:t>, </a:t>
            </a:r>
            <a:r>
              <a:rPr lang="zh-CN" altLang="en-US" sz="2800" dirty="0" smtClean="0">
                <a:latin typeface="+mn-ea"/>
              </a:rPr>
              <a:t>最小生成树不唯一</a:t>
            </a:r>
            <a:r>
              <a:rPr lang="en-US" altLang="zh-CN" sz="2800" dirty="0" smtClean="0">
                <a:latin typeface="+mn-ea"/>
              </a:rPr>
              <a:t>. </a:t>
            </a:r>
            <a:r>
              <a:rPr lang="zh-CN" altLang="en-US" sz="2800" dirty="0" smtClean="0">
                <a:latin typeface="+mn-ea"/>
              </a:rPr>
              <a:t>其逆否命题成立</a:t>
            </a:r>
            <a:r>
              <a:rPr lang="en-US" altLang="zh-CN" sz="2800" dirty="0" smtClean="0">
                <a:latin typeface="+mn-ea"/>
              </a:rPr>
              <a:t>, </a:t>
            </a:r>
            <a:r>
              <a:rPr lang="zh-CN" altLang="en-US" sz="2800" dirty="0" smtClean="0">
                <a:latin typeface="+mn-ea"/>
              </a:rPr>
              <a:t>得证</a:t>
            </a:r>
            <a:r>
              <a:rPr lang="en-US" altLang="zh-CN" sz="2800" dirty="0" smtClean="0">
                <a:latin typeface="+mn-ea"/>
              </a:rPr>
              <a:t>.</a:t>
            </a:r>
          </a:p>
        </p:txBody>
      </p:sp>
      <p:sp>
        <p:nvSpPr>
          <p:cNvPr id="4" name="椭圆 3"/>
          <p:cNvSpPr/>
          <p:nvPr/>
        </p:nvSpPr>
        <p:spPr>
          <a:xfrm>
            <a:off x="994321" y="5365696"/>
            <a:ext cx="662781" cy="66278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18796" y="5388388"/>
            <a:ext cx="662781" cy="66278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657102" y="5719779"/>
            <a:ext cx="116169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299524" y="4178783"/>
            <a:ext cx="662781" cy="66278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直接箭头连接符 7"/>
          <p:cNvCxnSpPr>
            <a:stCxn id="4" idx="7"/>
            <a:endCxn id="7" idx="3"/>
          </p:cNvCxnSpPr>
          <p:nvPr/>
        </p:nvCxnSpPr>
        <p:spPr>
          <a:xfrm flipV="1">
            <a:off x="1560040" y="4744502"/>
            <a:ext cx="836546" cy="718256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5"/>
            <a:endCxn id="5" idx="0"/>
          </p:cNvCxnSpPr>
          <p:nvPr/>
        </p:nvCxnSpPr>
        <p:spPr>
          <a:xfrm>
            <a:off x="2865243" y="4744502"/>
            <a:ext cx="284944" cy="643886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643271" y="5458719"/>
            <a:ext cx="662781" cy="66278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467746" y="5481411"/>
            <a:ext cx="662781" cy="66278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306052" y="5812802"/>
            <a:ext cx="116169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5948474" y="4271806"/>
            <a:ext cx="662781" cy="66278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直接箭头连接符 14"/>
          <p:cNvCxnSpPr>
            <a:stCxn id="11" idx="7"/>
            <a:endCxn id="14" idx="3"/>
          </p:cNvCxnSpPr>
          <p:nvPr/>
        </p:nvCxnSpPr>
        <p:spPr>
          <a:xfrm flipV="1">
            <a:off x="5208990" y="4837525"/>
            <a:ext cx="836546" cy="718256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8119423" y="5365696"/>
            <a:ext cx="662781" cy="66278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943898" y="5388388"/>
            <a:ext cx="662781" cy="66278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424626" y="4178783"/>
            <a:ext cx="662781" cy="66278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1" name="直接箭头连接符 20"/>
          <p:cNvCxnSpPr>
            <a:stCxn id="17" idx="7"/>
            <a:endCxn id="20" idx="3"/>
          </p:cNvCxnSpPr>
          <p:nvPr/>
        </p:nvCxnSpPr>
        <p:spPr>
          <a:xfrm flipV="1">
            <a:off x="8685142" y="4744502"/>
            <a:ext cx="836546" cy="718256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0" idx="5"/>
            <a:endCxn id="18" idx="0"/>
          </p:cNvCxnSpPr>
          <p:nvPr/>
        </p:nvCxnSpPr>
        <p:spPr>
          <a:xfrm>
            <a:off x="9990345" y="4744502"/>
            <a:ext cx="284944" cy="643886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4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3.4.6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81495" y="1398300"/>
            <a:ext cx="97338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C00000"/>
                </a:solidFill>
              </a:rPr>
              <a:t>Proposition: </a:t>
            </a:r>
            <a:r>
              <a:rPr lang="en-US" altLang="zh-CN" sz="2400"/>
              <a:t>With keys that are </a:t>
            </a:r>
            <a:r>
              <a:rPr lang="en-US" altLang="zh-CN" sz="2400" b="1"/>
              <a:t>t-bit</a:t>
            </a:r>
            <a:r>
              <a:rPr lang="en-US" altLang="zh-CN" sz="2400"/>
              <a:t> integers, for a hash function with prime M, each key bit has the property that there exist two keys differing only in that bit that have different hash values</a:t>
            </a:r>
            <a:r>
              <a:rPr lang="en-US" altLang="zh-CN" sz="240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C00000"/>
                </a:solidFill>
              </a:rPr>
              <a:t>Proof: </a:t>
            </a:r>
            <a:r>
              <a:rPr lang="en-US" altLang="zh-CN" sz="2400" smtClean="0"/>
              <a:t>Every </a:t>
            </a:r>
            <a:r>
              <a:rPr lang="en-US" altLang="zh-CN" sz="2400"/>
              <a:t>time that we modify exactly one bit in an integer, we either add (when modifying from 0 to 1) or subtract (when modifying from 1 to 0) a value that is a power of 2 (0, 1, 2, 4, etc). Since we are never adding or subtracting a prime number (other than 2) or any prime number multiples, the modular hash function with a prime M (other than 2) will yield a different result for both numbers.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22625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46912" cy="1325563"/>
          </a:xfrm>
        </p:spPr>
        <p:txBody>
          <a:bodyPr/>
          <a:lstStyle/>
          <a:p>
            <a:r>
              <a:rPr lang="en-US" altLang="zh-CN" dirty="0" smtClean="0"/>
              <a:t>4.3.5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1269" y="1398300"/>
            <a:ext cx="109134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latin typeface="+mn-ea"/>
              </a:rPr>
              <a:t>Case 1: </a:t>
            </a:r>
            <a:r>
              <a:rPr lang="en-US" altLang="zh-CN" sz="2000" smtClean="0">
                <a:latin typeface="+mn-ea"/>
              </a:rPr>
              <a:t>Both </a:t>
            </a:r>
            <a:r>
              <a:rPr lang="en-US" altLang="zh-CN" sz="2000">
                <a:latin typeface="+mn-ea"/>
              </a:rPr>
              <a:t>e and f are minimum-weight edges in a cut C with no black edges. Coloring either e or f black would be part of the generation of a valid MST, since they both have the minimum weight in the cut. The edges e and f will not be chosen together, because once either e or f is chosen, C will already have a black edge.</a:t>
            </a:r>
          </a:p>
          <a:p>
            <a:pPr>
              <a:lnSpc>
                <a:spcPct val="150000"/>
              </a:lnSpc>
            </a:pPr>
            <a:r>
              <a:rPr lang="en-US" altLang="zh-CN" sz="2000" b="1" smtClean="0">
                <a:latin typeface="+mn-ea"/>
              </a:rPr>
              <a:t>Case 2: </a:t>
            </a:r>
            <a:r>
              <a:rPr lang="en-US" altLang="zh-CN" sz="2000" smtClean="0">
                <a:latin typeface="+mn-ea"/>
              </a:rPr>
              <a:t>Edges </a:t>
            </a:r>
            <a:r>
              <a:rPr lang="en-US" altLang="zh-CN" sz="2000">
                <a:latin typeface="+mn-ea"/>
              </a:rPr>
              <a:t>e and f are minimum-weight edges in different cuts: C1 and C2.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+mn-ea"/>
              </a:rPr>
              <a:t>In this case, they will both be colored black and will be part of the MST.</a:t>
            </a:r>
          </a:p>
          <a:p>
            <a:pPr>
              <a:lnSpc>
                <a:spcPct val="150000"/>
              </a:lnSpc>
            </a:pPr>
            <a:r>
              <a:rPr lang="en-US" altLang="zh-CN" sz="2000" b="1" smtClean="0">
                <a:latin typeface="+mn-ea"/>
              </a:rPr>
              <a:t>Case 3: </a:t>
            </a:r>
            <a:r>
              <a:rPr lang="en-US" altLang="zh-CN" sz="2000" smtClean="0">
                <a:latin typeface="+mn-ea"/>
              </a:rPr>
              <a:t>Edges </a:t>
            </a:r>
            <a:r>
              <a:rPr lang="en-US" altLang="zh-CN" sz="2000">
                <a:latin typeface="+mn-ea"/>
              </a:rPr>
              <a:t>e and f are in the same cut C but are not minimum-weight edges.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+mn-ea"/>
              </a:rPr>
              <a:t>In this case, neither e nor f will be chosen.</a:t>
            </a:r>
          </a:p>
          <a:p>
            <a:pPr>
              <a:lnSpc>
                <a:spcPct val="150000"/>
              </a:lnSpc>
            </a:pPr>
            <a:r>
              <a:rPr lang="en-US" altLang="zh-CN" sz="2000" b="1" smtClean="0">
                <a:latin typeface="+mn-ea"/>
              </a:rPr>
              <a:t>Case 4: </a:t>
            </a:r>
            <a:r>
              <a:rPr lang="en-US" altLang="zh-CN" sz="2000" smtClean="0">
                <a:latin typeface="+mn-ea"/>
              </a:rPr>
              <a:t>Edges </a:t>
            </a:r>
            <a:r>
              <a:rPr lang="en-US" altLang="zh-CN" sz="2000">
                <a:latin typeface="+mn-ea"/>
              </a:rPr>
              <a:t>e and f are in different cuts (C1 and C2) but are not minimum-weight edges.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+mn-ea"/>
              </a:rPr>
              <a:t>In this case, neither e nor f will be chosen.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2896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46912" cy="1325563"/>
          </a:xfrm>
        </p:spPr>
        <p:txBody>
          <a:bodyPr/>
          <a:lstStyle/>
          <a:p>
            <a:r>
              <a:rPr lang="en-US" altLang="zh-CN" dirty="0" smtClean="0"/>
              <a:t>4.3.13</a:t>
            </a:r>
            <a:endParaRPr lang="zh-CN" altLang="en-US" dirty="0"/>
          </a:p>
        </p:txBody>
      </p:sp>
      <p:grpSp>
        <p:nvGrpSpPr>
          <p:cNvPr id="67" name="组合 66"/>
          <p:cNvGrpSpPr/>
          <p:nvPr/>
        </p:nvGrpSpPr>
        <p:grpSpPr>
          <a:xfrm>
            <a:off x="1263476" y="1831763"/>
            <a:ext cx="3958886" cy="3800389"/>
            <a:chOff x="428933" y="1851448"/>
            <a:chExt cx="3958886" cy="3800389"/>
          </a:xfrm>
        </p:grpSpPr>
        <p:grpSp>
          <p:nvGrpSpPr>
            <p:cNvPr id="25" name="组合 24"/>
            <p:cNvGrpSpPr/>
            <p:nvPr/>
          </p:nvGrpSpPr>
          <p:grpSpPr>
            <a:xfrm>
              <a:off x="428933" y="2364897"/>
              <a:ext cx="3958886" cy="3286940"/>
              <a:chOff x="585054" y="3132269"/>
              <a:chExt cx="3958886" cy="3286940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994321" y="5365696"/>
                <a:ext cx="662781" cy="662781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</a:t>
                </a:r>
                <a:endParaRPr lang="zh-CN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818796" y="5388388"/>
                <a:ext cx="662781" cy="662781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</a:t>
                </a:r>
                <a:endParaRPr lang="zh-CN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831366" y="3132269"/>
                <a:ext cx="662781" cy="662781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4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</a:t>
                </a:r>
                <a:endParaRPr lang="zh-CN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7" name="直接箭头连接符 6"/>
              <p:cNvCxnSpPr>
                <a:stCxn id="48" idx="6"/>
                <a:endCxn id="6" idx="2"/>
              </p:cNvCxnSpPr>
              <p:nvPr/>
            </p:nvCxnSpPr>
            <p:spPr>
              <a:xfrm>
                <a:off x="1579102" y="3312862"/>
                <a:ext cx="1252264" cy="150798"/>
              </a:xfrm>
              <a:prstGeom prst="straightConnector1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>
                <a:stCxn id="6" idx="5"/>
                <a:endCxn id="5" idx="0"/>
              </p:cNvCxnSpPr>
              <p:nvPr/>
            </p:nvCxnSpPr>
            <p:spPr>
              <a:xfrm flipH="1">
                <a:off x="3150187" y="3697988"/>
                <a:ext cx="246898" cy="1690400"/>
              </a:xfrm>
              <a:prstGeom prst="straightConnector1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stCxn id="4" idx="6"/>
                <a:endCxn id="5" idx="2"/>
              </p:cNvCxnSpPr>
              <p:nvPr/>
            </p:nvCxnSpPr>
            <p:spPr>
              <a:xfrm>
                <a:off x="1657102" y="5697087"/>
                <a:ext cx="1161694" cy="22692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1963234" y="5649768"/>
                <a:ext cx="124690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b="1" dirty="0" smtClean="0"/>
                  <a:t>1</a:t>
                </a:r>
                <a:endParaRPr lang="zh-CN" altLang="en-US" sz="4400" b="1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85054" y="4179504"/>
                <a:ext cx="124690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b="1" dirty="0" smtClean="0"/>
                  <a:t>1</a:t>
                </a:r>
                <a:endParaRPr lang="zh-CN" altLang="en-US" sz="4400" b="1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3297031" y="4235878"/>
                <a:ext cx="124690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b="1" dirty="0" smtClean="0"/>
                  <a:t>2</a:t>
                </a:r>
                <a:endParaRPr lang="zh-CN" altLang="en-US" sz="4400" b="1" dirty="0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760200" y="1851448"/>
              <a:ext cx="2293822" cy="2866630"/>
              <a:chOff x="760200" y="1851448"/>
              <a:chExt cx="2293822" cy="2866630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760200" y="2214099"/>
                <a:ext cx="662781" cy="662781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4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</a:t>
                </a:r>
                <a:endParaRPr lang="zh-CN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54" name="直接连接符 53"/>
              <p:cNvCxnSpPr>
                <a:stCxn id="48" idx="4"/>
                <a:endCxn id="4" idx="0"/>
              </p:cNvCxnSpPr>
              <p:nvPr/>
            </p:nvCxnSpPr>
            <p:spPr>
              <a:xfrm>
                <a:off x="1091591" y="2876880"/>
                <a:ext cx="78000" cy="1721444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文本框 55"/>
              <p:cNvSpPr txBox="1"/>
              <p:nvPr/>
            </p:nvSpPr>
            <p:spPr>
              <a:xfrm>
                <a:off x="1807113" y="1851448"/>
                <a:ext cx="124690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b="1" dirty="0" smtClean="0"/>
                  <a:t>3</a:t>
                </a:r>
                <a:endParaRPr lang="zh-CN" altLang="en-US" sz="4400" b="1" dirty="0"/>
              </a:p>
            </p:txBody>
          </p:sp>
          <p:cxnSp>
            <p:nvCxnSpPr>
              <p:cNvPr id="58" name="直接连接符 57"/>
              <p:cNvCxnSpPr>
                <a:stCxn id="48" idx="5"/>
                <a:endCxn id="5" idx="1"/>
              </p:cNvCxnSpPr>
              <p:nvPr/>
            </p:nvCxnSpPr>
            <p:spPr>
              <a:xfrm>
                <a:off x="1325919" y="2779818"/>
                <a:ext cx="1433818" cy="193826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1540106" y="3630375"/>
                <a:ext cx="124690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b="1" dirty="0" smtClean="0"/>
                  <a:t>4</a:t>
                </a:r>
                <a:endParaRPr lang="zh-CN" altLang="en-US" sz="4400" b="1" dirty="0"/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7393871" y="1730180"/>
            <a:ext cx="3958886" cy="3800389"/>
            <a:chOff x="428933" y="1851448"/>
            <a:chExt cx="3958886" cy="3800389"/>
          </a:xfrm>
        </p:grpSpPr>
        <p:grpSp>
          <p:nvGrpSpPr>
            <p:cNvPr id="69" name="组合 68"/>
            <p:cNvGrpSpPr/>
            <p:nvPr/>
          </p:nvGrpSpPr>
          <p:grpSpPr>
            <a:xfrm>
              <a:off x="428933" y="2364897"/>
              <a:ext cx="3958886" cy="3286940"/>
              <a:chOff x="585054" y="3132269"/>
              <a:chExt cx="3958886" cy="3286940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994321" y="5365696"/>
                <a:ext cx="662781" cy="662781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</a:t>
                </a:r>
                <a:endParaRPr lang="zh-CN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2818796" y="5388388"/>
                <a:ext cx="662781" cy="662781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</a:t>
                </a:r>
                <a:endParaRPr lang="zh-CN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2831366" y="3132269"/>
                <a:ext cx="662781" cy="662781"/>
              </a:xfrm>
              <a:prstGeom prst="ellipse">
                <a:avLst/>
              </a:pr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4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</a:t>
                </a:r>
                <a:endParaRPr lang="zh-CN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79" name="直接箭头连接符 78"/>
              <p:cNvCxnSpPr>
                <a:stCxn id="71" idx="6"/>
                <a:endCxn id="78" idx="2"/>
              </p:cNvCxnSpPr>
              <p:nvPr/>
            </p:nvCxnSpPr>
            <p:spPr>
              <a:xfrm>
                <a:off x="1579102" y="3312862"/>
                <a:ext cx="1252264" cy="150798"/>
              </a:xfrm>
              <a:prstGeom prst="straightConnector1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/>
              <p:cNvCxnSpPr>
                <a:stCxn id="78" idx="5"/>
                <a:endCxn id="77" idx="0"/>
              </p:cNvCxnSpPr>
              <p:nvPr/>
            </p:nvCxnSpPr>
            <p:spPr>
              <a:xfrm flipH="1">
                <a:off x="3150187" y="3697988"/>
                <a:ext cx="246898" cy="1690400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>
                <a:stCxn id="76" idx="6"/>
                <a:endCxn id="77" idx="2"/>
              </p:cNvCxnSpPr>
              <p:nvPr/>
            </p:nvCxnSpPr>
            <p:spPr>
              <a:xfrm>
                <a:off x="1657102" y="5697087"/>
                <a:ext cx="1161694" cy="22692"/>
              </a:xfrm>
              <a:prstGeom prst="line">
                <a:avLst/>
              </a:prstGeom>
              <a:ln w="571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文本框 81"/>
              <p:cNvSpPr txBox="1"/>
              <p:nvPr/>
            </p:nvSpPr>
            <p:spPr>
              <a:xfrm>
                <a:off x="1963234" y="5649768"/>
                <a:ext cx="124690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b="1" dirty="0" smtClean="0"/>
                  <a:t>1</a:t>
                </a:r>
                <a:endParaRPr lang="zh-CN" altLang="en-US" sz="4400" b="1" dirty="0"/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585054" y="4179504"/>
                <a:ext cx="124690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b="1" dirty="0" smtClean="0"/>
                  <a:t>1</a:t>
                </a:r>
                <a:endParaRPr lang="zh-CN" altLang="en-US" sz="4400" b="1" dirty="0"/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3297031" y="4235878"/>
                <a:ext cx="124690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b="1" dirty="0" smtClean="0"/>
                  <a:t>2</a:t>
                </a:r>
                <a:endParaRPr lang="zh-CN" altLang="en-US" sz="4400" b="1" dirty="0"/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760200" y="1851448"/>
              <a:ext cx="2293822" cy="2866630"/>
              <a:chOff x="760200" y="1851448"/>
              <a:chExt cx="2293822" cy="2866630"/>
            </a:xfrm>
          </p:grpSpPr>
          <p:sp>
            <p:nvSpPr>
              <p:cNvPr id="71" name="椭圆 70"/>
              <p:cNvSpPr/>
              <p:nvPr/>
            </p:nvSpPr>
            <p:spPr>
              <a:xfrm>
                <a:off x="760200" y="2214099"/>
                <a:ext cx="662781" cy="662781"/>
              </a:xfrm>
              <a:prstGeom prst="ellipse">
                <a:avLst/>
              </a:prstGeom>
              <a:noFill/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4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</a:t>
                </a:r>
                <a:endParaRPr lang="zh-CN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72" name="直接连接符 71"/>
              <p:cNvCxnSpPr>
                <a:stCxn id="71" idx="4"/>
                <a:endCxn id="76" idx="0"/>
              </p:cNvCxnSpPr>
              <p:nvPr/>
            </p:nvCxnSpPr>
            <p:spPr>
              <a:xfrm>
                <a:off x="1091591" y="2876880"/>
                <a:ext cx="78000" cy="1721444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文本框 72"/>
              <p:cNvSpPr txBox="1"/>
              <p:nvPr/>
            </p:nvSpPr>
            <p:spPr>
              <a:xfrm>
                <a:off x="1807113" y="1851448"/>
                <a:ext cx="124690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b="1" dirty="0" smtClean="0"/>
                  <a:t>3</a:t>
                </a:r>
                <a:endParaRPr lang="zh-CN" altLang="en-US" sz="4400" b="1" dirty="0"/>
              </a:p>
            </p:txBody>
          </p:sp>
          <p:cxnSp>
            <p:nvCxnSpPr>
              <p:cNvPr id="74" name="直接连接符 73"/>
              <p:cNvCxnSpPr>
                <a:stCxn id="71" idx="5"/>
                <a:endCxn id="77" idx="1"/>
              </p:cNvCxnSpPr>
              <p:nvPr/>
            </p:nvCxnSpPr>
            <p:spPr>
              <a:xfrm>
                <a:off x="1325919" y="2779818"/>
                <a:ext cx="1433818" cy="193826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1540106" y="3630375"/>
                <a:ext cx="124690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b="1" dirty="0" smtClean="0"/>
                  <a:t>4</a:t>
                </a:r>
                <a:endParaRPr lang="zh-CN" altLang="en-US" sz="4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3505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46912" cy="1325563"/>
          </a:xfrm>
        </p:spPr>
        <p:txBody>
          <a:bodyPr/>
          <a:lstStyle/>
          <a:p>
            <a:r>
              <a:rPr lang="en-US" altLang="zh-CN" dirty="0" smtClean="0"/>
              <a:t>4.3.15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1269" y="1398300"/>
            <a:ext cx="109134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+mn-ea"/>
              </a:rPr>
              <a:t>已知一个加权图和其最小生成树</a:t>
            </a:r>
            <a:r>
              <a:rPr lang="en-US" altLang="zh-CN" sz="3200" dirty="0" smtClean="0">
                <a:latin typeface="+mn-ea"/>
              </a:rPr>
              <a:t>, </a:t>
            </a:r>
            <a:r>
              <a:rPr lang="zh-CN" altLang="en-US" sz="3200" dirty="0" smtClean="0">
                <a:latin typeface="+mn-ea"/>
              </a:rPr>
              <a:t>向该图添加一条边</a:t>
            </a:r>
            <a:r>
              <a:rPr lang="en-US" altLang="zh-CN" sz="3200" dirty="0" smtClean="0">
                <a:latin typeface="+mn-ea"/>
              </a:rPr>
              <a:t>, </a:t>
            </a:r>
            <a:r>
              <a:rPr lang="zh-CN" altLang="en-US" sz="3200" dirty="0" smtClean="0">
                <a:latin typeface="+mn-ea"/>
              </a:rPr>
              <a:t>如何在与顶点个数</a:t>
            </a:r>
            <a:r>
              <a:rPr lang="en-US" altLang="zh-CN" sz="3200" dirty="0" smtClean="0">
                <a:latin typeface="+mn-ea"/>
              </a:rPr>
              <a:t>V</a:t>
            </a:r>
            <a:r>
              <a:rPr lang="zh-CN" altLang="en-US" sz="3200" dirty="0" smtClean="0">
                <a:latin typeface="+mn-ea"/>
              </a:rPr>
              <a:t>成正比的时间内找到新的最小生成树</a:t>
            </a:r>
            <a:r>
              <a:rPr lang="en-US" altLang="zh-CN" sz="32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+mn-ea"/>
              </a:rPr>
              <a:t>把这条边加到原有生成树中</a:t>
            </a:r>
            <a:r>
              <a:rPr lang="en-US" altLang="zh-CN" sz="3200" dirty="0" smtClean="0">
                <a:latin typeface="+mn-ea"/>
              </a:rPr>
              <a:t>, </a:t>
            </a:r>
            <a:r>
              <a:rPr lang="zh-CN" altLang="en-US" sz="3200" dirty="0" smtClean="0">
                <a:latin typeface="+mn-ea"/>
              </a:rPr>
              <a:t>那么原有生成树必然存在一个环</a:t>
            </a:r>
            <a:r>
              <a:rPr lang="en-US" altLang="zh-CN" sz="3200" dirty="0" smtClean="0">
                <a:latin typeface="+mn-ea"/>
              </a:rPr>
              <a:t>, </a:t>
            </a:r>
            <a:r>
              <a:rPr lang="zh-CN" altLang="en-US" sz="3200" dirty="0" smtClean="0">
                <a:latin typeface="+mn-ea"/>
              </a:rPr>
              <a:t>删掉这个环中最大的边即可</a:t>
            </a:r>
            <a:r>
              <a:rPr lang="en-US" altLang="zh-CN" sz="3200" dirty="0" smtClean="0">
                <a:latin typeface="+mn-ea"/>
              </a:rPr>
              <a:t>, </a:t>
            </a:r>
            <a:r>
              <a:rPr lang="zh-CN" altLang="en-US" sz="3200" dirty="0" smtClean="0">
                <a:latin typeface="+mn-ea"/>
              </a:rPr>
              <a:t>最坏情况下</a:t>
            </a:r>
            <a:r>
              <a:rPr lang="en-US" altLang="zh-CN" sz="3200" dirty="0" smtClean="0">
                <a:latin typeface="+mn-ea"/>
              </a:rPr>
              <a:t>, </a:t>
            </a:r>
            <a:r>
              <a:rPr lang="zh-CN" altLang="en-US" sz="3200" dirty="0" smtClean="0">
                <a:latin typeface="+mn-ea"/>
              </a:rPr>
              <a:t>这个环包含了所有的顶点</a:t>
            </a:r>
            <a:r>
              <a:rPr lang="en-US" altLang="zh-CN" sz="3200" dirty="0" smtClean="0">
                <a:latin typeface="+mn-ea"/>
              </a:rPr>
              <a:t>, </a:t>
            </a:r>
            <a:r>
              <a:rPr lang="zh-CN" altLang="en-US" sz="3200" dirty="0" smtClean="0">
                <a:latin typeface="+mn-ea"/>
              </a:rPr>
              <a:t>需要遍历</a:t>
            </a:r>
            <a:r>
              <a:rPr lang="en-US" altLang="zh-CN" sz="3200" dirty="0" smtClean="0">
                <a:latin typeface="+mn-ea"/>
              </a:rPr>
              <a:t>V</a:t>
            </a:r>
            <a:r>
              <a:rPr lang="zh-CN" altLang="en-US" sz="3200" dirty="0" smtClean="0">
                <a:latin typeface="+mn-ea"/>
              </a:rPr>
              <a:t>条边</a:t>
            </a:r>
            <a:r>
              <a:rPr lang="en-US" altLang="zh-CN" sz="32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6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46912" cy="1325563"/>
          </a:xfrm>
        </p:spPr>
        <p:txBody>
          <a:bodyPr/>
          <a:lstStyle/>
          <a:p>
            <a:r>
              <a:rPr lang="en-US" altLang="zh-CN" dirty="0" smtClean="0"/>
              <a:t>4.4.1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1269" y="1398300"/>
            <a:ext cx="10913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+mn-ea"/>
              </a:rPr>
              <a:t>判断</a:t>
            </a:r>
            <a:r>
              <a:rPr lang="en-US" altLang="zh-CN" sz="3200" dirty="0" smtClean="0">
                <a:latin typeface="+mn-ea"/>
              </a:rPr>
              <a:t>: </a:t>
            </a:r>
            <a:r>
              <a:rPr lang="zh-CN" altLang="en-US" sz="3200" dirty="0" smtClean="0">
                <a:latin typeface="+mn-ea"/>
              </a:rPr>
              <a:t>给所有的边的权值都加上一个常数不会改变最短路径</a:t>
            </a:r>
            <a:r>
              <a:rPr lang="en-US" altLang="zh-CN" sz="32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+mn-ea"/>
              </a:rPr>
              <a:t>错误</a:t>
            </a:r>
            <a:r>
              <a:rPr lang="en-US" altLang="zh-CN" sz="3200" dirty="0" smtClean="0">
                <a:latin typeface="+mn-ea"/>
              </a:rPr>
              <a:t>. </a:t>
            </a:r>
            <a:r>
              <a:rPr lang="zh-CN" altLang="en-US" sz="3200" dirty="0" smtClean="0">
                <a:latin typeface="+mn-ea"/>
              </a:rPr>
              <a:t>反例如下</a:t>
            </a:r>
            <a:endParaRPr lang="en-US" altLang="zh-CN" sz="3200" dirty="0" smtClean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94321" y="5365696"/>
            <a:ext cx="662781" cy="66278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35721" y="5281510"/>
            <a:ext cx="662781" cy="66278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直接箭头连接符 5"/>
          <p:cNvCxnSpPr>
            <a:endCxn id="5" idx="2"/>
          </p:cNvCxnSpPr>
          <p:nvPr/>
        </p:nvCxnSpPr>
        <p:spPr>
          <a:xfrm flipV="1">
            <a:off x="1657102" y="5612901"/>
            <a:ext cx="2978619" cy="106878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650576" y="3835437"/>
            <a:ext cx="662781" cy="66278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直接箭头连接符 7"/>
          <p:cNvCxnSpPr>
            <a:stCxn id="4" idx="7"/>
            <a:endCxn id="7" idx="3"/>
          </p:cNvCxnSpPr>
          <p:nvPr/>
        </p:nvCxnSpPr>
        <p:spPr>
          <a:xfrm flipV="1">
            <a:off x="1560040" y="4401156"/>
            <a:ext cx="187598" cy="1061602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3" idx="5"/>
            <a:endCxn id="5" idx="0"/>
          </p:cNvCxnSpPr>
          <p:nvPr/>
        </p:nvCxnSpPr>
        <p:spPr>
          <a:xfrm>
            <a:off x="3979638" y="4313501"/>
            <a:ext cx="987474" cy="968009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3413919" y="3747782"/>
            <a:ext cx="662781" cy="66278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直接连接符 16"/>
          <p:cNvCxnSpPr>
            <a:stCxn id="7" idx="6"/>
            <a:endCxn id="13" idx="2"/>
          </p:cNvCxnSpPr>
          <p:nvPr/>
        </p:nvCxnSpPr>
        <p:spPr>
          <a:xfrm flipV="1">
            <a:off x="2313357" y="4079173"/>
            <a:ext cx="1100562" cy="8765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829791" y="5643756"/>
            <a:ext cx="1246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4</a:t>
            </a:r>
            <a:endParaRPr lang="zh-CN" altLang="en-US" sz="44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2498400" y="3363061"/>
            <a:ext cx="6485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1</a:t>
            </a:r>
            <a:endParaRPr lang="zh-CN" altLang="en-US" sz="44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4343656" y="4070055"/>
            <a:ext cx="1246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1</a:t>
            </a:r>
            <a:endParaRPr lang="zh-CN" altLang="en-US" sz="44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1085000" y="4371743"/>
            <a:ext cx="2899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1</a:t>
            </a:r>
            <a:endParaRPr lang="zh-CN" altLang="en-US" sz="4400" b="1" dirty="0"/>
          </a:p>
        </p:txBody>
      </p:sp>
      <p:sp>
        <p:nvSpPr>
          <p:cNvPr id="22" name="椭圆 21"/>
          <p:cNvSpPr/>
          <p:nvPr/>
        </p:nvSpPr>
        <p:spPr>
          <a:xfrm>
            <a:off x="6633393" y="5131078"/>
            <a:ext cx="662781" cy="66278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274793" y="5046892"/>
            <a:ext cx="662781" cy="66278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4" name="直接箭头连接符 23"/>
          <p:cNvCxnSpPr>
            <a:endCxn id="23" idx="2"/>
          </p:cNvCxnSpPr>
          <p:nvPr/>
        </p:nvCxnSpPr>
        <p:spPr>
          <a:xfrm flipV="1">
            <a:off x="7296174" y="5378283"/>
            <a:ext cx="2978619" cy="106878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7289648" y="3600819"/>
            <a:ext cx="662781" cy="66278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6" name="直接箭头连接符 25"/>
          <p:cNvCxnSpPr>
            <a:stCxn id="22" idx="7"/>
            <a:endCxn id="25" idx="3"/>
          </p:cNvCxnSpPr>
          <p:nvPr/>
        </p:nvCxnSpPr>
        <p:spPr>
          <a:xfrm flipV="1">
            <a:off x="7199112" y="4166538"/>
            <a:ext cx="187598" cy="106160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8" idx="5"/>
            <a:endCxn id="23" idx="0"/>
          </p:cNvCxnSpPr>
          <p:nvPr/>
        </p:nvCxnSpPr>
        <p:spPr>
          <a:xfrm>
            <a:off x="9618710" y="4078883"/>
            <a:ext cx="987474" cy="968009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052991" y="3513164"/>
            <a:ext cx="662781" cy="66278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直接连接符 28"/>
          <p:cNvCxnSpPr>
            <a:stCxn id="25" idx="6"/>
            <a:endCxn id="28" idx="2"/>
          </p:cNvCxnSpPr>
          <p:nvPr/>
        </p:nvCxnSpPr>
        <p:spPr>
          <a:xfrm flipV="1">
            <a:off x="7952429" y="3844555"/>
            <a:ext cx="1100562" cy="87655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468863" y="5409138"/>
            <a:ext cx="1246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6</a:t>
            </a:r>
            <a:endParaRPr lang="zh-CN" altLang="en-US" sz="44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8137472" y="3128443"/>
            <a:ext cx="6485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3</a:t>
            </a:r>
            <a:endParaRPr lang="zh-CN" altLang="en-US" sz="4400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9982728" y="3835437"/>
            <a:ext cx="1246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3</a:t>
            </a:r>
            <a:endParaRPr lang="zh-CN" altLang="en-US" sz="44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6724072" y="4137125"/>
            <a:ext cx="2899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3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064812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46912" cy="1325563"/>
          </a:xfrm>
        </p:spPr>
        <p:txBody>
          <a:bodyPr/>
          <a:lstStyle/>
          <a:p>
            <a:r>
              <a:rPr lang="en-US" altLang="zh-CN" dirty="0" smtClean="0"/>
              <a:t>4.4.9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065954"/>
              </p:ext>
            </p:extLst>
          </p:nvPr>
        </p:nvGraphicFramePr>
        <p:xfrm>
          <a:off x="1984499" y="1412309"/>
          <a:ext cx="9178305" cy="5020855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835661">
                  <a:extLst>
                    <a:ext uri="{9D8B030D-6E8A-4147-A177-3AD203B41FA5}">
                      <a16:colId xmlns:a16="http://schemas.microsoft.com/office/drawing/2014/main" val="409153516"/>
                    </a:ext>
                  </a:extLst>
                </a:gridCol>
                <a:gridCol w="1835661">
                  <a:extLst>
                    <a:ext uri="{9D8B030D-6E8A-4147-A177-3AD203B41FA5}">
                      <a16:colId xmlns:a16="http://schemas.microsoft.com/office/drawing/2014/main" val="2543932176"/>
                    </a:ext>
                  </a:extLst>
                </a:gridCol>
                <a:gridCol w="1835661">
                  <a:extLst>
                    <a:ext uri="{9D8B030D-6E8A-4147-A177-3AD203B41FA5}">
                      <a16:colId xmlns:a16="http://schemas.microsoft.com/office/drawing/2014/main" val="2743910020"/>
                    </a:ext>
                  </a:extLst>
                </a:gridCol>
                <a:gridCol w="1835661">
                  <a:extLst>
                    <a:ext uri="{9D8B030D-6E8A-4147-A177-3AD203B41FA5}">
                      <a16:colId xmlns:a16="http://schemas.microsoft.com/office/drawing/2014/main" val="3892641584"/>
                    </a:ext>
                  </a:extLst>
                </a:gridCol>
                <a:gridCol w="1835661">
                  <a:extLst>
                    <a:ext uri="{9D8B030D-6E8A-4147-A177-3AD203B41FA5}">
                      <a16:colId xmlns:a16="http://schemas.microsoft.com/office/drawing/2014/main" val="2761021518"/>
                    </a:ext>
                  </a:extLst>
                </a:gridCol>
              </a:tblGrid>
              <a:tr h="1004171">
                <a:tc>
                  <a:txBody>
                    <a:bodyPr/>
                    <a:lstStyle/>
                    <a:p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extLst>
                  <a:ext uri="{0D108BD9-81ED-4DB2-BD59-A6C34878D82A}">
                    <a16:rowId xmlns:a16="http://schemas.microsoft.com/office/drawing/2014/main" val="3956228449"/>
                  </a:ext>
                </a:extLst>
              </a:tr>
              <a:tr h="1004171"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tc>
                  <a:txBody>
                    <a:bodyPr/>
                    <a:lstStyle/>
                    <a:p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extLst>
                  <a:ext uri="{0D108BD9-81ED-4DB2-BD59-A6C34878D82A}">
                    <a16:rowId xmlns:a16="http://schemas.microsoft.com/office/drawing/2014/main" val="112442669"/>
                  </a:ext>
                </a:extLst>
              </a:tr>
              <a:tr h="1004171"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tc>
                  <a:txBody>
                    <a:bodyPr/>
                    <a:lstStyle/>
                    <a:p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r>
                        <a:rPr lang="en-US" altLang="zh-CN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30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extLst>
                  <a:ext uri="{0D108BD9-81ED-4DB2-BD59-A6C34878D82A}">
                    <a16:rowId xmlns:a16="http://schemas.microsoft.com/office/drawing/2014/main" val="3237744442"/>
                  </a:ext>
                </a:extLst>
              </a:tr>
              <a:tr h="1004171"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tc>
                  <a:txBody>
                    <a:bodyPr/>
                    <a:lstStyle/>
                    <a:p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extLst>
                  <a:ext uri="{0D108BD9-81ED-4DB2-BD59-A6C34878D82A}">
                    <a16:rowId xmlns:a16="http://schemas.microsoft.com/office/drawing/2014/main" val="2127768986"/>
                  </a:ext>
                </a:extLst>
              </a:tr>
              <a:tr h="1004171"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r>
                        <a:rPr lang="en-US" altLang="zh-CN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30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tc>
                  <a:txBody>
                    <a:bodyPr/>
                    <a:lstStyle/>
                    <a:p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extLst>
                  <a:ext uri="{0D108BD9-81ED-4DB2-BD59-A6C34878D82A}">
                    <a16:rowId xmlns:a16="http://schemas.microsoft.com/office/drawing/2014/main" val="2137824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404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46912" cy="1325563"/>
          </a:xfrm>
        </p:spPr>
        <p:txBody>
          <a:bodyPr/>
          <a:lstStyle/>
          <a:p>
            <a:r>
              <a:rPr lang="en-US" altLang="zh-CN" dirty="0" smtClean="0"/>
              <a:t>4.4.13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1269" y="1398300"/>
            <a:ext cx="10913422" cy="755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+mn-ea"/>
              </a:rPr>
              <a:t>略</a:t>
            </a:r>
            <a:r>
              <a:rPr lang="en-US" altLang="zh-CN" sz="32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0928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46912" cy="1325563"/>
          </a:xfrm>
        </p:spPr>
        <p:txBody>
          <a:bodyPr/>
          <a:lstStyle/>
          <a:p>
            <a:r>
              <a:rPr lang="en-US" altLang="zh-CN" dirty="0" smtClean="0"/>
              <a:t>4.4.15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1269" y="1398300"/>
            <a:ext cx="10913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若</a:t>
            </a:r>
            <a:r>
              <a:rPr lang="zh-CN" altLang="en-US" sz="3200" dirty="0" smtClean="0">
                <a:latin typeface="+mn-ea"/>
              </a:rPr>
              <a:t>存在负权重环</a:t>
            </a:r>
            <a:r>
              <a:rPr lang="en-US" altLang="zh-CN" sz="3200" dirty="0" smtClean="0">
                <a:latin typeface="+mn-ea"/>
              </a:rPr>
              <a:t>, </a:t>
            </a:r>
            <a:r>
              <a:rPr lang="zh-CN" altLang="en-US" sz="3200" dirty="0" smtClean="0">
                <a:latin typeface="+mn-ea"/>
              </a:rPr>
              <a:t>如果算法没有额外处理负权重环的步骤</a:t>
            </a:r>
            <a:r>
              <a:rPr lang="en-US" altLang="zh-CN" sz="3200" dirty="0" smtClean="0">
                <a:latin typeface="+mn-ea"/>
              </a:rPr>
              <a:t>, </a:t>
            </a:r>
            <a:r>
              <a:rPr lang="zh-CN" altLang="en-US" sz="3200" dirty="0" smtClean="0">
                <a:latin typeface="+mn-ea"/>
              </a:rPr>
              <a:t>那么就会陷入无限循环</a:t>
            </a:r>
            <a:r>
              <a:rPr lang="en-US" altLang="zh-CN" sz="3200" dirty="0" smtClean="0">
                <a:latin typeface="+mn-ea"/>
              </a:rPr>
              <a:t>, </a:t>
            </a:r>
            <a:r>
              <a:rPr lang="zh-CN" altLang="en-US" sz="3200" dirty="0" smtClean="0">
                <a:latin typeface="+mn-ea"/>
              </a:rPr>
              <a:t>否则只会在这个负环走一次</a:t>
            </a:r>
            <a:r>
              <a:rPr lang="en-US" altLang="zh-CN" sz="3200" smtClean="0">
                <a:latin typeface="+mn-ea"/>
              </a:rPr>
              <a:t>.</a:t>
            </a:r>
            <a:endParaRPr lang="en-US" altLang="zh-CN" sz="3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580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3.4.12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81495" y="1398300"/>
            <a:ext cx="97338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smtClean="0"/>
              <a:t>都不可能；</a:t>
            </a:r>
            <a:endParaRPr lang="en-US" altLang="zh-CN" sz="3200" smtClean="0"/>
          </a:p>
          <a:p>
            <a:pPr>
              <a:lnSpc>
                <a:spcPct val="150000"/>
              </a:lnSpc>
            </a:pPr>
            <a:r>
              <a:rPr lang="zh-CN" altLang="en-US" sz="3200" smtClean="0"/>
              <a:t>最小</a:t>
            </a:r>
            <a:r>
              <a:rPr lang="en-US" altLang="zh-CN" sz="3200" smtClean="0"/>
              <a:t>&amp;</a:t>
            </a:r>
            <a:r>
              <a:rPr lang="zh-CN" altLang="en-US" sz="3200" smtClean="0"/>
              <a:t>最大探测</a:t>
            </a:r>
            <a:r>
              <a:rPr lang="zh-CN" altLang="en-US" sz="3200"/>
              <a:t>次数：</a:t>
            </a:r>
            <a:r>
              <a:rPr lang="en-US" sz="3200"/>
              <a:t>1 + 2 + 1 + 2 + 1 + 2 + 3 = </a:t>
            </a:r>
            <a:r>
              <a:rPr lang="en-US" sz="3200" smtClean="0"/>
              <a:t>12</a:t>
            </a:r>
            <a:r>
              <a:rPr lang="zh-CN" altLang="en-US" sz="3200" smtClean="0"/>
              <a:t>；</a:t>
            </a:r>
            <a:endParaRPr lang="en-US" altLang="zh-CN" sz="3200" smtClean="0"/>
          </a:p>
          <a:p>
            <a:pPr>
              <a:lnSpc>
                <a:spcPct val="150000"/>
              </a:lnSpc>
            </a:pPr>
            <a:r>
              <a:rPr lang="zh-CN" altLang="en-US" sz="3200" smtClean="0"/>
              <a:t>任意插入顺序；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2574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3.4.13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81495" y="1398300"/>
            <a:ext cx="9733809" cy="755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smtClean="0"/>
              <a:t>A &amp; C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1537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3.4.14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81495" y="1398300"/>
            <a:ext cx="9733809" cy="755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smtClean="0"/>
              <a:t>A &amp; C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2109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3.5.3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81495" y="1398300"/>
            <a:ext cx="9733809" cy="14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实现</a:t>
            </a:r>
            <a:r>
              <a:rPr lang="en-US" altLang="zh-CN" sz="3200" dirty="0" err="1" smtClean="0"/>
              <a:t>BinarySearchSET</a:t>
            </a:r>
            <a:r>
              <a:rPr lang="en-US" altLang="zh-CN" sz="32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略</a:t>
            </a:r>
            <a:r>
              <a:rPr lang="en-US" altLang="zh-CN" sz="3200" dirty="0" smtClean="0"/>
              <a:t>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8318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3.5.9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81495" y="1398300"/>
            <a:ext cx="97338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允许重复键值的二叉查找树</a:t>
            </a:r>
            <a:r>
              <a:rPr lang="en-US" altLang="zh-CN" sz="3200" dirty="0" smtClean="0"/>
              <a:t>BST.</a:t>
            </a:r>
          </a:p>
          <a:p>
            <a:pPr>
              <a:lnSpc>
                <a:spcPct val="150000"/>
              </a:lnSpc>
            </a:pPr>
            <a:r>
              <a:rPr lang="zh-CN" altLang="en-US" sz="3200" smtClean="0"/>
              <a:t>取巧：将</a:t>
            </a:r>
            <a:r>
              <a:rPr lang="en-US" altLang="zh-CN" sz="3200" dirty="0" smtClean="0"/>
              <a:t>Value</a:t>
            </a:r>
            <a:r>
              <a:rPr lang="zh-CN" altLang="en-US" sz="3200" dirty="0" smtClean="0"/>
              <a:t>的数据结构</a:t>
            </a:r>
            <a:r>
              <a:rPr lang="zh-CN" altLang="en-US" sz="3200" dirty="0"/>
              <a:t>设</a:t>
            </a:r>
            <a:r>
              <a:rPr lang="zh-CN" altLang="en-US" sz="3200" dirty="0" smtClean="0"/>
              <a:t>为数组</a:t>
            </a:r>
            <a:r>
              <a:rPr lang="en-US" altLang="zh-CN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5753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4.1.1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381495" y="1398300"/>
                <a:ext cx="9733809" cy="2666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200" dirty="0" smtClean="0"/>
                  <a:t>V</a:t>
                </a:r>
                <a:r>
                  <a:rPr lang="zh-CN" altLang="en-US" sz="3200" dirty="0" smtClean="0"/>
                  <a:t>个定点且不含平行边的图至多含有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sz="3200" i="1">
                        <a:latin typeface="Cambria Math" panose="02040503050406030204" pitchFamily="18" charset="0"/>
                      </a:rPr>
                      <m:t>条</m:t>
                    </m:r>
                  </m:oMath>
                </a14:m>
                <a:r>
                  <a:rPr lang="zh-CN" altLang="en-US" sz="3200" b="0" dirty="0" smtClean="0"/>
                  <a:t>边</a:t>
                </a:r>
                <a:r>
                  <a:rPr lang="en-US" altLang="zh-CN" sz="3200" b="0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3200" dirty="0" smtClean="0"/>
                  <a:t>连通图至少含有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3200" b="0" dirty="0" smtClean="0"/>
                  <a:t>条边</a:t>
                </a:r>
                <a:r>
                  <a:rPr lang="en-US" altLang="zh-CN" sz="3200" b="0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3200" b="0" dirty="0" smtClean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495" y="1398300"/>
                <a:ext cx="9733809" cy="2666627"/>
              </a:xfrm>
              <a:prstGeom prst="rect">
                <a:avLst/>
              </a:prstGeom>
              <a:blipFill>
                <a:blip r:embed="rId2"/>
                <a:stretch>
                  <a:fillRect l="-16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36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4.1.10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81495" y="1398300"/>
            <a:ext cx="97338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0" dirty="0" smtClean="0"/>
              <a:t>当深度优先遍历第一次退栈的那个</a:t>
            </a:r>
            <a:r>
              <a:rPr lang="zh-CN" altLang="en-US" sz="3200" b="0" smtClean="0"/>
              <a:t>顶点即为此顶点</a:t>
            </a:r>
            <a:r>
              <a:rPr lang="en-US" altLang="zh-CN" sz="3200" b="0" dirty="0" smtClean="0"/>
              <a:t>, </a:t>
            </a:r>
            <a:r>
              <a:rPr lang="zh-CN" altLang="en-US" sz="3200" b="0" dirty="0" smtClean="0"/>
              <a:t>因为要么这个点只有一个邻居顶点</a:t>
            </a:r>
            <a:r>
              <a:rPr lang="en-US" altLang="zh-CN" sz="3200" b="0" dirty="0" smtClean="0"/>
              <a:t>, </a:t>
            </a:r>
            <a:r>
              <a:rPr lang="zh-CN" altLang="en-US" sz="3200" b="0" dirty="0" smtClean="0"/>
              <a:t>要么它的邻居都已经被访问过</a:t>
            </a:r>
            <a:r>
              <a:rPr lang="en-US" altLang="zh-CN" sz="3200" dirty="0" smtClean="0"/>
              <a:t>, </a:t>
            </a:r>
            <a:r>
              <a:rPr lang="zh-CN" altLang="en-US" sz="3200" dirty="0" smtClean="0"/>
              <a:t>也就是说不</a:t>
            </a:r>
            <a:r>
              <a:rPr lang="zh-CN" altLang="en-US" sz="3200" dirty="0"/>
              <a:t>需要通过该</a:t>
            </a:r>
            <a:r>
              <a:rPr lang="zh-CN" altLang="en-US" sz="3200" dirty="0" smtClean="0"/>
              <a:t>顶点就能访问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连通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它的邻居</a:t>
            </a:r>
            <a:r>
              <a:rPr lang="en-US" altLang="zh-CN" sz="3200" dirty="0" smtClean="0"/>
              <a:t>.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endParaRPr lang="en-US" altLang="zh-CN" sz="3200" b="0" dirty="0" smtClean="0"/>
          </a:p>
        </p:txBody>
      </p:sp>
    </p:spTree>
    <p:extLst>
      <p:ext uri="{BB962C8B-B14F-4D97-AF65-F5344CB8AC3E}">
        <p14:creationId xmlns:p14="http://schemas.microsoft.com/office/powerpoint/2010/main" val="3805867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76200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1164</Words>
  <Application>Microsoft Office PowerPoint</Application>
  <PresentationFormat>宽屏</PresentationFormat>
  <Paragraphs>208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等线 Light</vt:lpstr>
      <vt:lpstr>微软雅黑</vt:lpstr>
      <vt:lpstr>Arial</vt:lpstr>
      <vt:lpstr>Cambria Math</vt:lpstr>
      <vt:lpstr>Office 主题​​</vt:lpstr>
      <vt:lpstr>作业讲评</vt:lpstr>
      <vt:lpstr>3.4.6</vt:lpstr>
      <vt:lpstr>3.4.12</vt:lpstr>
      <vt:lpstr>3.4.13</vt:lpstr>
      <vt:lpstr>3.4.14</vt:lpstr>
      <vt:lpstr>3.5.3</vt:lpstr>
      <vt:lpstr>3.5.9</vt:lpstr>
      <vt:lpstr>4.1.1</vt:lpstr>
      <vt:lpstr>4.1.10</vt:lpstr>
      <vt:lpstr>4.1.12</vt:lpstr>
      <vt:lpstr>4.1.14</vt:lpstr>
      <vt:lpstr>4.1.25</vt:lpstr>
      <vt:lpstr>4.2.1</vt:lpstr>
      <vt:lpstr>4.2.5</vt:lpstr>
      <vt:lpstr>4.2.8</vt:lpstr>
      <vt:lpstr>4.2.9</vt:lpstr>
      <vt:lpstr>4.2.17</vt:lpstr>
      <vt:lpstr>4.3.3</vt:lpstr>
      <vt:lpstr>4.3.4</vt:lpstr>
      <vt:lpstr>4.3.5</vt:lpstr>
      <vt:lpstr>4.3.13</vt:lpstr>
      <vt:lpstr>4.3.15</vt:lpstr>
      <vt:lpstr>4.4.1</vt:lpstr>
      <vt:lpstr>4.4.9</vt:lpstr>
      <vt:lpstr>4.4.13</vt:lpstr>
      <vt:lpstr>4.4.15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作业讲评</dc:title>
  <dc:creator>Ryou Chiei</dc:creator>
  <cp:lastModifiedBy>Went Yao</cp:lastModifiedBy>
  <cp:revision>57</cp:revision>
  <dcterms:created xsi:type="dcterms:W3CDTF">2018-04-26T03:18:36Z</dcterms:created>
  <dcterms:modified xsi:type="dcterms:W3CDTF">2019-04-26T11:19:45Z</dcterms:modified>
</cp:coreProperties>
</file>