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4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2096095"/>
            <a:ext cx="13042821" cy="1956435"/>
          </a:xfrm>
          <a:prstGeom prst="rect">
            <a:avLst/>
          </a:prstGeom>
          <a:noFill/>
          <a:ln/>
        </p:spPr>
        <p:txBody>
          <a:bodyPr wrap="square" rtlCol="0" anchor="t"/>
          <a:lstStyle/>
          <a:p>
            <a:pPr marL="0" indent="0">
              <a:lnSpc>
                <a:spcPts val="7702"/>
              </a:lnSpc>
              <a:buNone/>
            </a:pPr>
            <a:r>
              <a:rPr lang="en-US" sz="6162" b="1" dirty="0">
                <a:solidFill>
                  <a:srgbClr val="3B4540"/>
                </a:solidFill>
                <a:latin typeface="Fraunces" pitchFamily="34" charset="0"/>
                <a:ea typeface="Fraunces" pitchFamily="34" charset="-122"/>
                <a:cs typeface="Fraunces" pitchFamily="34" charset="-120"/>
              </a:rPr>
              <a:t>Mastering the Art of Impromptu Speaking</a:t>
            </a:r>
            <a:endParaRPr lang="en-US" sz="6162" dirty="0"/>
          </a:p>
        </p:txBody>
      </p:sp>
      <p:sp>
        <p:nvSpPr>
          <p:cNvPr id="5" name="Text 3"/>
          <p:cNvSpPr/>
          <p:nvPr/>
        </p:nvSpPr>
        <p:spPr>
          <a:xfrm>
            <a:off x="793790" y="4392692"/>
            <a:ext cx="13042821"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Confidence and the ability to speak extemporaneously are valuable skills in various settings, from business presentations to casual conversations. This presentation explores strategies to enhance confidence and deliver effective impromptu speeches.</a:t>
            </a:r>
            <a:endParaRPr lang="en-US" sz="1786" dirty="0"/>
          </a:p>
        </p:txBody>
      </p:sp>
      <p:sp>
        <p:nvSpPr>
          <p:cNvPr id="6" name="Shape 4"/>
          <p:cNvSpPr/>
          <p:nvPr/>
        </p:nvSpPr>
        <p:spPr>
          <a:xfrm>
            <a:off x="793790" y="5753457"/>
            <a:ext cx="362903" cy="362903"/>
          </a:xfrm>
          <a:prstGeom prst="roundRect">
            <a:avLst>
              <a:gd name="adj" fmla="val 25194296"/>
            </a:avLst>
          </a:prstGeom>
          <a:solidFill>
            <a:srgbClr val="4DBFF5"/>
          </a:solidFill>
          <a:ln w="7620">
            <a:solidFill>
              <a:srgbClr val="FFFFFF"/>
            </a:solidFill>
            <a:prstDash val="solid"/>
          </a:ln>
        </p:spPr>
      </p:sp>
      <p:sp>
        <p:nvSpPr>
          <p:cNvPr id="7" name="Text 5"/>
          <p:cNvSpPr/>
          <p:nvPr/>
        </p:nvSpPr>
        <p:spPr>
          <a:xfrm>
            <a:off x="920115" y="5886093"/>
            <a:ext cx="110133" cy="97512"/>
          </a:xfrm>
          <a:prstGeom prst="rect">
            <a:avLst/>
          </a:prstGeom>
          <a:noFill/>
          <a:ln/>
        </p:spPr>
        <p:txBody>
          <a:bodyPr wrap="none" rtlCol="0" anchor="t"/>
          <a:lstStyle/>
          <a:p>
            <a:pPr marL="0" indent="0" algn="ctr">
              <a:lnSpc>
                <a:spcPts val="768"/>
              </a:lnSpc>
              <a:buNone/>
            </a:pPr>
            <a:r>
              <a:rPr lang="en-US" sz="768" dirty="0">
                <a:solidFill>
                  <a:srgbClr val="3C3838"/>
                </a:solidFill>
                <a:latin typeface="Nobile" pitchFamily="34" charset="0"/>
                <a:ea typeface="Nobile" pitchFamily="34" charset="-122"/>
                <a:cs typeface="Nobile" pitchFamily="34" charset="-120"/>
              </a:rPr>
              <a:t>AJ</a:t>
            </a:r>
            <a:endParaRPr lang="en-US" sz="768" dirty="0"/>
          </a:p>
        </p:txBody>
      </p:sp>
      <p:sp>
        <p:nvSpPr>
          <p:cNvPr id="8" name="Text 6"/>
          <p:cNvSpPr/>
          <p:nvPr/>
        </p:nvSpPr>
        <p:spPr>
          <a:xfrm>
            <a:off x="1270040" y="5736550"/>
            <a:ext cx="2087404" cy="396835"/>
          </a:xfrm>
          <a:prstGeom prst="rect">
            <a:avLst/>
          </a:prstGeom>
          <a:noFill/>
          <a:ln/>
        </p:spPr>
        <p:txBody>
          <a:bodyPr wrap="none" rtlCol="0" anchor="t"/>
          <a:lstStyle/>
          <a:p>
            <a:pPr marL="0" indent="0" algn="l">
              <a:lnSpc>
                <a:spcPts val="3126"/>
              </a:lnSpc>
              <a:buNone/>
            </a:pPr>
            <a:r>
              <a:rPr lang="en-US" sz="2233" b="1" dirty="0">
                <a:solidFill>
                  <a:srgbClr val="405449"/>
                </a:solidFill>
                <a:latin typeface="Nobile" pitchFamily="34" charset="0"/>
                <a:ea typeface="Nobile" pitchFamily="34" charset="-122"/>
                <a:cs typeface="Nobile" pitchFamily="34" charset="-120"/>
              </a:rPr>
              <a:t>by Asha Jadav</a:t>
            </a:r>
            <a:endParaRPr lang="en-US" sz="22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5813" y="2291001"/>
            <a:ext cx="5042654" cy="3647599"/>
          </a:xfrm>
          <a:prstGeom prst="rect">
            <a:avLst/>
          </a:prstGeom>
        </p:spPr>
      </p:pic>
      <p:sp>
        <p:nvSpPr>
          <p:cNvPr id="6" name="Text 2"/>
          <p:cNvSpPr/>
          <p:nvPr/>
        </p:nvSpPr>
        <p:spPr>
          <a:xfrm>
            <a:off x="621268" y="1335048"/>
            <a:ext cx="7901464" cy="1109186"/>
          </a:xfrm>
          <a:prstGeom prst="rect">
            <a:avLst/>
          </a:prstGeom>
          <a:noFill/>
          <a:ln/>
        </p:spPr>
        <p:txBody>
          <a:bodyPr wrap="square" rtlCol="0" anchor="t"/>
          <a:lstStyle/>
          <a:p>
            <a:pPr marL="0" indent="0">
              <a:lnSpc>
                <a:spcPts val="4368"/>
              </a:lnSpc>
              <a:buNone/>
            </a:pPr>
            <a:r>
              <a:rPr lang="en-US" sz="3494" b="1" dirty="0">
                <a:solidFill>
                  <a:srgbClr val="3B4540"/>
                </a:solidFill>
                <a:latin typeface="Fraunces" pitchFamily="34" charset="0"/>
                <a:ea typeface="Fraunces" pitchFamily="34" charset="-122"/>
                <a:cs typeface="Fraunces" pitchFamily="34" charset="-120"/>
              </a:rPr>
              <a:t>Building Confidence: Strategies and Techniques</a:t>
            </a:r>
            <a:endParaRPr lang="en-US" sz="3494" dirty="0"/>
          </a:p>
        </p:txBody>
      </p:sp>
      <p:sp>
        <p:nvSpPr>
          <p:cNvPr id="7" name="Shape 3"/>
          <p:cNvSpPr/>
          <p:nvPr/>
        </p:nvSpPr>
        <p:spPr>
          <a:xfrm>
            <a:off x="621268" y="2910126"/>
            <a:ext cx="399336" cy="399336"/>
          </a:xfrm>
          <a:prstGeom prst="roundRect">
            <a:avLst>
              <a:gd name="adj" fmla="val 40008"/>
            </a:avLst>
          </a:prstGeom>
          <a:solidFill>
            <a:srgbClr val="E8F3E8"/>
          </a:solidFill>
          <a:ln/>
        </p:spPr>
      </p:sp>
      <p:sp>
        <p:nvSpPr>
          <p:cNvPr id="8" name="Text 4"/>
          <p:cNvSpPr/>
          <p:nvPr/>
        </p:nvSpPr>
        <p:spPr>
          <a:xfrm>
            <a:off x="754499" y="2976682"/>
            <a:ext cx="132874" cy="266224"/>
          </a:xfrm>
          <a:prstGeom prst="rect">
            <a:avLst/>
          </a:prstGeom>
          <a:noFill/>
          <a:ln/>
        </p:spPr>
        <p:txBody>
          <a:bodyPr wrap="none" rtlCol="0" anchor="t"/>
          <a:lstStyle/>
          <a:p>
            <a:pPr marL="0" indent="0" algn="ctr">
              <a:lnSpc>
                <a:spcPts val="2097"/>
              </a:lnSpc>
              <a:buNone/>
            </a:pPr>
            <a:r>
              <a:rPr lang="en-US" sz="2097" b="1" dirty="0">
                <a:solidFill>
                  <a:srgbClr val="405449"/>
                </a:solidFill>
                <a:latin typeface="Fraunces" pitchFamily="34" charset="0"/>
                <a:ea typeface="Fraunces" pitchFamily="34" charset="-122"/>
                <a:cs typeface="Fraunces" pitchFamily="34" charset="-120"/>
              </a:rPr>
              <a:t>1</a:t>
            </a:r>
            <a:endParaRPr lang="en-US" sz="2097" dirty="0"/>
          </a:p>
        </p:txBody>
      </p:sp>
      <p:sp>
        <p:nvSpPr>
          <p:cNvPr id="9" name="Text 5"/>
          <p:cNvSpPr/>
          <p:nvPr/>
        </p:nvSpPr>
        <p:spPr>
          <a:xfrm>
            <a:off x="1198007" y="2910126"/>
            <a:ext cx="2218968" cy="277416"/>
          </a:xfrm>
          <a:prstGeom prst="rect">
            <a:avLst/>
          </a:prstGeom>
          <a:noFill/>
          <a:ln/>
        </p:spPr>
        <p:txBody>
          <a:bodyPr wrap="none" rtlCol="0" anchor="t"/>
          <a:lstStyle/>
          <a:p>
            <a:pPr marL="0" indent="0">
              <a:lnSpc>
                <a:spcPts val="2184"/>
              </a:lnSpc>
              <a:buNone/>
            </a:pPr>
            <a:r>
              <a:rPr lang="en-US" sz="1747" b="1" dirty="0">
                <a:solidFill>
                  <a:srgbClr val="405449"/>
                </a:solidFill>
                <a:latin typeface="Fraunces" pitchFamily="34" charset="0"/>
                <a:ea typeface="Fraunces" pitchFamily="34" charset="-122"/>
                <a:cs typeface="Fraunces" pitchFamily="34" charset="-120"/>
              </a:rPr>
              <a:t>Self-Awareness</a:t>
            </a:r>
            <a:endParaRPr lang="en-US" sz="1747" dirty="0"/>
          </a:p>
        </p:txBody>
      </p:sp>
      <p:sp>
        <p:nvSpPr>
          <p:cNvPr id="10" name="Text 6"/>
          <p:cNvSpPr/>
          <p:nvPr/>
        </p:nvSpPr>
        <p:spPr>
          <a:xfrm>
            <a:off x="1198007" y="3293983"/>
            <a:ext cx="3285292" cy="1419820"/>
          </a:xfrm>
          <a:prstGeom prst="rect">
            <a:avLst/>
          </a:prstGeom>
          <a:noFill/>
          <a:ln/>
        </p:spPr>
        <p:txBody>
          <a:bodyPr wrap="square" rtlCol="0" anchor="t"/>
          <a:lstStyle/>
          <a:p>
            <a:pPr marL="0" indent="0">
              <a:lnSpc>
                <a:spcPts val="2236"/>
              </a:lnSpc>
              <a:buNone/>
            </a:pPr>
            <a:r>
              <a:rPr lang="en-US" sz="1398" dirty="0">
                <a:solidFill>
                  <a:srgbClr val="405449"/>
                </a:solidFill>
                <a:latin typeface="Nobile" pitchFamily="34" charset="0"/>
                <a:ea typeface="Nobile" pitchFamily="34" charset="-122"/>
                <a:cs typeface="Nobile" pitchFamily="34" charset="-120"/>
              </a:rPr>
              <a:t>Understanding your strengths and weaknesses helps you focus on areas for improvement. It allows you to tailor your approach to maximize confidence.</a:t>
            </a:r>
            <a:endParaRPr lang="en-US" sz="1398" dirty="0"/>
          </a:p>
        </p:txBody>
      </p:sp>
      <p:sp>
        <p:nvSpPr>
          <p:cNvPr id="11" name="Shape 7"/>
          <p:cNvSpPr/>
          <p:nvPr/>
        </p:nvSpPr>
        <p:spPr>
          <a:xfrm>
            <a:off x="4660702" y="2910126"/>
            <a:ext cx="399336" cy="399336"/>
          </a:xfrm>
          <a:prstGeom prst="roundRect">
            <a:avLst>
              <a:gd name="adj" fmla="val 40008"/>
            </a:avLst>
          </a:prstGeom>
          <a:solidFill>
            <a:srgbClr val="E8F3E8"/>
          </a:solidFill>
          <a:ln/>
        </p:spPr>
      </p:sp>
      <p:sp>
        <p:nvSpPr>
          <p:cNvPr id="12" name="Text 8"/>
          <p:cNvSpPr/>
          <p:nvPr/>
        </p:nvSpPr>
        <p:spPr>
          <a:xfrm>
            <a:off x="4773335" y="2976682"/>
            <a:ext cx="174069" cy="266224"/>
          </a:xfrm>
          <a:prstGeom prst="rect">
            <a:avLst/>
          </a:prstGeom>
          <a:noFill/>
          <a:ln/>
        </p:spPr>
        <p:txBody>
          <a:bodyPr wrap="none" rtlCol="0" anchor="t"/>
          <a:lstStyle/>
          <a:p>
            <a:pPr marL="0" indent="0" algn="ctr">
              <a:lnSpc>
                <a:spcPts val="2097"/>
              </a:lnSpc>
              <a:buNone/>
            </a:pPr>
            <a:r>
              <a:rPr lang="en-US" sz="2097" b="1" dirty="0">
                <a:solidFill>
                  <a:srgbClr val="405449"/>
                </a:solidFill>
                <a:latin typeface="Fraunces" pitchFamily="34" charset="0"/>
                <a:ea typeface="Fraunces" pitchFamily="34" charset="-122"/>
                <a:cs typeface="Fraunces" pitchFamily="34" charset="-120"/>
              </a:rPr>
              <a:t>2</a:t>
            </a:r>
            <a:endParaRPr lang="en-US" sz="2097" dirty="0"/>
          </a:p>
        </p:txBody>
      </p:sp>
      <p:sp>
        <p:nvSpPr>
          <p:cNvPr id="13" name="Text 9"/>
          <p:cNvSpPr/>
          <p:nvPr/>
        </p:nvSpPr>
        <p:spPr>
          <a:xfrm>
            <a:off x="5237440" y="2910126"/>
            <a:ext cx="3077766" cy="277416"/>
          </a:xfrm>
          <a:prstGeom prst="rect">
            <a:avLst/>
          </a:prstGeom>
          <a:noFill/>
          <a:ln/>
        </p:spPr>
        <p:txBody>
          <a:bodyPr wrap="none" rtlCol="0" anchor="t"/>
          <a:lstStyle/>
          <a:p>
            <a:pPr marL="0" indent="0">
              <a:lnSpc>
                <a:spcPts val="2184"/>
              </a:lnSpc>
              <a:buNone/>
            </a:pPr>
            <a:r>
              <a:rPr lang="en-US" sz="1747" b="1" dirty="0">
                <a:solidFill>
                  <a:srgbClr val="405449"/>
                </a:solidFill>
                <a:latin typeface="Fraunces" pitchFamily="34" charset="0"/>
                <a:ea typeface="Fraunces" pitchFamily="34" charset="-122"/>
                <a:cs typeface="Fraunces" pitchFamily="34" charset="-120"/>
              </a:rPr>
              <a:t>Practice, Practice, Practice</a:t>
            </a:r>
            <a:endParaRPr lang="en-US" sz="1747" dirty="0"/>
          </a:p>
        </p:txBody>
      </p:sp>
      <p:sp>
        <p:nvSpPr>
          <p:cNvPr id="14" name="Text 10"/>
          <p:cNvSpPr/>
          <p:nvPr/>
        </p:nvSpPr>
        <p:spPr>
          <a:xfrm>
            <a:off x="5237440" y="3293983"/>
            <a:ext cx="3285292" cy="1419820"/>
          </a:xfrm>
          <a:prstGeom prst="rect">
            <a:avLst/>
          </a:prstGeom>
          <a:noFill/>
          <a:ln/>
        </p:spPr>
        <p:txBody>
          <a:bodyPr wrap="square" rtlCol="0" anchor="t"/>
          <a:lstStyle/>
          <a:p>
            <a:pPr marL="0" indent="0">
              <a:lnSpc>
                <a:spcPts val="2236"/>
              </a:lnSpc>
              <a:buNone/>
            </a:pPr>
            <a:r>
              <a:rPr lang="en-US" sz="1398" dirty="0">
                <a:solidFill>
                  <a:srgbClr val="405449"/>
                </a:solidFill>
                <a:latin typeface="Nobile" pitchFamily="34" charset="0"/>
                <a:ea typeface="Nobile" pitchFamily="34" charset="-122"/>
                <a:cs typeface="Nobile" pitchFamily="34" charset="-120"/>
              </a:rPr>
              <a:t>Regular practice builds familiarity and reduces anxiety. Start with simple exercises like summarizing news articles or describing a recent experience.</a:t>
            </a:r>
            <a:endParaRPr lang="en-US" sz="1398" dirty="0"/>
          </a:p>
        </p:txBody>
      </p:sp>
      <p:sp>
        <p:nvSpPr>
          <p:cNvPr id="15" name="Shape 11"/>
          <p:cNvSpPr/>
          <p:nvPr/>
        </p:nvSpPr>
        <p:spPr>
          <a:xfrm>
            <a:off x="621268" y="5090874"/>
            <a:ext cx="399336" cy="399336"/>
          </a:xfrm>
          <a:prstGeom prst="roundRect">
            <a:avLst>
              <a:gd name="adj" fmla="val 40008"/>
            </a:avLst>
          </a:prstGeom>
          <a:solidFill>
            <a:srgbClr val="E8F3E8"/>
          </a:solidFill>
          <a:ln/>
        </p:spPr>
      </p:sp>
      <p:sp>
        <p:nvSpPr>
          <p:cNvPr id="16" name="Text 12"/>
          <p:cNvSpPr/>
          <p:nvPr/>
        </p:nvSpPr>
        <p:spPr>
          <a:xfrm>
            <a:off x="740450" y="5157430"/>
            <a:ext cx="160853" cy="266224"/>
          </a:xfrm>
          <a:prstGeom prst="rect">
            <a:avLst/>
          </a:prstGeom>
          <a:noFill/>
          <a:ln/>
        </p:spPr>
        <p:txBody>
          <a:bodyPr wrap="none" rtlCol="0" anchor="t"/>
          <a:lstStyle/>
          <a:p>
            <a:pPr marL="0" indent="0" algn="ctr">
              <a:lnSpc>
                <a:spcPts val="2097"/>
              </a:lnSpc>
              <a:buNone/>
            </a:pPr>
            <a:r>
              <a:rPr lang="en-US" sz="2097" b="1" dirty="0">
                <a:solidFill>
                  <a:srgbClr val="405449"/>
                </a:solidFill>
                <a:latin typeface="Fraunces" pitchFamily="34" charset="0"/>
                <a:ea typeface="Fraunces" pitchFamily="34" charset="-122"/>
                <a:cs typeface="Fraunces" pitchFamily="34" charset="-120"/>
              </a:rPr>
              <a:t>3</a:t>
            </a:r>
            <a:endParaRPr lang="en-US" sz="2097" dirty="0"/>
          </a:p>
        </p:txBody>
      </p:sp>
      <p:sp>
        <p:nvSpPr>
          <p:cNvPr id="17" name="Text 13"/>
          <p:cNvSpPr/>
          <p:nvPr/>
        </p:nvSpPr>
        <p:spPr>
          <a:xfrm>
            <a:off x="1198007" y="5090874"/>
            <a:ext cx="2218968" cy="277416"/>
          </a:xfrm>
          <a:prstGeom prst="rect">
            <a:avLst/>
          </a:prstGeom>
          <a:noFill/>
          <a:ln/>
        </p:spPr>
        <p:txBody>
          <a:bodyPr wrap="none" rtlCol="0" anchor="t"/>
          <a:lstStyle/>
          <a:p>
            <a:pPr marL="0" indent="0">
              <a:lnSpc>
                <a:spcPts val="2184"/>
              </a:lnSpc>
              <a:buNone/>
            </a:pPr>
            <a:r>
              <a:rPr lang="en-US" sz="1747" b="1" dirty="0">
                <a:solidFill>
                  <a:srgbClr val="405449"/>
                </a:solidFill>
                <a:latin typeface="Fraunces" pitchFamily="34" charset="0"/>
                <a:ea typeface="Fraunces" pitchFamily="34" charset="-122"/>
                <a:cs typeface="Fraunces" pitchFamily="34" charset="-120"/>
              </a:rPr>
              <a:t>Positive Self-Talk</a:t>
            </a:r>
            <a:endParaRPr lang="en-US" sz="1747" dirty="0"/>
          </a:p>
        </p:txBody>
      </p:sp>
      <p:sp>
        <p:nvSpPr>
          <p:cNvPr id="18" name="Text 14"/>
          <p:cNvSpPr/>
          <p:nvPr/>
        </p:nvSpPr>
        <p:spPr>
          <a:xfrm>
            <a:off x="1198007" y="5474732"/>
            <a:ext cx="3285292" cy="1419820"/>
          </a:xfrm>
          <a:prstGeom prst="rect">
            <a:avLst/>
          </a:prstGeom>
          <a:noFill/>
          <a:ln/>
        </p:spPr>
        <p:txBody>
          <a:bodyPr wrap="square" rtlCol="0" anchor="t"/>
          <a:lstStyle/>
          <a:p>
            <a:pPr marL="0" indent="0">
              <a:lnSpc>
                <a:spcPts val="2236"/>
              </a:lnSpc>
              <a:buNone/>
            </a:pPr>
            <a:r>
              <a:rPr lang="en-US" sz="1398" dirty="0">
                <a:solidFill>
                  <a:srgbClr val="405449"/>
                </a:solidFill>
                <a:latin typeface="Nobile" pitchFamily="34" charset="0"/>
                <a:ea typeface="Nobile" pitchFamily="34" charset="-122"/>
                <a:cs typeface="Nobile" pitchFamily="34" charset="-120"/>
              </a:rPr>
              <a:t>Challenge negative thoughts by replacing them with positive affirmations. Remind yourself of your strengths and past successes to boost confidence.</a:t>
            </a:r>
            <a:endParaRPr lang="en-US" sz="1398" dirty="0"/>
          </a:p>
        </p:txBody>
      </p:sp>
      <p:sp>
        <p:nvSpPr>
          <p:cNvPr id="19" name="Shape 15"/>
          <p:cNvSpPr/>
          <p:nvPr/>
        </p:nvSpPr>
        <p:spPr>
          <a:xfrm>
            <a:off x="4660702" y="5090874"/>
            <a:ext cx="399336" cy="399336"/>
          </a:xfrm>
          <a:prstGeom prst="roundRect">
            <a:avLst>
              <a:gd name="adj" fmla="val 40008"/>
            </a:avLst>
          </a:prstGeom>
          <a:solidFill>
            <a:srgbClr val="E8F3E8"/>
          </a:solidFill>
          <a:ln/>
        </p:spPr>
      </p:sp>
      <p:sp>
        <p:nvSpPr>
          <p:cNvPr id="20" name="Text 16"/>
          <p:cNvSpPr/>
          <p:nvPr/>
        </p:nvSpPr>
        <p:spPr>
          <a:xfrm>
            <a:off x="4769882" y="5157430"/>
            <a:ext cx="180975" cy="266224"/>
          </a:xfrm>
          <a:prstGeom prst="rect">
            <a:avLst/>
          </a:prstGeom>
          <a:noFill/>
          <a:ln/>
        </p:spPr>
        <p:txBody>
          <a:bodyPr wrap="none" rtlCol="0" anchor="t"/>
          <a:lstStyle/>
          <a:p>
            <a:pPr marL="0" indent="0" algn="ctr">
              <a:lnSpc>
                <a:spcPts val="2097"/>
              </a:lnSpc>
              <a:buNone/>
            </a:pPr>
            <a:r>
              <a:rPr lang="en-US" sz="2097" b="1" dirty="0">
                <a:solidFill>
                  <a:srgbClr val="405449"/>
                </a:solidFill>
                <a:latin typeface="Fraunces" pitchFamily="34" charset="0"/>
                <a:ea typeface="Fraunces" pitchFamily="34" charset="-122"/>
                <a:cs typeface="Fraunces" pitchFamily="34" charset="-120"/>
              </a:rPr>
              <a:t>4</a:t>
            </a:r>
            <a:endParaRPr lang="en-US" sz="2097" dirty="0"/>
          </a:p>
        </p:txBody>
      </p:sp>
      <p:sp>
        <p:nvSpPr>
          <p:cNvPr id="21" name="Text 17"/>
          <p:cNvSpPr/>
          <p:nvPr/>
        </p:nvSpPr>
        <p:spPr>
          <a:xfrm>
            <a:off x="5237440" y="5090874"/>
            <a:ext cx="2951321" cy="277416"/>
          </a:xfrm>
          <a:prstGeom prst="rect">
            <a:avLst/>
          </a:prstGeom>
          <a:noFill/>
          <a:ln/>
        </p:spPr>
        <p:txBody>
          <a:bodyPr wrap="none" rtlCol="0" anchor="t"/>
          <a:lstStyle/>
          <a:p>
            <a:pPr marL="0" indent="0">
              <a:lnSpc>
                <a:spcPts val="2184"/>
              </a:lnSpc>
              <a:buNone/>
            </a:pPr>
            <a:r>
              <a:rPr lang="en-US" sz="1747" b="1" dirty="0">
                <a:solidFill>
                  <a:srgbClr val="405449"/>
                </a:solidFill>
                <a:latin typeface="Fraunces" pitchFamily="34" charset="0"/>
                <a:ea typeface="Fraunces" pitchFamily="34" charset="-122"/>
                <a:cs typeface="Fraunces" pitchFamily="34" charset="-120"/>
              </a:rPr>
              <a:t>Preparation and Research</a:t>
            </a:r>
            <a:endParaRPr lang="en-US" sz="1747" dirty="0"/>
          </a:p>
        </p:txBody>
      </p:sp>
      <p:sp>
        <p:nvSpPr>
          <p:cNvPr id="22" name="Text 18"/>
          <p:cNvSpPr/>
          <p:nvPr/>
        </p:nvSpPr>
        <p:spPr>
          <a:xfrm>
            <a:off x="5237440" y="5474732"/>
            <a:ext cx="3285292" cy="1419820"/>
          </a:xfrm>
          <a:prstGeom prst="rect">
            <a:avLst/>
          </a:prstGeom>
          <a:noFill/>
          <a:ln/>
        </p:spPr>
        <p:txBody>
          <a:bodyPr wrap="square" rtlCol="0" anchor="t"/>
          <a:lstStyle/>
          <a:p>
            <a:pPr marL="0" indent="0">
              <a:lnSpc>
                <a:spcPts val="2236"/>
              </a:lnSpc>
              <a:buNone/>
            </a:pPr>
            <a:r>
              <a:rPr lang="en-US" sz="1398" dirty="0">
                <a:solidFill>
                  <a:srgbClr val="405449"/>
                </a:solidFill>
                <a:latin typeface="Nobile" pitchFamily="34" charset="0"/>
                <a:ea typeface="Nobile" pitchFamily="34" charset="-122"/>
                <a:cs typeface="Nobile" pitchFamily="34" charset="-120"/>
              </a:rPr>
              <a:t>Stay informed about current events and topics that are relevant to your field. This allows you to draw on knowledge when speaking impromptu.</a:t>
            </a:r>
            <a:endParaRPr lang="en-US" sz="139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7290" y="2160746"/>
            <a:ext cx="5031700" cy="3907988"/>
          </a:xfrm>
          <a:prstGeom prst="rect">
            <a:avLst/>
          </a:prstGeom>
        </p:spPr>
      </p:pic>
      <p:sp>
        <p:nvSpPr>
          <p:cNvPr id="6" name="Text 2"/>
          <p:cNvSpPr/>
          <p:nvPr/>
        </p:nvSpPr>
        <p:spPr>
          <a:xfrm>
            <a:off x="6122908" y="1075134"/>
            <a:ext cx="7870984" cy="1136571"/>
          </a:xfrm>
          <a:prstGeom prst="rect">
            <a:avLst/>
          </a:prstGeom>
          <a:noFill/>
          <a:ln/>
        </p:spPr>
        <p:txBody>
          <a:bodyPr wrap="square" rtlCol="0" anchor="t"/>
          <a:lstStyle/>
          <a:p>
            <a:pPr marL="0" indent="0">
              <a:lnSpc>
                <a:spcPts val="4475"/>
              </a:lnSpc>
              <a:buNone/>
            </a:pPr>
            <a:r>
              <a:rPr lang="en-US" sz="3580" b="1" dirty="0">
                <a:solidFill>
                  <a:srgbClr val="3B4540"/>
                </a:solidFill>
                <a:latin typeface="Fraunces" pitchFamily="34" charset="0"/>
                <a:ea typeface="Fraunces" pitchFamily="34" charset="-122"/>
                <a:cs typeface="Fraunces" pitchFamily="34" charset="-120"/>
              </a:rPr>
              <a:t>Preparing for Impromptu Speeches: Tips and Exercises</a:t>
            </a:r>
            <a:endParaRPr lang="en-US" sz="3580" dirty="0"/>
          </a:p>
        </p:txBody>
      </p:sp>
      <p:sp>
        <p:nvSpPr>
          <p:cNvPr id="7" name="Shape 3"/>
          <p:cNvSpPr/>
          <p:nvPr/>
        </p:nvSpPr>
        <p:spPr>
          <a:xfrm>
            <a:off x="6384250" y="2484477"/>
            <a:ext cx="22860" cy="4669988"/>
          </a:xfrm>
          <a:prstGeom prst="roundRect">
            <a:avLst>
              <a:gd name="adj" fmla="val 716008"/>
            </a:avLst>
          </a:prstGeom>
          <a:solidFill>
            <a:srgbClr val="CED9CE"/>
          </a:solidFill>
          <a:ln/>
        </p:spPr>
      </p:sp>
      <p:sp>
        <p:nvSpPr>
          <p:cNvPr id="8" name="Shape 4"/>
          <p:cNvSpPr/>
          <p:nvPr/>
        </p:nvSpPr>
        <p:spPr>
          <a:xfrm>
            <a:off x="6577370" y="2882146"/>
            <a:ext cx="636508" cy="22860"/>
          </a:xfrm>
          <a:prstGeom prst="roundRect">
            <a:avLst>
              <a:gd name="adj" fmla="val 716008"/>
            </a:avLst>
          </a:prstGeom>
          <a:solidFill>
            <a:srgbClr val="CED9CE"/>
          </a:solidFill>
          <a:ln/>
        </p:spPr>
      </p:sp>
      <p:sp>
        <p:nvSpPr>
          <p:cNvPr id="9" name="Shape 5"/>
          <p:cNvSpPr/>
          <p:nvPr/>
        </p:nvSpPr>
        <p:spPr>
          <a:xfrm>
            <a:off x="6191131" y="2689027"/>
            <a:ext cx="409099" cy="409099"/>
          </a:xfrm>
          <a:prstGeom prst="roundRect">
            <a:avLst>
              <a:gd name="adj" fmla="val 40010"/>
            </a:avLst>
          </a:prstGeom>
          <a:solidFill>
            <a:srgbClr val="E8F3E8"/>
          </a:solidFill>
          <a:ln/>
        </p:spPr>
      </p:sp>
      <p:sp>
        <p:nvSpPr>
          <p:cNvPr id="10" name="Text 6"/>
          <p:cNvSpPr/>
          <p:nvPr/>
        </p:nvSpPr>
        <p:spPr>
          <a:xfrm>
            <a:off x="6327577" y="2757130"/>
            <a:ext cx="136208" cy="272772"/>
          </a:xfrm>
          <a:prstGeom prst="rect">
            <a:avLst/>
          </a:prstGeom>
          <a:noFill/>
          <a:ln/>
        </p:spPr>
        <p:txBody>
          <a:bodyPr wrap="none" rtlCol="0" anchor="t"/>
          <a:lstStyle/>
          <a:p>
            <a:pPr marL="0" indent="0" algn="ctr">
              <a:lnSpc>
                <a:spcPts val="2148"/>
              </a:lnSpc>
              <a:buNone/>
            </a:pPr>
            <a:r>
              <a:rPr lang="en-US" sz="2148" b="1" dirty="0">
                <a:solidFill>
                  <a:srgbClr val="405449"/>
                </a:solidFill>
                <a:latin typeface="Fraunces" pitchFamily="34" charset="0"/>
                <a:ea typeface="Fraunces" pitchFamily="34" charset="-122"/>
                <a:cs typeface="Fraunces" pitchFamily="34" charset="-120"/>
              </a:rPr>
              <a:t>1</a:t>
            </a:r>
            <a:endParaRPr lang="en-US" sz="2148" dirty="0"/>
          </a:p>
        </p:txBody>
      </p:sp>
      <p:sp>
        <p:nvSpPr>
          <p:cNvPr id="11" name="Text 7"/>
          <p:cNvSpPr/>
          <p:nvPr/>
        </p:nvSpPr>
        <p:spPr>
          <a:xfrm>
            <a:off x="7395924" y="2666286"/>
            <a:ext cx="2888575" cy="284083"/>
          </a:xfrm>
          <a:prstGeom prst="rect">
            <a:avLst/>
          </a:prstGeom>
          <a:noFill/>
          <a:ln/>
        </p:spPr>
        <p:txBody>
          <a:bodyPr wrap="none" rtlCol="0" anchor="t"/>
          <a:lstStyle/>
          <a:p>
            <a:pPr marL="0" indent="0" algn="l">
              <a:lnSpc>
                <a:spcPts val="2238"/>
              </a:lnSpc>
              <a:buNone/>
            </a:pPr>
            <a:r>
              <a:rPr lang="en-US" sz="1790" b="1" dirty="0">
                <a:solidFill>
                  <a:srgbClr val="405449"/>
                </a:solidFill>
                <a:latin typeface="Fraunces" pitchFamily="34" charset="0"/>
                <a:ea typeface="Fraunces" pitchFamily="34" charset="-122"/>
                <a:cs typeface="Fraunces" pitchFamily="34" charset="-120"/>
              </a:rPr>
              <a:t>Structure Your Thoughts</a:t>
            </a:r>
            <a:endParaRPr lang="en-US" sz="1790" dirty="0"/>
          </a:p>
        </p:txBody>
      </p:sp>
      <p:sp>
        <p:nvSpPr>
          <p:cNvPr id="12" name="Text 8"/>
          <p:cNvSpPr/>
          <p:nvPr/>
        </p:nvSpPr>
        <p:spPr>
          <a:xfrm>
            <a:off x="7395924" y="3059430"/>
            <a:ext cx="6597968" cy="581739"/>
          </a:xfrm>
          <a:prstGeom prst="rect">
            <a:avLst/>
          </a:prstGeom>
          <a:noFill/>
          <a:ln/>
        </p:spPr>
        <p:txBody>
          <a:bodyPr wrap="square" rtlCol="0" anchor="t"/>
          <a:lstStyle/>
          <a:p>
            <a:pPr marL="0" indent="0" algn="l">
              <a:lnSpc>
                <a:spcPts val="2291"/>
              </a:lnSpc>
              <a:buNone/>
            </a:pPr>
            <a:r>
              <a:rPr lang="en-US" sz="1432" dirty="0">
                <a:solidFill>
                  <a:srgbClr val="405449"/>
                </a:solidFill>
                <a:latin typeface="Nobile" pitchFamily="34" charset="0"/>
                <a:ea typeface="Nobile" pitchFamily="34" charset="-122"/>
                <a:cs typeface="Nobile" pitchFamily="34" charset="-120"/>
              </a:rPr>
              <a:t>Organize your ideas into a logical flow with a clear beginning, middle, and end. This helps you stay on track and deliver a coherent speech.</a:t>
            </a:r>
            <a:endParaRPr lang="en-US" sz="1432" dirty="0"/>
          </a:p>
        </p:txBody>
      </p:sp>
      <p:sp>
        <p:nvSpPr>
          <p:cNvPr id="13" name="Shape 9"/>
          <p:cNvSpPr/>
          <p:nvPr/>
        </p:nvSpPr>
        <p:spPr>
          <a:xfrm>
            <a:off x="6577370" y="4402455"/>
            <a:ext cx="636508" cy="22860"/>
          </a:xfrm>
          <a:prstGeom prst="roundRect">
            <a:avLst>
              <a:gd name="adj" fmla="val 716008"/>
            </a:avLst>
          </a:prstGeom>
          <a:solidFill>
            <a:srgbClr val="CED9CE"/>
          </a:solidFill>
          <a:ln/>
        </p:spPr>
      </p:sp>
      <p:sp>
        <p:nvSpPr>
          <p:cNvPr id="14" name="Shape 10"/>
          <p:cNvSpPr/>
          <p:nvPr/>
        </p:nvSpPr>
        <p:spPr>
          <a:xfrm>
            <a:off x="6191131" y="4209336"/>
            <a:ext cx="409099" cy="409099"/>
          </a:xfrm>
          <a:prstGeom prst="roundRect">
            <a:avLst>
              <a:gd name="adj" fmla="val 40010"/>
            </a:avLst>
          </a:prstGeom>
          <a:solidFill>
            <a:srgbClr val="E8F3E8"/>
          </a:solidFill>
          <a:ln/>
        </p:spPr>
      </p:sp>
      <p:sp>
        <p:nvSpPr>
          <p:cNvPr id="15" name="Text 11"/>
          <p:cNvSpPr/>
          <p:nvPr/>
        </p:nvSpPr>
        <p:spPr>
          <a:xfrm>
            <a:off x="6306503" y="4277439"/>
            <a:ext cx="178356" cy="272772"/>
          </a:xfrm>
          <a:prstGeom prst="rect">
            <a:avLst/>
          </a:prstGeom>
          <a:noFill/>
          <a:ln/>
        </p:spPr>
        <p:txBody>
          <a:bodyPr wrap="none" rtlCol="0" anchor="t"/>
          <a:lstStyle/>
          <a:p>
            <a:pPr marL="0" indent="0" algn="ctr">
              <a:lnSpc>
                <a:spcPts val="2148"/>
              </a:lnSpc>
              <a:buNone/>
            </a:pPr>
            <a:r>
              <a:rPr lang="en-US" sz="2148" b="1" dirty="0">
                <a:solidFill>
                  <a:srgbClr val="405449"/>
                </a:solidFill>
                <a:latin typeface="Fraunces" pitchFamily="34" charset="0"/>
                <a:ea typeface="Fraunces" pitchFamily="34" charset="-122"/>
                <a:cs typeface="Fraunces" pitchFamily="34" charset="-120"/>
              </a:rPr>
              <a:t>2</a:t>
            </a:r>
            <a:endParaRPr lang="en-US" sz="2148" dirty="0"/>
          </a:p>
        </p:txBody>
      </p:sp>
      <p:sp>
        <p:nvSpPr>
          <p:cNvPr id="16" name="Text 12"/>
          <p:cNvSpPr/>
          <p:nvPr/>
        </p:nvSpPr>
        <p:spPr>
          <a:xfrm>
            <a:off x="7395924" y="4186595"/>
            <a:ext cx="2273260" cy="284083"/>
          </a:xfrm>
          <a:prstGeom prst="rect">
            <a:avLst/>
          </a:prstGeom>
          <a:noFill/>
          <a:ln/>
        </p:spPr>
        <p:txBody>
          <a:bodyPr wrap="none" rtlCol="0" anchor="t"/>
          <a:lstStyle/>
          <a:p>
            <a:pPr marL="0" indent="0" algn="l">
              <a:lnSpc>
                <a:spcPts val="2238"/>
              </a:lnSpc>
              <a:buNone/>
            </a:pPr>
            <a:r>
              <a:rPr lang="en-US" sz="1790" b="1" dirty="0">
                <a:solidFill>
                  <a:srgbClr val="405449"/>
                </a:solidFill>
                <a:latin typeface="Fraunces" pitchFamily="34" charset="0"/>
                <a:ea typeface="Fraunces" pitchFamily="34" charset="-122"/>
                <a:cs typeface="Fraunces" pitchFamily="34" charset="-120"/>
              </a:rPr>
              <a:t>Use Storytelling</a:t>
            </a:r>
            <a:endParaRPr lang="en-US" sz="1790" dirty="0"/>
          </a:p>
        </p:txBody>
      </p:sp>
      <p:sp>
        <p:nvSpPr>
          <p:cNvPr id="17" name="Text 13"/>
          <p:cNvSpPr/>
          <p:nvPr/>
        </p:nvSpPr>
        <p:spPr>
          <a:xfrm>
            <a:off x="7395924" y="4579739"/>
            <a:ext cx="6597968" cy="872609"/>
          </a:xfrm>
          <a:prstGeom prst="rect">
            <a:avLst/>
          </a:prstGeom>
          <a:noFill/>
          <a:ln/>
        </p:spPr>
        <p:txBody>
          <a:bodyPr wrap="square" rtlCol="0" anchor="t"/>
          <a:lstStyle/>
          <a:p>
            <a:pPr marL="0" indent="0" algn="l">
              <a:lnSpc>
                <a:spcPts val="2291"/>
              </a:lnSpc>
              <a:buNone/>
            </a:pPr>
            <a:r>
              <a:rPr lang="en-US" sz="1432" dirty="0">
                <a:solidFill>
                  <a:srgbClr val="405449"/>
                </a:solidFill>
                <a:latin typeface="Nobile" pitchFamily="34" charset="0"/>
                <a:ea typeface="Nobile" pitchFamily="34" charset="-122"/>
                <a:cs typeface="Nobile" pitchFamily="34" charset="-120"/>
              </a:rPr>
              <a:t>Stories engage your audience and make your message more relatable. Practice recounting memorable experiences or anecdotes that illustrate your point.</a:t>
            </a:r>
            <a:endParaRPr lang="en-US" sz="1432" dirty="0"/>
          </a:p>
        </p:txBody>
      </p:sp>
      <p:sp>
        <p:nvSpPr>
          <p:cNvPr id="18" name="Shape 14"/>
          <p:cNvSpPr/>
          <p:nvPr/>
        </p:nvSpPr>
        <p:spPr>
          <a:xfrm>
            <a:off x="6577370" y="6213634"/>
            <a:ext cx="636508" cy="22860"/>
          </a:xfrm>
          <a:prstGeom prst="roundRect">
            <a:avLst>
              <a:gd name="adj" fmla="val 716008"/>
            </a:avLst>
          </a:prstGeom>
          <a:solidFill>
            <a:srgbClr val="CED9CE"/>
          </a:solidFill>
          <a:ln/>
        </p:spPr>
      </p:sp>
      <p:sp>
        <p:nvSpPr>
          <p:cNvPr id="19" name="Shape 15"/>
          <p:cNvSpPr/>
          <p:nvPr/>
        </p:nvSpPr>
        <p:spPr>
          <a:xfrm>
            <a:off x="6191131" y="6020514"/>
            <a:ext cx="409099" cy="409099"/>
          </a:xfrm>
          <a:prstGeom prst="roundRect">
            <a:avLst>
              <a:gd name="adj" fmla="val 40010"/>
            </a:avLst>
          </a:prstGeom>
          <a:solidFill>
            <a:srgbClr val="E8F3E8"/>
          </a:solidFill>
          <a:ln/>
        </p:spPr>
      </p:sp>
      <p:sp>
        <p:nvSpPr>
          <p:cNvPr id="20" name="Text 16"/>
          <p:cNvSpPr/>
          <p:nvPr/>
        </p:nvSpPr>
        <p:spPr>
          <a:xfrm>
            <a:off x="6313289" y="6088618"/>
            <a:ext cx="164783" cy="272772"/>
          </a:xfrm>
          <a:prstGeom prst="rect">
            <a:avLst/>
          </a:prstGeom>
          <a:noFill/>
          <a:ln/>
        </p:spPr>
        <p:txBody>
          <a:bodyPr wrap="none" rtlCol="0" anchor="t"/>
          <a:lstStyle/>
          <a:p>
            <a:pPr marL="0" indent="0" algn="ctr">
              <a:lnSpc>
                <a:spcPts val="2148"/>
              </a:lnSpc>
              <a:buNone/>
            </a:pPr>
            <a:r>
              <a:rPr lang="en-US" sz="2148" b="1" dirty="0">
                <a:solidFill>
                  <a:srgbClr val="405449"/>
                </a:solidFill>
                <a:latin typeface="Fraunces" pitchFamily="34" charset="0"/>
                <a:ea typeface="Fraunces" pitchFamily="34" charset="-122"/>
                <a:cs typeface="Fraunces" pitchFamily="34" charset="-120"/>
              </a:rPr>
              <a:t>3</a:t>
            </a:r>
            <a:endParaRPr lang="en-US" sz="2148" dirty="0"/>
          </a:p>
        </p:txBody>
      </p:sp>
      <p:sp>
        <p:nvSpPr>
          <p:cNvPr id="21" name="Text 17"/>
          <p:cNvSpPr/>
          <p:nvPr/>
        </p:nvSpPr>
        <p:spPr>
          <a:xfrm>
            <a:off x="7395924" y="5997773"/>
            <a:ext cx="2273260" cy="284083"/>
          </a:xfrm>
          <a:prstGeom prst="rect">
            <a:avLst/>
          </a:prstGeom>
          <a:noFill/>
          <a:ln/>
        </p:spPr>
        <p:txBody>
          <a:bodyPr wrap="none" rtlCol="0" anchor="t"/>
          <a:lstStyle/>
          <a:p>
            <a:pPr marL="0" indent="0" algn="l">
              <a:lnSpc>
                <a:spcPts val="2238"/>
              </a:lnSpc>
              <a:buNone/>
            </a:pPr>
            <a:r>
              <a:rPr lang="en-US" sz="1790" b="1" dirty="0">
                <a:solidFill>
                  <a:srgbClr val="405449"/>
                </a:solidFill>
                <a:latin typeface="Fraunces" pitchFamily="34" charset="0"/>
                <a:ea typeface="Fraunces" pitchFamily="34" charset="-122"/>
                <a:cs typeface="Fraunces" pitchFamily="34" charset="-120"/>
              </a:rPr>
              <a:t>Mind Mapping</a:t>
            </a:r>
            <a:endParaRPr lang="en-US" sz="1790" dirty="0"/>
          </a:p>
        </p:txBody>
      </p:sp>
      <p:sp>
        <p:nvSpPr>
          <p:cNvPr id="22" name="Text 18"/>
          <p:cNvSpPr/>
          <p:nvPr/>
        </p:nvSpPr>
        <p:spPr>
          <a:xfrm>
            <a:off x="7395924" y="6390918"/>
            <a:ext cx="6597968" cy="581739"/>
          </a:xfrm>
          <a:prstGeom prst="rect">
            <a:avLst/>
          </a:prstGeom>
          <a:noFill/>
          <a:ln/>
        </p:spPr>
        <p:txBody>
          <a:bodyPr wrap="square" rtlCol="0" anchor="t"/>
          <a:lstStyle/>
          <a:p>
            <a:pPr marL="0" indent="0" algn="l">
              <a:lnSpc>
                <a:spcPts val="2291"/>
              </a:lnSpc>
              <a:buNone/>
            </a:pPr>
            <a:r>
              <a:rPr lang="en-US" sz="1432" dirty="0">
                <a:solidFill>
                  <a:srgbClr val="405449"/>
                </a:solidFill>
                <a:latin typeface="Nobile" pitchFamily="34" charset="0"/>
                <a:ea typeface="Nobile" pitchFamily="34" charset="-122"/>
                <a:cs typeface="Nobile" pitchFamily="34" charset="-120"/>
              </a:rPr>
              <a:t>Use mind mapping techniques to visualize your thoughts and connections between ideas. This allows you to generate ideas quickly and effectively.</a:t>
            </a:r>
            <a:endParaRPr lang="en-US" sz="143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2177058"/>
            <a:ext cx="10729436"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Overcoming Anxiety and Stage Fright</a:t>
            </a:r>
            <a:endParaRPr lang="en-US" sz="4465" dirty="0"/>
          </a:p>
        </p:txBody>
      </p:sp>
      <p:sp>
        <p:nvSpPr>
          <p:cNvPr id="5" name="Text 3"/>
          <p:cNvSpPr/>
          <p:nvPr/>
        </p:nvSpPr>
        <p:spPr>
          <a:xfrm>
            <a:off x="793790" y="3452813"/>
            <a:ext cx="3958709"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Deep Breathing Techniques</a:t>
            </a:r>
            <a:endParaRPr lang="en-US" sz="2233" dirty="0"/>
          </a:p>
        </p:txBody>
      </p:sp>
      <p:sp>
        <p:nvSpPr>
          <p:cNvPr id="6" name="Text 4"/>
          <p:cNvSpPr/>
          <p:nvPr/>
        </p:nvSpPr>
        <p:spPr>
          <a:xfrm>
            <a:off x="793790" y="4033957"/>
            <a:ext cx="3978116" cy="1814513"/>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Practice deep, controlled breaths to calm your nervous system and reduce physical tension. It helps regulate your heart rate and reduce anxiety.</a:t>
            </a:r>
            <a:endParaRPr lang="en-US" sz="1786" dirty="0"/>
          </a:p>
        </p:txBody>
      </p:sp>
      <p:sp>
        <p:nvSpPr>
          <p:cNvPr id="7" name="Text 5"/>
          <p:cNvSpPr/>
          <p:nvPr/>
        </p:nvSpPr>
        <p:spPr>
          <a:xfrm>
            <a:off x="5332928" y="3452813"/>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Visualization</a:t>
            </a:r>
            <a:endParaRPr lang="en-US" sz="2233" dirty="0"/>
          </a:p>
        </p:txBody>
      </p:sp>
      <p:sp>
        <p:nvSpPr>
          <p:cNvPr id="8" name="Text 6"/>
          <p:cNvSpPr/>
          <p:nvPr/>
        </p:nvSpPr>
        <p:spPr>
          <a:xfrm>
            <a:off x="5332928" y="4033957"/>
            <a:ext cx="3978116" cy="1814513"/>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Imagine yourself delivering a successful speech. Visualize yourself feeling confident, calm, and in control. This can help reduce pre-speech anxiety.</a:t>
            </a:r>
            <a:endParaRPr lang="en-US" sz="1786" dirty="0"/>
          </a:p>
        </p:txBody>
      </p:sp>
      <p:sp>
        <p:nvSpPr>
          <p:cNvPr id="9" name="Text 7"/>
          <p:cNvSpPr/>
          <p:nvPr/>
        </p:nvSpPr>
        <p:spPr>
          <a:xfrm>
            <a:off x="9872067" y="3452813"/>
            <a:ext cx="3191589"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Focus on the Audience</a:t>
            </a:r>
            <a:endParaRPr lang="en-US" sz="2233" dirty="0"/>
          </a:p>
        </p:txBody>
      </p:sp>
      <p:sp>
        <p:nvSpPr>
          <p:cNvPr id="10" name="Text 8"/>
          <p:cNvSpPr/>
          <p:nvPr/>
        </p:nvSpPr>
        <p:spPr>
          <a:xfrm>
            <a:off x="9872067" y="4033957"/>
            <a:ext cx="3978116" cy="1814513"/>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Engage with your audience and connect with their interests. This shifts your focus away from your own anxiety and helps you feel more comfortable.</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9635" y="262533"/>
            <a:ext cx="4855131" cy="7704534"/>
          </a:xfrm>
          <a:prstGeom prst="rect">
            <a:avLst/>
          </a:prstGeom>
        </p:spPr>
      </p:pic>
      <p:sp>
        <p:nvSpPr>
          <p:cNvPr id="6" name="Text 2"/>
          <p:cNvSpPr/>
          <p:nvPr/>
        </p:nvSpPr>
        <p:spPr>
          <a:xfrm>
            <a:off x="735330" y="779621"/>
            <a:ext cx="7673340" cy="1313259"/>
          </a:xfrm>
          <a:prstGeom prst="rect">
            <a:avLst/>
          </a:prstGeom>
          <a:noFill/>
          <a:ln/>
        </p:spPr>
        <p:txBody>
          <a:bodyPr wrap="square" rtlCol="0" anchor="t"/>
          <a:lstStyle/>
          <a:p>
            <a:pPr marL="0" indent="0">
              <a:lnSpc>
                <a:spcPts val="5170"/>
              </a:lnSpc>
              <a:buNone/>
            </a:pPr>
            <a:r>
              <a:rPr lang="en-US" sz="4136" b="1" dirty="0">
                <a:solidFill>
                  <a:srgbClr val="3B4540"/>
                </a:solidFill>
                <a:latin typeface="Fraunces" pitchFamily="34" charset="0"/>
                <a:ea typeface="Fraunces" pitchFamily="34" charset="-122"/>
                <a:cs typeface="Fraunces" pitchFamily="34" charset="-120"/>
              </a:rPr>
              <a:t>Effective Body Language and Vocal Delivery</a:t>
            </a:r>
            <a:endParaRPr lang="en-US" sz="4136" dirty="0"/>
          </a:p>
        </p:txBody>
      </p:sp>
      <p:pic>
        <p:nvPicPr>
          <p:cNvPr id="7" name="Image 2" descr="preencoded.png"/>
          <p:cNvPicPr>
            <a:picLocks noChangeAspect="1"/>
          </p:cNvPicPr>
          <p:nvPr/>
        </p:nvPicPr>
        <p:blipFill>
          <a:blip r:embed="rId5"/>
          <a:stretch>
            <a:fillRect/>
          </a:stretch>
        </p:blipFill>
        <p:spPr>
          <a:xfrm>
            <a:off x="735330" y="2407920"/>
            <a:ext cx="1050488" cy="1680686"/>
          </a:xfrm>
          <a:prstGeom prst="rect">
            <a:avLst/>
          </a:prstGeom>
        </p:spPr>
      </p:pic>
      <p:sp>
        <p:nvSpPr>
          <p:cNvPr id="8" name="Text 3"/>
          <p:cNvSpPr/>
          <p:nvPr/>
        </p:nvSpPr>
        <p:spPr>
          <a:xfrm>
            <a:off x="2100858" y="2617946"/>
            <a:ext cx="4320897" cy="328255"/>
          </a:xfrm>
          <a:prstGeom prst="rect">
            <a:avLst/>
          </a:prstGeom>
          <a:noFill/>
          <a:ln/>
        </p:spPr>
        <p:txBody>
          <a:bodyPr wrap="none" rtlCol="0" anchor="t"/>
          <a:lstStyle/>
          <a:p>
            <a:pPr marL="0" indent="0" algn="l">
              <a:lnSpc>
                <a:spcPts val="2585"/>
              </a:lnSpc>
              <a:buNone/>
            </a:pPr>
            <a:r>
              <a:rPr lang="en-US" sz="2068" b="1" dirty="0">
                <a:solidFill>
                  <a:srgbClr val="405449"/>
                </a:solidFill>
                <a:latin typeface="Fraunces" pitchFamily="34" charset="0"/>
                <a:ea typeface="Fraunces" pitchFamily="34" charset="-122"/>
                <a:cs typeface="Fraunces" pitchFamily="34" charset="-120"/>
              </a:rPr>
              <a:t>Stand Tall and Make Eye Contact</a:t>
            </a:r>
            <a:endParaRPr lang="en-US" sz="2068" dirty="0"/>
          </a:p>
        </p:txBody>
      </p:sp>
      <p:sp>
        <p:nvSpPr>
          <p:cNvPr id="9" name="Text 4"/>
          <p:cNvSpPr/>
          <p:nvPr/>
        </p:nvSpPr>
        <p:spPr>
          <a:xfrm>
            <a:off x="2100858" y="3072170"/>
            <a:ext cx="6307812" cy="672465"/>
          </a:xfrm>
          <a:prstGeom prst="rect">
            <a:avLst/>
          </a:prstGeom>
          <a:noFill/>
          <a:ln/>
        </p:spPr>
        <p:txBody>
          <a:bodyPr wrap="square" rtlCol="0" anchor="t"/>
          <a:lstStyle/>
          <a:p>
            <a:pPr marL="0" indent="0" algn="l">
              <a:lnSpc>
                <a:spcPts val="2647"/>
              </a:lnSpc>
              <a:buNone/>
            </a:pPr>
            <a:r>
              <a:rPr lang="en-US" sz="1654" dirty="0">
                <a:solidFill>
                  <a:srgbClr val="405449"/>
                </a:solidFill>
                <a:latin typeface="Nobile" pitchFamily="34" charset="0"/>
                <a:ea typeface="Nobile" pitchFamily="34" charset="-122"/>
                <a:cs typeface="Nobile" pitchFamily="34" charset="-120"/>
              </a:rPr>
              <a:t>Maintain good posture and make eye contact with your audience. These actions convey confidence and engagement.</a:t>
            </a:r>
            <a:endParaRPr lang="en-US" sz="1654" dirty="0"/>
          </a:p>
        </p:txBody>
      </p:sp>
      <p:pic>
        <p:nvPicPr>
          <p:cNvPr id="10" name="Image 3" descr="preencoded.png"/>
          <p:cNvPicPr>
            <a:picLocks noChangeAspect="1"/>
          </p:cNvPicPr>
          <p:nvPr/>
        </p:nvPicPr>
        <p:blipFill>
          <a:blip r:embed="rId6"/>
          <a:stretch>
            <a:fillRect/>
          </a:stretch>
        </p:blipFill>
        <p:spPr>
          <a:xfrm>
            <a:off x="735330" y="4088606"/>
            <a:ext cx="1050488" cy="1680686"/>
          </a:xfrm>
          <a:prstGeom prst="rect">
            <a:avLst/>
          </a:prstGeom>
        </p:spPr>
      </p:pic>
      <p:sp>
        <p:nvSpPr>
          <p:cNvPr id="11" name="Text 5"/>
          <p:cNvSpPr/>
          <p:nvPr/>
        </p:nvSpPr>
        <p:spPr>
          <a:xfrm>
            <a:off x="2100858" y="4298633"/>
            <a:ext cx="3219331" cy="328255"/>
          </a:xfrm>
          <a:prstGeom prst="rect">
            <a:avLst/>
          </a:prstGeom>
          <a:noFill/>
          <a:ln/>
        </p:spPr>
        <p:txBody>
          <a:bodyPr wrap="none" rtlCol="0" anchor="t"/>
          <a:lstStyle/>
          <a:p>
            <a:pPr marL="0" indent="0" algn="l">
              <a:lnSpc>
                <a:spcPts val="2585"/>
              </a:lnSpc>
              <a:buNone/>
            </a:pPr>
            <a:r>
              <a:rPr lang="en-US" sz="2068" b="1" dirty="0">
                <a:solidFill>
                  <a:srgbClr val="405449"/>
                </a:solidFill>
                <a:latin typeface="Fraunces" pitchFamily="34" charset="0"/>
                <a:ea typeface="Fraunces" pitchFamily="34" charset="-122"/>
                <a:cs typeface="Fraunces" pitchFamily="34" charset="-120"/>
              </a:rPr>
              <a:t>Use Gestures Effectively</a:t>
            </a:r>
            <a:endParaRPr lang="en-US" sz="2068" dirty="0"/>
          </a:p>
        </p:txBody>
      </p:sp>
      <p:sp>
        <p:nvSpPr>
          <p:cNvPr id="12" name="Text 6"/>
          <p:cNvSpPr/>
          <p:nvPr/>
        </p:nvSpPr>
        <p:spPr>
          <a:xfrm>
            <a:off x="2100858" y="4752856"/>
            <a:ext cx="6307812" cy="672465"/>
          </a:xfrm>
          <a:prstGeom prst="rect">
            <a:avLst/>
          </a:prstGeom>
          <a:noFill/>
          <a:ln/>
        </p:spPr>
        <p:txBody>
          <a:bodyPr wrap="square" rtlCol="0" anchor="t"/>
          <a:lstStyle/>
          <a:p>
            <a:pPr marL="0" indent="0" algn="l">
              <a:lnSpc>
                <a:spcPts val="2647"/>
              </a:lnSpc>
              <a:buNone/>
            </a:pPr>
            <a:r>
              <a:rPr lang="en-US" sz="1654" dirty="0">
                <a:solidFill>
                  <a:srgbClr val="405449"/>
                </a:solidFill>
                <a:latin typeface="Nobile" pitchFamily="34" charset="0"/>
                <a:ea typeface="Nobile" pitchFamily="34" charset="-122"/>
                <a:cs typeface="Nobile" pitchFamily="34" charset="-120"/>
              </a:rPr>
              <a:t>Incorporate natural hand gestures to emphasize key points and create a more dynamic presentation style.</a:t>
            </a:r>
            <a:endParaRPr lang="en-US" sz="1654" dirty="0"/>
          </a:p>
        </p:txBody>
      </p:sp>
      <p:pic>
        <p:nvPicPr>
          <p:cNvPr id="13" name="Image 4" descr="preencoded.png"/>
          <p:cNvPicPr>
            <a:picLocks noChangeAspect="1"/>
          </p:cNvPicPr>
          <p:nvPr/>
        </p:nvPicPr>
        <p:blipFill>
          <a:blip r:embed="rId7"/>
          <a:stretch>
            <a:fillRect/>
          </a:stretch>
        </p:blipFill>
        <p:spPr>
          <a:xfrm>
            <a:off x="735330" y="5769293"/>
            <a:ext cx="1050488" cy="1680686"/>
          </a:xfrm>
          <a:prstGeom prst="rect">
            <a:avLst/>
          </a:prstGeom>
        </p:spPr>
      </p:pic>
      <p:sp>
        <p:nvSpPr>
          <p:cNvPr id="14" name="Text 7"/>
          <p:cNvSpPr/>
          <p:nvPr/>
        </p:nvSpPr>
        <p:spPr>
          <a:xfrm>
            <a:off x="2100858" y="5979319"/>
            <a:ext cx="3287197" cy="328255"/>
          </a:xfrm>
          <a:prstGeom prst="rect">
            <a:avLst/>
          </a:prstGeom>
          <a:noFill/>
          <a:ln/>
        </p:spPr>
        <p:txBody>
          <a:bodyPr wrap="none" rtlCol="0" anchor="t"/>
          <a:lstStyle/>
          <a:p>
            <a:pPr marL="0" indent="0" algn="l">
              <a:lnSpc>
                <a:spcPts val="2585"/>
              </a:lnSpc>
              <a:buNone/>
            </a:pPr>
            <a:r>
              <a:rPr lang="en-US" sz="2068" b="1" dirty="0">
                <a:solidFill>
                  <a:srgbClr val="405449"/>
                </a:solidFill>
                <a:latin typeface="Fraunces" pitchFamily="34" charset="0"/>
                <a:ea typeface="Fraunces" pitchFamily="34" charset="-122"/>
                <a:cs typeface="Fraunces" pitchFamily="34" charset="-120"/>
              </a:rPr>
              <a:t>Vary Your Tone and Pace</a:t>
            </a:r>
            <a:endParaRPr lang="en-US" sz="2068" dirty="0"/>
          </a:p>
        </p:txBody>
      </p:sp>
      <p:sp>
        <p:nvSpPr>
          <p:cNvPr id="15" name="Text 8"/>
          <p:cNvSpPr/>
          <p:nvPr/>
        </p:nvSpPr>
        <p:spPr>
          <a:xfrm>
            <a:off x="2100858" y="6433542"/>
            <a:ext cx="6307812" cy="672465"/>
          </a:xfrm>
          <a:prstGeom prst="rect">
            <a:avLst/>
          </a:prstGeom>
          <a:noFill/>
          <a:ln/>
        </p:spPr>
        <p:txBody>
          <a:bodyPr wrap="square" rtlCol="0" anchor="t"/>
          <a:lstStyle/>
          <a:p>
            <a:pPr marL="0" indent="0" algn="l">
              <a:lnSpc>
                <a:spcPts val="2647"/>
              </a:lnSpc>
              <a:buNone/>
            </a:pPr>
            <a:r>
              <a:rPr lang="en-US" sz="1654" dirty="0">
                <a:solidFill>
                  <a:srgbClr val="405449"/>
                </a:solidFill>
                <a:latin typeface="Nobile" pitchFamily="34" charset="0"/>
                <a:ea typeface="Nobile" pitchFamily="34" charset="-122"/>
                <a:cs typeface="Nobile" pitchFamily="34" charset="-120"/>
              </a:rPr>
              <a:t>Avoid monotone delivery. Vary your tone and pace to emphasize important points and keep your audience engaged.</a:t>
            </a:r>
            <a:endParaRPr lang="en-US" sz="165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758678"/>
          </a:xfrm>
          <a:prstGeom prst="rect">
            <a:avLst/>
          </a:prstGeom>
        </p:spPr>
      </p:pic>
      <p:pic>
        <p:nvPicPr>
          <p:cNvPr id="5" name="Image 1" descr="preencoded.png"/>
          <p:cNvPicPr>
            <a:picLocks noChangeAspect="1"/>
          </p:cNvPicPr>
          <p:nvPr/>
        </p:nvPicPr>
        <p:blipFill>
          <a:blip r:embed="rId4"/>
          <a:stretch>
            <a:fillRect/>
          </a:stretch>
        </p:blipFill>
        <p:spPr>
          <a:xfrm>
            <a:off x="5942290" y="275868"/>
            <a:ext cx="2745700" cy="2206943"/>
          </a:xfrm>
          <a:prstGeom prst="rect">
            <a:avLst/>
          </a:prstGeom>
        </p:spPr>
      </p:pic>
      <p:sp>
        <p:nvSpPr>
          <p:cNvPr id="6" name="Text 2"/>
          <p:cNvSpPr/>
          <p:nvPr/>
        </p:nvSpPr>
        <p:spPr>
          <a:xfrm>
            <a:off x="772358" y="3709868"/>
            <a:ext cx="12989481" cy="689610"/>
          </a:xfrm>
          <a:prstGeom prst="rect">
            <a:avLst/>
          </a:prstGeom>
          <a:noFill/>
          <a:ln/>
        </p:spPr>
        <p:txBody>
          <a:bodyPr wrap="none" rtlCol="0" anchor="t"/>
          <a:lstStyle/>
          <a:p>
            <a:pPr marL="0" indent="0">
              <a:lnSpc>
                <a:spcPts val="5431"/>
              </a:lnSpc>
              <a:buNone/>
            </a:pPr>
            <a:r>
              <a:rPr lang="en-US" sz="4344" b="1" dirty="0">
                <a:solidFill>
                  <a:srgbClr val="3B4540"/>
                </a:solidFill>
                <a:latin typeface="Fraunces" pitchFamily="34" charset="0"/>
                <a:ea typeface="Fraunces" pitchFamily="34" charset="-122"/>
                <a:cs typeface="Fraunces" pitchFamily="34" charset="-120"/>
              </a:rPr>
              <a:t>Conclusion: Putting it All Together for Success</a:t>
            </a:r>
            <a:endParaRPr lang="en-US" sz="4344" dirty="0"/>
          </a:p>
        </p:txBody>
      </p:sp>
      <p:sp>
        <p:nvSpPr>
          <p:cNvPr id="7" name="Shape 3"/>
          <p:cNvSpPr/>
          <p:nvPr/>
        </p:nvSpPr>
        <p:spPr>
          <a:xfrm>
            <a:off x="772358" y="4730472"/>
            <a:ext cx="13085683" cy="2547938"/>
          </a:xfrm>
          <a:prstGeom prst="roundRect">
            <a:avLst>
              <a:gd name="adj" fmla="val 7796"/>
            </a:avLst>
          </a:prstGeom>
          <a:noFill/>
          <a:ln w="7620">
            <a:solidFill>
              <a:srgbClr val="000000">
                <a:alpha val="8000"/>
              </a:srgbClr>
            </a:solidFill>
            <a:prstDash val="solid"/>
          </a:ln>
        </p:spPr>
      </p:sp>
      <p:sp>
        <p:nvSpPr>
          <p:cNvPr id="8" name="Shape 4"/>
          <p:cNvSpPr/>
          <p:nvPr/>
        </p:nvSpPr>
        <p:spPr>
          <a:xfrm>
            <a:off x="779978" y="4738092"/>
            <a:ext cx="13070443" cy="633174"/>
          </a:xfrm>
          <a:prstGeom prst="rect">
            <a:avLst/>
          </a:prstGeom>
          <a:solidFill>
            <a:srgbClr val="FFFFFF">
              <a:alpha val="4000"/>
            </a:srgbClr>
          </a:solidFill>
          <a:ln/>
        </p:spPr>
      </p:sp>
      <p:sp>
        <p:nvSpPr>
          <p:cNvPr id="9" name="Text 5"/>
          <p:cNvSpPr/>
          <p:nvPr/>
        </p:nvSpPr>
        <p:spPr>
          <a:xfrm>
            <a:off x="1000601" y="4878110"/>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Practice</a:t>
            </a:r>
            <a:endParaRPr lang="en-US" sz="1738" dirty="0"/>
          </a:p>
        </p:txBody>
      </p:sp>
      <p:sp>
        <p:nvSpPr>
          <p:cNvPr id="10" name="Text 6"/>
          <p:cNvSpPr/>
          <p:nvPr/>
        </p:nvSpPr>
        <p:spPr>
          <a:xfrm>
            <a:off x="7539633" y="4878110"/>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Build Confidence</a:t>
            </a:r>
            <a:endParaRPr lang="en-US" sz="1738" dirty="0"/>
          </a:p>
        </p:txBody>
      </p:sp>
      <p:sp>
        <p:nvSpPr>
          <p:cNvPr id="11" name="Shape 7"/>
          <p:cNvSpPr/>
          <p:nvPr/>
        </p:nvSpPr>
        <p:spPr>
          <a:xfrm>
            <a:off x="779978" y="5371267"/>
            <a:ext cx="13070443" cy="633174"/>
          </a:xfrm>
          <a:prstGeom prst="rect">
            <a:avLst/>
          </a:prstGeom>
          <a:solidFill>
            <a:srgbClr val="000000">
              <a:alpha val="4000"/>
            </a:srgbClr>
          </a:solidFill>
          <a:ln/>
        </p:spPr>
      </p:sp>
      <p:sp>
        <p:nvSpPr>
          <p:cNvPr id="12" name="Text 8"/>
          <p:cNvSpPr/>
          <p:nvPr/>
        </p:nvSpPr>
        <p:spPr>
          <a:xfrm>
            <a:off x="1000601" y="5511284"/>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Preparation</a:t>
            </a:r>
            <a:endParaRPr lang="en-US" sz="1738" dirty="0"/>
          </a:p>
        </p:txBody>
      </p:sp>
      <p:sp>
        <p:nvSpPr>
          <p:cNvPr id="13" name="Text 9"/>
          <p:cNvSpPr/>
          <p:nvPr/>
        </p:nvSpPr>
        <p:spPr>
          <a:xfrm>
            <a:off x="7539633" y="5511284"/>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Structure and Content</a:t>
            </a:r>
            <a:endParaRPr lang="en-US" sz="1738" dirty="0"/>
          </a:p>
        </p:txBody>
      </p:sp>
      <p:sp>
        <p:nvSpPr>
          <p:cNvPr id="14" name="Shape 10"/>
          <p:cNvSpPr/>
          <p:nvPr/>
        </p:nvSpPr>
        <p:spPr>
          <a:xfrm>
            <a:off x="779978" y="6004441"/>
            <a:ext cx="13070443" cy="633174"/>
          </a:xfrm>
          <a:prstGeom prst="rect">
            <a:avLst/>
          </a:prstGeom>
          <a:solidFill>
            <a:srgbClr val="FFFFFF">
              <a:alpha val="4000"/>
            </a:srgbClr>
          </a:solidFill>
          <a:ln/>
        </p:spPr>
      </p:sp>
      <p:sp>
        <p:nvSpPr>
          <p:cNvPr id="15" name="Text 11"/>
          <p:cNvSpPr/>
          <p:nvPr/>
        </p:nvSpPr>
        <p:spPr>
          <a:xfrm>
            <a:off x="1000601" y="6144458"/>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Positive Self-Talk</a:t>
            </a:r>
            <a:endParaRPr lang="en-US" sz="1738" dirty="0"/>
          </a:p>
        </p:txBody>
      </p:sp>
      <p:sp>
        <p:nvSpPr>
          <p:cNvPr id="16" name="Text 12"/>
          <p:cNvSpPr/>
          <p:nvPr/>
        </p:nvSpPr>
        <p:spPr>
          <a:xfrm>
            <a:off x="7539633" y="6144458"/>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Reduce Anxiety</a:t>
            </a:r>
            <a:endParaRPr lang="en-US" sz="1738" dirty="0"/>
          </a:p>
        </p:txBody>
      </p:sp>
      <p:sp>
        <p:nvSpPr>
          <p:cNvPr id="17" name="Shape 13"/>
          <p:cNvSpPr/>
          <p:nvPr/>
        </p:nvSpPr>
        <p:spPr>
          <a:xfrm>
            <a:off x="779978" y="6637615"/>
            <a:ext cx="13070443" cy="633174"/>
          </a:xfrm>
          <a:prstGeom prst="rect">
            <a:avLst/>
          </a:prstGeom>
          <a:solidFill>
            <a:srgbClr val="000000">
              <a:alpha val="4000"/>
            </a:srgbClr>
          </a:solidFill>
          <a:ln/>
        </p:spPr>
      </p:sp>
      <p:sp>
        <p:nvSpPr>
          <p:cNvPr id="18" name="Text 14"/>
          <p:cNvSpPr/>
          <p:nvPr/>
        </p:nvSpPr>
        <p:spPr>
          <a:xfrm>
            <a:off x="1000601" y="6777633"/>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Effective Delivery</a:t>
            </a:r>
            <a:endParaRPr lang="en-US" sz="1738" dirty="0"/>
          </a:p>
        </p:txBody>
      </p:sp>
      <p:sp>
        <p:nvSpPr>
          <p:cNvPr id="19" name="Text 15"/>
          <p:cNvSpPr/>
          <p:nvPr/>
        </p:nvSpPr>
        <p:spPr>
          <a:xfrm>
            <a:off x="7539633" y="6777633"/>
            <a:ext cx="6090166" cy="353139"/>
          </a:xfrm>
          <a:prstGeom prst="rect">
            <a:avLst/>
          </a:prstGeom>
          <a:noFill/>
          <a:ln/>
        </p:spPr>
        <p:txBody>
          <a:bodyPr wrap="none" rtlCol="0" anchor="t"/>
          <a:lstStyle/>
          <a:p>
            <a:pPr marL="0" indent="0">
              <a:lnSpc>
                <a:spcPts val="2780"/>
              </a:lnSpc>
              <a:buNone/>
            </a:pPr>
            <a:r>
              <a:rPr lang="en-US" sz="1738" dirty="0">
                <a:solidFill>
                  <a:srgbClr val="405449"/>
                </a:solidFill>
                <a:latin typeface="Nobile" pitchFamily="34" charset="0"/>
                <a:ea typeface="Nobile" pitchFamily="34" charset="-122"/>
                <a:cs typeface="Nobile" pitchFamily="34" charset="-120"/>
              </a:rPr>
              <a:t>Engagement and Impact</a:t>
            </a:r>
            <a:endParaRPr lang="en-US" sz="173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442</Words>
  <Application>Microsoft Office PowerPoint</Application>
  <PresentationFormat>Custom</PresentationFormat>
  <Paragraphs>56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Fraunces</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Bright School</cp:lastModifiedBy>
  <cp:revision>2</cp:revision>
  <dcterms:created xsi:type="dcterms:W3CDTF">2024-08-23T04:02:58Z</dcterms:created>
  <dcterms:modified xsi:type="dcterms:W3CDTF">2024-08-23T04:04:56Z</dcterms:modified>
</cp:coreProperties>
</file>