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sldIdLst>
    <p:sldId id="260" r:id="rId5"/>
    <p:sldId id="258" r:id="rId6"/>
    <p:sldId id="259" r:id="rId7"/>
    <p:sldId id="261" r:id="rId8"/>
    <p:sldId id="269" r:id="rId9"/>
    <p:sldId id="270" r:id="rId10"/>
    <p:sldId id="271" r:id="rId11"/>
    <p:sldId id="268" r:id="rId12"/>
    <p:sldId id="274" r:id="rId13"/>
    <p:sldId id="277" r:id="rId14"/>
    <p:sldId id="276" r:id="rId15"/>
    <p:sldId id="278" r:id="rId16"/>
    <p:sldId id="279" r:id="rId17"/>
    <p:sldId id="280" r:id="rId18"/>
    <p:sldId id="281" r:id="rId19"/>
    <p:sldId id="282" r:id="rId20"/>
  </p:sldIdLst>
  <p:sldSz cx="12192000" cy="6858000"/>
  <p:notesSz cx="1371600" cy="228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0FA"/>
    <a:srgbClr val="FDE5CD"/>
    <a:srgbClr val="FDD9D5"/>
    <a:srgbClr val="D9E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4CE36-FF23-48C0-9008-200991A854C8}" v="29" dt="2020-09-17T08:22:15.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0ADE-3B2B-43C3-AB3A-426AF93B6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84022A-47A9-4696-92D3-2D95CD056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C301D3-EA46-4029-866E-2FBDBF224A8B}"/>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F70DA824-3B0E-40AE-87DA-8C635F401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3D66B-FC39-492E-8056-70AF91F723DE}"/>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409822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1F85-5109-450B-B4BC-51CB16883B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0C6E37-1849-4164-9E3C-D1C03E173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861B1-9524-4ACA-A327-54CF4A0553F0}"/>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7717BB9E-B3C8-4DE0-A1F5-3F4AD9191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03F7-F809-4C90-ABCD-0415D860CE01}"/>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78337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499DD-E0EC-4FAA-9082-B647FE2B1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FE0E7-7A94-4A80-8B29-4D1DFC14DC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E0593-CA7B-4D68-BD4C-9A5652AA4103}"/>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C12554F0-D3A6-417F-96A7-3703D1F06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B2899-A761-46F8-B747-0EC3B06D3229}"/>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224937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535-691C-4914-A4B8-459A02F9A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22C68-B281-427B-BE81-E8EE6223E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FA4FA-1E8C-400D-8041-5E6859B6CA80}"/>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097B65FC-4850-4AB4-9869-D7DA79021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50095-F64D-446D-B505-49A945C27942}"/>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249413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80BA-8BA3-41DA-BF31-92E8AD86D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59CE8-7839-4B35-A760-14717EF186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8299B-9EF1-4F57-BA1E-B3B875E3062D}"/>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92550424-8865-40A7-9DF7-4FB1208A6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AE40D-E450-40F0-8F93-8282A8E6424F}"/>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135761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A2F-55F1-4C25-B71B-50CC31FC0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5EC83-E9A6-49C4-9DDF-42F84FF47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46E8F-D248-4FC1-84A6-D56B2DEC26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89CBFF-8B67-4F1F-AC9D-C56FB039691B}"/>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6" name="Footer Placeholder 5">
            <a:extLst>
              <a:ext uri="{FF2B5EF4-FFF2-40B4-BE49-F238E27FC236}">
                <a16:creationId xmlns:a16="http://schemas.microsoft.com/office/drawing/2014/main" id="{72837FE5-5D34-4C22-A1BD-BE867C9DE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9F440-23F6-46AA-83ED-4E1BA4520BFC}"/>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156956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462A-FAD8-45ED-8B63-ECC2845E5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B90F29-2F2A-47FE-B726-6DF9B7F8A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81C6D-1A36-46DC-B7CD-508A00473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3883C5-ED71-40C4-AE4E-C1EABDCAC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177E6B-8A97-41F7-AF3E-35CCD1134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17FC6-BBE4-4457-AEC6-0552ED60C2D5}"/>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8" name="Footer Placeholder 7">
            <a:extLst>
              <a:ext uri="{FF2B5EF4-FFF2-40B4-BE49-F238E27FC236}">
                <a16:creationId xmlns:a16="http://schemas.microsoft.com/office/drawing/2014/main" id="{E47B36DC-A043-446E-B961-5FCF339AD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A7F662-DCDF-4938-B431-F1ECB7E6E0B4}"/>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28869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768-F25D-4A3E-A4DE-CD4782C80A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2911AD-EE42-4C99-9F51-8FD680F6DB18}"/>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4" name="Footer Placeholder 3">
            <a:extLst>
              <a:ext uri="{FF2B5EF4-FFF2-40B4-BE49-F238E27FC236}">
                <a16:creationId xmlns:a16="http://schemas.microsoft.com/office/drawing/2014/main" id="{4CEA313A-9FD7-416E-9A03-65F8E8A56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2380FD-489F-4CE3-B8AF-35B6F88F31C6}"/>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163126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44D87-03FB-4AC3-B5BE-A0485491468C}"/>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3" name="Footer Placeholder 2">
            <a:extLst>
              <a:ext uri="{FF2B5EF4-FFF2-40B4-BE49-F238E27FC236}">
                <a16:creationId xmlns:a16="http://schemas.microsoft.com/office/drawing/2014/main" id="{D23214B9-1820-47D7-A66C-765868175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B3C3E-1937-45CB-A16C-5AC1E016E5DC}"/>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24792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7788-D7B1-427A-AF41-9A1D733E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530A9C-6F8A-47BD-9FE3-D367B4D27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971F97-3FF9-4226-89D7-458D1766A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E5BDE-96E3-427C-AEA2-2216BF93787B}"/>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6" name="Footer Placeholder 5">
            <a:extLst>
              <a:ext uri="{FF2B5EF4-FFF2-40B4-BE49-F238E27FC236}">
                <a16:creationId xmlns:a16="http://schemas.microsoft.com/office/drawing/2014/main" id="{15C48AC9-817F-4333-BA0D-FB7C3D102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23C071-F23C-4178-AEB6-A68D2290B80D}"/>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322563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EB4B-68D2-45F9-A994-1E21CBF9C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A2EE6A-E2A3-4ABB-A738-19EF0861C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A67D1-222D-4217-B8B2-CA4ED1B11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0BE77-741F-4784-8A4C-C9A8145DAA48}"/>
              </a:ext>
            </a:extLst>
          </p:cNvPr>
          <p:cNvSpPr>
            <a:spLocks noGrp="1"/>
          </p:cNvSpPr>
          <p:nvPr>
            <p:ph type="dt" sz="half" idx="10"/>
          </p:nvPr>
        </p:nvSpPr>
        <p:spPr/>
        <p:txBody>
          <a:bodyPr/>
          <a:lstStyle/>
          <a:p>
            <a:fld id="{521E4C2E-35D3-49E4-B251-401FE47EC8D5}" type="datetimeFigureOut">
              <a:rPr lang="en-US" smtClean="0"/>
              <a:t>1/31/2023</a:t>
            </a:fld>
            <a:endParaRPr lang="en-US"/>
          </a:p>
        </p:txBody>
      </p:sp>
      <p:sp>
        <p:nvSpPr>
          <p:cNvPr id="6" name="Footer Placeholder 5">
            <a:extLst>
              <a:ext uri="{FF2B5EF4-FFF2-40B4-BE49-F238E27FC236}">
                <a16:creationId xmlns:a16="http://schemas.microsoft.com/office/drawing/2014/main" id="{8CE95E50-723D-4ACA-918C-DB279831A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CD630-26C5-47B5-81B8-7FB7FC391661}"/>
              </a:ext>
            </a:extLst>
          </p:cNvPr>
          <p:cNvSpPr>
            <a:spLocks noGrp="1"/>
          </p:cNvSpPr>
          <p:nvPr>
            <p:ph type="sldNum" sz="quarter" idx="12"/>
          </p:nvPr>
        </p:nvSpPr>
        <p:spPr/>
        <p:txBody>
          <a:bodyPr/>
          <a:lstStyle/>
          <a:p>
            <a:fld id="{91E3BE4F-F9DD-48B0-823C-8D89CB675C75}" type="slidenum">
              <a:rPr lang="en-US" smtClean="0"/>
              <a:t>‹#›</a:t>
            </a:fld>
            <a:endParaRPr lang="en-US"/>
          </a:p>
        </p:txBody>
      </p:sp>
    </p:spTree>
    <p:extLst>
      <p:ext uri="{BB962C8B-B14F-4D97-AF65-F5344CB8AC3E}">
        <p14:creationId xmlns:p14="http://schemas.microsoft.com/office/powerpoint/2010/main" val="124094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0C8AC-7C42-4BEE-B535-E079619CF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8FC1A-74A8-487F-B9E4-CB51AB49D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A5581-DA10-480C-9082-D95C50393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E4C2E-35D3-49E4-B251-401FE47EC8D5}" type="datetimeFigureOut">
              <a:rPr lang="en-US" smtClean="0"/>
              <a:t>1/31/2023</a:t>
            </a:fld>
            <a:endParaRPr lang="en-US"/>
          </a:p>
        </p:txBody>
      </p:sp>
      <p:sp>
        <p:nvSpPr>
          <p:cNvPr id="5" name="Footer Placeholder 4">
            <a:extLst>
              <a:ext uri="{FF2B5EF4-FFF2-40B4-BE49-F238E27FC236}">
                <a16:creationId xmlns:a16="http://schemas.microsoft.com/office/drawing/2014/main" id="{76390749-5735-475B-AB81-EFCEC8834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766FA2-36D3-4468-8BB4-78BAB30BC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3BE4F-F9DD-48B0-823C-8D89CB675C75}" type="slidenum">
              <a:rPr lang="en-US" smtClean="0"/>
              <a:t>‹#›</a:t>
            </a:fld>
            <a:endParaRPr lang="en-US"/>
          </a:p>
        </p:txBody>
      </p:sp>
    </p:spTree>
    <p:extLst>
      <p:ext uri="{BB962C8B-B14F-4D97-AF65-F5344CB8AC3E}">
        <p14:creationId xmlns:p14="http://schemas.microsoft.com/office/powerpoint/2010/main" val="25321622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2" name="Freeform: Shape 3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3D9662F-5789-47A5-A9A6-E873EC4CCCF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dirty="0">
                <a:solidFill>
                  <a:srgbClr val="080808"/>
                </a:solidFill>
                <a:latin typeface="Rockwell" panose="02060603020205020403" pitchFamily="18" charset="0"/>
              </a:rPr>
              <a:t>2G/3G/4G Architecture</a:t>
            </a:r>
          </a:p>
        </p:txBody>
      </p:sp>
      <p:sp>
        <p:nvSpPr>
          <p:cNvPr id="36" name="Freeform: Shape 3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000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550EA-E8A8-45B1-AC41-1F97BAD4EA7D}"/>
              </a:ext>
            </a:extLst>
          </p:cNvPr>
          <p:cNvSpPr>
            <a:spLocks noGrp="1"/>
          </p:cNvSpPr>
          <p:nvPr>
            <p:ph type="title"/>
          </p:nvPr>
        </p:nvSpPr>
        <p:spPr>
          <a:xfrm>
            <a:off x="643467" y="321734"/>
            <a:ext cx="10905066" cy="1135737"/>
          </a:xfrm>
        </p:spPr>
        <p:txBody>
          <a:bodyPr>
            <a:normAutofit/>
          </a:bodyPr>
          <a:lstStyle/>
          <a:p>
            <a:pPr fontAlgn="base"/>
            <a:r>
              <a:rPr lang="en-US" sz="3600" b="1" dirty="0">
                <a:latin typeface="Rockwell" panose="02060603020205020403" pitchFamily="18" charset="0"/>
              </a:rPr>
              <a:t>UMTS Network Elements</a:t>
            </a:r>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643467" y="1782981"/>
            <a:ext cx="10905066" cy="4393982"/>
          </a:xfrm>
        </p:spPr>
        <p:txBody>
          <a:bodyPr>
            <a:normAutofit lnSpcReduction="10000"/>
          </a:bodyPr>
          <a:lstStyle/>
          <a:p>
            <a:pPr marL="0" indent="0" algn="just">
              <a:buNone/>
            </a:pPr>
            <a:r>
              <a:rPr lang="en-US" sz="2000" dirty="0">
                <a:latin typeface="Rockwell" panose="02060603020205020403" pitchFamily="18" charset="0"/>
              </a:rPr>
              <a:t>The </a:t>
            </a:r>
            <a:r>
              <a:rPr lang="en-US" sz="2000" b="1" dirty="0">
                <a:latin typeface="Rockwell" panose="02060603020205020403" pitchFamily="18" charset="0"/>
              </a:rPr>
              <a:t>Universal Mobile Telecommunications System</a:t>
            </a:r>
            <a:r>
              <a:rPr lang="en-US" sz="2000" dirty="0">
                <a:latin typeface="Rockwell" panose="02060603020205020403" pitchFamily="18" charset="0"/>
              </a:rPr>
              <a:t> (UMTS) is a third-generation mobile cellular system for networks based on the GSM standard.</a:t>
            </a:r>
          </a:p>
          <a:p>
            <a:pPr marL="0" indent="0" algn="just">
              <a:buNone/>
            </a:pPr>
            <a:endParaRPr lang="en-US" sz="2000" dirty="0">
              <a:latin typeface="Rockwell" panose="02060603020205020403" pitchFamily="18" charset="0"/>
            </a:endParaRPr>
          </a:p>
          <a:p>
            <a:pPr marL="0" indent="0" algn="just">
              <a:buNone/>
            </a:pPr>
            <a:r>
              <a:rPr lang="en-US" sz="2000" dirty="0">
                <a:latin typeface="Rockwell" panose="02060603020205020403" pitchFamily="18" charset="0"/>
              </a:rPr>
              <a:t>UMTS system uses the same core network as the GPRS and uses entirely new radio interface. The new radio network in UMTS is called UTRAN (UMTS Terrestrial Radio Access Network) and is connected to the core network (CN) via </a:t>
            </a:r>
            <a:r>
              <a:rPr lang="en-US" sz="2000" dirty="0" err="1">
                <a:latin typeface="Rockwell" panose="02060603020205020403" pitchFamily="18" charset="0"/>
              </a:rPr>
              <a:t>Iu</a:t>
            </a:r>
            <a:r>
              <a:rPr lang="en-US" sz="2000" dirty="0">
                <a:latin typeface="Rockwell" panose="02060603020205020403" pitchFamily="18" charset="0"/>
              </a:rPr>
              <a:t> interface. </a:t>
            </a:r>
          </a:p>
          <a:p>
            <a:pPr marL="0" indent="0" algn="just">
              <a:buNone/>
            </a:pPr>
            <a:endParaRPr lang="en-US" sz="2000" dirty="0">
              <a:latin typeface="Rockwell" panose="02060603020205020403" pitchFamily="18" charset="0"/>
            </a:endParaRPr>
          </a:p>
          <a:p>
            <a:pPr marL="0" indent="0" algn="just">
              <a:buNone/>
            </a:pPr>
            <a:r>
              <a:rPr lang="en-US" sz="2000" dirty="0">
                <a:latin typeface="Rockwell" panose="02060603020205020403" pitchFamily="18" charset="0"/>
              </a:rPr>
              <a:t>The mobile terminal in UMTS is called User Equipment (UE). The UE is connected to Node-B over high speed </a:t>
            </a:r>
            <a:r>
              <a:rPr lang="en-US" sz="2000" dirty="0" err="1">
                <a:latin typeface="Rockwell" panose="02060603020205020403" pitchFamily="18" charset="0"/>
              </a:rPr>
              <a:t>Uu</a:t>
            </a:r>
            <a:r>
              <a:rPr lang="en-US" sz="2000" dirty="0">
                <a:latin typeface="Rockwell" panose="02060603020205020403" pitchFamily="18" charset="0"/>
              </a:rPr>
              <a:t> (up to 2 Mbps) Interface. The Node-B are the equivalent of BTS in GSM and typically serve a cell site. Several Node-Bs are controlled by a single RNCs over the </a:t>
            </a:r>
            <a:r>
              <a:rPr lang="en-US" sz="2000" dirty="0" err="1">
                <a:latin typeface="Rockwell" panose="02060603020205020403" pitchFamily="18" charset="0"/>
              </a:rPr>
              <a:t>Iub</a:t>
            </a:r>
            <a:r>
              <a:rPr lang="en-US" sz="2000" dirty="0">
                <a:latin typeface="Rockwell" panose="02060603020205020403" pitchFamily="18" charset="0"/>
              </a:rPr>
              <a:t> interface. The RNCs are connected to CN through </a:t>
            </a:r>
            <a:r>
              <a:rPr lang="en-US" sz="2000" dirty="0" err="1">
                <a:latin typeface="Rockwell" panose="02060603020205020403" pitchFamily="18" charset="0"/>
              </a:rPr>
              <a:t>Iu</a:t>
            </a:r>
            <a:r>
              <a:rPr lang="en-US" sz="2000" dirty="0">
                <a:latin typeface="Rockwell" panose="02060603020205020403" pitchFamily="18" charset="0"/>
              </a:rPr>
              <a:t> interface. The packet switched data is transmitted through </a:t>
            </a:r>
            <a:r>
              <a:rPr lang="en-US" sz="2000" dirty="0" err="1">
                <a:latin typeface="Rockwell" panose="02060603020205020403" pitchFamily="18" charset="0"/>
              </a:rPr>
              <a:t>Iu</a:t>
            </a:r>
            <a:r>
              <a:rPr lang="en-US" sz="2000" dirty="0">
                <a:latin typeface="Rockwell" panose="02060603020205020403" pitchFamily="18" charset="0"/>
              </a:rPr>
              <a:t>-PS interface and circuit switched data is transferred over </a:t>
            </a:r>
            <a:r>
              <a:rPr lang="en-US" sz="2000" dirty="0" err="1">
                <a:latin typeface="Rockwell" panose="02060603020205020403" pitchFamily="18" charset="0"/>
              </a:rPr>
              <a:t>Iu</a:t>
            </a:r>
            <a:r>
              <a:rPr lang="en-US" sz="2000" dirty="0">
                <a:latin typeface="Rockwell" panose="02060603020205020403" pitchFamily="18" charset="0"/>
              </a:rPr>
              <a:t>-CS interface. One of the new interfaces in UTRAN is </a:t>
            </a:r>
            <a:r>
              <a:rPr lang="en-US" sz="2000" dirty="0" err="1">
                <a:latin typeface="Rockwell" panose="02060603020205020403" pitchFamily="18" charset="0"/>
              </a:rPr>
              <a:t>Iur</a:t>
            </a:r>
            <a:r>
              <a:rPr lang="en-US" sz="2000" dirty="0">
                <a:latin typeface="Rockwell" panose="02060603020205020403" pitchFamily="18" charset="0"/>
              </a:rPr>
              <a:t> interface which connects two RNCs and has no equivalent in GSM system. The </a:t>
            </a:r>
            <a:r>
              <a:rPr lang="en-US" sz="2000" dirty="0" err="1">
                <a:latin typeface="Rockwell" panose="02060603020205020403" pitchFamily="18" charset="0"/>
              </a:rPr>
              <a:t>Iur</a:t>
            </a:r>
            <a:r>
              <a:rPr lang="en-US" sz="2000" dirty="0">
                <a:latin typeface="Rockwell" panose="02060603020205020403" pitchFamily="18" charset="0"/>
              </a:rPr>
              <a:t> interface facilitates handling of RRM (Radio Resource Management) and eliminates the burden from CN.</a:t>
            </a:r>
          </a:p>
          <a:p>
            <a:pPr marL="0" indent="0" fontAlgn="base">
              <a:buNone/>
            </a:pPr>
            <a:endParaRPr lang="en-US" sz="2000" dirty="0">
              <a:latin typeface="Rockwell" panose="02060603020205020403" pitchFamily="18" charset="0"/>
            </a:endParaRPr>
          </a:p>
          <a:p>
            <a:endParaRPr lang="en-US" sz="2000" dirty="0">
              <a:latin typeface="Rockwell" panose="02060603020205020403" pitchFamily="18" charset="0"/>
            </a:endParaRPr>
          </a:p>
          <a:p>
            <a:pPr marL="0" indent="0" fontAlgn="base">
              <a:buNone/>
            </a:pPr>
            <a:endParaRPr lang="en-US" sz="2000" dirty="0">
              <a:latin typeface="Rockwell" panose="02060603020205020403" pitchFamily="18" charset="0"/>
            </a:endParaRPr>
          </a:p>
          <a:p>
            <a:pPr fontAlgn="base"/>
            <a:endParaRPr lang="en-US" sz="2000" dirty="0">
              <a:latin typeface="Rockwell" panose="02060603020205020403" pitchFamily="18" charset="0"/>
            </a:endParaRPr>
          </a:p>
          <a:p>
            <a:pPr fontAlgn="base"/>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69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marL="0" indent="0">
              <a:buNone/>
            </a:pPr>
            <a:r>
              <a:rPr lang="en-US" sz="2000" b="1" dirty="0">
                <a:latin typeface="Rockwell" panose="02060603020205020403" pitchFamily="18" charset="0"/>
              </a:rPr>
              <a:t>UE (User Equipment) </a:t>
            </a:r>
          </a:p>
          <a:p>
            <a:pPr marL="0" indent="0">
              <a:buNone/>
            </a:pPr>
            <a:r>
              <a:rPr lang="en-US" sz="2000" dirty="0">
                <a:latin typeface="Rockwell" panose="02060603020205020403" pitchFamily="18" charset="0"/>
              </a:rPr>
              <a:t>ME (Mobile Equipment) &amp; USIM (UMTS Subscriber Identity Module).</a:t>
            </a:r>
          </a:p>
          <a:p>
            <a:pPr marL="0" indent="0">
              <a:buNone/>
            </a:pPr>
            <a:endParaRPr lang="en-US" sz="2000" b="1" dirty="0">
              <a:latin typeface="Rockwell" panose="02060603020205020403" pitchFamily="18" charset="0"/>
            </a:endParaRPr>
          </a:p>
          <a:p>
            <a:pPr marL="0" indent="0">
              <a:buNone/>
            </a:pPr>
            <a:r>
              <a:rPr lang="en-US" sz="2000" b="1" dirty="0" err="1">
                <a:latin typeface="Rockwell" panose="02060603020205020403" pitchFamily="18" charset="0"/>
              </a:rPr>
              <a:t>NodeB</a:t>
            </a:r>
            <a:endParaRPr lang="en-US" sz="2000" b="1" dirty="0">
              <a:latin typeface="Rockwell" panose="02060603020205020403" pitchFamily="18" charset="0"/>
            </a:endParaRPr>
          </a:p>
          <a:p>
            <a:pPr marL="0" indent="0">
              <a:buNone/>
            </a:pPr>
            <a:r>
              <a:rPr lang="en-US" sz="2000" dirty="0" err="1">
                <a:latin typeface="Rockwell" panose="02060603020205020403" pitchFamily="18" charset="0"/>
              </a:rPr>
              <a:t>NodeB</a:t>
            </a:r>
            <a:r>
              <a:rPr lang="en-US" sz="2000" dirty="0">
                <a:latin typeface="Rockwell" panose="02060603020205020403" pitchFamily="18" charset="0"/>
              </a:rPr>
              <a:t> is a term used in UMTS equivalent to the BTS (base transceiver station) used in GSM.</a:t>
            </a:r>
          </a:p>
          <a:p>
            <a:pPr marL="0" indent="0">
              <a:buNone/>
            </a:pPr>
            <a:endParaRPr lang="en-US" sz="2000" b="1" dirty="0">
              <a:latin typeface="Rockwell" panose="02060603020205020403" pitchFamily="18" charset="0"/>
            </a:endParaRPr>
          </a:p>
          <a:p>
            <a:pPr marL="0" indent="0">
              <a:buNone/>
            </a:pPr>
            <a:r>
              <a:rPr lang="en-US" sz="2000" b="1" dirty="0">
                <a:latin typeface="Rockwell" panose="02060603020205020403" pitchFamily="18" charset="0"/>
              </a:rPr>
              <a:t>RNC (Radio Network Controller)</a:t>
            </a:r>
          </a:p>
          <a:p>
            <a:pPr marL="0" indent="0" algn="just">
              <a:buNone/>
            </a:pPr>
            <a:r>
              <a:rPr lang="en-US" sz="2000" dirty="0">
                <a:latin typeface="Rockwell" panose="02060603020205020403" pitchFamily="18" charset="0"/>
              </a:rPr>
              <a:t>RNC is a governing element in the UMTS radio access network (UTRAN) and It’s responsible for controlling the </a:t>
            </a:r>
            <a:r>
              <a:rPr lang="en-US" sz="2000" dirty="0" err="1">
                <a:latin typeface="Rockwell" panose="02060603020205020403" pitchFamily="18" charset="0"/>
              </a:rPr>
              <a:t>NodeB’s</a:t>
            </a:r>
            <a:r>
              <a:rPr lang="en-US" sz="2000" dirty="0">
                <a:latin typeface="Rockwell" panose="02060603020205020403" pitchFamily="18" charset="0"/>
              </a:rPr>
              <a:t> that are connected to it. The RNC carries out radio resource management, some of the mobility management functions and is the point where encryption is done before user data is sent to and from the mobile.</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380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550EA-E8A8-45B1-AC41-1F97BAD4EA7D}"/>
              </a:ext>
            </a:extLst>
          </p:cNvPr>
          <p:cNvSpPr>
            <a:spLocks noGrp="1"/>
          </p:cNvSpPr>
          <p:nvPr>
            <p:ph type="title"/>
          </p:nvPr>
        </p:nvSpPr>
        <p:spPr>
          <a:xfrm>
            <a:off x="643467" y="321734"/>
            <a:ext cx="10905066" cy="1135737"/>
          </a:xfrm>
        </p:spPr>
        <p:txBody>
          <a:bodyPr>
            <a:normAutofit/>
          </a:bodyPr>
          <a:lstStyle/>
          <a:p>
            <a:pPr fontAlgn="base"/>
            <a:r>
              <a:rPr lang="en-US" sz="3600" b="1" dirty="0">
                <a:latin typeface="Rockwell" panose="02060603020205020403" pitchFamily="18" charset="0"/>
              </a:rPr>
              <a:t>LTE Network Elements</a:t>
            </a:r>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643467" y="1782981"/>
            <a:ext cx="10905066" cy="4393982"/>
          </a:xfrm>
        </p:spPr>
        <p:txBody>
          <a:bodyPr>
            <a:normAutofit/>
          </a:bodyPr>
          <a:lstStyle/>
          <a:p>
            <a:pPr marL="0" indent="0">
              <a:buNone/>
            </a:pPr>
            <a:r>
              <a:rPr lang="en-US" sz="2000" dirty="0">
                <a:latin typeface="Rockwell" panose="02060603020205020403" pitchFamily="18" charset="0"/>
              </a:rPr>
              <a:t>The high-level network architecture of LTE is comprised of following three main components:</a:t>
            </a:r>
          </a:p>
          <a:p>
            <a:pPr marL="0" indent="0">
              <a:buNone/>
            </a:pPr>
            <a:endParaRPr lang="en-US" sz="2000" dirty="0">
              <a:latin typeface="Rockwell" panose="02060603020205020403" pitchFamily="18" charset="0"/>
            </a:endParaRPr>
          </a:p>
          <a:p>
            <a:pPr lvl="1"/>
            <a:r>
              <a:rPr lang="en-US" sz="2000" b="1" dirty="0">
                <a:latin typeface="Rockwell" panose="02060603020205020403" pitchFamily="18" charset="0"/>
              </a:rPr>
              <a:t>User Equipment (UE).</a:t>
            </a:r>
          </a:p>
          <a:p>
            <a:pPr marL="457200" lvl="1" indent="0">
              <a:buNone/>
            </a:pPr>
            <a:endParaRPr lang="en-US" sz="2000" dirty="0">
              <a:latin typeface="Rockwell" panose="02060603020205020403" pitchFamily="18" charset="0"/>
            </a:endParaRPr>
          </a:p>
          <a:p>
            <a:pPr lvl="1"/>
            <a:r>
              <a:rPr lang="en-US" sz="2000" b="1" dirty="0">
                <a:latin typeface="Rockwell" panose="02060603020205020403" pitchFamily="18" charset="0"/>
              </a:rPr>
              <a:t>Evolved UMTS Terrestrial Radio Access Network (E-UTRAN).</a:t>
            </a:r>
          </a:p>
          <a:p>
            <a:pPr marL="457200" lvl="1" indent="0">
              <a:buNone/>
            </a:pPr>
            <a:endParaRPr lang="en-US" sz="2000" dirty="0">
              <a:latin typeface="Rockwell" panose="02060603020205020403" pitchFamily="18" charset="0"/>
            </a:endParaRPr>
          </a:p>
          <a:p>
            <a:pPr lvl="1"/>
            <a:r>
              <a:rPr lang="en-US" sz="2000" b="1" dirty="0">
                <a:latin typeface="Rockwell" panose="02060603020205020403" pitchFamily="18" charset="0"/>
              </a:rPr>
              <a:t>Evolved Packet Core (EPC).</a:t>
            </a:r>
          </a:p>
          <a:p>
            <a:pPr marL="0" indent="0" fontAlgn="base">
              <a:buNone/>
            </a:pPr>
            <a:endParaRPr lang="en-US" sz="2000" dirty="0">
              <a:latin typeface="Rockwell" panose="02060603020205020403" pitchFamily="18" charset="0"/>
            </a:endParaRPr>
          </a:p>
          <a:p>
            <a:pPr marL="0" indent="0">
              <a:buNone/>
            </a:pPr>
            <a:r>
              <a:rPr lang="en-US" sz="2000" dirty="0">
                <a:latin typeface="Rockwell" panose="02060603020205020403" pitchFamily="18" charset="0"/>
              </a:rPr>
              <a:t>The evolved packet core communicates with packet data networks in the outside world such as the internet, private corporate networks or the IP multimedia subsystem.</a:t>
            </a:r>
          </a:p>
          <a:p>
            <a:pPr marL="0" indent="0" fontAlgn="base">
              <a:buNone/>
            </a:pPr>
            <a:endParaRPr lang="en-US" sz="2000" dirty="0">
              <a:latin typeface="Rockwell" panose="02060603020205020403" pitchFamily="18" charset="0"/>
            </a:endParaRPr>
          </a:p>
          <a:p>
            <a:pPr fontAlgn="base"/>
            <a:endParaRPr lang="en-US" sz="2000" dirty="0">
              <a:latin typeface="Rockwell" panose="02060603020205020403" pitchFamily="18" charset="0"/>
            </a:endParaRPr>
          </a:p>
          <a:p>
            <a:pPr fontAlgn="base"/>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128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marL="0" indent="0">
              <a:buNone/>
            </a:pPr>
            <a:r>
              <a:rPr lang="en-US" sz="2400" b="1" dirty="0">
                <a:latin typeface="Rockwell" panose="02060603020205020403" pitchFamily="18" charset="0"/>
              </a:rPr>
              <a:t>User Equipment (UE)</a:t>
            </a:r>
          </a:p>
          <a:p>
            <a:pPr marL="0" indent="0">
              <a:buNone/>
            </a:pPr>
            <a:endParaRPr lang="en-US" sz="2000" b="1" dirty="0">
              <a:latin typeface="Rockwell" panose="02060603020205020403" pitchFamily="18" charset="0"/>
            </a:endParaRPr>
          </a:p>
          <a:p>
            <a:pPr marL="0" indent="0" algn="just">
              <a:buNone/>
            </a:pPr>
            <a:r>
              <a:rPr lang="en-US" sz="2000" dirty="0">
                <a:latin typeface="Rockwell" panose="02060603020205020403" pitchFamily="18" charset="0"/>
              </a:rPr>
              <a:t>The internal architecture of the user equipment for LTE is identical to the one used by UMTS and GSM which is a Mobile Equipment (ME). The mobile equipment comprised of the following important modules:</a:t>
            </a:r>
          </a:p>
          <a:p>
            <a:pPr marL="457200" lvl="1" indent="0" algn="just">
              <a:buNone/>
            </a:pPr>
            <a:endParaRPr lang="en-US" sz="2000" dirty="0">
              <a:latin typeface="Rockwell" panose="02060603020205020403" pitchFamily="18" charset="0"/>
            </a:endParaRPr>
          </a:p>
          <a:p>
            <a:pPr lvl="1" algn="just"/>
            <a:r>
              <a:rPr lang="en-US" sz="2000" b="1" dirty="0">
                <a:latin typeface="Rockwell" panose="02060603020205020403" pitchFamily="18" charset="0"/>
              </a:rPr>
              <a:t>Mobile Termination (MT)</a:t>
            </a:r>
            <a:r>
              <a:rPr lang="en-US" sz="2000" dirty="0">
                <a:latin typeface="Rockwell" panose="02060603020205020403" pitchFamily="18" charset="0"/>
              </a:rPr>
              <a:t> : This handles all the communication functions.</a:t>
            </a:r>
          </a:p>
          <a:p>
            <a:pPr marL="457200" lvl="1" indent="0" algn="just">
              <a:buNone/>
            </a:pPr>
            <a:endParaRPr lang="en-US" sz="2000" dirty="0">
              <a:latin typeface="Rockwell" panose="02060603020205020403" pitchFamily="18" charset="0"/>
            </a:endParaRPr>
          </a:p>
          <a:p>
            <a:pPr lvl="1" algn="just"/>
            <a:r>
              <a:rPr lang="en-US" sz="2000" b="1" dirty="0">
                <a:latin typeface="Rockwell" panose="02060603020205020403" pitchFamily="18" charset="0"/>
              </a:rPr>
              <a:t>Terminal Equipment (TE)</a:t>
            </a:r>
            <a:r>
              <a:rPr lang="en-US" sz="2000" dirty="0">
                <a:latin typeface="Rockwell" panose="02060603020205020403" pitchFamily="18" charset="0"/>
              </a:rPr>
              <a:t> : This terminates the data streams.</a:t>
            </a:r>
          </a:p>
          <a:p>
            <a:pPr marL="457200" lvl="1" indent="0" algn="just">
              <a:buNone/>
            </a:pPr>
            <a:endParaRPr lang="en-US" sz="2000" dirty="0">
              <a:latin typeface="Rockwell" panose="02060603020205020403" pitchFamily="18" charset="0"/>
            </a:endParaRPr>
          </a:p>
          <a:p>
            <a:pPr lvl="1" algn="just"/>
            <a:r>
              <a:rPr lang="en-US" sz="2000" b="1" dirty="0">
                <a:latin typeface="Rockwell" panose="02060603020205020403" pitchFamily="18" charset="0"/>
              </a:rPr>
              <a:t>Universal Integrated Circuit Card (UICC)</a:t>
            </a:r>
            <a:r>
              <a:rPr lang="en-US" sz="2000" dirty="0">
                <a:latin typeface="Rockwell" panose="02060603020205020403" pitchFamily="18" charset="0"/>
              </a:rPr>
              <a:t> : This is also known as the SIM card for LTE equipment's. It runs an application known as the Universal Subscriber Identity Module (USIM).</a:t>
            </a:r>
          </a:p>
          <a:p>
            <a:pPr marL="457200" lvl="1" indent="0" algn="just">
              <a:buNone/>
            </a:pPr>
            <a:endParaRPr lang="en-US" sz="2000" dirty="0">
              <a:latin typeface="Rockwell" panose="02060603020205020403" pitchFamily="18" charset="0"/>
            </a:endParaRPr>
          </a:p>
          <a:p>
            <a:pPr lvl="1" algn="just"/>
            <a:r>
              <a:rPr lang="en-US" sz="2000" dirty="0">
                <a:latin typeface="Rockwell" panose="02060603020205020403" pitchFamily="18" charset="0"/>
              </a:rPr>
              <a:t>A </a:t>
            </a:r>
            <a:r>
              <a:rPr lang="en-US" sz="2000" b="1" dirty="0">
                <a:latin typeface="Rockwell" panose="02060603020205020403" pitchFamily="18" charset="0"/>
              </a:rPr>
              <a:t>USIM</a:t>
            </a:r>
            <a:r>
              <a:rPr lang="en-US" sz="2000" dirty="0">
                <a:latin typeface="Rockwell" panose="02060603020205020403" pitchFamily="18" charset="0"/>
              </a:rPr>
              <a:t> stores user-specific data very similar to 3G SIM card. This keeps information about the user's phone number, home network identity and security keys etc.</a:t>
            </a:r>
          </a:p>
          <a:p>
            <a:endParaRPr lang="en-US" dirty="0"/>
          </a:p>
          <a:p>
            <a:endParaRPr lang="en-US" dirty="0"/>
          </a:p>
          <a:p>
            <a:pPr marL="0" indent="0">
              <a:buNone/>
            </a:pPr>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373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marL="0" indent="0">
              <a:buNone/>
            </a:pPr>
            <a:r>
              <a:rPr lang="en-US" sz="2400" b="1" dirty="0">
                <a:latin typeface="Rockwell" panose="02060603020205020403" pitchFamily="18" charset="0"/>
              </a:rPr>
              <a:t>E-UTRAN (The access network)</a:t>
            </a:r>
          </a:p>
          <a:p>
            <a:pPr marL="0" indent="0" algn="just">
              <a:buNone/>
            </a:pPr>
            <a:endParaRPr lang="en-US" sz="2000" b="1" dirty="0">
              <a:latin typeface="Rockwell" panose="02060603020205020403" pitchFamily="18" charset="0"/>
            </a:endParaRPr>
          </a:p>
          <a:p>
            <a:pPr marL="0" indent="0" algn="just">
              <a:buNone/>
            </a:pPr>
            <a:r>
              <a:rPr lang="en-US" sz="2000" dirty="0">
                <a:latin typeface="Rockwell" panose="02060603020205020403" pitchFamily="18" charset="0"/>
              </a:rPr>
              <a:t>The </a:t>
            </a:r>
            <a:r>
              <a:rPr lang="en-US" sz="2000" b="1" dirty="0">
                <a:latin typeface="Rockwell" panose="02060603020205020403" pitchFamily="18" charset="0"/>
              </a:rPr>
              <a:t>E-UTRAN</a:t>
            </a:r>
            <a:r>
              <a:rPr lang="en-US" sz="2000" dirty="0">
                <a:latin typeface="Rockwell" panose="02060603020205020403" pitchFamily="18" charset="0"/>
              </a:rPr>
              <a:t> handles the radio communications between the mobile and the evolved packet core and just has one component, the evolved base stations, called </a:t>
            </a:r>
            <a:r>
              <a:rPr lang="en-US" sz="2000" b="1" dirty="0" err="1">
                <a:latin typeface="Rockwell" panose="02060603020205020403" pitchFamily="18" charset="0"/>
              </a:rPr>
              <a:t>eNodeB</a:t>
            </a:r>
            <a:r>
              <a:rPr lang="en-US" sz="2000" dirty="0">
                <a:latin typeface="Rockwell" panose="02060603020205020403" pitchFamily="18" charset="0"/>
              </a:rPr>
              <a:t> or </a:t>
            </a:r>
            <a:r>
              <a:rPr lang="en-US" sz="2000" b="1" dirty="0" err="1">
                <a:latin typeface="Rockwell" panose="02060603020205020403" pitchFamily="18" charset="0"/>
              </a:rPr>
              <a:t>eNB</a:t>
            </a:r>
            <a:r>
              <a:rPr lang="en-US" sz="2000" dirty="0">
                <a:latin typeface="Rockwell" panose="02060603020205020403" pitchFamily="18" charset="0"/>
              </a:rPr>
              <a:t>. Each </a:t>
            </a:r>
            <a:r>
              <a:rPr lang="en-US" sz="2000" b="1" dirty="0" err="1">
                <a:latin typeface="Rockwell" panose="02060603020205020403" pitchFamily="18" charset="0"/>
              </a:rPr>
              <a:t>eNB</a:t>
            </a:r>
            <a:r>
              <a:rPr lang="en-US" sz="2000" dirty="0">
                <a:latin typeface="Rockwell" panose="02060603020205020403" pitchFamily="18" charset="0"/>
              </a:rPr>
              <a:t> is a base station that controls the mobiles in one or more cells. The base station that is communicating with a mobile is known as its serving </a:t>
            </a:r>
            <a:r>
              <a:rPr lang="en-US" sz="2000" b="1" dirty="0" err="1">
                <a:latin typeface="Rockwell" panose="02060603020205020403" pitchFamily="18" charset="0"/>
              </a:rPr>
              <a:t>eNB</a:t>
            </a:r>
            <a:r>
              <a:rPr lang="en-US" sz="2000" dirty="0">
                <a:latin typeface="Rockwell" panose="02060603020205020403" pitchFamily="18" charset="0"/>
              </a:rPr>
              <a:t>.</a:t>
            </a:r>
          </a:p>
          <a:p>
            <a:pPr marL="0" indent="0" algn="just">
              <a:buNone/>
            </a:pPr>
            <a:r>
              <a:rPr lang="en-US" sz="2000" dirty="0">
                <a:latin typeface="Rockwell" panose="02060603020205020403" pitchFamily="18" charset="0"/>
              </a:rPr>
              <a:t>LTE Mobile communicates with just one base station and one cell at a time and there are following two main functions supported by </a:t>
            </a:r>
            <a:r>
              <a:rPr lang="en-US" sz="2000" b="1" dirty="0" err="1">
                <a:latin typeface="Rockwell" panose="02060603020205020403" pitchFamily="18" charset="0"/>
              </a:rPr>
              <a:t>eNB</a:t>
            </a:r>
            <a:r>
              <a:rPr lang="en-US" sz="2000" dirty="0">
                <a:latin typeface="Rockwell" panose="02060603020205020403" pitchFamily="18" charset="0"/>
              </a:rPr>
              <a:t>:</a:t>
            </a:r>
          </a:p>
          <a:p>
            <a:pPr marL="0" indent="0" algn="just">
              <a:buNone/>
            </a:pPr>
            <a:endParaRPr lang="en-US" sz="2000" dirty="0">
              <a:latin typeface="Rockwell" panose="02060603020205020403" pitchFamily="18" charset="0"/>
            </a:endParaRPr>
          </a:p>
          <a:p>
            <a:pPr lvl="1" algn="just"/>
            <a:r>
              <a:rPr lang="en-US" sz="2000" dirty="0">
                <a:latin typeface="Rockwell" panose="02060603020205020403" pitchFamily="18" charset="0"/>
              </a:rPr>
              <a:t>The </a:t>
            </a:r>
            <a:r>
              <a:rPr lang="en-US" sz="2000" b="1" dirty="0" err="1">
                <a:latin typeface="Rockwell" panose="02060603020205020403" pitchFamily="18" charset="0"/>
              </a:rPr>
              <a:t>eNB</a:t>
            </a:r>
            <a:r>
              <a:rPr lang="en-US" sz="2000" dirty="0">
                <a:latin typeface="Rockwell" panose="02060603020205020403" pitchFamily="18" charset="0"/>
              </a:rPr>
              <a:t> sends and receives radio transmissions to all the mobiles using the analogue and digital signal processing functions of the LTE air interface.</a:t>
            </a:r>
          </a:p>
          <a:p>
            <a:pPr marL="457200" lvl="1" indent="0" algn="just">
              <a:buNone/>
            </a:pPr>
            <a:endParaRPr lang="en-US" sz="2000" dirty="0">
              <a:latin typeface="Rockwell" panose="02060603020205020403" pitchFamily="18" charset="0"/>
            </a:endParaRPr>
          </a:p>
          <a:p>
            <a:pPr lvl="1" algn="just"/>
            <a:r>
              <a:rPr lang="en-US" sz="2000" dirty="0">
                <a:latin typeface="Rockwell" panose="02060603020205020403" pitchFamily="18" charset="0"/>
              </a:rPr>
              <a:t>The </a:t>
            </a:r>
            <a:r>
              <a:rPr lang="en-US" sz="2000" b="1" dirty="0" err="1">
                <a:latin typeface="Rockwell" panose="02060603020205020403" pitchFamily="18" charset="0"/>
              </a:rPr>
              <a:t>eNB</a:t>
            </a:r>
            <a:r>
              <a:rPr lang="en-US" sz="2000" dirty="0">
                <a:latin typeface="Rockwell" panose="02060603020205020403" pitchFamily="18" charset="0"/>
              </a:rPr>
              <a:t> controls the low-level operation of all its mobiles, by sending them </a:t>
            </a:r>
            <a:r>
              <a:rPr lang="en-US" sz="2000" dirty="0" err="1">
                <a:latin typeface="Rockwell" panose="02060603020205020403" pitchFamily="18" charset="0"/>
              </a:rPr>
              <a:t>signalling</a:t>
            </a:r>
            <a:r>
              <a:rPr lang="en-US" sz="2000" dirty="0">
                <a:latin typeface="Rockwell" panose="02060603020205020403" pitchFamily="18" charset="0"/>
              </a:rPr>
              <a:t> messages such as handover commands.</a:t>
            </a:r>
          </a:p>
          <a:p>
            <a:pPr marL="457200" lvl="1" indent="0" algn="just">
              <a:buNone/>
            </a:pPr>
            <a:endParaRPr lang="en-US" sz="2000" dirty="0">
              <a:latin typeface="Rockwell" panose="02060603020205020403" pitchFamily="18" charset="0"/>
            </a:endParaRPr>
          </a:p>
          <a:p>
            <a:pPr marL="0" indent="0" algn="just">
              <a:buNone/>
            </a:pPr>
            <a:r>
              <a:rPr lang="en-US" sz="2000" dirty="0">
                <a:latin typeface="Rockwell" panose="02060603020205020403" pitchFamily="18" charset="0"/>
              </a:rPr>
              <a:t>Each </a:t>
            </a:r>
            <a:r>
              <a:rPr lang="en-US" sz="2000" b="1" dirty="0" err="1">
                <a:latin typeface="Rockwell" panose="02060603020205020403" pitchFamily="18" charset="0"/>
              </a:rPr>
              <a:t>eNB</a:t>
            </a:r>
            <a:r>
              <a:rPr lang="en-US" sz="2000" dirty="0">
                <a:latin typeface="Rockwell" panose="02060603020205020403" pitchFamily="18" charset="0"/>
              </a:rPr>
              <a:t> connects with the </a:t>
            </a:r>
            <a:r>
              <a:rPr lang="en-US" sz="2000" b="1" dirty="0">
                <a:latin typeface="Rockwell" panose="02060603020205020403" pitchFamily="18" charset="0"/>
              </a:rPr>
              <a:t>EPC</a:t>
            </a:r>
            <a:r>
              <a:rPr lang="en-US" sz="2000" dirty="0">
                <a:latin typeface="Rockwell" panose="02060603020205020403" pitchFamily="18" charset="0"/>
              </a:rPr>
              <a:t> by means of the </a:t>
            </a:r>
            <a:r>
              <a:rPr lang="en-US" sz="2000" b="1" dirty="0">
                <a:latin typeface="Rockwell" panose="02060603020205020403" pitchFamily="18" charset="0"/>
              </a:rPr>
              <a:t>S1</a:t>
            </a:r>
            <a:r>
              <a:rPr lang="en-US" sz="2000" dirty="0">
                <a:latin typeface="Rockwell" panose="02060603020205020403" pitchFamily="18" charset="0"/>
              </a:rPr>
              <a:t> interface and it can also be connected to nearby base stations by the </a:t>
            </a:r>
            <a:r>
              <a:rPr lang="en-US" sz="2000" b="1" dirty="0">
                <a:latin typeface="Rockwell" panose="02060603020205020403" pitchFamily="18" charset="0"/>
              </a:rPr>
              <a:t>X2</a:t>
            </a:r>
            <a:r>
              <a:rPr lang="en-US" sz="2000" dirty="0">
                <a:latin typeface="Rockwell" panose="02060603020205020403" pitchFamily="18" charset="0"/>
              </a:rPr>
              <a:t> interface, which is mainly used for </a:t>
            </a:r>
            <a:r>
              <a:rPr lang="en-US" sz="2000" dirty="0" err="1">
                <a:latin typeface="Rockwell" panose="02060603020205020403" pitchFamily="18" charset="0"/>
              </a:rPr>
              <a:t>signalling</a:t>
            </a:r>
            <a:r>
              <a:rPr lang="en-US" sz="2000" dirty="0">
                <a:latin typeface="Rockwell" panose="02060603020205020403" pitchFamily="18" charset="0"/>
              </a:rPr>
              <a:t> and packet forwarding during handover.</a:t>
            </a:r>
          </a:p>
          <a:p>
            <a:pPr marL="0" indent="0">
              <a:buNone/>
            </a:pPr>
            <a:endParaRPr lang="en-US" dirty="0"/>
          </a:p>
          <a:p>
            <a:endParaRPr lang="en-US" dirty="0"/>
          </a:p>
          <a:p>
            <a:endParaRPr lang="en-US" dirty="0"/>
          </a:p>
          <a:p>
            <a:pPr marL="0" indent="0">
              <a:buNone/>
            </a:pPr>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981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marL="0" indent="0" algn="just">
              <a:buNone/>
            </a:pPr>
            <a:r>
              <a:rPr lang="en-US" sz="2400" b="1" dirty="0">
                <a:latin typeface="Rockwell" panose="02060603020205020403" pitchFamily="18" charset="0"/>
              </a:rPr>
              <a:t>The Evolved Packet Core (EPC) (The core network)</a:t>
            </a:r>
          </a:p>
          <a:p>
            <a:pPr marL="0" indent="0" algn="just">
              <a:buNone/>
            </a:pPr>
            <a:endParaRPr lang="en-US" sz="2000" b="1" dirty="0">
              <a:latin typeface="Rockwell" panose="02060603020205020403" pitchFamily="18" charset="0"/>
            </a:endParaRPr>
          </a:p>
          <a:p>
            <a:pPr marL="0" indent="0" algn="just">
              <a:buNone/>
            </a:pPr>
            <a:r>
              <a:rPr lang="en-US" sz="2000" dirty="0">
                <a:latin typeface="Rockwell" panose="02060603020205020403" pitchFamily="18" charset="0"/>
              </a:rPr>
              <a:t>Below is a brief description of each of the components shown in the above architecture:</a:t>
            </a:r>
          </a:p>
          <a:p>
            <a:pPr marL="0" indent="0" algn="just">
              <a:buNone/>
            </a:pPr>
            <a:endParaRPr lang="en-US" sz="2000" dirty="0">
              <a:latin typeface="Rockwell" panose="02060603020205020403" pitchFamily="18" charset="0"/>
            </a:endParaRPr>
          </a:p>
          <a:p>
            <a:pPr algn="just"/>
            <a:r>
              <a:rPr lang="en-US" sz="2000" b="1" dirty="0">
                <a:latin typeface="Rockwell" panose="02060603020205020403" pitchFamily="18" charset="0"/>
              </a:rPr>
              <a:t>Home Subscriber Server (HSS) </a:t>
            </a:r>
            <a:r>
              <a:rPr lang="en-US" sz="2000" dirty="0">
                <a:latin typeface="Rockwell" panose="02060603020205020403" pitchFamily="18" charset="0"/>
              </a:rPr>
              <a:t>component has been carried forward from UMTS and GSM and is a central database that contains information about all the network operator's subscribers.</a:t>
            </a:r>
          </a:p>
          <a:p>
            <a:pPr marL="0" indent="0" algn="just">
              <a:buNone/>
            </a:pPr>
            <a:endParaRPr lang="en-US" sz="2000" dirty="0">
              <a:latin typeface="Rockwell" panose="02060603020205020403" pitchFamily="18" charset="0"/>
            </a:endParaRPr>
          </a:p>
          <a:p>
            <a:pPr algn="just"/>
            <a:r>
              <a:rPr lang="en-US" sz="2000" b="1" dirty="0">
                <a:latin typeface="Rockwell" panose="02060603020205020403" pitchFamily="18" charset="0"/>
              </a:rPr>
              <a:t>Packet Data Network (PDN) Gateway (P-GW) </a:t>
            </a:r>
            <a:r>
              <a:rPr lang="en-US" sz="2000" dirty="0">
                <a:latin typeface="Rockwell" panose="02060603020205020403" pitchFamily="18" charset="0"/>
              </a:rPr>
              <a:t>communicates with the outside world </a:t>
            </a:r>
            <a:r>
              <a:rPr lang="en-US" sz="2000" dirty="0" err="1">
                <a:latin typeface="Rockwell" panose="02060603020205020403" pitchFamily="18" charset="0"/>
              </a:rPr>
              <a:t>ie</a:t>
            </a:r>
            <a:r>
              <a:rPr lang="en-US" sz="2000" dirty="0">
                <a:latin typeface="Rockwell" panose="02060603020205020403" pitchFamily="18" charset="0"/>
              </a:rPr>
              <a:t>. packet data networks PDN, using </a:t>
            </a:r>
            <a:r>
              <a:rPr lang="en-US" sz="2000" dirty="0" err="1">
                <a:latin typeface="Rockwell" panose="02060603020205020403" pitchFamily="18" charset="0"/>
              </a:rPr>
              <a:t>SGi</a:t>
            </a:r>
            <a:r>
              <a:rPr lang="en-US" sz="2000" dirty="0">
                <a:latin typeface="Rockwell" panose="02060603020205020403" pitchFamily="18" charset="0"/>
              </a:rPr>
              <a:t> interface. Each packet data network is identified by an access point name (APN). The PDN gateway has the same role as the GPRS support node (GGSN) and the serving GPRS support node (SGSN) with UMTS and GSM.</a:t>
            </a:r>
          </a:p>
          <a:p>
            <a:pPr marL="0" indent="0" algn="just">
              <a:buNone/>
            </a:pPr>
            <a:endParaRPr lang="en-US" sz="2000" dirty="0">
              <a:latin typeface="Rockwell" panose="02060603020205020403" pitchFamily="18" charset="0"/>
            </a:endParaRPr>
          </a:p>
          <a:p>
            <a:pPr algn="just"/>
            <a:r>
              <a:rPr lang="en-US" sz="2000" b="1" dirty="0">
                <a:latin typeface="Rockwell" panose="02060603020205020403" pitchFamily="18" charset="0"/>
              </a:rPr>
              <a:t>Serving gateway (S-GW) </a:t>
            </a:r>
            <a:r>
              <a:rPr lang="en-US" sz="2000" dirty="0">
                <a:latin typeface="Rockwell" panose="02060603020205020403" pitchFamily="18" charset="0"/>
              </a:rPr>
              <a:t>acts as a router, and forwards data between the base station and the PDN gateway.</a:t>
            </a:r>
          </a:p>
          <a:p>
            <a:pPr marL="0" indent="0">
              <a:buNone/>
            </a:pPr>
            <a:endParaRPr lang="en-US" dirty="0"/>
          </a:p>
          <a:p>
            <a:endParaRPr lang="en-US" dirty="0"/>
          </a:p>
          <a:p>
            <a:endParaRPr lang="en-US" dirty="0"/>
          </a:p>
          <a:p>
            <a:pPr marL="0" indent="0">
              <a:buNone/>
            </a:pPr>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580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algn="just"/>
            <a:r>
              <a:rPr lang="en-US" sz="2000" b="1" dirty="0">
                <a:latin typeface="Rockwell" panose="02060603020205020403" pitchFamily="18" charset="0"/>
              </a:rPr>
              <a:t>Mobility management entity (MME) </a:t>
            </a:r>
            <a:r>
              <a:rPr lang="en-US" sz="2000" dirty="0">
                <a:latin typeface="Rockwell" panose="02060603020205020403" pitchFamily="18" charset="0"/>
              </a:rPr>
              <a:t>controls the high-level operation of the mobile by means of </a:t>
            </a:r>
            <a:r>
              <a:rPr lang="en-US" sz="2000" dirty="0" err="1">
                <a:latin typeface="Rockwell" panose="02060603020205020403" pitchFamily="18" charset="0"/>
              </a:rPr>
              <a:t>signalling</a:t>
            </a:r>
            <a:r>
              <a:rPr lang="en-US" sz="2000" dirty="0">
                <a:latin typeface="Rockwell" panose="02060603020205020403" pitchFamily="18" charset="0"/>
              </a:rPr>
              <a:t> messages and Home Subscriber Server (</a:t>
            </a:r>
            <a:r>
              <a:rPr lang="en-US" sz="2000" b="1" dirty="0">
                <a:latin typeface="Rockwell" panose="02060603020205020403" pitchFamily="18" charset="0"/>
              </a:rPr>
              <a:t>HSS</a:t>
            </a:r>
            <a:r>
              <a:rPr lang="en-US" sz="2000" dirty="0">
                <a:latin typeface="Rockwell" panose="02060603020205020403" pitchFamily="18" charset="0"/>
              </a:rPr>
              <a:t>).</a:t>
            </a:r>
          </a:p>
          <a:p>
            <a:pPr marL="0" indent="0" algn="just">
              <a:buNone/>
            </a:pPr>
            <a:endParaRPr lang="en-US" sz="2000" dirty="0">
              <a:latin typeface="Rockwell" panose="02060603020205020403" pitchFamily="18" charset="0"/>
            </a:endParaRPr>
          </a:p>
          <a:p>
            <a:pPr algn="just"/>
            <a:r>
              <a:rPr lang="en-US" sz="2000" b="1" dirty="0">
                <a:latin typeface="Rockwell" panose="02060603020205020403" pitchFamily="18" charset="0"/>
              </a:rPr>
              <a:t>Policy Control and Charging Rules Function (PCRF) </a:t>
            </a:r>
            <a:r>
              <a:rPr lang="en-US" sz="2000" dirty="0">
                <a:latin typeface="Rockwell" panose="02060603020205020403" pitchFamily="18" charset="0"/>
              </a:rPr>
              <a:t>is responsible for policy control decision-making, as well as for controlling the flow-based charging functionalities in the Policy Control Enforcement Function (</a:t>
            </a:r>
            <a:r>
              <a:rPr lang="en-US" sz="2000" b="1" dirty="0">
                <a:latin typeface="Rockwell" panose="02060603020205020403" pitchFamily="18" charset="0"/>
              </a:rPr>
              <a:t>PCEF</a:t>
            </a:r>
            <a:r>
              <a:rPr lang="en-US" sz="2000" dirty="0">
                <a:latin typeface="Rockwell" panose="02060603020205020403" pitchFamily="18" charset="0"/>
              </a:rPr>
              <a:t>), which resides in the </a:t>
            </a:r>
            <a:r>
              <a:rPr lang="en-US" sz="2000" b="1" dirty="0">
                <a:latin typeface="Rockwell" panose="02060603020205020403" pitchFamily="18" charset="0"/>
              </a:rPr>
              <a:t>P-GW</a:t>
            </a:r>
            <a:r>
              <a:rPr lang="en-US" sz="2000" dirty="0">
                <a:latin typeface="Rockwell" panose="02060603020205020403" pitchFamily="18" charset="0"/>
              </a:rPr>
              <a:t>.</a:t>
            </a:r>
          </a:p>
          <a:p>
            <a:pPr marL="0" indent="0" algn="just">
              <a:buNone/>
            </a:pPr>
            <a:endParaRPr lang="en-US" sz="2000" dirty="0">
              <a:latin typeface="Rockwell" panose="02060603020205020403" pitchFamily="18" charset="0"/>
            </a:endParaRPr>
          </a:p>
          <a:p>
            <a:pPr marL="0" indent="0" algn="just">
              <a:buNone/>
            </a:pPr>
            <a:r>
              <a:rPr lang="en-US" sz="2000" dirty="0">
                <a:latin typeface="Rockwell" panose="02060603020205020403" pitchFamily="18" charset="0"/>
              </a:rPr>
              <a:t>The interface between the serving and </a:t>
            </a:r>
            <a:r>
              <a:rPr lang="en-US" sz="2000" b="1" dirty="0">
                <a:latin typeface="Rockwell" panose="02060603020205020403" pitchFamily="18" charset="0"/>
              </a:rPr>
              <a:t>PDN</a:t>
            </a:r>
            <a:r>
              <a:rPr lang="en-US" sz="2000" dirty="0">
                <a:latin typeface="Rockwell" panose="02060603020205020403" pitchFamily="18" charset="0"/>
              </a:rPr>
              <a:t> gateways is known as </a:t>
            </a:r>
            <a:r>
              <a:rPr lang="en-US" sz="2000" b="1" dirty="0">
                <a:latin typeface="Rockwell" panose="02060603020205020403" pitchFamily="18" charset="0"/>
              </a:rPr>
              <a:t>S5/S8</a:t>
            </a:r>
            <a:r>
              <a:rPr lang="en-US" sz="2000" dirty="0">
                <a:latin typeface="Rockwell" panose="02060603020205020403" pitchFamily="18" charset="0"/>
              </a:rPr>
              <a:t>. This has two slightly different implementations, namely </a:t>
            </a:r>
            <a:r>
              <a:rPr lang="en-US" sz="2000" b="1" dirty="0">
                <a:latin typeface="Rockwell" panose="02060603020205020403" pitchFamily="18" charset="0"/>
              </a:rPr>
              <a:t>S5</a:t>
            </a:r>
            <a:r>
              <a:rPr lang="en-US" sz="2000" dirty="0">
                <a:latin typeface="Rockwell" panose="02060603020205020403" pitchFamily="18" charset="0"/>
              </a:rPr>
              <a:t> if the two devices are in the same network, and S8 if they are in different networks.</a:t>
            </a:r>
          </a:p>
          <a:p>
            <a:pPr marL="0" indent="0">
              <a:buNone/>
            </a:pPr>
            <a:endParaRPr lang="en-US" dirty="0"/>
          </a:p>
          <a:p>
            <a:endParaRPr lang="en-US" dirty="0"/>
          </a:p>
          <a:p>
            <a:endParaRPr lang="en-US" dirty="0"/>
          </a:p>
          <a:p>
            <a:pPr marL="0" indent="0">
              <a:buNone/>
            </a:pPr>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84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B8480A11-5957-4DF6-8879-BFC5EA0FBB36}"/>
              </a:ext>
            </a:extLst>
          </p:cNvPr>
          <p:cNvSpPr/>
          <p:nvPr/>
        </p:nvSpPr>
        <p:spPr>
          <a:xfrm>
            <a:off x="4101203" y="2665028"/>
            <a:ext cx="5790509" cy="1714387"/>
          </a:xfrm>
          <a:prstGeom prst="rect">
            <a:avLst/>
          </a:prstGeom>
          <a:solidFill>
            <a:schemeClr val="accent1">
              <a:lumMod val="20000"/>
              <a:lumOff val="8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2E8D9E17-8E4D-49D9-A3E2-F174F132E94C}"/>
              </a:ext>
            </a:extLst>
          </p:cNvPr>
          <p:cNvSpPr/>
          <p:nvPr/>
        </p:nvSpPr>
        <p:spPr>
          <a:xfrm>
            <a:off x="4091694" y="368742"/>
            <a:ext cx="5790509" cy="2162689"/>
          </a:xfrm>
          <a:prstGeom prst="rect">
            <a:avLst/>
          </a:prstGeom>
          <a:solidFill>
            <a:schemeClr val="accent2">
              <a:lumMod val="20000"/>
              <a:lumOff val="8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FD85808-D572-4997-9C90-6999BEDF1077}"/>
              </a:ext>
            </a:extLst>
          </p:cNvPr>
          <p:cNvSpPr/>
          <p:nvPr/>
        </p:nvSpPr>
        <p:spPr>
          <a:xfrm>
            <a:off x="90554" y="4515084"/>
            <a:ext cx="3838185" cy="2291851"/>
          </a:xfrm>
          <a:prstGeom prst="rect">
            <a:avLst/>
          </a:prstGeom>
          <a:solidFill>
            <a:schemeClr val="accent6">
              <a:lumMod val="20000"/>
              <a:lumOff val="8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BC8E118F-66DF-4DB4-8C4D-AF636F1AB773}"/>
              </a:ext>
            </a:extLst>
          </p:cNvPr>
          <p:cNvSpPr/>
          <p:nvPr/>
        </p:nvSpPr>
        <p:spPr>
          <a:xfrm>
            <a:off x="120564" y="2299592"/>
            <a:ext cx="3838185" cy="1888499"/>
          </a:xfrm>
          <a:prstGeom prst="rect">
            <a:avLst/>
          </a:prstGeom>
          <a:solidFill>
            <a:schemeClr val="bg2">
              <a:lumMod val="9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F98A34-D3BB-475F-B0B4-7D256FCFDCA6}"/>
              </a:ext>
            </a:extLst>
          </p:cNvPr>
          <p:cNvSpPr/>
          <p:nvPr/>
        </p:nvSpPr>
        <p:spPr>
          <a:xfrm>
            <a:off x="120904" y="327821"/>
            <a:ext cx="3838185" cy="1726316"/>
          </a:xfrm>
          <a:prstGeom prst="rect">
            <a:avLst/>
          </a:prstGeom>
          <a:solidFill>
            <a:schemeClr val="accent4">
              <a:lumMod val="20000"/>
              <a:lumOff val="8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71CDEA36-AD87-4EBB-9925-6BB037ACF0DC}"/>
              </a:ext>
            </a:extLst>
          </p:cNvPr>
          <p:cNvSpPr/>
          <p:nvPr/>
        </p:nvSpPr>
        <p:spPr>
          <a:xfrm>
            <a:off x="4105090" y="4515084"/>
            <a:ext cx="5777114" cy="2251469"/>
          </a:xfrm>
          <a:prstGeom prst="rect">
            <a:avLst/>
          </a:prstGeom>
          <a:solidFill>
            <a:schemeClr val="accent3">
              <a:lumMod val="20000"/>
              <a:lumOff val="80000"/>
            </a:schemeClr>
          </a:solidFill>
          <a:ln>
            <a:solidFill>
              <a:schemeClr val="tx1"/>
            </a:solidFill>
            <a:prstDash val="dash"/>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5">
            <a:extLst>
              <a:ext uri="{FF2B5EF4-FFF2-40B4-BE49-F238E27FC236}">
                <a16:creationId xmlns:a16="http://schemas.microsoft.com/office/drawing/2014/main" id="{FD8054F1-817A-4EF5-8F45-760E59E274F0}"/>
              </a:ext>
            </a:extLst>
          </p:cNvPr>
          <p:cNvSpPr/>
          <p:nvPr/>
        </p:nvSpPr>
        <p:spPr>
          <a:xfrm>
            <a:off x="584722" y="3159873"/>
            <a:ext cx="257438" cy="523180"/>
          </a:xfrm>
          <a:prstGeom prst="rect">
            <a:avLst/>
          </a:prstGeom>
          <a:blipFill>
            <a:blip r:embed="rId2" cstate="print"/>
            <a:stretch>
              <a:fillRect/>
            </a:stretch>
          </a:blipFill>
        </p:spPr>
        <p:txBody>
          <a:bodyPr wrap="square" lIns="0" tIns="0" rIns="0" bIns="0" rtlCol="0"/>
          <a:lstStyle/>
          <a:p>
            <a:endParaRPr/>
          </a:p>
        </p:txBody>
      </p:sp>
      <p:sp>
        <p:nvSpPr>
          <p:cNvPr id="15" name="object 25">
            <a:extLst>
              <a:ext uri="{FF2B5EF4-FFF2-40B4-BE49-F238E27FC236}">
                <a16:creationId xmlns:a16="http://schemas.microsoft.com/office/drawing/2014/main" id="{42A1FBC7-535F-42DA-B237-54634176AB84}"/>
              </a:ext>
            </a:extLst>
          </p:cNvPr>
          <p:cNvSpPr txBox="1"/>
          <p:nvPr/>
        </p:nvSpPr>
        <p:spPr>
          <a:xfrm>
            <a:off x="245184" y="3248828"/>
            <a:ext cx="549389" cy="258404"/>
          </a:xfrm>
          <a:prstGeom prst="rect">
            <a:avLst/>
          </a:prstGeom>
        </p:spPr>
        <p:txBody>
          <a:bodyPr vert="horz" wrap="square" lIns="0" tIns="12065" rIns="0" bIns="0" rtlCol="0">
            <a:spAutoFit/>
          </a:bodyPr>
          <a:lstStyle/>
          <a:p>
            <a:pPr marL="12700">
              <a:lnSpc>
                <a:spcPct val="100000"/>
              </a:lnSpc>
              <a:spcBef>
                <a:spcPts val="95"/>
              </a:spcBef>
            </a:pPr>
            <a:r>
              <a:rPr lang="en-US" sz="1600" b="1" spc="-10" dirty="0">
                <a:solidFill>
                  <a:schemeClr val="accent1"/>
                </a:solidFill>
                <a:cs typeface="Carlito"/>
              </a:rPr>
              <a:t>UE</a:t>
            </a:r>
            <a:endParaRPr sz="1600" dirty="0">
              <a:solidFill>
                <a:schemeClr val="accent1"/>
              </a:solidFill>
              <a:cs typeface="Carlito"/>
            </a:endParaRPr>
          </a:p>
        </p:txBody>
      </p:sp>
      <p:sp>
        <p:nvSpPr>
          <p:cNvPr id="16" name="object 7">
            <a:extLst>
              <a:ext uri="{FF2B5EF4-FFF2-40B4-BE49-F238E27FC236}">
                <a16:creationId xmlns:a16="http://schemas.microsoft.com/office/drawing/2014/main" id="{5E603CFB-9E35-4118-AE76-57664B153032}"/>
              </a:ext>
            </a:extLst>
          </p:cNvPr>
          <p:cNvSpPr/>
          <p:nvPr/>
        </p:nvSpPr>
        <p:spPr>
          <a:xfrm>
            <a:off x="584722" y="788060"/>
            <a:ext cx="231900" cy="733202"/>
          </a:xfrm>
          <a:prstGeom prst="rect">
            <a:avLst/>
          </a:prstGeom>
          <a:blipFill>
            <a:blip r:embed="rId3" cstate="print"/>
            <a:stretch>
              <a:fillRect/>
            </a:stretch>
          </a:blipFill>
        </p:spPr>
        <p:txBody>
          <a:bodyPr wrap="square" lIns="0" tIns="0" rIns="0" bIns="0" rtlCol="0"/>
          <a:lstStyle/>
          <a:p>
            <a:endParaRPr dirty="0"/>
          </a:p>
        </p:txBody>
      </p:sp>
      <p:sp>
        <p:nvSpPr>
          <p:cNvPr id="17" name="TextBox 16">
            <a:extLst>
              <a:ext uri="{FF2B5EF4-FFF2-40B4-BE49-F238E27FC236}">
                <a16:creationId xmlns:a16="http://schemas.microsoft.com/office/drawing/2014/main" id="{1618A89A-011D-45B4-88CF-EBA9511540D1}"/>
              </a:ext>
            </a:extLst>
          </p:cNvPr>
          <p:cNvSpPr txBox="1"/>
          <p:nvPr/>
        </p:nvSpPr>
        <p:spPr>
          <a:xfrm>
            <a:off x="120904" y="1049198"/>
            <a:ext cx="780969" cy="338554"/>
          </a:xfrm>
          <a:prstGeom prst="rect">
            <a:avLst/>
          </a:prstGeom>
          <a:noFill/>
        </p:spPr>
        <p:txBody>
          <a:bodyPr wrap="square" rtlCol="0">
            <a:spAutoFit/>
          </a:bodyPr>
          <a:lstStyle/>
          <a:p>
            <a:r>
              <a:rPr lang="en-US" sz="1600" b="1" dirty="0">
                <a:solidFill>
                  <a:srgbClr val="FF0000"/>
                </a:solidFill>
              </a:rPr>
              <a:t>MS</a:t>
            </a:r>
          </a:p>
        </p:txBody>
      </p:sp>
      <p:sp>
        <p:nvSpPr>
          <p:cNvPr id="18" name="object 78">
            <a:extLst>
              <a:ext uri="{FF2B5EF4-FFF2-40B4-BE49-F238E27FC236}">
                <a16:creationId xmlns:a16="http://schemas.microsoft.com/office/drawing/2014/main" id="{3E61663B-C98B-4F71-A4CC-17097CC141AF}"/>
              </a:ext>
            </a:extLst>
          </p:cNvPr>
          <p:cNvSpPr/>
          <p:nvPr/>
        </p:nvSpPr>
        <p:spPr>
          <a:xfrm>
            <a:off x="1746152" y="830859"/>
            <a:ext cx="377951" cy="772668"/>
          </a:xfrm>
          <a:prstGeom prst="rect">
            <a:avLst/>
          </a:prstGeom>
          <a:blipFill>
            <a:blip r:embed="rId4" cstate="print"/>
            <a:stretch>
              <a:fillRect/>
            </a:stretch>
          </a:blipFill>
        </p:spPr>
        <p:txBody>
          <a:bodyPr wrap="square" lIns="0" tIns="0" rIns="0" bIns="0" rtlCol="0"/>
          <a:lstStyle/>
          <a:p>
            <a:endParaRPr dirty="0">
              <a:ln>
                <a:solidFill>
                  <a:srgbClr val="FF0000"/>
                </a:solidFill>
              </a:ln>
              <a:solidFill>
                <a:srgbClr val="FF0000"/>
              </a:solidFill>
            </a:endParaRPr>
          </a:p>
        </p:txBody>
      </p:sp>
      <p:sp>
        <p:nvSpPr>
          <p:cNvPr id="19" name="object 78">
            <a:extLst>
              <a:ext uri="{FF2B5EF4-FFF2-40B4-BE49-F238E27FC236}">
                <a16:creationId xmlns:a16="http://schemas.microsoft.com/office/drawing/2014/main" id="{D01E5B49-3B60-4FD1-A21C-F5D9FB9DB698}"/>
              </a:ext>
            </a:extLst>
          </p:cNvPr>
          <p:cNvSpPr/>
          <p:nvPr/>
        </p:nvSpPr>
        <p:spPr>
          <a:xfrm>
            <a:off x="1746151" y="2960818"/>
            <a:ext cx="377951" cy="772668"/>
          </a:xfrm>
          <a:prstGeom prst="rect">
            <a:avLst/>
          </a:prstGeom>
          <a:blipFill>
            <a:blip r:embed="rId4" cstate="print"/>
            <a:stretch>
              <a:fillRect/>
            </a:stretch>
          </a:blipFill>
        </p:spPr>
        <p:txBody>
          <a:bodyPr wrap="square" lIns="0" tIns="0" rIns="0" bIns="0" rtlCol="0"/>
          <a:lstStyle/>
          <a:p>
            <a:endParaRPr dirty="0">
              <a:ln>
                <a:solidFill>
                  <a:srgbClr val="FF0000"/>
                </a:solidFill>
              </a:ln>
              <a:solidFill>
                <a:srgbClr val="FF0000"/>
              </a:solidFill>
            </a:endParaRPr>
          </a:p>
        </p:txBody>
      </p:sp>
      <p:cxnSp>
        <p:nvCxnSpPr>
          <p:cNvPr id="20" name="Straight Connector 19">
            <a:extLst>
              <a:ext uri="{FF2B5EF4-FFF2-40B4-BE49-F238E27FC236}">
                <a16:creationId xmlns:a16="http://schemas.microsoft.com/office/drawing/2014/main" id="{066A8912-E1DB-41BE-BF83-A582B04BA464}"/>
              </a:ext>
            </a:extLst>
          </p:cNvPr>
          <p:cNvCxnSpPr>
            <a:cxnSpLocks/>
            <a:stCxn id="17" idx="3"/>
            <a:endCxn id="18" idx="1"/>
          </p:cNvCxnSpPr>
          <p:nvPr/>
        </p:nvCxnSpPr>
        <p:spPr>
          <a:xfrm flipV="1">
            <a:off x="901873" y="1217193"/>
            <a:ext cx="844279" cy="12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ED4784D-402D-4FDB-ACFB-FC1857BB10F7}"/>
              </a:ext>
            </a:extLst>
          </p:cNvPr>
          <p:cNvSpPr txBox="1"/>
          <p:nvPr/>
        </p:nvSpPr>
        <p:spPr>
          <a:xfrm>
            <a:off x="824379" y="950593"/>
            <a:ext cx="1504188" cy="230832"/>
          </a:xfrm>
          <a:prstGeom prst="rect">
            <a:avLst/>
          </a:prstGeom>
          <a:noFill/>
        </p:spPr>
        <p:txBody>
          <a:bodyPr wrap="square" rtlCol="0">
            <a:spAutoFit/>
          </a:bodyPr>
          <a:lstStyle/>
          <a:p>
            <a:r>
              <a:rPr lang="en-US" sz="900" b="1" dirty="0">
                <a:solidFill>
                  <a:srgbClr val="FF0000"/>
                </a:solidFill>
              </a:rPr>
              <a:t>Um / Air Interface</a:t>
            </a:r>
          </a:p>
        </p:txBody>
      </p:sp>
      <p:cxnSp>
        <p:nvCxnSpPr>
          <p:cNvPr id="24" name="Straight Connector 23">
            <a:extLst>
              <a:ext uri="{FF2B5EF4-FFF2-40B4-BE49-F238E27FC236}">
                <a16:creationId xmlns:a16="http://schemas.microsoft.com/office/drawing/2014/main" id="{CC510517-FC98-465A-BC88-842B4ECE8D42}"/>
              </a:ext>
            </a:extLst>
          </p:cNvPr>
          <p:cNvCxnSpPr>
            <a:cxnSpLocks/>
            <a:endCxn id="19" idx="1"/>
          </p:cNvCxnSpPr>
          <p:nvPr/>
        </p:nvCxnSpPr>
        <p:spPr>
          <a:xfrm>
            <a:off x="872016" y="3347151"/>
            <a:ext cx="874135"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F1E9F2B-E4B0-44EF-914A-41FD0339DF22}"/>
              </a:ext>
            </a:extLst>
          </p:cNvPr>
          <p:cNvSpPr txBox="1"/>
          <p:nvPr/>
        </p:nvSpPr>
        <p:spPr>
          <a:xfrm>
            <a:off x="828989" y="3068883"/>
            <a:ext cx="1504188" cy="230832"/>
          </a:xfrm>
          <a:prstGeom prst="rect">
            <a:avLst/>
          </a:prstGeom>
          <a:noFill/>
        </p:spPr>
        <p:txBody>
          <a:bodyPr wrap="square" rtlCol="0">
            <a:spAutoFit/>
          </a:bodyPr>
          <a:lstStyle/>
          <a:p>
            <a:r>
              <a:rPr lang="en-US" sz="900" b="1" dirty="0" err="1">
                <a:solidFill>
                  <a:schemeClr val="accent1"/>
                </a:solidFill>
              </a:rPr>
              <a:t>Uu</a:t>
            </a:r>
            <a:r>
              <a:rPr lang="en-US" sz="900" b="1" dirty="0">
                <a:solidFill>
                  <a:schemeClr val="accent1"/>
                </a:solidFill>
              </a:rPr>
              <a:t> / Air Interface</a:t>
            </a:r>
          </a:p>
        </p:txBody>
      </p:sp>
      <p:sp>
        <p:nvSpPr>
          <p:cNvPr id="28" name="Rectangle 27">
            <a:extLst>
              <a:ext uri="{FF2B5EF4-FFF2-40B4-BE49-F238E27FC236}">
                <a16:creationId xmlns:a16="http://schemas.microsoft.com/office/drawing/2014/main" id="{478C1AB4-2EF9-49BE-BCEF-234F5F903CDB}"/>
              </a:ext>
            </a:extLst>
          </p:cNvPr>
          <p:cNvSpPr/>
          <p:nvPr/>
        </p:nvSpPr>
        <p:spPr>
          <a:xfrm>
            <a:off x="4883141" y="969943"/>
            <a:ext cx="752475" cy="48971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MSC</a:t>
            </a:r>
            <a:endParaRPr lang="en-US" sz="1600" b="1" dirty="0">
              <a:ln>
                <a:solidFill>
                  <a:srgbClr val="FF0000"/>
                </a:solidFill>
              </a:ln>
              <a:solidFill>
                <a:srgbClr val="FF0000"/>
              </a:solidFill>
            </a:endParaRPr>
          </a:p>
        </p:txBody>
      </p:sp>
      <p:sp>
        <p:nvSpPr>
          <p:cNvPr id="29" name="TextBox 28">
            <a:extLst>
              <a:ext uri="{FF2B5EF4-FFF2-40B4-BE49-F238E27FC236}">
                <a16:creationId xmlns:a16="http://schemas.microsoft.com/office/drawing/2014/main" id="{AE6E774B-F4A6-4F2C-81BB-4BB0363D3C3B}"/>
              </a:ext>
            </a:extLst>
          </p:cNvPr>
          <p:cNvSpPr txBox="1"/>
          <p:nvPr/>
        </p:nvSpPr>
        <p:spPr>
          <a:xfrm>
            <a:off x="4272073" y="939771"/>
            <a:ext cx="277759" cy="276999"/>
          </a:xfrm>
          <a:prstGeom prst="rect">
            <a:avLst/>
          </a:prstGeom>
          <a:noFill/>
        </p:spPr>
        <p:txBody>
          <a:bodyPr wrap="square" rtlCol="0">
            <a:spAutoFit/>
          </a:bodyPr>
          <a:lstStyle/>
          <a:p>
            <a:r>
              <a:rPr lang="en-US" sz="1200" b="1" dirty="0">
                <a:solidFill>
                  <a:srgbClr val="FF0000"/>
                </a:solidFill>
              </a:rPr>
              <a:t>A</a:t>
            </a:r>
          </a:p>
        </p:txBody>
      </p:sp>
      <p:sp>
        <p:nvSpPr>
          <p:cNvPr id="32" name="Flowchart: Magnetic Disk 31">
            <a:extLst>
              <a:ext uri="{FF2B5EF4-FFF2-40B4-BE49-F238E27FC236}">
                <a16:creationId xmlns:a16="http://schemas.microsoft.com/office/drawing/2014/main" id="{7BC722AE-C5DD-411F-B200-1424458B63EB}"/>
              </a:ext>
            </a:extLst>
          </p:cNvPr>
          <p:cNvSpPr/>
          <p:nvPr/>
        </p:nvSpPr>
        <p:spPr>
          <a:xfrm>
            <a:off x="4555739" y="555070"/>
            <a:ext cx="813467" cy="523968"/>
          </a:xfrm>
          <a:prstGeom prst="flowChartMagneticDisk">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rgbClr val="FF0000"/>
                </a:solidFill>
              </a:rPr>
              <a:t>VLR</a:t>
            </a:r>
          </a:p>
        </p:txBody>
      </p:sp>
      <p:sp>
        <p:nvSpPr>
          <p:cNvPr id="34" name="Arrow: U-Turn 33">
            <a:extLst>
              <a:ext uri="{FF2B5EF4-FFF2-40B4-BE49-F238E27FC236}">
                <a16:creationId xmlns:a16="http://schemas.microsoft.com/office/drawing/2014/main" id="{ADD135E7-7787-41CC-B328-DA374ACC79E5}"/>
              </a:ext>
            </a:extLst>
          </p:cNvPr>
          <p:cNvSpPr/>
          <p:nvPr/>
        </p:nvSpPr>
        <p:spPr>
          <a:xfrm>
            <a:off x="4605571" y="403023"/>
            <a:ext cx="269751" cy="187150"/>
          </a:xfrm>
          <a:prstGeom prst="uturnArrow">
            <a:avLst>
              <a:gd name="adj1" fmla="val 25000"/>
              <a:gd name="adj2" fmla="val 25000"/>
              <a:gd name="adj3" fmla="val 21625"/>
              <a:gd name="adj4" fmla="val 43750"/>
              <a:gd name="adj5" fmla="val 75000"/>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solidFill>
                <a:srgbClr val="FF0000"/>
              </a:solidFill>
            </a:endParaRPr>
          </a:p>
        </p:txBody>
      </p:sp>
      <p:cxnSp>
        <p:nvCxnSpPr>
          <p:cNvPr id="37" name="Straight Connector 36">
            <a:extLst>
              <a:ext uri="{FF2B5EF4-FFF2-40B4-BE49-F238E27FC236}">
                <a16:creationId xmlns:a16="http://schemas.microsoft.com/office/drawing/2014/main" id="{0A828999-0FCB-4E4C-A0FA-FB3C5C517114}"/>
              </a:ext>
            </a:extLst>
          </p:cNvPr>
          <p:cNvCxnSpPr>
            <a:cxnSpLocks/>
            <a:stCxn id="18" idx="3"/>
          </p:cNvCxnSpPr>
          <p:nvPr/>
        </p:nvCxnSpPr>
        <p:spPr>
          <a:xfrm flipV="1">
            <a:off x="2124103" y="1214455"/>
            <a:ext cx="1018885" cy="27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D327471-FC27-4851-B113-6F8AA54DD042}"/>
              </a:ext>
            </a:extLst>
          </p:cNvPr>
          <p:cNvSpPr/>
          <p:nvPr/>
        </p:nvSpPr>
        <p:spPr>
          <a:xfrm>
            <a:off x="8682633" y="969599"/>
            <a:ext cx="826412" cy="48971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GMSC</a:t>
            </a:r>
            <a:endParaRPr lang="en-US" sz="1600" b="1" dirty="0">
              <a:ln>
                <a:solidFill>
                  <a:srgbClr val="FF0000"/>
                </a:solidFill>
              </a:ln>
              <a:solidFill>
                <a:srgbClr val="FF0000"/>
              </a:solidFill>
            </a:endParaRPr>
          </a:p>
        </p:txBody>
      </p:sp>
      <p:cxnSp>
        <p:nvCxnSpPr>
          <p:cNvPr id="48" name="Straight Connector 47">
            <a:extLst>
              <a:ext uri="{FF2B5EF4-FFF2-40B4-BE49-F238E27FC236}">
                <a16:creationId xmlns:a16="http://schemas.microsoft.com/office/drawing/2014/main" id="{8AB99790-33AC-4DBD-ADE2-D6C5B3AB765B}"/>
              </a:ext>
            </a:extLst>
          </p:cNvPr>
          <p:cNvCxnSpPr>
            <a:cxnSpLocks/>
            <a:stCxn id="28" idx="3"/>
            <a:endCxn id="46" idx="1"/>
          </p:cNvCxnSpPr>
          <p:nvPr/>
        </p:nvCxnSpPr>
        <p:spPr>
          <a:xfrm flipV="1">
            <a:off x="5635616" y="1214455"/>
            <a:ext cx="3047017" cy="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CB56795-AE82-4AFD-8620-A3298D290F99}"/>
              </a:ext>
            </a:extLst>
          </p:cNvPr>
          <p:cNvSpPr txBox="1"/>
          <p:nvPr/>
        </p:nvSpPr>
        <p:spPr>
          <a:xfrm flipH="1">
            <a:off x="7031111" y="966270"/>
            <a:ext cx="302323" cy="276999"/>
          </a:xfrm>
          <a:prstGeom prst="rect">
            <a:avLst/>
          </a:prstGeom>
          <a:noFill/>
        </p:spPr>
        <p:txBody>
          <a:bodyPr wrap="square" rtlCol="0">
            <a:spAutoFit/>
          </a:bodyPr>
          <a:lstStyle/>
          <a:p>
            <a:r>
              <a:rPr lang="en-US" sz="1200" b="1" dirty="0">
                <a:solidFill>
                  <a:srgbClr val="FF0000"/>
                </a:solidFill>
              </a:rPr>
              <a:t>E</a:t>
            </a:r>
          </a:p>
        </p:txBody>
      </p:sp>
      <p:sp>
        <p:nvSpPr>
          <p:cNvPr id="49" name="TextBox 48">
            <a:extLst>
              <a:ext uri="{FF2B5EF4-FFF2-40B4-BE49-F238E27FC236}">
                <a16:creationId xmlns:a16="http://schemas.microsoft.com/office/drawing/2014/main" id="{6CC9CD74-774F-40F4-94D7-A1DE118FD52C}"/>
              </a:ext>
            </a:extLst>
          </p:cNvPr>
          <p:cNvSpPr txBox="1"/>
          <p:nvPr/>
        </p:nvSpPr>
        <p:spPr>
          <a:xfrm>
            <a:off x="4355690" y="403123"/>
            <a:ext cx="255636" cy="276999"/>
          </a:xfrm>
          <a:prstGeom prst="rect">
            <a:avLst/>
          </a:prstGeom>
          <a:noFill/>
        </p:spPr>
        <p:txBody>
          <a:bodyPr wrap="square" rtlCol="0">
            <a:spAutoFit/>
          </a:bodyPr>
          <a:lstStyle/>
          <a:p>
            <a:r>
              <a:rPr lang="en-US" sz="1200" b="1" dirty="0">
                <a:solidFill>
                  <a:srgbClr val="FF0000"/>
                </a:solidFill>
              </a:rPr>
              <a:t>G</a:t>
            </a:r>
          </a:p>
        </p:txBody>
      </p:sp>
      <p:grpSp>
        <p:nvGrpSpPr>
          <p:cNvPr id="50" name="object 11">
            <a:extLst>
              <a:ext uri="{FF2B5EF4-FFF2-40B4-BE49-F238E27FC236}">
                <a16:creationId xmlns:a16="http://schemas.microsoft.com/office/drawing/2014/main" id="{6C2D082E-B73F-496A-B05C-B227310DC869}"/>
              </a:ext>
            </a:extLst>
          </p:cNvPr>
          <p:cNvGrpSpPr/>
          <p:nvPr/>
        </p:nvGrpSpPr>
        <p:grpSpPr>
          <a:xfrm>
            <a:off x="9990348" y="830859"/>
            <a:ext cx="2176145" cy="935355"/>
            <a:chOff x="9028874" y="1100899"/>
            <a:chExt cx="2176145" cy="935355"/>
          </a:xfrm>
        </p:grpSpPr>
        <p:sp>
          <p:nvSpPr>
            <p:cNvPr id="51" name="object 12">
              <a:extLst>
                <a:ext uri="{FF2B5EF4-FFF2-40B4-BE49-F238E27FC236}">
                  <a16:creationId xmlns:a16="http://schemas.microsoft.com/office/drawing/2014/main" id="{8E965D77-7D0F-404B-86BE-C1958D6B494E}"/>
                </a:ext>
              </a:extLst>
            </p:cNvPr>
            <p:cNvSpPr/>
            <p:nvPr/>
          </p:nvSpPr>
          <p:spPr>
            <a:xfrm>
              <a:off x="9102851" y="1175003"/>
              <a:ext cx="2101596" cy="824484"/>
            </a:xfrm>
            <a:prstGeom prst="rect">
              <a:avLst/>
            </a:prstGeom>
            <a:blipFill>
              <a:blip r:embed="rId5" cstate="print"/>
              <a:stretch>
                <a:fillRect/>
              </a:stretch>
            </a:blipFill>
          </p:spPr>
          <p:txBody>
            <a:bodyPr wrap="square" lIns="0" tIns="0" rIns="0" bIns="0" rtlCol="0"/>
            <a:lstStyle/>
            <a:p>
              <a:endParaRPr/>
            </a:p>
          </p:txBody>
        </p:sp>
        <p:sp>
          <p:nvSpPr>
            <p:cNvPr id="52" name="object 13">
              <a:extLst>
                <a:ext uri="{FF2B5EF4-FFF2-40B4-BE49-F238E27FC236}">
                  <a16:creationId xmlns:a16="http://schemas.microsoft.com/office/drawing/2014/main" id="{3B39120F-F283-461D-AEDF-EA7A82AB96C2}"/>
                </a:ext>
              </a:extLst>
            </p:cNvPr>
            <p:cNvSpPr/>
            <p:nvPr/>
          </p:nvSpPr>
          <p:spPr>
            <a:xfrm>
              <a:off x="9352787" y="1278635"/>
              <a:ext cx="1504188" cy="757427"/>
            </a:xfrm>
            <a:prstGeom prst="rect">
              <a:avLst/>
            </a:prstGeom>
            <a:blipFill>
              <a:blip r:embed="rId6" cstate="print"/>
              <a:stretch>
                <a:fillRect/>
              </a:stretch>
            </a:blipFill>
          </p:spPr>
          <p:txBody>
            <a:bodyPr wrap="square" lIns="0" tIns="0" rIns="0" bIns="0" rtlCol="0"/>
            <a:lstStyle/>
            <a:p>
              <a:endParaRPr/>
            </a:p>
          </p:txBody>
        </p:sp>
        <p:sp>
          <p:nvSpPr>
            <p:cNvPr id="53" name="object 14">
              <a:extLst>
                <a:ext uri="{FF2B5EF4-FFF2-40B4-BE49-F238E27FC236}">
                  <a16:creationId xmlns:a16="http://schemas.microsoft.com/office/drawing/2014/main" id="{6A4D1A22-D7AA-431A-BE52-E973363FA683}"/>
                </a:ext>
              </a:extLst>
            </p:cNvPr>
            <p:cNvSpPr/>
            <p:nvPr/>
          </p:nvSpPr>
          <p:spPr>
            <a:xfrm>
              <a:off x="9033636" y="1105661"/>
              <a:ext cx="2087880" cy="811530"/>
            </a:xfrm>
            <a:custGeom>
              <a:avLst/>
              <a:gdLst/>
              <a:ahLst/>
              <a:cxnLst/>
              <a:rect l="l" t="t" r="r" b="b"/>
              <a:pathLst>
                <a:path w="2087879" h="811530">
                  <a:moveTo>
                    <a:pt x="1336817" y="734060"/>
                  </a:moveTo>
                  <a:lnTo>
                    <a:pt x="796163" y="734060"/>
                  </a:lnTo>
                  <a:lnTo>
                    <a:pt x="795576" y="734219"/>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36817" y="734060"/>
                  </a:lnTo>
                  <a:close/>
                </a:path>
                <a:path w="2087879" h="811530">
                  <a:moveTo>
                    <a:pt x="1734933" y="662051"/>
                  </a:move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5576" y="734219"/>
                  </a:lnTo>
                  <a:lnTo>
                    <a:pt x="796163" y="734060"/>
                  </a:lnTo>
                  <a:lnTo>
                    <a:pt x="1336817" y="734060"/>
                  </a:lnTo>
                  <a:lnTo>
                    <a:pt x="1356429" y="717889"/>
                  </a:lnTo>
                  <a:lnTo>
                    <a:pt x="1379347" y="688086"/>
                  </a:lnTo>
                  <a:lnTo>
                    <a:pt x="1675767" y="688086"/>
                  </a:lnTo>
                  <a:lnTo>
                    <a:pt x="1701812" y="679397"/>
                  </a:lnTo>
                  <a:lnTo>
                    <a:pt x="1734933" y="662051"/>
                  </a:lnTo>
                  <a:close/>
                </a:path>
                <a:path w="2087879" h="811530">
                  <a:moveTo>
                    <a:pt x="1675767" y="688086"/>
                  </a:moveTo>
                  <a:lnTo>
                    <a:pt x="1379347" y="688086"/>
                  </a:lnTo>
                  <a:lnTo>
                    <a:pt x="1379601" y="689101"/>
                  </a:lnTo>
                  <a:lnTo>
                    <a:pt x="1414115" y="698775"/>
                  </a:lnTo>
                  <a:lnTo>
                    <a:pt x="1450641" y="705818"/>
                  </a:lnTo>
                  <a:lnTo>
                    <a:pt x="1488668" y="710122"/>
                  </a:lnTo>
                  <a:lnTo>
                    <a:pt x="1527683" y="711580"/>
                  </a:lnTo>
                  <a:lnTo>
                    <a:pt x="1591453" y="707681"/>
                  </a:lnTo>
                  <a:lnTo>
                    <a:pt x="1650049" y="696666"/>
                  </a:lnTo>
                  <a:lnTo>
                    <a:pt x="1675767" y="688086"/>
                  </a:lnTo>
                  <a:close/>
                </a:path>
                <a:path w="2087879" h="811530">
                  <a:moveTo>
                    <a:pt x="102014" y="476238"/>
                  </a:moveTo>
                  <a:lnTo>
                    <a:pt x="78442" y="492323"/>
                  </a:lnTo>
                  <a:lnTo>
                    <a:pt x="60642" y="510857"/>
                  </a:lnTo>
                  <a:lnTo>
                    <a:pt x="49700" y="530820"/>
                  </a:lnTo>
                  <a:lnTo>
                    <a:pt x="45974" y="551688"/>
                  </a:lnTo>
                  <a:lnTo>
                    <a:pt x="53493" y="581218"/>
                  </a:lnTo>
                  <a:lnTo>
                    <a:pt x="107648" y="630253"/>
                  </a:lnTo>
                  <a:lnTo>
                    <a:pt x="150283" y="647634"/>
                  </a:lnTo>
                  <a:lnTo>
                    <a:pt x="200622" y="658841"/>
                  </a:lnTo>
                  <a:lnTo>
                    <a:pt x="256667" y="662813"/>
                  </a:lnTo>
                  <a:lnTo>
                    <a:pt x="264795" y="662813"/>
                  </a:lnTo>
                  <a:lnTo>
                    <a:pt x="273050" y="662559"/>
                  </a:lnTo>
                  <a:lnTo>
                    <a:pt x="281178" y="662051"/>
                  </a:lnTo>
                  <a:lnTo>
                    <a:pt x="1734933" y="662051"/>
                  </a:lnTo>
                  <a:lnTo>
                    <a:pt x="1745081" y="656736"/>
                  </a:lnTo>
                  <a:lnTo>
                    <a:pt x="1778198" y="629545"/>
                  </a:lnTo>
                  <a:lnTo>
                    <a:pt x="1799503" y="598687"/>
                  </a:lnTo>
                  <a:lnTo>
                    <a:pt x="1807337" y="565023"/>
                  </a:lnTo>
                  <a:lnTo>
                    <a:pt x="1806829" y="564641"/>
                  </a:lnTo>
                  <a:lnTo>
                    <a:pt x="1865176" y="557311"/>
                  </a:lnTo>
                  <a:lnTo>
                    <a:pt x="1918733" y="544837"/>
                  </a:lnTo>
                  <a:lnTo>
                    <a:pt x="1966578" y="527780"/>
                  </a:lnTo>
                  <a:lnTo>
                    <a:pt x="2007790" y="506698"/>
                  </a:lnTo>
                  <a:lnTo>
                    <a:pt x="2041447" y="482151"/>
                  </a:lnTo>
                  <a:lnTo>
                    <a:pt x="2046162" y="477012"/>
                  </a:lnTo>
                  <a:lnTo>
                    <a:pt x="103886" y="477012"/>
                  </a:lnTo>
                  <a:lnTo>
                    <a:pt x="102014" y="476238"/>
                  </a:lnTo>
                  <a:close/>
                </a:path>
                <a:path w="2087879" h="811530">
                  <a:moveTo>
                    <a:pt x="2047327" y="475741"/>
                  </a:moveTo>
                  <a:lnTo>
                    <a:pt x="102743" y="475741"/>
                  </a:lnTo>
                  <a:lnTo>
                    <a:pt x="103886" y="477012"/>
                  </a:lnTo>
                  <a:lnTo>
                    <a:pt x="2046162" y="477012"/>
                  </a:lnTo>
                  <a:lnTo>
                    <a:pt x="2047327" y="475741"/>
                  </a:lnTo>
                  <a:close/>
                </a:path>
                <a:path w="2087879" h="811530">
                  <a:moveTo>
                    <a:pt x="187670" y="269729"/>
                  </a:moveTo>
                  <a:lnTo>
                    <a:pt x="127707" y="277922"/>
                  </a:lnTo>
                  <a:lnTo>
                    <a:pt x="75822" y="294764"/>
                  </a:lnTo>
                  <a:lnTo>
                    <a:pt x="35470" y="318568"/>
                  </a:lnTo>
                  <a:lnTo>
                    <a:pt x="9310" y="347755"/>
                  </a:lnTo>
                  <a:lnTo>
                    <a:pt x="0" y="380746"/>
                  </a:lnTo>
                  <a:lnTo>
                    <a:pt x="7123" y="409682"/>
                  </a:lnTo>
                  <a:lnTo>
                    <a:pt x="27749" y="436213"/>
                  </a:lnTo>
                  <a:lnTo>
                    <a:pt x="60471" y="459077"/>
                  </a:lnTo>
                  <a:lnTo>
                    <a:pt x="102014" y="476238"/>
                  </a:lnTo>
                  <a:lnTo>
                    <a:pt x="102743" y="475741"/>
                  </a:lnTo>
                  <a:lnTo>
                    <a:pt x="2047327" y="475741"/>
                  </a:lnTo>
                  <a:lnTo>
                    <a:pt x="2066629" y="454699"/>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0934" y="269875"/>
                  </a:lnTo>
                  <a:lnTo>
                    <a:pt x="187706" y="269875"/>
                  </a:lnTo>
                  <a:lnTo>
                    <a:pt x="187670" y="269729"/>
                  </a:lnTo>
                  <a:close/>
                </a:path>
                <a:path w="2087879" h="811530">
                  <a:moveTo>
                    <a:pt x="2031059" y="269621"/>
                  </a:moveTo>
                  <a:lnTo>
                    <a:pt x="188468" y="269621"/>
                  </a:lnTo>
                  <a:lnTo>
                    <a:pt x="187706" y="269875"/>
                  </a:lnTo>
                  <a:lnTo>
                    <a:pt x="2030934" y="269875"/>
                  </a:lnTo>
                  <a:lnTo>
                    <a:pt x="2031059" y="269621"/>
                  </a:lnTo>
                  <a:close/>
                </a:path>
                <a:path w="2087879" h="811530">
                  <a:moveTo>
                    <a:pt x="511175" y="74040"/>
                  </a:move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670" y="269729"/>
                  </a:lnTo>
                  <a:lnTo>
                    <a:pt x="188468" y="269621"/>
                  </a:lnTo>
                  <a:lnTo>
                    <a:pt x="2031059" y="269621"/>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48801" y="97789"/>
                  </a:lnTo>
                  <a:lnTo>
                    <a:pt x="676275" y="97789"/>
                  </a:lnTo>
                  <a:lnTo>
                    <a:pt x="637476" y="87489"/>
                  </a:lnTo>
                  <a:lnTo>
                    <a:pt x="596677" y="80057"/>
                  </a:lnTo>
                  <a:lnTo>
                    <a:pt x="554402" y="75555"/>
                  </a:lnTo>
                  <a:lnTo>
                    <a:pt x="511175" y="74040"/>
                  </a:lnTo>
                  <a:close/>
                </a:path>
                <a:path w="2087879" h="811530">
                  <a:moveTo>
                    <a:pt x="904748" y="24384"/>
                  </a:moveTo>
                  <a:lnTo>
                    <a:pt x="848732" y="27633"/>
                  </a:lnTo>
                  <a:lnTo>
                    <a:pt x="796265" y="37027"/>
                  </a:lnTo>
                  <a:lnTo>
                    <a:pt x="749034" y="52035"/>
                  </a:lnTo>
                  <a:lnTo>
                    <a:pt x="708729" y="72127"/>
                  </a:lnTo>
                  <a:lnTo>
                    <a:pt x="677037" y="96774"/>
                  </a:lnTo>
                  <a:lnTo>
                    <a:pt x="676275" y="97789"/>
                  </a:lnTo>
                  <a:lnTo>
                    <a:pt x="1848801" y="97789"/>
                  </a:lnTo>
                  <a:lnTo>
                    <a:pt x="1834957" y="73848"/>
                  </a:lnTo>
                  <a:lnTo>
                    <a:pt x="1823574" y="63626"/>
                  </a:lnTo>
                  <a:lnTo>
                    <a:pt x="1085596" y="63626"/>
                  </a:lnTo>
                  <a:lnTo>
                    <a:pt x="1046480" y="46886"/>
                  </a:lnTo>
                  <a:lnTo>
                    <a:pt x="1002411" y="34575"/>
                  </a:lnTo>
                  <a:lnTo>
                    <a:pt x="954722" y="26979"/>
                  </a:lnTo>
                  <a:lnTo>
                    <a:pt x="904748" y="24384"/>
                  </a:lnTo>
                  <a:close/>
                </a:path>
                <a:path w="2087879" h="811530">
                  <a:moveTo>
                    <a:pt x="1273683" y="0"/>
                  </a:moveTo>
                  <a:lnTo>
                    <a:pt x="1215439" y="4341"/>
                  </a:lnTo>
                  <a:lnTo>
                    <a:pt x="1162637" y="16732"/>
                  </a:lnTo>
                  <a:lnTo>
                    <a:pt x="1118145" y="36218"/>
                  </a:lnTo>
                  <a:lnTo>
                    <a:pt x="1084834" y="61849"/>
                  </a:lnTo>
                  <a:lnTo>
                    <a:pt x="1085596" y="63626"/>
                  </a:lnTo>
                  <a:lnTo>
                    <a:pt x="1823574" y="63626"/>
                  </a:lnTo>
                  <a:lnTo>
                    <a:pt x="1807572" y="49257"/>
                  </a:lnTo>
                  <a:lnTo>
                    <a:pt x="1797977" y="43941"/>
                  </a:lnTo>
                  <a:lnTo>
                    <a:pt x="1441323" y="43941"/>
                  </a:lnTo>
                  <a:lnTo>
                    <a:pt x="1440942" y="43814"/>
                  </a:lnTo>
                  <a:lnTo>
                    <a:pt x="1407610" y="25396"/>
                  </a:lnTo>
                  <a:lnTo>
                    <a:pt x="1367266" y="11588"/>
                  </a:lnTo>
                  <a:lnTo>
                    <a:pt x="1322040" y="2972"/>
                  </a:lnTo>
                  <a:lnTo>
                    <a:pt x="1273683" y="0"/>
                  </a:lnTo>
                  <a:close/>
                </a:path>
                <a:path w="2087879" h="811530">
                  <a:moveTo>
                    <a:pt x="1620139" y="0"/>
                  </a:moveTo>
                  <a:lnTo>
                    <a:pt x="1569279" y="2934"/>
                  </a:lnTo>
                  <a:lnTo>
                    <a:pt x="1521396" y="11477"/>
                  </a:lnTo>
                  <a:lnTo>
                    <a:pt x="1478085" y="25235"/>
                  </a:lnTo>
                  <a:lnTo>
                    <a:pt x="1441020" y="43775"/>
                  </a:lnTo>
                  <a:lnTo>
                    <a:pt x="1441323" y="43941"/>
                  </a:lnTo>
                  <a:lnTo>
                    <a:pt x="1797977" y="43941"/>
                  </a:lnTo>
                  <a:lnTo>
                    <a:pt x="1770697" y="28828"/>
                  </a:lnTo>
                  <a:lnTo>
                    <a:pt x="1726033" y="13311"/>
                  </a:lnTo>
                  <a:lnTo>
                    <a:pt x="1675280" y="3452"/>
                  </a:lnTo>
                  <a:lnTo>
                    <a:pt x="1620139" y="0"/>
                  </a:lnTo>
                  <a:close/>
                </a:path>
              </a:pathLst>
            </a:custGeom>
            <a:solidFill>
              <a:srgbClr val="FFFFCC"/>
            </a:solidFill>
          </p:spPr>
          <p:txBody>
            <a:bodyPr wrap="square" lIns="0" tIns="0" rIns="0" bIns="0" rtlCol="0"/>
            <a:lstStyle/>
            <a:p>
              <a:endParaRPr/>
            </a:p>
          </p:txBody>
        </p:sp>
        <p:sp>
          <p:nvSpPr>
            <p:cNvPr id="54" name="object 15">
              <a:extLst>
                <a:ext uri="{FF2B5EF4-FFF2-40B4-BE49-F238E27FC236}">
                  <a16:creationId xmlns:a16="http://schemas.microsoft.com/office/drawing/2014/main" id="{C95A9E5D-45D4-429D-846A-422C31B2DCFB}"/>
                </a:ext>
              </a:extLst>
            </p:cNvPr>
            <p:cNvSpPr/>
            <p:nvPr/>
          </p:nvSpPr>
          <p:spPr>
            <a:xfrm>
              <a:off x="9033636" y="1105661"/>
              <a:ext cx="2087880" cy="811530"/>
            </a:xfrm>
            <a:custGeom>
              <a:avLst/>
              <a:gdLst/>
              <a:ahLst/>
              <a:cxnLst/>
              <a:rect l="l" t="t" r="r" b="b"/>
              <a:pathLst>
                <a:path w="2087879" h="811530">
                  <a:moveTo>
                    <a:pt x="188468" y="269621"/>
                  </a:moveTo>
                  <a:lnTo>
                    <a:pt x="127707" y="277922"/>
                  </a:lnTo>
                  <a:lnTo>
                    <a:pt x="75822" y="294764"/>
                  </a:lnTo>
                  <a:lnTo>
                    <a:pt x="35470" y="318568"/>
                  </a:lnTo>
                  <a:lnTo>
                    <a:pt x="9310" y="347755"/>
                  </a:lnTo>
                  <a:lnTo>
                    <a:pt x="0" y="380746"/>
                  </a:lnTo>
                  <a:lnTo>
                    <a:pt x="7123" y="409682"/>
                  </a:lnTo>
                  <a:lnTo>
                    <a:pt x="60471" y="459077"/>
                  </a:lnTo>
                  <a:lnTo>
                    <a:pt x="103886" y="477012"/>
                  </a:lnTo>
                  <a:lnTo>
                    <a:pt x="60642" y="510857"/>
                  </a:lnTo>
                  <a:lnTo>
                    <a:pt x="45974" y="551688"/>
                  </a:lnTo>
                  <a:lnTo>
                    <a:pt x="74718" y="607760"/>
                  </a:lnTo>
                  <a:lnTo>
                    <a:pt x="107648" y="630253"/>
                  </a:lnTo>
                  <a:lnTo>
                    <a:pt x="150283" y="647634"/>
                  </a:lnTo>
                  <a:lnTo>
                    <a:pt x="200622" y="658841"/>
                  </a:lnTo>
                  <a:lnTo>
                    <a:pt x="256667" y="662813"/>
                  </a:lnTo>
                  <a:lnTo>
                    <a:pt x="264795" y="662813"/>
                  </a:lnTo>
                  <a:lnTo>
                    <a:pt x="273050" y="662559"/>
                  </a:ln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6163" y="734060"/>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56429" y="717889"/>
                  </a:lnTo>
                  <a:lnTo>
                    <a:pt x="1379347" y="688086"/>
                  </a:lnTo>
                  <a:lnTo>
                    <a:pt x="1379601" y="689101"/>
                  </a:lnTo>
                  <a:lnTo>
                    <a:pt x="1414115" y="698775"/>
                  </a:lnTo>
                  <a:lnTo>
                    <a:pt x="1450641" y="705818"/>
                  </a:lnTo>
                  <a:lnTo>
                    <a:pt x="1488668" y="710122"/>
                  </a:lnTo>
                  <a:lnTo>
                    <a:pt x="1527683" y="711580"/>
                  </a:lnTo>
                  <a:lnTo>
                    <a:pt x="1591453" y="707681"/>
                  </a:lnTo>
                  <a:lnTo>
                    <a:pt x="1650049" y="696666"/>
                  </a:lnTo>
                  <a:lnTo>
                    <a:pt x="1701812" y="679397"/>
                  </a:lnTo>
                  <a:lnTo>
                    <a:pt x="1745081" y="656736"/>
                  </a:lnTo>
                  <a:lnTo>
                    <a:pt x="1778198" y="629545"/>
                  </a:lnTo>
                  <a:lnTo>
                    <a:pt x="1807337" y="565023"/>
                  </a:lnTo>
                  <a:lnTo>
                    <a:pt x="1806829" y="564641"/>
                  </a:lnTo>
                  <a:lnTo>
                    <a:pt x="1865176" y="557311"/>
                  </a:lnTo>
                  <a:lnTo>
                    <a:pt x="1918733" y="544837"/>
                  </a:lnTo>
                  <a:lnTo>
                    <a:pt x="1966578" y="527780"/>
                  </a:lnTo>
                  <a:lnTo>
                    <a:pt x="2007790" y="506698"/>
                  </a:lnTo>
                  <a:lnTo>
                    <a:pt x="2041447" y="482151"/>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07572" y="49257"/>
                  </a:lnTo>
                  <a:lnTo>
                    <a:pt x="1770697" y="28828"/>
                  </a:lnTo>
                  <a:lnTo>
                    <a:pt x="1726033" y="13311"/>
                  </a:lnTo>
                  <a:lnTo>
                    <a:pt x="1675280" y="3452"/>
                  </a:lnTo>
                  <a:lnTo>
                    <a:pt x="1620139" y="0"/>
                  </a:lnTo>
                  <a:lnTo>
                    <a:pt x="1569279" y="2934"/>
                  </a:lnTo>
                  <a:lnTo>
                    <a:pt x="1521396" y="11477"/>
                  </a:lnTo>
                  <a:lnTo>
                    <a:pt x="1478085" y="25235"/>
                  </a:lnTo>
                  <a:lnTo>
                    <a:pt x="1440942" y="43814"/>
                  </a:lnTo>
                  <a:lnTo>
                    <a:pt x="1367266" y="11588"/>
                  </a:lnTo>
                  <a:lnTo>
                    <a:pt x="1322040" y="2972"/>
                  </a:lnTo>
                  <a:lnTo>
                    <a:pt x="1273683" y="0"/>
                  </a:lnTo>
                  <a:lnTo>
                    <a:pt x="1215439" y="4341"/>
                  </a:lnTo>
                  <a:lnTo>
                    <a:pt x="1162637" y="16732"/>
                  </a:lnTo>
                  <a:lnTo>
                    <a:pt x="1118145" y="36218"/>
                  </a:lnTo>
                  <a:lnTo>
                    <a:pt x="1084834" y="61849"/>
                  </a:lnTo>
                  <a:lnTo>
                    <a:pt x="1085596" y="63626"/>
                  </a:lnTo>
                  <a:lnTo>
                    <a:pt x="1046480" y="46886"/>
                  </a:lnTo>
                  <a:lnTo>
                    <a:pt x="1002411" y="34575"/>
                  </a:lnTo>
                  <a:lnTo>
                    <a:pt x="954722" y="26979"/>
                  </a:lnTo>
                  <a:lnTo>
                    <a:pt x="904748" y="24384"/>
                  </a:lnTo>
                  <a:lnTo>
                    <a:pt x="848732" y="27633"/>
                  </a:lnTo>
                  <a:lnTo>
                    <a:pt x="796265" y="37027"/>
                  </a:lnTo>
                  <a:lnTo>
                    <a:pt x="749034" y="52035"/>
                  </a:lnTo>
                  <a:lnTo>
                    <a:pt x="708729" y="72127"/>
                  </a:lnTo>
                  <a:lnTo>
                    <a:pt x="677037" y="96774"/>
                  </a:lnTo>
                  <a:lnTo>
                    <a:pt x="676275" y="97789"/>
                  </a:lnTo>
                  <a:lnTo>
                    <a:pt x="637476" y="87489"/>
                  </a:lnTo>
                  <a:lnTo>
                    <a:pt x="596677" y="80057"/>
                  </a:lnTo>
                  <a:lnTo>
                    <a:pt x="554402" y="75555"/>
                  </a:lnTo>
                  <a:lnTo>
                    <a:pt x="511175" y="74040"/>
                  </a:ln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706" y="269875"/>
                  </a:lnTo>
                  <a:lnTo>
                    <a:pt x="188468" y="269621"/>
                  </a:lnTo>
                  <a:close/>
                </a:path>
                <a:path w="2087879" h="811530">
                  <a:moveTo>
                    <a:pt x="103886" y="477012"/>
                  </a:moveTo>
                  <a:lnTo>
                    <a:pt x="128778" y="483645"/>
                  </a:lnTo>
                  <a:lnTo>
                    <a:pt x="155003" y="488457"/>
                  </a:lnTo>
                  <a:lnTo>
                    <a:pt x="182181" y="491388"/>
                  </a:lnTo>
                  <a:lnTo>
                    <a:pt x="209931" y="492378"/>
                  </a:lnTo>
                  <a:lnTo>
                    <a:pt x="215392" y="492251"/>
                  </a:lnTo>
                  <a:lnTo>
                    <a:pt x="220853" y="492251"/>
                  </a:lnTo>
                  <a:lnTo>
                    <a:pt x="226314" y="491998"/>
                  </a:lnTo>
                </a:path>
                <a:path w="2087879" h="811530">
                  <a:moveTo>
                    <a:pt x="281178" y="662051"/>
                  </a:moveTo>
                  <a:lnTo>
                    <a:pt x="294909" y="660957"/>
                  </a:lnTo>
                  <a:lnTo>
                    <a:pt x="308451" y="659399"/>
                  </a:lnTo>
                  <a:lnTo>
                    <a:pt x="321754" y="657389"/>
                  </a:lnTo>
                  <a:lnTo>
                    <a:pt x="334772" y="654938"/>
                  </a:lnTo>
                </a:path>
                <a:path w="2087879" h="811530">
                  <a:moveTo>
                    <a:pt x="763270" y="701548"/>
                  </a:moveTo>
                  <a:lnTo>
                    <a:pt x="770078" y="710023"/>
                  </a:lnTo>
                  <a:lnTo>
                    <a:pt x="777732" y="718296"/>
                  </a:lnTo>
                  <a:lnTo>
                    <a:pt x="786219" y="726354"/>
                  </a:lnTo>
                  <a:lnTo>
                    <a:pt x="795528" y="734187"/>
                  </a:lnTo>
                </a:path>
                <a:path w="2087879" h="811530">
                  <a:moveTo>
                    <a:pt x="1379347" y="688086"/>
                  </a:moveTo>
                  <a:lnTo>
                    <a:pt x="1383869" y="679328"/>
                  </a:lnTo>
                  <a:lnTo>
                    <a:pt x="1387522" y="670417"/>
                  </a:lnTo>
                  <a:lnTo>
                    <a:pt x="1390294" y="661386"/>
                  </a:lnTo>
                  <a:lnTo>
                    <a:pt x="1392174" y="652272"/>
                  </a:lnTo>
                </a:path>
              </a:pathLst>
            </a:custGeom>
            <a:ln w="9525">
              <a:solidFill>
                <a:srgbClr val="000000"/>
              </a:solidFill>
            </a:ln>
          </p:spPr>
          <p:txBody>
            <a:bodyPr wrap="square" lIns="0" tIns="0" rIns="0" bIns="0" rtlCol="0"/>
            <a:lstStyle/>
            <a:p>
              <a:endParaRPr/>
            </a:p>
          </p:txBody>
        </p:sp>
        <p:sp>
          <p:nvSpPr>
            <p:cNvPr id="55" name="object 16">
              <a:extLst>
                <a:ext uri="{FF2B5EF4-FFF2-40B4-BE49-F238E27FC236}">
                  <a16:creationId xmlns:a16="http://schemas.microsoft.com/office/drawing/2014/main" id="{F84483D2-BB44-4F78-854B-33DEBBAA0CE3}"/>
                </a:ext>
              </a:extLst>
            </p:cNvPr>
            <p:cNvSpPr/>
            <p:nvPr/>
          </p:nvSpPr>
          <p:spPr>
            <a:xfrm>
              <a:off x="10679112" y="1531937"/>
              <a:ext cx="166624" cy="143510"/>
            </a:xfrm>
            <a:prstGeom prst="rect">
              <a:avLst/>
            </a:prstGeom>
            <a:blipFill>
              <a:blip r:embed="rId7" cstate="print"/>
              <a:stretch>
                <a:fillRect/>
              </a:stretch>
            </a:blipFill>
          </p:spPr>
          <p:txBody>
            <a:bodyPr wrap="square" lIns="0" tIns="0" rIns="0" bIns="0" rtlCol="0"/>
            <a:lstStyle/>
            <a:p>
              <a:endParaRPr/>
            </a:p>
          </p:txBody>
        </p:sp>
        <p:sp>
          <p:nvSpPr>
            <p:cNvPr id="56" name="object 17">
              <a:extLst>
                <a:ext uri="{FF2B5EF4-FFF2-40B4-BE49-F238E27FC236}">
                  <a16:creationId xmlns:a16="http://schemas.microsoft.com/office/drawing/2014/main" id="{2B328601-860A-4424-8AC2-26B394831829}"/>
                </a:ext>
              </a:extLst>
            </p:cNvPr>
            <p:cNvSpPr/>
            <p:nvPr/>
          </p:nvSpPr>
          <p:spPr>
            <a:xfrm>
              <a:off x="9221342" y="1149476"/>
              <a:ext cx="1831975" cy="294640"/>
            </a:xfrm>
            <a:custGeom>
              <a:avLst/>
              <a:gdLst/>
              <a:ahLst/>
              <a:cxnLst/>
              <a:rect l="l" t="t" r="r" b="b"/>
              <a:pathLst>
                <a:path w="1831975" h="294640">
                  <a:moveTo>
                    <a:pt x="1761743" y="294132"/>
                  </a:moveTo>
                  <a:lnTo>
                    <a:pt x="1783268" y="283219"/>
                  </a:lnTo>
                  <a:lnTo>
                    <a:pt x="1802209" y="271129"/>
                  </a:lnTo>
                  <a:lnTo>
                    <a:pt x="1818411" y="257966"/>
                  </a:lnTo>
                  <a:lnTo>
                    <a:pt x="1831721" y="243839"/>
                  </a:lnTo>
                </a:path>
                <a:path w="1831975" h="294640">
                  <a:moveTo>
                    <a:pt x="1667128" y="81787"/>
                  </a:moveTo>
                  <a:lnTo>
                    <a:pt x="1667128" y="81152"/>
                  </a:lnTo>
                  <a:lnTo>
                    <a:pt x="1667255" y="80645"/>
                  </a:lnTo>
                  <a:lnTo>
                    <a:pt x="1667255" y="80010"/>
                  </a:lnTo>
                  <a:lnTo>
                    <a:pt x="1667255" y="72644"/>
                  </a:lnTo>
                  <a:lnTo>
                    <a:pt x="1665985" y="65277"/>
                  </a:lnTo>
                  <a:lnTo>
                    <a:pt x="1663446" y="58038"/>
                  </a:lnTo>
                </a:path>
                <a:path w="1831975" h="294640">
                  <a:moveTo>
                    <a:pt x="1253235" y="0"/>
                  </a:moveTo>
                  <a:lnTo>
                    <a:pt x="1242766" y="7044"/>
                  </a:lnTo>
                  <a:lnTo>
                    <a:pt x="1233296" y="14446"/>
                  </a:lnTo>
                  <a:lnTo>
                    <a:pt x="1224875" y="22181"/>
                  </a:lnTo>
                  <a:lnTo>
                    <a:pt x="1217549" y="30225"/>
                  </a:lnTo>
                </a:path>
                <a:path w="1831975" h="294640">
                  <a:moveTo>
                    <a:pt x="897127" y="18034"/>
                  </a:moveTo>
                  <a:lnTo>
                    <a:pt x="891605" y="24316"/>
                  </a:lnTo>
                  <a:lnTo>
                    <a:pt x="886856" y="30765"/>
                  </a:lnTo>
                  <a:lnTo>
                    <a:pt x="882894" y="37357"/>
                  </a:lnTo>
                  <a:lnTo>
                    <a:pt x="879728" y="44069"/>
                  </a:lnTo>
                </a:path>
                <a:path w="1831975" h="294640">
                  <a:moveTo>
                    <a:pt x="551433" y="79248"/>
                  </a:moveTo>
                  <a:lnTo>
                    <a:pt x="536771" y="72155"/>
                  </a:lnTo>
                  <a:lnTo>
                    <a:pt x="521382" y="65563"/>
                  </a:lnTo>
                  <a:lnTo>
                    <a:pt x="505303" y="59495"/>
                  </a:lnTo>
                  <a:lnTo>
                    <a:pt x="488568" y="53975"/>
                  </a:lnTo>
                </a:path>
                <a:path w="1831975" h="294640">
                  <a:moveTo>
                    <a:pt x="0" y="226060"/>
                  </a:moveTo>
                  <a:lnTo>
                    <a:pt x="2030" y="232798"/>
                  </a:lnTo>
                  <a:lnTo>
                    <a:pt x="4524" y="239490"/>
                  </a:lnTo>
                  <a:lnTo>
                    <a:pt x="7518" y="246133"/>
                  </a:lnTo>
                  <a:lnTo>
                    <a:pt x="11049" y="252730"/>
                  </a:lnTo>
                </a:path>
              </a:pathLst>
            </a:custGeom>
            <a:ln w="9525">
              <a:solidFill>
                <a:srgbClr val="000000"/>
              </a:solidFill>
            </a:ln>
          </p:spPr>
          <p:txBody>
            <a:bodyPr wrap="square" lIns="0" tIns="0" rIns="0" bIns="0" rtlCol="0"/>
            <a:lstStyle/>
            <a:p>
              <a:endParaRPr/>
            </a:p>
          </p:txBody>
        </p:sp>
      </p:grpSp>
      <p:cxnSp>
        <p:nvCxnSpPr>
          <p:cNvPr id="58" name="Straight Connector 57">
            <a:extLst>
              <a:ext uri="{FF2B5EF4-FFF2-40B4-BE49-F238E27FC236}">
                <a16:creationId xmlns:a16="http://schemas.microsoft.com/office/drawing/2014/main" id="{A758511C-D6E1-409D-A445-A67A6D92D826}"/>
              </a:ext>
            </a:extLst>
          </p:cNvPr>
          <p:cNvCxnSpPr>
            <a:cxnSpLocks/>
            <a:stCxn id="46" idx="3"/>
          </p:cNvCxnSpPr>
          <p:nvPr/>
        </p:nvCxnSpPr>
        <p:spPr>
          <a:xfrm>
            <a:off x="9509045" y="1214455"/>
            <a:ext cx="4860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C3D64F7-3F64-450E-BDD6-5285E9D708BB}"/>
              </a:ext>
            </a:extLst>
          </p:cNvPr>
          <p:cNvSpPr/>
          <p:nvPr/>
        </p:nvSpPr>
        <p:spPr>
          <a:xfrm>
            <a:off x="3155079" y="967149"/>
            <a:ext cx="752475" cy="4953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BSC</a:t>
            </a:r>
          </a:p>
        </p:txBody>
      </p:sp>
      <p:sp>
        <p:nvSpPr>
          <p:cNvPr id="68" name="Rectangle 67">
            <a:extLst>
              <a:ext uri="{FF2B5EF4-FFF2-40B4-BE49-F238E27FC236}">
                <a16:creationId xmlns:a16="http://schemas.microsoft.com/office/drawing/2014/main" id="{81DB4D60-DAF3-49DD-9553-A8897F4A0B7E}"/>
              </a:ext>
            </a:extLst>
          </p:cNvPr>
          <p:cNvSpPr/>
          <p:nvPr/>
        </p:nvSpPr>
        <p:spPr>
          <a:xfrm>
            <a:off x="1671496" y="1581356"/>
            <a:ext cx="489493" cy="338554"/>
          </a:xfrm>
          <a:prstGeom prst="rect">
            <a:avLst/>
          </a:prstGeom>
        </p:spPr>
        <p:txBody>
          <a:bodyPr wrap="none">
            <a:spAutoFit/>
          </a:bodyPr>
          <a:lstStyle/>
          <a:p>
            <a:r>
              <a:rPr lang="en-US" sz="1600" b="1" spc="-10" dirty="0">
                <a:solidFill>
                  <a:srgbClr val="FF0000"/>
                </a:solidFill>
                <a:cs typeface="Carlito"/>
              </a:rPr>
              <a:t>BTS</a:t>
            </a:r>
            <a:endParaRPr lang="en-US" sz="1600" dirty="0">
              <a:solidFill>
                <a:srgbClr val="FF0000"/>
              </a:solidFill>
            </a:endParaRPr>
          </a:p>
        </p:txBody>
      </p:sp>
      <p:sp>
        <p:nvSpPr>
          <p:cNvPr id="69" name="object 25">
            <a:extLst>
              <a:ext uri="{FF2B5EF4-FFF2-40B4-BE49-F238E27FC236}">
                <a16:creationId xmlns:a16="http://schemas.microsoft.com/office/drawing/2014/main" id="{BC7FDCED-25EA-494A-B1A1-1BA2AD1B373A}"/>
              </a:ext>
            </a:extLst>
          </p:cNvPr>
          <p:cNvSpPr txBox="1"/>
          <p:nvPr/>
        </p:nvSpPr>
        <p:spPr>
          <a:xfrm>
            <a:off x="1671496" y="3795953"/>
            <a:ext cx="618631" cy="258404"/>
          </a:xfrm>
          <a:prstGeom prst="rect">
            <a:avLst/>
          </a:prstGeom>
        </p:spPr>
        <p:txBody>
          <a:bodyPr vert="horz" wrap="square" lIns="0" tIns="12065" rIns="0" bIns="0" rtlCol="0">
            <a:spAutoFit/>
          </a:bodyPr>
          <a:lstStyle/>
          <a:p>
            <a:pPr marL="12700">
              <a:lnSpc>
                <a:spcPct val="100000"/>
              </a:lnSpc>
              <a:spcBef>
                <a:spcPts val="95"/>
              </a:spcBef>
            </a:pPr>
            <a:r>
              <a:rPr lang="en-US" sz="1600" b="1" spc="-10" dirty="0" err="1">
                <a:solidFill>
                  <a:schemeClr val="accent1"/>
                </a:solidFill>
                <a:cs typeface="Carlito"/>
              </a:rPr>
              <a:t>NodeB</a:t>
            </a:r>
            <a:endParaRPr sz="1600" dirty="0">
              <a:solidFill>
                <a:schemeClr val="accent1"/>
              </a:solidFill>
              <a:cs typeface="Carlito"/>
            </a:endParaRPr>
          </a:p>
        </p:txBody>
      </p:sp>
      <p:cxnSp>
        <p:nvCxnSpPr>
          <p:cNvPr id="74" name="Straight Connector 73">
            <a:extLst>
              <a:ext uri="{FF2B5EF4-FFF2-40B4-BE49-F238E27FC236}">
                <a16:creationId xmlns:a16="http://schemas.microsoft.com/office/drawing/2014/main" id="{2F1C2A1C-FB12-4FBC-9E6C-C223AF614C20}"/>
              </a:ext>
            </a:extLst>
          </p:cNvPr>
          <p:cNvCxnSpPr>
            <a:stCxn id="67" idx="3"/>
            <a:endCxn id="28" idx="1"/>
          </p:cNvCxnSpPr>
          <p:nvPr/>
        </p:nvCxnSpPr>
        <p:spPr>
          <a:xfrm>
            <a:off x="3907554" y="1214799"/>
            <a:ext cx="9755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bject 23">
            <a:extLst>
              <a:ext uri="{FF2B5EF4-FFF2-40B4-BE49-F238E27FC236}">
                <a16:creationId xmlns:a16="http://schemas.microsoft.com/office/drawing/2014/main" id="{E6FBD587-3BCB-45F5-A014-F3631FC1913B}"/>
              </a:ext>
            </a:extLst>
          </p:cNvPr>
          <p:cNvSpPr txBox="1"/>
          <p:nvPr/>
        </p:nvSpPr>
        <p:spPr>
          <a:xfrm>
            <a:off x="10495697" y="959256"/>
            <a:ext cx="1559350" cy="566822"/>
          </a:xfrm>
          <a:prstGeom prst="rect">
            <a:avLst/>
          </a:prstGeom>
        </p:spPr>
        <p:txBody>
          <a:bodyPr vert="horz" wrap="square" lIns="0" tIns="12700" rIns="0" bIns="0" rtlCol="0">
            <a:spAutoFit/>
          </a:bodyPr>
          <a:lstStyle/>
          <a:p>
            <a:pPr marL="198120" marR="5080" indent="-186055">
              <a:lnSpc>
                <a:spcPct val="100000"/>
              </a:lnSpc>
              <a:spcBef>
                <a:spcPts val="100"/>
              </a:spcBef>
            </a:pPr>
            <a:r>
              <a:rPr b="1" dirty="0"/>
              <a:t>Voice (PSTN)  Network</a:t>
            </a:r>
          </a:p>
        </p:txBody>
      </p:sp>
      <p:sp>
        <p:nvSpPr>
          <p:cNvPr id="78" name="Rectangle 77">
            <a:extLst>
              <a:ext uri="{FF2B5EF4-FFF2-40B4-BE49-F238E27FC236}">
                <a16:creationId xmlns:a16="http://schemas.microsoft.com/office/drawing/2014/main" id="{748062F8-11BB-4421-B006-0CD17F9EFA1C}"/>
              </a:ext>
            </a:extLst>
          </p:cNvPr>
          <p:cNvSpPr/>
          <p:nvPr/>
        </p:nvSpPr>
        <p:spPr>
          <a:xfrm>
            <a:off x="3142988" y="3101225"/>
            <a:ext cx="752475" cy="4953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rPr>
              <a:t>RNC</a:t>
            </a:r>
            <a:endParaRPr lang="en-US" b="1" dirty="0">
              <a:ln>
                <a:solidFill>
                  <a:srgbClr val="FF0000"/>
                </a:solidFill>
              </a:ln>
              <a:solidFill>
                <a:schemeClr val="accent1"/>
              </a:solidFill>
            </a:endParaRPr>
          </a:p>
        </p:txBody>
      </p:sp>
      <p:sp>
        <p:nvSpPr>
          <p:cNvPr id="79" name="TextBox 78">
            <a:extLst>
              <a:ext uri="{FF2B5EF4-FFF2-40B4-BE49-F238E27FC236}">
                <a16:creationId xmlns:a16="http://schemas.microsoft.com/office/drawing/2014/main" id="{820842D8-4DED-4CAD-B66E-B0E28FEF95A5}"/>
              </a:ext>
            </a:extLst>
          </p:cNvPr>
          <p:cNvSpPr txBox="1"/>
          <p:nvPr/>
        </p:nvSpPr>
        <p:spPr>
          <a:xfrm>
            <a:off x="2426343" y="3089817"/>
            <a:ext cx="780969" cy="276999"/>
          </a:xfrm>
          <a:prstGeom prst="rect">
            <a:avLst/>
          </a:prstGeom>
          <a:noFill/>
        </p:spPr>
        <p:txBody>
          <a:bodyPr wrap="square" rtlCol="0">
            <a:spAutoFit/>
          </a:bodyPr>
          <a:lstStyle/>
          <a:p>
            <a:r>
              <a:rPr lang="en-US" sz="1200" b="1" dirty="0" err="1">
                <a:solidFill>
                  <a:schemeClr val="accent1"/>
                </a:solidFill>
              </a:rPr>
              <a:t>Iub</a:t>
            </a:r>
            <a:endParaRPr lang="en-US" sz="1200" b="1" dirty="0">
              <a:solidFill>
                <a:schemeClr val="accent1"/>
              </a:solidFill>
            </a:endParaRPr>
          </a:p>
        </p:txBody>
      </p:sp>
      <p:cxnSp>
        <p:nvCxnSpPr>
          <p:cNvPr id="81" name="Straight Connector 80">
            <a:extLst>
              <a:ext uri="{FF2B5EF4-FFF2-40B4-BE49-F238E27FC236}">
                <a16:creationId xmlns:a16="http://schemas.microsoft.com/office/drawing/2014/main" id="{34B3E3D2-B5DF-45CA-806D-E102184371D0}"/>
              </a:ext>
            </a:extLst>
          </p:cNvPr>
          <p:cNvCxnSpPr>
            <a:stCxn id="19" idx="3"/>
            <a:endCxn id="78" idx="1"/>
          </p:cNvCxnSpPr>
          <p:nvPr/>
        </p:nvCxnSpPr>
        <p:spPr>
          <a:xfrm>
            <a:off x="2124102" y="3347152"/>
            <a:ext cx="1018886" cy="172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0572EBC-749B-41B0-9312-619261D4BA7F}"/>
              </a:ext>
            </a:extLst>
          </p:cNvPr>
          <p:cNvSpPr txBox="1"/>
          <p:nvPr/>
        </p:nvSpPr>
        <p:spPr>
          <a:xfrm>
            <a:off x="2373417" y="966270"/>
            <a:ext cx="780969" cy="276999"/>
          </a:xfrm>
          <a:prstGeom prst="rect">
            <a:avLst/>
          </a:prstGeom>
          <a:noFill/>
        </p:spPr>
        <p:txBody>
          <a:bodyPr wrap="square" rtlCol="0">
            <a:spAutoFit/>
          </a:bodyPr>
          <a:lstStyle/>
          <a:p>
            <a:r>
              <a:rPr lang="en-US" sz="1200" b="1" dirty="0" err="1">
                <a:solidFill>
                  <a:srgbClr val="FF0000"/>
                </a:solidFill>
              </a:rPr>
              <a:t>Abis</a:t>
            </a:r>
            <a:endParaRPr lang="en-US" sz="1200" b="1" dirty="0">
              <a:solidFill>
                <a:srgbClr val="FF0000"/>
              </a:solidFill>
            </a:endParaRPr>
          </a:p>
        </p:txBody>
      </p:sp>
      <p:sp>
        <p:nvSpPr>
          <p:cNvPr id="83" name="Rectangle 82">
            <a:extLst>
              <a:ext uri="{FF2B5EF4-FFF2-40B4-BE49-F238E27FC236}">
                <a16:creationId xmlns:a16="http://schemas.microsoft.com/office/drawing/2014/main" id="{CFA83262-B66C-4CBC-BD37-DA50D86A905C}"/>
              </a:ext>
            </a:extLst>
          </p:cNvPr>
          <p:cNvSpPr/>
          <p:nvPr/>
        </p:nvSpPr>
        <p:spPr>
          <a:xfrm>
            <a:off x="4883140" y="1923947"/>
            <a:ext cx="752475" cy="4953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SMSC</a:t>
            </a:r>
            <a:endParaRPr lang="en-US" sz="1600" b="1" dirty="0">
              <a:ln>
                <a:solidFill>
                  <a:srgbClr val="FF0000"/>
                </a:solidFill>
              </a:ln>
              <a:solidFill>
                <a:srgbClr val="FF0000"/>
              </a:solidFill>
            </a:endParaRPr>
          </a:p>
        </p:txBody>
      </p:sp>
      <p:sp>
        <p:nvSpPr>
          <p:cNvPr id="84" name="Rectangle 83">
            <a:extLst>
              <a:ext uri="{FF2B5EF4-FFF2-40B4-BE49-F238E27FC236}">
                <a16:creationId xmlns:a16="http://schemas.microsoft.com/office/drawing/2014/main" id="{24E1AE60-267E-4635-A929-4E48DC2A83B9}"/>
              </a:ext>
            </a:extLst>
          </p:cNvPr>
          <p:cNvSpPr/>
          <p:nvPr/>
        </p:nvSpPr>
        <p:spPr>
          <a:xfrm>
            <a:off x="6000557" y="1929535"/>
            <a:ext cx="752475" cy="48971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EIR</a:t>
            </a:r>
            <a:endParaRPr lang="en-US" b="1" dirty="0">
              <a:ln>
                <a:solidFill>
                  <a:srgbClr val="FF0000"/>
                </a:solidFill>
              </a:ln>
              <a:solidFill>
                <a:srgbClr val="FF0000"/>
              </a:solidFill>
            </a:endParaRPr>
          </a:p>
        </p:txBody>
      </p:sp>
      <p:sp>
        <p:nvSpPr>
          <p:cNvPr id="85" name="Flowchart: Magnetic Disk 84">
            <a:extLst>
              <a:ext uri="{FF2B5EF4-FFF2-40B4-BE49-F238E27FC236}">
                <a16:creationId xmlns:a16="http://schemas.microsoft.com/office/drawing/2014/main" id="{AB0E06DA-1B10-470E-B469-B51493516761}"/>
              </a:ext>
            </a:extLst>
          </p:cNvPr>
          <p:cNvSpPr/>
          <p:nvPr/>
        </p:nvSpPr>
        <p:spPr>
          <a:xfrm>
            <a:off x="7117974" y="1943391"/>
            <a:ext cx="813467" cy="523968"/>
          </a:xfrm>
          <a:prstGeom prst="flowChartMagneticDisk">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HLR</a:t>
            </a:r>
          </a:p>
        </p:txBody>
      </p:sp>
      <p:sp>
        <p:nvSpPr>
          <p:cNvPr id="86" name="Rectangle 85">
            <a:extLst>
              <a:ext uri="{FF2B5EF4-FFF2-40B4-BE49-F238E27FC236}">
                <a16:creationId xmlns:a16="http://schemas.microsoft.com/office/drawing/2014/main" id="{E7524CD6-197D-44CE-BE68-5073F37ED188}"/>
              </a:ext>
            </a:extLst>
          </p:cNvPr>
          <p:cNvSpPr/>
          <p:nvPr/>
        </p:nvSpPr>
        <p:spPr>
          <a:xfrm>
            <a:off x="7240710" y="1705114"/>
            <a:ext cx="581907" cy="26757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solidFill>
                  <a:srgbClr val="FF0000"/>
                </a:solidFill>
              </a:rPr>
              <a:t>AuC</a:t>
            </a:r>
            <a:endParaRPr lang="en-US" b="1" dirty="0">
              <a:solidFill>
                <a:srgbClr val="FF0000"/>
              </a:solidFill>
            </a:endParaRPr>
          </a:p>
        </p:txBody>
      </p:sp>
      <p:cxnSp>
        <p:nvCxnSpPr>
          <p:cNvPr id="90" name="Straight Connector 89">
            <a:extLst>
              <a:ext uri="{FF2B5EF4-FFF2-40B4-BE49-F238E27FC236}">
                <a16:creationId xmlns:a16="http://schemas.microsoft.com/office/drawing/2014/main" id="{9F674CE1-76F7-4CC8-B8F1-513BA48274F5}"/>
              </a:ext>
            </a:extLst>
          </p:cNvPr>
          <p:cNvCxnSpPr>
            <a:cxnSpLocks/>
            <a:stCxn id="28" idx="2"/>
            <a:endCxn id="83" idx="0"/>
          </p:cNvCxnSpPr>
          <p:nvPr/>
        </p:nvCxnSpPr>
        <p:spPr>
          <a:xfrm flipH="1">
            <a:off x="5259378" y="1459655"/>
            <a:ext cx="1" cy="4642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B93CFFD-75A9-4216-9FF8-92D5B1AF4FAC}"/>
              </a:ext>
            </a:extLst>
          </p:cNvPr>
          <p:cNvSpPr txBox="1"/>
          <p:nvPr/>
        </p:nvSpPr>
        <p:spPr>
          <a:xfrm flipH="1">
            <a:off x="5266938" y="1562902"/>
            <a:ext cx="302323" cy="276999"/>
          </a:xfrm>
          <a:prstGeom prst="rect">
            <a:avLst/>
          </a:prstGeom>
          <a:noFill/>
        </p:spPr>
        <p:txBody>
          <a:bodyPr wrap="square" rtlCol="0">
            <a:spAutoFit/>
          </a:bodyPr>
          <a:lstStyle/>
          <a:p>
            <a:r>
              <a:rPr lang="en-US" sz="1200" b="1" dirty="0">
                <a:solidFill>
                  <a:srgbClr val="FF0000"/>
                </a:solidFill>
              </a:rPr>
              <a:t>E</a:t>
            </a:r>
          </a:p>
        </p:txBody>
      </p:sp>
      <p:cxnSp>
        <p:nvCxnSpPr>
          <p:cNvPr id="93" name="Straight Connector 92">
            <a:extLst>
              <a:ext uri="{FF2B5EF4-FFF2-40B4-BE49-F238E27FC236}">
                <a16:creationId xmlns:a16="http://schemas.microsoft.com/office/drawing/2014/main" id="{3505095F-BA38-4000-AB0A-54A509C082B6}"/>
              </a:ext>
            </a:extLst>
          </p:cNvPr>
          <p:cNvCxnSpPr>
            <a:endCxn id="84" idx="0"/>
          </p:cNvCxnSpPr>
          <p:nvPr/>
        </p:nvCxnSpPr>
        <p:spPr>
          <a:xfrm>
            <a:off x="5635615" y="1459311"/>
            <a:ext cx="741180" cy="470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50AE7F-2DE6-499B-B397-F5B4A0C4B2BB}"/>
              </a:ext>
            </a:extLst>
          </p:cNvPr>
          <p:cNvCxnSpPr/>
          <p:nvPr/>
        </p:nvCxnSpPr>
        <p:spPr>
          <a:xfrm>
            <a:off x="5635615" y="1387752"/>
            <a:ext cx="1482359" cy="6573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A568F3C-8D1B-4F29-8161-64AE1F925B80}"/>
              </a:ext>
            </a:extLst>
          </p:cNvPr>
          <p:cNvSpPr txBox="1"/>
          <p:nvPr/>
        </p:nvSpPr>
        <p:spPr>
          <a:xfrm flipH="1">
            <a:off x="5739795" y="1581356"/>
            <a:ext cx="302323" cy="276999"/>
          </a:xfrm>
          <a:prstGeom prst="rect">
            <a:avLst/>
          </a:prstGeom>
          <a:noFill/>
        </p:spPr>
        <p:txBody>
          <a:bodyPr wrap="square" rtlCol="0">
            <a:spAutoFit/>
          </a:bodyPr>
          <a:lstStyle/>
          <a:p>
            <a:r>
              <a:rPr lang="en-US" sz="1200" b="1" dirty="0">
                <a:solidFill>
                  <a:srgbClr val="FF0000"/>
                </a:solidFill>
              </a:rPr>
              <a:t>F</a:t>
            </a:r>
          </a:p>
        </p:txBody>
      </p:sp>
      <p:sp>
        <p:nvSpPr>
          <p:cNvPr id="97" name="Rectangle 96">
            <a:extLst>
              <a:ext uri="{FF2B5EF4-FFF2-40B4-BE49-F238E27FC236}">
                <a16:creationId xmlns:a16="http://schemas.microsoft.com/office/drawing/2014/main" id="{719D7226-FAAA-47C1-9D6D-3C3E5EBB1B92}"/>
              </a:ext>
            </a:extLst>
          </p:cNvPr>
          <p:cNvSpPr/>
          <p:nvPr/>
        </p:nvSpPr>
        <p:spPr>
          <a:xfrm>
            <a:off x="4891965" y="3106813"/>
            <a:ext cx="752475" cy="48971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rPr>
              <a:t>SGSN</a:t>
            </a:r>
            <a:endParaRPr lang="en-US" b="1" dirty="0">
              <a:ln>
                <a:solidFill>
                  <a:srgbClr val="FF0000"/>
                </a:solidFill>
              </a:ln>
              <a:solidFill>
                <a:schemeClr val="accent1"/>
              </a:solidFill>
            </a:endParaRPr>
          </a:p>
        </p:txBody>
      </p:sp>
      <p:sp>
        <p:nvSpPr>
          <p:cNvPr id="98" name="Rectangle 97">
            <a:extLst>
              <a:ext uri="{FF2B5EF4-FFF2-40B4-BE49-F238E27FC236}">
                <a16:creationId xmlns:a16="http://schemas.microsoft.com/office/drawing/2014/main" id="{FC3546F4-56FD-4235-8832-DF43A45C64A4}"/>
              </a:ext>
            </a:extLst>
          </p:cNvPr>
          <p:cNvSpPr/>
          <p:nvPr/>
        </p:nvSpPr>
        <p:spPr>
          <a:xfrm>
            <a:off x="6000557" y="3095181"/>
            <a:ext cx="749864" cy="51117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rPr>
              <a:t>GGSN</a:t>
            </a:r>
            <a:endParaRPr lang="en-US" b="1" dirty="0">
              <a:ln>
                <a:solidFill>
                  <a:srgbClr val="FF0000"/>
                </a:solidFill>
              </a:ln>
              <a:solidFill>
                <a:schemeClr val="accent1"/>
              </a:solidFill>
            </a:endParaRPr>
          </a:p>
        </p:txBody>
      </p:sp>
      <p:sp>
        <p:nvSpPr>
          <p:cNvPr id="99" name="Rectangle 98">
            <a:extLst>
              <a:ext uri="{FF2B5EF4-FFF2-40B4-BE49-F238E27FC236}">
                <a16:creationId xmlns:a16="http://schemas.microsoft.com/office/drawing/2014/main" id="{CCF51EDD-16A8-431D-A8FC-6392819EC3F7}"/>
              </a:ext>
            </a:extLst>
          </p:cNvPr>
          <p:cNvSpPr/>
          <p:nvPr/>
        </p:nvSpPr>
        <p:spPr>
          <a:xfrm>
            <a:off x="6092161" y="3959428"/>
            <a:ext cx="463754" cy="197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n w="0"/>
                <a:solidFill>
                  <a:schemeClr val="accent1"/>
                </a:solidFill>
                <a:effectLst>
                  <a:outerShdw blurRad="38100" dist="25400" dir="5400000" algn="ctr" rotWithShape="0">
                    <a:srgbClr val="6E747A">
                      <a:alpha val="43000"/>
                    </a:srgbClr>
                  </a:outerShdw>
                </a:effectLst>
              </a:rPr>
              <a:t>PCRF</a:t>
            </a:r>
            <a:endParaRPr lang="en-US" sz="900" b="1" dirty="0">
              <a:ln>
                <a:solidFill>
                  <a:srgbClr val="FF0000"/>
                </a:solidFill>
              </a:ln>
              <a:solidFill>
                <a:schemeClr val="accent1"/>
              </a:solidFill>
            </a:endParaRPr>
          </a:p>
        </p:txBody>
      </p:sp>
      <p:sp>
        <p:nvSpPr>
          <p:cNvPr id="100" name="Rectangle 99">
            <a:extLst>
              <a:ext uri="{FF2B5EF4-FFF2-40B4-BE49-F238E27FC236}">
                <a16:creationId xmlns:a16="http://schemas.microsoft.com/office/drawing/2014/main" id="{7A2D82F7-0632-4968-B941-EF5807F6E6B3}"/>
              </a:ext>
            </a:extLst>
          </p:cNvPr>
          <p:cNvSpPr/>
          <p:nvPr/>
        </p:nvSpPr>
        <p:spPr>
          <a:xfrm>
            <a:off x="6657515" y="3964343"/>
            <a:ext cx="592285" cy="197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n w="0"/>
                <a:solidFill>
                  <a:schemeClr val="accent1"/>
                </a:solidFill>
                <a:effectLst>
                  <a:outerShdw blurRad="38100" dist="25400" dir="5400000" algn="ctr" rotWithShape="0">
                    <a:srgbClr val="6E747A">
                      <a:alpha val="43000"/>
                    </a:srgbClr>
                  </a:outerShdw>
                </a:effectLst>
              </a:rPr>
              <a:t>OCS/IN</a:t>
            </a:r>
            <a:endParaRPr lang="en-US" sz="900" b="1" dirty="0">
              <a:ln>
                <a:solidFill>
                  <a:srgbClr val="FF0000"/>
                </a:solidFill>
              </a:ln>
              <a:solidFill>
                <a:schemeClr val="accent1"/>
              </a:solidFill>
            </a:endParaRPr>
          </a:p>
        </p:txBody>
      </p:sp>
      <p:sp>
        <p:nvSpPr>
          <p:cNvPr id="101" name="Rectangle 100">
            <a:extLst>
              <a:ext uri="{FF2B5EF4-FFF2-40B4-BE49-F238E27FC236}">
                <a16:creationId xmlns:a16="http://schemas.microsoft.com/office/drawing/2014/main" id="{79E5C586-5225-4F8F-9BC9-A66A1A640C1D}"/>
              </a:ext>
            </a:extLst>
          </p:cNvPr>
          <p:cNvSpPr/>
          <p:nvPr/>
        </p:nvSpPr>
        <p:spPr>
          <a:xfrm>
            <a:off x="7364471" y="3964343"/>
            <a:ext cx="463754" cy="197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n w="0"/>
                <a:solidFill>
                  <a:schemeClr val="accent1"/>
                </a:solidFill>
                <a:effectLst>
                  <a:outerShdw blurRad="38100" dist="25400" dir="5400000" algn="ctr" rotWithShape="0">
                    <a:srgbClr val="6E747A">
                      <a:alpha val="43000"/>
                    </a:srgbClr>
                  </a:outerShdw>
                </a:effectLst>
              </a:rPr>
              <a:t>OFCS</a:t>
            </a:r>
            <a:endParaRPr lang="en-US" sz="900" b="1" dirty="0">
              <a:ln>
                <a:solidFill>
                  <a:srgbClr val="FF0000"/>
                </a:solidFill>
              </a:ln>
              <a:solidFill>
                <a:schemeClr val="accent1"/>
              </a:solidFill>
            </a:endParaRPr>
          </a:p>
        </p:txBody>
      </p:sp>
      <p:sp>
        <p:nvSpPr>
          <p:cNvPr id="102" name="TextBox 101">
            <a:extLst>
              <a:ext uri="{FF2B5EF4-FFF2-40B4-BE49-F238E27FC236}">
                <a16:creationId xmlns:a16="http://schemas.microsoft.com/office/drawing/2014/main" id="{C5408400-4703-42F6-8006-93FD8AB60E02}"/>
              </a:ext>
            </a:extLst>
          </p:cNvPr>
          <p:cNvSpPr txBox="1"/>
          <p:nvPr/>
        </p:nvSpPr>
        <p:spPr>
          <a:xfrm>
            <a:off x="6402659" y="3697766"/>
            <a:ext cx="364744" cy="276999"/>
          </a:xfrm>
          <a:prstGeom prst="rect">
            <a:avLst/>
          </a:prstGeom>
          <a:noFill/>
        </p:spPr>
        <p:txBody>
          <a:bodyPr wrap="square" rtlCol="0">
            <a:spAutoFit/>
          </a:bodyPr>
          <a:lstStyle/>
          <a:p>
            <a:r>
              <a:rPr lang="en-US" sz="1200" b="1" dirty="0" err="1">
                <a:solidFill>
                  <a:schemeClr val="accent1"/>
                </a:solidFill>
              </a:rPr>
              <a:t>Gy</a:t>
            </a:r>
            <a:endParaRPr lang="en-US" sz="1200" b="1" baseline="-25000" dirty="0">
              <a:solidFill>
                <a:schemeClr val="accent1"/>
              </a:solidFill>
            </a:endParaRPr>
          </a:p>
        </p:txBody>
      </p:sp>
      <p:sp>
        <p:nvSpPr>
          <p:cNvPr id="103" name="TextBox 102">
            <a:extLst>
              <a:ext uri="{FF2B5EF4-FFF2-40B4-BE49-F238E27FC236}">
                <a16:creationId xmlns:a16="http://schemas.microsoft.com/office/drawing/2014/main" id="{344241BE-4997-45E5-AD69-EDBDE20AA866}"/>
              </a:ext>
            </a:extLst>
          </p:cNvPr>
          <p:cNvSpPr txBox="1"/>
          <p:nvPr/>
        </p:nvSpPr>
        <p:spPr>
          <a:xfrm>
            <a:off x="6041946" y="3683053"/>
            <a:ext cx="377951" cy="276999"/>
          </a:xfrm>
          <a:prstGeom prst="rect">
            <a:avLst/>
          </a:prstGeom>
          <a:noFill/>
        </p:spPr>
        <p:txBody>
          <a:bodyPr wrap="square" rtlCol="0">
            <a:spAutoFit/>
          </a:bodyPr>
          <a:lstStyle/>
          <a:p>
            <a:r>
              <a:rPr lang="en-US" sz="1200" b="1" dirty="0" err="1">
                <a:solidFill>
                  <a:schemeClr val="accent1"/>
                </a:solidFill>
              </a:rPr>
              <a:t>Gx</a:t>
            </a:r>
            <a:endParaRPr lang="en-US" sz="1200" b="1" baseline="-25000" dirty="0">
              <a:solidFill>
                <a:schemeClr val="accent1"/>
              </a:solidFill>
            </a:endParaRPr>
          </a:p>
        </p:txBody>
      </p:sp>
      <p:sp>
        <p:nvSpPr>
          <p:cNvPr id="104" name="TextBox 103">
            <a:extLst>
              <a:ext uri="{FF2B5EF4-FFF2-40B4-BE49-F238E27FC236}">
                <a16:creationId xmlns:a16="http://schemas.microsoft.com/office/drawing/2014/main" id="{1EC8ABC3-035C-4C26-9FD5-AE403B2EF54F}"/>
              </a:ext>
            </a:extLst>
          </p:cNvPr>
          <p:cNvSpPr txBox="1"/>
          <p:nvPr/>
        </p:nvSpPr>
        <p:spPr>
          <a:xfrm>
            <a:off x="6953657" y="3594986"/>
            <a:ext cx="348772" cy="276999"/>
          </a:xfrm>
          <a:prstGeom prst="rect">
            <a:avLst/>
          </a:prstGeom>
          <a:noFill/>
        </p:spPr>
        <p:txBody>
          <a:bodyPr wrap="square" rtlCol="0">
            <a:spAutoFit/>
          </a:bodyPr>
          <a:lstStyle/>
          <a:p>
            <a:r>
              <a:rPr lang="en-US" sz="1200" b="1" dirty="0" err="1">
                <a:solidFill>
                  <a:schemeClr val="accent1"/>
                </a:solidFill>
              </a:rPr>
              <a:t>Gz</a:t>
            </a:r>
            <a:endParaRPr lang="en-US" sz="1200" b="1" baseline="-25000" dirty="0">
              <a:solidFill>
                <a:schemeClr val="accent1"/>
              </a:solidFill>
            </a:endParaRPr>
          </a:p>
        </p:txBody>
      </p:sp>
      <p:sp>
        <p:nvSpPr>
          <p:cNvPr id="105" name="TextBox 104">
            <a:extLst>
              <a:ext uri="{FF2B5EF4-FFF2-40B4-BE49-F238E27FC236}">
                <a16:creationId xmlns:a16="http://schemas.microsoft.com/office/drawing/2014/main" id="{FF917ABF-BB75-4FC1-94A4-A3A2F0668AEE}"/>
              </a:ext>
            </a:extLst>
          </p:cNvPr>
          <p:cNvSpPr txBox="1"/>
          <p:nvPr/>
        </p:nvSpPr>
        <p:spPr>
          <a:xfrm>
            <a:off x="5635615" y="3110328"/>
            <a:ext cx="372937" cy="276999"/>
          </a:xfrm>
          <a:prstGeom prst="rect">
            <a:avLst/>
          </a:prstGeom>
          <a:noFill/>
        </p:spPr>
        <p:txBody>
          <a:bodyPr wrap="square" rtlCol="0">
            <a:spAutoFit/>
          </a:bodyPr>
          <a:lstStyle/>
          <a:p>
            <a:r>
              <a:rPr lang="en-US" sz="1200" b="1" dirty="0" err="1">
                <a:solidFill>
                  <a:schemeClr val="accent1"/>
                </a:solidFill>
              </a:rPr>
              <a:t>Gn</a:t>
            </a:r>
            <a:endParaRPr lang="en-US" sz="1200" b="1" baseline="-25000" dirty="0">
              <a:solidFill>
                <a:schemeClr val="accent1"/>
              </a:solidFill>
            </a:endParaRPr>
          </a:p>
        </p:txBody>
      </p:sp>
      <p:cxnSp>
        <p:nvCxnSpPr>
          <p:cNvPr id="107" name="Straight Connector 106">
            <a:extLst>
              <a:ext uri="{FF2B5EF4-FFF2-40B4-BE49-F238E27FC236}">
                <a16:creationId xmlns:a16="http://schemas.microsoft.com/office/drawing/2014/main" id="{70AA4430-55CB-4137-9E33-45F22C661B51}"/>
              </a:ext>
            </a:extLst>
          </p:cNvPr>
          <p:cNvCxnSpPr>
            <a:stCxn id="97" idx="3"/>
            <a:endCxn id="98" idx="1"/>
          </p:cNvCxnSpPr>
          <p:nvPr/>
        </p:nvCxnSpPr>
        <p:spPr>
          <a:xfrm flipV="1">
            <a:off x="5644440" y="3350769"/>
            <a:ext cx="356117" cy="9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287632F-BDBD-47D2-B190-9D3E0E6E5644}"/>
              </a:ext>
            </a:extLst>
          </p:cNvPr>
          <p:cNvCxnSpPr>
            <a:stCxn id="78" idx="3"/>
            <a:endCxn id="97" idx="1"/>
          </p:cNvCxnSpPr>
          <p:nvPr/>
        </p:nvCxnSpPr>
        <p:spPr>
          <a:xfrm>
            <a:off x="3895463" y="3348875"/>
            <a:ext cx="996502" cy="27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D692C17-2629-4266-8014-375CA9BEFCDF}"/>
              </a:ext>
            </a:extLst>
          </p:cNvPr>
          <p:cNvCxnSpPr>
            <a:cxnSpLocks/>
            <a:stCxn id="83" idx="2"/>
            <a:endCxn id="97" idx="0"/>
          </p:cNvCxnSpPr>
          <p:nvPr/>
        </p:nvCxnSpPr>
        <p:spPr>
          <a:xfrm>
            <a:off x="5259378" y="2419247"/>
            <a:ext cx="8825" cy="687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6F87439-9212-4177-B9B4-3271535392E2}"/>
              </a:ext>
            </a:extLst>
          </p:cNvPr>
          <p:cNvSpPr txBox="1"/>
          <p:nvPr/>
        </p:nvSpPr>
        <p:spPr>
          <a:xfrm>
            <a:off x="5198304" y="2425633"/>
            <a:ext cx="372937" cy="276999"/>
          </a:xfrm>
          <a:prstGeom prst="rect">
            <a:avLst/>
          </a:prstGeom>
          <a:noFill/>
        </p:spPr>
        <p:txBody>
          <a:bodyPr wrap="square" rtlCol="0">
            <a:spAutoFit/>
          </a:bodyPr>
          <a:lstStyle/>
          <a:p>
            <a:r>
              <a:rPr lang="en-US" sz="1200" b="1" dirty="0" err="1">
                <a:solidFill>
                  <a:srgbClr val="FF0000"/>
                </a:solidFill>
              </a:rPr>
              <a:t>Gd</a:t>
            </a:r>
            <a:endParaRPr lang="en-US" sz="1200" b="1" dirty="0">
              <a:solidFill>
                <a:srgbClr val="FF0000"/>
              </a:solidFill>
            </a:endParaRPr>
          </a:p>
        </p:txBody>
      </p:sp>
      <p:cxnSp>
        <p:nvCxnSpPr>
          <p:cNvPr id="118" name="Straight Connector 117">
            <a:extLst>
              <a:ext uri="{FF2B5EF4-FFF2-40B4-BE49-F238E27FC236}">
                <a16:creationId xmlns:a16="http://schemas.microsoft.com/office/drawing/2014/main" id="{CCCA5F8F-72D5-4BC5-9CC8-00DF745CA9BC}"/>
              </a:ext>
            </a:extLst>
          </p:cNvPr>
          <p:cNvCxnSpPr>
            <a:stCxn id="97" idx="0"/>
            <a:endCxn id="84" idx="2"/>
          </p:cNvCxnSpPr>
          <p:nvPr/>
        </p:nvCxnSpPr>
        <p:spPr>
          <a:xfrm flipV="1">
            <a:off x="5268203" y="2419247"/>
            <a:ext cx="1108592" cy="687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769C78ED-2221-48ED-8032-F5BD4A784FA7}"/>
              </a:ext>
            </a:extLst>
          </p:cNvPr>
          <p:cNvSpPr txBox="1"/>
          <p:nvPr/>
        </p:nvSpPr>
        <p:spPr>
          <a:xfrm>
            <a:off x="5877158" y="2377880"/>
            <a:ext cx="372937" cy="276999"/>
          </a:xfrm>
          <a:prstGeom prst="rect">
            <a:avLst/>
          </a:prstGeom>
          <a:noFill/>
          <a:ln>
            <a:noFill/>
          </a:ln>
        </p:spPr>
        <p:txBody>
          <a:bodyPr wrap="square" rtlCol="0">
            <a:spAutoFit/>
          </a:bodyPr>
          <a:lstStyle/>
          <a:p>
            <a:r>
              <a:rPr lang="en-US" sz="1200" b="1" dirty="0">
                <a:solidFill>
                  <a:srgbClr val="FF0000"/>
                </a:solidFill>
              </a:rPr>
              <a:t>Gf</a:t>
            </a:r>
            <a:endParaRPr lang="en-US" sz="1200" b="1" baseline="-25000" dirty="0">
              <a:solidFill>
                <a:srgbClr val="FF0000"/>
              </a:solidFill>
            </a:endParaRPr>
          </a:p>
        </p:txBody>
      </p:sp>
      <p:cxnSp>
        <p:nvCxnSpPr>
          <p:cNvPr id="121" name="Straight Connector 120">
            <a:extLst>
              <a:ext uri="{FF2B5EF4-FFF2-40B4-BE49-F238E27FC236}">
                <a16:creationId xmlns:a16="http://schemas.microsoft.com/office/drawing/2014/main" id="{8F0727CA-6D6C-4D02-BE91-AC16454B8DDA}"/>
              </a:ext>
            </a:extLst>
          </p:cNvPr>
          <p:cNvCxnSpPr>
            <a:cxnSpLocks/>
            <a:stCxn id="97" idx="0"/>
          </p:cNvCxnSpPr>
          <p:nvPr/>
        </p:nvCxnSpPr>
        <p:spPr>
          <a:xfrm flipV="1">
            <a:off x="5268203" y="2375968"/>
            <a:ext cx="1849771" cy="7308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5BAB0DC0-EF60-4BC5-BB7A-0036C911962A}"/>
              </a:ext>
            </a:extLst>
          </p:cNvPr>
          <p:cNvSpPr txBox="1"/>
          <p:nvPr/>
        </p:nvSpPr>
        <p:spPr>
          <a:xfrm>
            <a:off x="5824312" y="2764213"/>
            <a:ext cx="372937" cy="276999"/>
          </a:xfrm>
          <a:prstGeom prst="rect">
            <a:avLst/>
          </a:prstGeom>
          <a:noFill/>
        </p:spPr>
        <p:txBody>
          <a:bodyPr wrap="square" rtlCol="0">
            <a:spAutoFit/>
          </a:bodyPr>
          <a:lstStyle/>
          <a:p>
            <a:r>
              <a:rPr lang="en-US" sz="1200" b="1" dirty="0">
                <a:solidFill>
                  <a:srgbClr val="FF0000"/>
                </a:solidFill>
              </a:rPr>
              <a:t>Gr</a:t>
            </a:r>
            <a:endParaRPr lang="en-US" sz="1200" b="1" baseline="-25000" dirty="0">
              <a:solidFill>
                <a:srgbClr val="FF0000"/>
              </a:solidFill>
            </a:endParaRPr>
          </a:p>
        </p:txBody>
      </p:sp>
      <p:cxnSp>
        <p:nvCxnSpPr>
          <p:cNvPr id="125" name="Straight Connector 124">
            <a:extLst>
              <a:ext uri="{FF2B5EF4-FFF2-40B4-BE49-F238E27FC236}">
                <a16:creationId xmlns:a16="http://schemas.microsoft.com/office/drawing/2014/main" id="{7736BA86-78E3-4AE8-B72A-63E851E6EAF4}"/>
              </a:ext>
            </a:extLst>
          </p:cNvPr>
          <p:cNvCxnSpPr>
            <a:stCxn id="98" idx="2"/>
            <a:endCxn id="99" idx="0"/>
          </p:cNvCxnSpPr>
          <p:nvPr/>
        </p:nvCxnSpPr>
        <p:spPr>
          <a:xfrm flipH="1">
            <a:off x="6324038" y="3606357"/>
            <a:ext cx="51451" cy="35307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D2A2076-5962-400A-B865-12A59681F3C6}"/>
              </a:ext>
            </a:extLst>
          </p:cNvPr>
          <p:cNvCxnSpPr>
            <a:stCxn id="98" idx="2"/>
            <a:endCxn id="100" idx="0"/>
          </p:cNvCxnSpPr>
          <p:nvPr/>
        </p:nvCxnSpPr>
        <p:spPr>
          <a:xfrm>
            <a:off x="6375489" y="3606357"/>
            <a:ext cx="578169" cy="3579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B19F387-0513-464B-928E-0FAE8222F1AA}"/>
              </a:ext>
            </a:extLst>
          </p:cNvPr>
          <p:cNvCxnSpPr>
            <a:stCxn id="98" idx="2"/>
            <a:endCxn id="101" idx="0"/>
          </p:cNvCxnSpPr>
          <p:nvPr/>
        </p:nvCxnSpPr>
        <p:spPr>
          <a:xfrm>
            <a:off x="6375489" y="3606357"/>
            <a:ext cx="1220859" cy="3579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0114494-4ADD-432A-808D-75BD89563B23}"/>
              </a:ext>
            </a:extLst>
          </p:cNvPr>
          <p:cNvCxnSpPr>
            <a:stCxn id="78" idx="0"/>
            <a:endCxn id="28" idx="2"/>
          </p:cNvCxnSpPr>
          <p:nvPr/>
        </p:nvCxnSpPr>
        <p:spPr>
          <a:xfrm flipV="1">
            <a:off x="3519226" y="1459655"/>
            <a:ext cx="1740153" cy="1641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0154FCCF-18BE-41E5-80C3-643F28B70D39}"/>
              </a:ext>
            </a:extLst>
          </p:cNvPr>
          <p:cNvSpPr txBox="1"/>
          <p:nvPr/>
        </p:nvSpPr>
        <p:spPr>
          <a:xfrm>
            <a:off x="4196386" y="3073273"/>
            <a:ext cx="780969" cy="276999"/>
          </a:xfrm>
          <a:prstGeom prst="rect">
            <a:avLst/>
          </a:prstGeom>
          <a:noFill/>
        </p:spPr>
        <p:txBody>
          <a:bodyPr wrap="square" rtlCol="0">
            <a:spAutoFit/>
          </a:bodyPr>
          <a:lstStyle/>
          <a:p>
            <a:r>
              <a:rPr lang="en-US" sz="1200" b="1" dirty="0" err="1">
                <a:solidFill>
                  <a:schemeClr val="accent1"/>
                </a:solidFill>
              </a:rPr>
              <a:t>IuPS</a:t>
            </a:r>
            <a:endParaRPr lang="en-US" sz="1200" b="1" dirty="0">
              <a:solidFill>
                <a:schemeClr val="accent1"/>
              </a:solidFill>
            </a:endParaRPr>
          </a:p>
        </p:txBody>
      </p:sp>
      <p:sp>
        <p:nvSpPr>
          <p:cNvPr id="133" name="TextBox 132">
            <a:extLst>
              <a:ext uri="{FF2B5EF4-FFF2-40B4-BE49-F238E27FC236}">
                <a16:creationId xmlns:a16="http://schemas.microsoft.com/office/drawing/2014/main" id="{A42D5632-DCB4-4976-87AB-59E789D02B0F}"/>
              </a:ext>
            </a:extLst>
          </p:cNvPr>
          <p:cNvSpPr txBox="1"/>
          <p:nvPr/>
        </p:nvSpPr>
        <p:spPr>
          <a:xfrm>
            <a:off x="3639008" y="1467600"/>
            <a:ext cx="780969" cy="276999"/>
          </a:xfrm>
          <a:prstGeom prst="rect">
            <a:avLst/>
          </a:prstGeom>
          <a:noFill/>
        </p:spPr>
        <p:txBody>
          <a:bodyPr wrap="square" rtlCol="0">
            <a:spAutoFit/>
          </a:bodyPr>
          <a:lstStyle/>
          <a:p>
            <a:r>
              <a:rPr lang="en-US" sz="1200" b="1" dirty="0">
                <a:solidFill>
                  <a:srgbClr val="FF0000"/>
                </a:solidFill>
              </a:rPr>
              <a:t>Gb</a:t>
            </a:r>
            <a:endParaRPr lang="en-US" sz="1200" b="1" baseline="-25000" dirty="0">
              <a:solidFill>
                <a:srgbClr val="FF0000"/>
              </a:solidFill>
            </a:endParaRPr>
          </a:p>
        </p:txBody>
      </p:sp>
      <p:cxnSp>
        <p:nvCxnSpPr>
          <p:cNvPr id="135" name="Straight Connector 134">
            <a:extLst>
              <a:ext uri="{FF2B5EF4-FFF2-40B4-BE49-F238E27FC236}">
                <a16:creationId xmlns:a16="http://schemas.microsoft.com/office/drawing/2014/main" id="{20832707-0C72-4BC9-BA05-A0F6FBE8CB6B}"/>
              </a:ext>
            </a:extLst>
          </p:cNvPr>
          <p:cNvCxnSpPr>
            <a:stCxn id="67" idx="2"/>
            <a:endCxn id="97" idx="0"/>
          </p:cNvCxnSpPr>
          <p:nvPr/>
        </p:nvCxnSpPr>
        <p:spPr>
          <a:xfrm>
            <a:off x="3531317" y="1462449"/>
            <a:ext cx="1736886" cy="16443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9008EE34-A492-4B80-998B-1EC8DD7EB69E}"/>
              </a:ext>
            </a:extLst>
          </p:cNvPr>
          <p:cNvSpPr txBox="1"/>
          <p:nvPr/>
        </p:nvSpPr>
        <p:spPr>
          <a:xfrm>
            <a:off x="3491104" y="2486407"/>
            <a:ext cx="780969" cy="276999"/>
          </a:xfrm>
          <a:prstGeom prst="rect">
            <a:avLst/>
          </a:prstGeom>
          <a:noFill/>
        </p:spPr>
        <p:txBody>
          <a:bodyPr wrap="square" rtlCol="0">
            <a:spAutoFit/>
          </a:bodyPr>
          <a:lstStyle/>
          <a:p>
            <a:r>
              <a:rPr lang="en-US" sz="1200" b="1" dirty="0" err="1">
                <a:solidFill>
                  <a:schemeClr val="accent1"/>
                </a:solidFill>
              </a:rPr>
              <a:t>IuCS</a:t>
            </a:r>
            <a:endParaRPr lang="en-US" sz="1200" b="1" dirty="0">
              <a:solidFill>
                <a:schemeClr val="accent1"/>
              </a:solidFill>
            </a:endParaRPr>
          </a:p>
        </p:txBody>
      </p:sp>
      <p:cxnSp>
        <p:nvCxnSpPr>
          <p:cNvPr id="138" name="Straight Connector 137">
            <a:extLst>
              <a:ext uri="{FF2B5EF4-FFF2-40B4-BE49-F238E27FC236}">
                <a16:creationId xmlns:a16="http://schemas.microsoft.com/office/drawing/2014/main" id="{F2F97DFD-86E6-413C-B68F-46E03E9F8A0C}"/>
              </a:ext>
            </a:extLst>
          </p:cNvPr>
          <p:cNvCxnSpPr>
            <a:stCxn id="98" idx="0"/>
            <a:endCxn id="85" idx="3"/>
          </p:cNvCxnSpPr>
          <p:nvPr/>
        </p:nvCxnSpPr>
        <p:spPr>
          <a:xfrm flipV="1">
            <a:off x="6375489" y="2467359"/>
            <a:ext cx="1149219" cy="6278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2310F09A-C10A-44D6-81EE-BBF65253C56A}"/>
              </a:ext>
            </a:extLst>
          </p:cNvPr>
          <p:cNvSpPr txBox="1"/>
          <p:nvPr/>
        </p:nvSpPr>
        <p:spPr>
          <a:xfrm>
            <a:off x="6928608" y="2703250"/>
            <a:ext cx="348772" cy="276999"/>
          </a:xfrm>
          <a:prstGeom prst="rect">
            <a:avLst/>
          </a:prstGeom>
          <a:noFill/>
        </p:spPr>
        <p:txBody>
          <a:bodyPr wrap="square" rtlCol="0">
            <a:spAutoFit/>
          </a:bodyPr>
          <a:lstStyle/>
          <a:p>
            <a:r>
              <a:rPr lang="en-US" sz="1200" b="1" dirty="0" err="1">
                <a:solidFill>
                  <a:srgbClr val="FF0000"/>
                </a:solidFill>
              </a:rPr>
              <a:t>Gc</a:t>
            </a:r>
            <a:endParaRPr lang="en-US" sz="1200" b="1" baseline="-25000" dirty="0">
              <a:solidFill>
                <a:srgbClr val="FF0000"/>
              </a:solidFill>
            </a:endParaRPr>
          </a:p>
        </p:txBody>
      </p:sp>
      <p:grpSp>
        <p:nvGrpSpPr>
          <p:cNvPr id="140" name="object 11">
            <a:extLst>
              <a:ext uri="{FF2B5EF4-FFF2-40B4-BE49-F238E27FC236}">
                <a16:creationId xmlns:a16="http://schemas.microsoft.com/office/drawing/2014/main" id="{09FB432B-680D-48D8-9B8F-44DC8459C9DA}"/>
              </a:ext>
            </a:extLst>
          </p:cNvPr>
          <p:cNvGrpSpPr/>
          <p:nvPr/>
        </p:nvGrpSpPr>
        <p:grpSpPr>
          <a:xfrm>
            <a:off x="10064325" y="2832037"/>
            <a:ext cx="2176145" cy="935355"/>
            <a:chOff x="9028874" y="1100899"/>
            <a:chExt cx="2176145" cy="935355"/>
          </a:xfrm>
        </p:grpSpPr>
        <p:sp>
          <p:nvSpPr>
            <p:cNvPr id="141" name="object 12">
              <a:extLst>
                <a:ext uri="{FF2B5EF4-FFF2-40B4-BE49-F238E27FC236}">
                  <a16:creationId xmlns:a16="http://schemas.microsoft.com/office/drawing/2014/main" id="{2E2C37B9-3399-4A45-A4AB-BA3FAB90B0E5}"/>
                </a:ext>
              </a:extLst>
            </p:cNvPr>
            <p:cNvSpPr/>
            <p:nvPr/>
          </p:nvSpPr>
          <p:spPr>
            <a:xfrm>
              <a:off x="9102851" y="1175003"/>
              <a:ext cx="2101596" cy="824484"/>
            </a:xfrm>
            <a:prstGeom prst="rect">
              <a:avLst/>
            </a:prstGeom>
            <a:blipFill>
              <a:blip r:embed="rId5" cstate="print"/>
              <a:stretch>
                <a:fillRect/>
              </a:stretch>
            </a:blipFill>
          </p:spPr>
          <p:txBody>
            <a:bodyPr wrap="square" lIns="0" tIns="0" rIns="0" bIns="0" rtlCol="0"/>
            <a:lstStyle/>
            <a:p>
              <a:endParaRPr/>
            </a:p>
          </p:txBody>
        </p:sp>
        <p:sp>
          <p:nvSpPr>
            <p:cNvPr id="142" name="object 13">
              <a:extLst>
                <a:ext uri="{FF2B5EF4-FFF2-40B4-BE49-F238E27FC236}">
                  <a16:creationId xmlns:a16="http://schemas.microsoft.com/office/drawing/2014/main" id="{130E2CED-987D-4109-9462-61DB9642D924}"/>
                </a:ext>
              </a:extLst>
            </p:cNvPr>
            <p:cNvSpPr/>
            <p:nvPr/>
          </p:nvSpPr>
          <p:spPr>
            <a:xfrm>
              <a:off x="9352787" y="1278635"/>
              <a:ext cx="1504188" cy="757427"/>
            </a:xfrm>
            <a:prstGeom prst="rect">
              <a:avLst/>
            </a:prstGeom>
            <a:blipFill>
              <a:blip r:embed="rId6" cstate="print"/>
              <a:stretch>
                <a:fillRect/>
              </a:stretch>
            </a:blipFill>
          </p:spPr>
          <p:txBody>
            <a:bodyPr wrap="square" lIns="0" tIns="0" rIns="0" bIns="0" rtlCol="0"/>
            <a:lstStyle/>
            <a:p>
              <a:endParaRPr/>
            </a:p>
          </p:txBody>
        </p:sp>
        <p:sp>
          <p:nvSpPr>
            <p:cNvPr id="143" name="object 14">
              <a:extLst>
                <a:ext uri="{FF2B5EF4-FFF2-40B4-BE49-F238E27FC236}">
                  <a16:creationId xmlns:a16="http://schemas.microsoft.com/office/drawing/2014/main" id="{8417B91A-B6C8-4CCB-AAFA-D91081A80768}"/>
                </a:ext>
              </a:extLst>
            </p:cNvPr>
            <p:cNvSpPr/>
            <p:nvPr/>
          </p:nvSpPr>
          <p:spPr>
            <a:xfrm>
              <a:off x="9033636" y="1105661"/>
              <a:ext cx="2087880" cy="811530"/>
            </a:xfrm>
            <a:custGeom>
              <a:avLst/>
              <a:gdLst/>
              <a:ahLst/>
              <a:cxnLst/>
              <a:rect l="l" t="t" r="r" b="b"/>
              <a:pathLst>
                <a:path w="2087879" h="811530">
                  <a:moveTo>
                    <a:pt x="1336817" y="734060"/>
                  </a:moveTo>
                  <a:lnTo>
                    <a:pt x="796163" y="734060"/>
                  </a:lnTo>
                  <a:lnTo>
                    <a:pt x="795576" y="734219"/>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36817" y="734060"/>
                  </a:lnTo>
                  <a:close/>
                </a:path>
                <a:path w="2087879" h="811530">
                  <a:moveTo>
                    <a:pt x="1734933" y="662051"/>
                  </a:move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5576" y="734219"/>
                  </a:lnTo>
                  <a:lnTo>
                    <a:pt x="796163" y="734060"/>
                  </a:lnTo>
                  <a:lnTo>
                    <a:pt x="1336817" y="734060"/>
                  </a:lnTo>
                  <a:lnTo>
                    <a:pt x="1356429" y="717889"/>
                  </a:lnTo>
                  <a:lnTo>
                    <a:pt x="1379347" y="688086"/>
                  </a:lnTo>
                  <a:lnTo>
                    <a:pt x="1675767" y="688086"/>
                  </a:lnTo>
                  <a:lnTo>
                    <a:pt x="1701812" y="679397"/>
                  </a:lnTo>
                  <a:lnTo>
                    <a:pt x="1734933" y="662051"/>
                  </a:lnTo>
                  <a:close/>
                </a:path>
                <a:path w="2087879" h="811530">
                  <a:moveTo>
                    <a:pt x="1675767" y="688086"/>
                  </a:moveTo>
                  <a:lnTo>
                    <a:pt x="1379347" y="688086"/>
                  </a:lnTo>
                  <a:lnTo>
                    <a:pt x="1379601" y="689101"/>
                  </a:lnTo>
                  <a:lnTo>
                    <a:pt x="1414115" y="698775"/>
                  </a:lnTo>
                  <a:lnTo>
                    <a:pt x="1450641" y="705818"/>
                  </a:lnTo>
                  <a:lnTo>
                    <a:pt x="1488668" y="710122"/>
                  </a:lnTo>
                  <a:lnTo>
                    <a:pt x="1527683" y="711580"/>
                  </a:lnTo>
                  <a:lnTo>
                    <a:pt x="1591453" y="707681"/>
                  </a:lnTo>
                  <a:lnTo>
                    <a:pt x="1650049" y="696666"/>
                  </a:lnTo>
                  <a:lnTo>
                    <a:pt x="1675767" y="688086"/>
                  </a:lnTo>
                  <a:close/>
                </a:path>
                <a:path w="2087879" h="811530">
                  <a:moveTo>
                    <a:pt x="102014" y="476238"/>
                  </a:moveTo>
                  <a:lnTo>
                    <a:pt x="78442" y="492323"/>
                  </a:lnTo>
                  <a:lnTo>
                    <a:pt x="60642" y="510857"/>
                  </a:lnTo>
                  <a:lnTo>
                    <a:pt x="49700" y="530820"/>
                  </a:lnTo>
                  <a:lnTo>
                    <a:pt x="45974" y="551688"/>
                  </a:lnTo>
                  <a:lnTo>
                    <a:pt x="53493" y="581218"/>
                  </a:lnTo>
                  <a:lnTo>
                    <a:pt x="107648" y="630253"/>
                  </a:lnTo>
                  <a:lnTo>
                    <a:pt x="150283" y="647634"/>
                  </a:lnTo>
                  <a:lnTo>
                    <a:pt x="200622" y="658841"/>
                  </a:lnTo>
                  <a:lnTo>
                    <a:pt x="256667" y="662813"/>
                  </a:lnTo>
                  <a:lnTo>
                    <a:pt x="264795" y="662813"/>
                  </a:lnTo>
                  <a:lnTo>
                    <a:pt x="273050" y="662559"/>
                  </a:lnTo>
                  <a:lnTo>
                    <a:pt x="281178" y="662051"/>
                  </a:lnTo>
                  <a:lnTo>
                    <a:pt x="1734933" y="662051"/>
                  </a:lnTo>
                  <a:lnTo>
                    <a:pt x="1745081" y="656736"/>
                  </a:lnTo>
                  <a:lnTo>
                    <a:pt x="1778198" y="629545"/>
                  </a:lnTo>
                  <a:lnTo>
                    <a:pt x="1799503" y="598687"/>
                  </a:lnTo>
                  <a:lnTo>
                    <a:pt x="1807337" y="565023"/>
                  </a:lnTo>
                  <a:lnTo>
                    <a:pt x="1806829" y="564641"/>
                  </a:lnTo>
                  <a:lnTo>
                    <a:pt x="1865176" y="557311"/>
                  </a:lnTo>
                  <a:lnTo>
                    <a:pt x="1918733" y="544837"/>
                  </a:lnTo>
                  <a:lnTo>
                    <a:pt x="1966578" y="527780"/>
                  </a:lnTo>
                  <a:lnTo>
                    <a:pt x="2007790" y="506698"/>
                  </a:lnTo>
                  <a:lnTo>
                    <a:pt x="2041447" y="482151"/>
                  </a:lnTo>
                  <a:lnTo>
                    <a:pt x="2046162" y="477012"/>
                  </a:lnTo>
                  <a:lnTo>
                    <a:pt x="103886" y="477012"/>
                  </a:lnTo>
                  <a:lnTo>
                    <a:pt x="102014" y="476238"/>
                  </a:lnTo>
                  <a:close/>
                </a:path>
                <a:path w="2087879" h="811530">
                  <a:moveTo>
                    <a:pt x="2047327" y="475741"/>
                  </a:moveTo>
                  <a:lnTo>
                    <a:pt x="102743" y="475741"/>
                  </a:lnTo>
                  <a:lnTo>
                    <a:pt x="103886" y="477012"/>
                  </a:lnTo>
                  <a:lnTo>
                    <a:pt x="2046162" y="477012"/>
                  </a:lnTo>
                  <a:lnTo>
                    <a:pt x="2047327" y="475741"/>
                  </a:lnTo>
                  <a:close/>
                </a:path>
                <a:path w="2087879" h="811530">
                  <a:moveTo>
                    <a:pt x="187670" y="269729"/>
                  </a:moveTo>
                  <a:lnTo>
                    <a:pt x="127707" y="277922"/>
                  </a:lnTo>
                  <a:lnTo>
                    <a:pt x="75822" y="294764"/>
                  </a:lnTo>
                  <a:lnTo>
                    <a:pt x="35470" y="318568"/>
                  </a:lnTo>
                  <a:lnTo>
                    <a:pt x="9310" y="347755"/>
                  </a:lnTo>
                  <a:lnTo>
                    <a:pt x="0" y="380746"/>
                  </a:lnTo>
                  <a:lnTo>
                    <a:pt x="7123" y="409682"/>
                  </a:lnTo>
                  <a:lnTo>
                    <a:pt x="27749" y="436213"/>
                  </a:lnTo>
                  <a:lnTo>
                    <a:pt x="60471" y="459077"/>
                  </a:lnTo>
                  <a:lnTo>
                    <a:pt x="102014" y="476238"/>
                  </a:lnTo>
                  <a:lnTo>
                    <a:pt x="102743" y="475741"/>
                  </a:lnTo>
                  <a:lnTo>
                    <a:pt x="2047327" y="475741"/>
                  </a:lnTo>
                  <a:lnTo>
                    <a:pt x="2066629" y="454699"/>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0934" y="269875"/>
                  </a:lnTo>
                  <a:lnTo>
                    <a:pt x="187706" y="269875"/>
                  </a:lnTo>
                  <a:lnTo>
                    <a:pt x="187670" y="269729"/>
                  </a:lnTo>
                  <a:close/>
                </a:path>
                <a:path w="2087879" h="811530">
                  <a:moveTo>
                    <a:pt x="2031059" y="269621"/>
                  </a:moveTo>
                  <a:lnTo>
                    <a:pt x="188468" y="269621"/>
                  </a:lnTo>
                  <a:lnTo>
                    <a:pt x="187706" y="269875"/>
                  </a:lnTo>
                  <a:lnTo>
                    <a:pt x="2030934" y="269875"/>
                  </a:lnTo>
                  <a:lnTo>
                    <a:pt x="2031059" y="269621"/>
                  </a:lnTo>
                  <a:close/>
                </a:path>
                <a:path w="2087879" h="811530">
                  <a:moveTo>
                    <a:pt x="511175" y="74040"/>
                  </a:move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670" y="269729"/>
                  </a:lnTo>
                  <a:lnTo>
                    <a:pt x="188468" y="269621"/>
                  </a:lnTo>
                  <a:lnTo>
                    <a:pt x="2031059" y="269621"/>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48801" y="97789"/>
                  </a:lnTo>
                  <a:lnTo>
                    <a:pt x="676275" y="97789"/>
                  </a:lnTo>
                  <a:lnTo>
                    <a:pt x="637476" y="87489"/>
                  </a:lnTo>
                  <a:lnTo>
                    <a:pt x="596677" y="80057"/>
                  </a:lnTo>
                  <a:lnTo>
                    <a:pt x="554402" y="75555"/>
                  </a:lnTo>
                  <a:lnTo>
                    <a:pt x="511175" y="74040"/>
                  </a:lnTo>
                  <a:close/>
                </a:path>
                <a:path w="2087879" h="811530">
                  <a:moveTo>
                    <a:pt x="904748" y="24384"/>
                  </a:moveTo>
                  <a:lnTo>
                    <a:pt x="848732" y="27633"/>
                  </a:lnTo>
                  <a:lnTo>
                    <a:pt x="796265" y="37027"/>
                  </a:lnTo>
                  <a:lnTo>
                    <a:pt x="749034" y="52035"/>
                  </a:lnTo>
                  <a:lnTo>
                    <a:pt x="708729" y="72127"/>
                  </a:lnTo>
                  <a:lnTo>
                    <a:pt x="677037" y="96774"/>
                  </a:lnTo>
                  <a:lnTo>
                    <a:pt x="676275" y="97789"/>
                  </a:lnTo>
                  <a:lnTo>
                    <a:pt x="1848801" y="97789"/>
                  </a:lnTo>
                  <a:lnTo>
                    <a:pt x="1834957" y="73848"/>
                  </a:lnTo>
                  <a:lnTo>
                    <a:pt x="1823574" y="63626"/>
                  </a:lnTo>
                  <a:lnTo>
                    <a:pt x="1085596" y="63626"/>
                  </a:lnTo>
                  <a:lnTo>
                    <a:pt x="1046480" y="46886"/>
                  </a:lnTo>
                  <a:lnTo>
                    <a:pt x="1002411" y="34575"/>
                  </a:lnTo>
                  <a:lnTo>
                    <a:pt x="954722" y="26979"/>
                  </a:lnTo>
                  <a:lnTo>
                    <a:pt x="904748" y="24384"/>
                  </a:lnTo>
                  <a:close/>
                </a:path>
                <a:path w="2087879" h="811530">
                  <a:moveTo>
                    <a:pt x="1273683" y="0"/>
                  </a:moveTo>
                  <a:lnTo>
                    <a:pt x="1215439" y="4341"/>
                  </a:lnTo>
                  <a:lnTo>
                    <a:pt x="1162637" y="16732"/>
                  </a:lnTo>
                  <a:lnTo>
                    <a:pt x="1118145" y="36218"/>
                  </a:lnTo>
                  <a:lnTo>
                    <a:pt x="1084834" y="61849"/>
                  </a:lnTo>
                  <a:lnTo>
                    <a:pt x="1085596" y="63626"/>
                  </a:lnTo>
                  <a:lnTo>
                    <a:pt x="1823574" y="63626"/>
                  </a:lnTo>
                  <a:lnTo>
                    <a:pt x="1807572" y="49257"/>
                  </a:lnTo>
                  <a:lnTo>
                    <a:pt x="1797977" y="43941"/>
                  </a:lnTo>
                  <a:lnTo>
                    <a:pt x="1441323" y="43941"/>
                  </a:lnTo>
                  <a:lnTo>
                    <a:pt x="1440942" y="43814"/>
                  </a:lnTo>
                  <a:lnTo>
                    <a:pt x="1407610" y="25396"/>
                  </a:lnTo>
                  <a:lnTo>
                    <a:pt x="1367266" y="11588"/>
                  </a:lnTo>
                  <a:lnTo>
                    <a:pt x="1322040" y="2972"/>
                  </a:lnTo>
                  <a:lnTo>
                    <a:pt x="1273683" y="0"/>
                  </a:lnTo>
                  <a:close/>
                </a:path>
                <a:path w="2087879" h="811530">
                  <a:moveTo>
                    <a:pt x="1620139" y="0"/>
                  </a:moveTo>
                  <a:lnTo>
                    <a:pt x="1569279" y="2934"/>
                  </a:lnTo>
                  <a:lnTo>
                    <a:pt x="1521396" y="11477"/>
                  </a:lnTo>
                  <a:lnTo>
                    <a:pt x="1478085" y="25235"/>
                  </a:lnTo>
                  <a:lnTo>
                    <a:pt x="1441020" y="43775"/>
                  </a:lnTo>
                  <a:lnTo>
                    <a:pt x="1441323" y="43941"/>
                  </a:lnTo>
                  <a:lnTo>
                    <a:pt x="1797977" y="43941"/>
                  </a:lnTo>
                  <a:lnTo>
                    <a:pt x="1770697" y="28828"/>
                  </a:lnTo>
                  <a:lnTo>
                    <a:pt x="1726033" y="13311"/>
                  </a:lnTo>
                  <a:lnTo>
                    <a:pt x="1675280" y="3452"/>
                  </a:lnTo>
                  <a:lnTo>
                    <a:pt x="1620139" y="0"/>
                  </a:lnTo>
                  <a:close/>
                </a:path>
              </a:pathLst>
            </a:custGeom>
            <a:solidFill>
              <a:srgbClr val="FFFFCC"/>
            </a:solidFill>
          </p:spPr>
          <p:txBody>
            <a:bodyPr wrap="square" lIns="0" tIns="0" rIns="0" bIns="0" rtlCol="0"/>
            <a:lstStyle/>
            <a:p>
              <a:endParaRPr/>
            </a:p>
          </p:txBody>
        </p:sp>
        <p:sp>
          <p:nvSpPr>
            <p:cNvPr id="144" name="object 15">
              <a:extLst>
                <a:ext uri="{FF2B5EF4-FFF2-40B4-BE49-F238E27FC236}">
                  <a16:creationId xmlns:a16="http://schemas.microsoft.com/office/drawing/2014/main" id="{31433103-98A0-4B9D-A785-0A166FD93001}"/>
                </a:ext>
              </a:extLst>
            </p:cNvPr>
            <p:cNvSpPr/>
            <p:nvPr/>
          </p:nvSpPr>
          <p:spPr>
            <a:xfrm>
              <a:off x="9033636" y="1105661"/>
              <a:ext cx="2087880" cy="811530"/>
            </a:xfrm>
            <a:custGeom>
              <a:avLst/>
              <a:gdLst/>
              <a:ahLst/>
              <a:cxnLst/>
              <a:rect l="l" t="t" r="r" b="b"/>
              <a:pathLst>
                <a:path w="2087879" h="811530">
                  <a:moveTo>
                    <a:pt x="188468" y="269621"/>
                  </a:moveTo>
                  <a:lnTo>
                    <a:pt x="127707" y="277922"/>
                  </a:lnTo>
                  <a:lnTo>
                    <a:pt x="75822" y="294764"/>
                  </a:lnTo>
                  <a:lnTo>
                    <a:pt x="35470" y="318568"/>
                  </a:lnTo>
                  <a:lnTo>
                    <a:pt x="9310" y="347755"/>
                  </a:lnTo>
                  <a:lnTo>
                    <a:pt x="0" y="380746"/>
                  </a:lnTo>
                  <a:lnTo>
                    <a:pt x="7123" y="409682"/>
                  </a:lnTo>
                  <a:lnTo>
                    <a:pt x="60471" y="459077"/>
                  </a:lnTo>
                  <a:lnTo>
                    <a:pt x="103886" y="477012"/>
                  </a:lnTo>
                  <a:lnTo>
                    <a:pt x="60642" y="510857"/>
                  </a:lnTo>
                  <a:lnTo>
                    <a:pt x="45974" y="551688"/>
                  </a:lnTo>
                  <a:lnTo>
                    <a:pt x="74718" y="607760"/>
                  </a:lnTo>
                  <a:lnTo>
                    <a:pt x="107648" y="630253"/>
                  </a:lnTo>
                  <a:lnTo>
                    <a:pt x="150283" y="647634"/>
                  </a:lnTo>
                  <a:lnTo>
                    <a:pt x="200622" y="658841"/>
                  </a:lnTo>
                  <a:lnTo>
                    <a:pt x="256667" y="662813"/>
                  </a:lnTo>
                  <a:lnTo>
                    <a:pt x="264795" y="662813"/>
                  </a:lnTo>
                  <a:lnTo>
                    <a:pt x="273050" y="662559"/>
                  </a:ln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6163" y="734060"/>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56429" y="717889"/>
                  </a:lnTo>
                  <a:lnTo>
                    <a:pt x="1379347" y="688086"/>
                  </a:lnTo>
                  <a:lnTo>
                    <a:pt x="1379601" y="689101"/>
                  </a:lnTo>
                  <a:lnTo>
                    <a:pt x="1414115" y="698775"/>
                  </a:lnTo>
                  <a:lnTo>
                    <a:pt x="1450641" y="705818"/>
                  </a:lnTo>
                  <a:lnTo>
                    <a:pt x="1488668" y="710122"/>
                  </a:lnTo>
                  <a:lnTo>
                    <a:pt x="1527683" y="711580"/>
                  </a:lnTo>
                  <a:lnTo>
                    <a:pt x="1591453" y="707681"/>
                  </a:lnTo>
                  <a:lnTo>
                    <a:pt x="1650049" y="696666"/>
                  </a:lnTo>
                  <a:lnTo>
                    <a:pt x="1701812" y="679397"/>
                  </a:lnTo>
                  <a:lnTo>
                    <a:pt x="1745081" y="656736"/>
                  </a:lnTo>
                  <a:lnTo>
                    <a:pt x="1778198" y="629545"/>
                  </a:lnTo>
                  <a:lnTo>
                    <a:pt x="1807337" y="565023"/>
                  </a:lnTo>
                  <a:lnTo>
                    <a:pt x="1806829" y="564641"/>
                  </a:lnTo>
                  <a:lnTo>
                    <a:pt x="1865176" y="557311"/>
                  </a:lnTo>
                  <a:lnTo>
                    <a:pt x="1918733" y="544837"/>
                  </a:lnTo>
                  <a:lnTo>
                    <a:pt x="1966578" y="527780"/>
                  </a:lnTo>
                  <a:lnTo>
                    <a:pt x="2007790" y="506698"/>
                  </a:lnTo>
                  <a:lnTo>
                    <a:pt x="2041447" y="482151"/>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07572" y="49257"/>
                  </a:lnTo>
                  <a:lnTo>
                    <a:pt x="1770697" y="28828"/>
                  </a:lnTo>
                  <a:lnTo>
                    <a:pt x="1726033" y="13311"/>
                  </a:lnTo>
                  <a:lnTo>
                    <a:pt x="1675280" y="3452"/>
                  </a:lnTo>
                  <a:lnTo>
                    <a:pt x="1620139" y="0"/>
                  </a:lnTo>
                  <a:lnTo>
                    <a:pt x="1569279" y="2934"/>
                  </a:lnTo>
                  <a:lnTo>
                    <a:pt x="1521396" y="11477"/>
                  </a:lnTo>
                  <a:lnTo>
                    <a:pt x="1478085" y="25235"/>
                  </a:lnTo>
                  <a:lnTo>
                    <a:pt x="1440942" y="43814"/>
                  </a:lnTo>
                  <a:lnTo>
                    <a:pt x="1367266" y="11588"/>
                  </a:lnTo>
                  <a:lnTo>
                    <a:pt x="1322040" y="2972"/>
                  </a:lnTo>
                  <a:lnTo>
                    <a:pt x="1273683" y="0"/>
                  </a:lnTo>
                  <a:lnTo>
                    <a:pt x="1215439" y="4341"/>
                  </a:lnTo>
                  <a:lnTo>
                    <a:pt x="1162637" y="16732"/>
                  </a:lnTo>
                  <a:lnTo>
                    <a:pt x="1118145" y="36218"/>
                  </a:lnTo>
                  <a:lnTo>
                    <a:pt x="1084834" y="61849"/>
                  </a:lnTo>
                  <a:lnTo>
                    <a:pt x="1085596" y="63626"/>
                  </a:lnTo>
                  <a:lnTo>
                    <a:pt x="1046480" y="46886"/>
                  </a:lnTo>
                  <a:lnTo>
                    <a:pt x="1002411" y="34575"/>
                  </a:lnTo>
                  <a:lnTo>
                    <a:pt x="954722" y="26979"/>
                  </a:lnTo>
                  <a:lnTo>
                    <a:pt x="904748" y="24384"/>
                  </a:lnTo>
                  <a:lnTo>
                    <a:pt x="848732" y="27633"/>
                  </a:lnTo>
                  <a:lnTo>
                    <a:pt x="796265" y="37027"/>
                  </a:lnTo>
                  <a:lnTo>
                    <a:pt x="749034" y="52035"/>
                  </a:lnTo>
                  <a:lnTo>
                    <a:pt x="708729" y="72127"/>
                  </a:lnTo>
                  <a:lnTo>
                    <a:pt x="677037" y="96774"/>
                  </a:lnTo>
                  <a:lnTo>
                    <a:pt x="676275" y="97789"/>
                  </a:lnTo>
                  <a:lnTo>
                    <a:pt x="637476" y="87489"/>
                  </a:lnTo>
                  <a:lnTo>
                    <a:pt x="596677" y="80057"/>
                  </a:lnTo>
                  <a:lnTo>
                    <a:pt x="554402" y="75555"/>
                  </a:lnTo>
                  <a:lnTo>
                    <a:pt x="511175" y="74040"/>
                  </a:ln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706" y="269875"/>
                  </a:lnTo>
                  <a:lnTo>
                    <a:pt x="188468" y="269621"/>
                  </a:lnTo>
                  <a:close/>
                </a:path>
                <a:path w="2087879" h="811530">
                  <a:moveTo>
                    <a:pt x="103886" y="477012"/>
                  </a:moveTo>
                  <a:lnTo>
                    <a:pt x="128778" y="483645"/>
                  </a:lnTo>
                  <a:lnTo>
                    <a:pt x="155003" y="488457"/>
                  </a:lnTo>
                  <a:lnTo>
                    <a:pt x="182181" y="491388"/>
                  </a:lnTo>
                  <a:lnTo>
                    <a:pt x="209931" y="492378"/>
                  </a:lnTo>
                  <a:lnTo>
                    <a:pt x="215392" y="492251"/>
                  </a:lnTo>
                  <a:lnTo>
                    <a:pt x="220853" y="492251"/>
                  </a:lnTo>
                  <a:lnTo>
                    <a:pt x="226314" y="491998"/>
                  </a:lnTo>
                </a:path>
                <a:path w="2087879" h="811530">
                  <a:moveTo>
                    <a:pt x="281178" y="662051"/>
                  </a:moveTo>
                  <a:lnTo>
                    <a:pt x="294909" y="660957"/>
                  </a:lnTo>
                  <a:lnTo>
                    <a:pt x="308451" y="659399"/>
                  </a:lnTo>
                  <a:lnTo>
                    <a:pt x="321754" y="657389"/>
                  </a:lnTo>
                  <a:lnTo>
                    <a:pt x="334772" y="654938"/>
                  </a:lnTo>
                </a:path>
                <a:path w="2087879" h="811530">
                  <a:moveTo>
                    <a:pt x="763270" y="701548"/>
                  </a:moveTo>
                  <a:lnTo>
                    <a:pt x="770078" y="710023"/>
                  </a:lnTo>
                  <a:lnTo>
                    <a:pt x="777732" y="718296"/>
                  </a:lnTo>
                  <a:lnTo>
                    <a:pt x="786219" y="726354"/>
                  </a:lnTo>
                  <a:lnTo>
                    <a:pt x="795528" y="734187"/>
                  </a:lnTo>
                </a:path>
                <a:path w="2087879" h="811530">
                  <a:moveTo>
                    <a:pt x="1379347" y="688086"/>
                  </a:moveTo>
                  <a:lnTo>
                    <a:pt x="1383869" y="679328"/>
                  </a:lnTo>
                  <a:lnTo>
                    <a:pt x="1387522" y="670417"/>
                  </a:lnTo>
                  <a:lnTo>
                    <a:pt x="1390294" y="661386"/>
                  </a:lnTo>
                  <a:lnTo>
                    <a:pt x="1392174" y="652272"/>
                  </a:lnTo>
                </a:path>
              </a:pathLst>
            </a:custGeom>
            <a:ln w="9525">
              <a:solidFill>
                <a:srgbClr val="000000"/>
              </a:solidFill>
            </a:ln>
          </p:spPr>
          <p:txBody>
            <a:bodyPr wrap="square" lIns="0" tIns="0" rIns="0" bIns="0" rtlCol="0"/>
            <a:lstStyle/>
            <a:p>
              <a:endParaRPr/>
            </a:p>
          </p:txBody>
        </p:sp>
        <p:sp>
          <p:nvSpPr>
            <p:cNvPr id="145" name="object 16">
              <a:extLst>
                <a:ext uri="{FF2B5EF4-FFF2-40B4-BE49-F238E27FC236}">
                  <a16:creationId xmlns:a16="http://schemas.microsoft.com/office/drawing/2014/main" id="{E0BD3949-45D3-433E-9B05-041A1BE043C3}"/>
                </a:ext>
              </a:extLst>
            </p:cNvPr>
            <p:cNvSpPr/>
            <p:nvPr/>
          </p:nvSpPr>
          <p:spPr>
            <a:xfrm>
              <a:off x="10679112" y="1531937"/>
              <a:ext cx="166624" cy="143510"/>
            </a:xfrm>
            <a:prstGeom prst="rect">
              <a:avLst/>
            </a:prstGeom>
            <a:blipFill>
              <a:blip r:embed="rId7" cstate="print"/>
              <a:stretch>
                <a:fillRect/>
              </a:stretch>
            </a:blipFill>
          </p:spPr>
          <p:txBody>
            <a:bodyPr wrap="square" lIns="0" tIns="0" rIns="0" bIns="0" rtlCol="0"/>
            <a:lstStyle/>
            <a:p>
              <a:endParaRPr/>
            </a:p>
          </p:txBody>
        </p:sp>
        <p:sp>
          <p:nvSpPr>
            <p:cNvPr id="146" name="object 17">
              <a:extLst>
                <a:ext uri="{FF2B5EF4-FFF2-40B4-BE49-F238E27FC236}">
                  <a16:creationId xmlns:a16="http://schemas.microsoft.com/office/drawing/2014/main" id="{E98802A1-D45A-41CC-A6A9-8755B72613DC}"/>
                </a:ext>
              </a:extLst>
            </p:cNvPr>
            <p:cNvSpPr/>
            <p:nvPr/>
          </p:nvSpPr>
          <p:spPr>
            <a:xfrm>
              <a:off x="9221342" y="1149476"/>
              <a:ext cx="1831975" cy="294640"/>
            </a:xfrm>
            <a:custGeom>
              <a:avLst/>
              <a:gdLst/>
              <a:ahLst/>
              <a:cxnLst/>
              <a:rect l="l" t="t" r="r" b="b"/>
              <a:pathLst>
                <a:path w="1831975" h="294640">
                  <a:moveTo>
                    <a:pt x="1761743" y="294132"/>
                  </a:moveTo>
                  <a:lnTo>
                    <a:pt x="1783268" y="283219"/>
                  </a:lnTo>
                  <a:lnTo>
                    <a:pt x="1802209" y="271129"/>
                  </a:lnTo>
                  <a:lnTo>
                    <a:pt x="1818411" y="257966"/>
                  </a:lnTo>
                  <a:lnTo>
                    <a:pt x="1831721" y="243839"/>
                  </a:lnTo>
                </a:path>
                <a:path w="1831975" h="294640">
                  <a:moveTo>
                    <a:pt x="1667128" y="81787"/>
                  </a:moveTo>
                  <a:lnTo>
                    <a:pt x="1667128" y="81152"/>
                  </a:lnTo>
                  <a:lnTo>
                    <a:pt x="1667255" y="80645"/>
                  </a:lnTo>
                  <a:lnTo>
                    <a:pt x="1667255" y="80010"/>
                  </a:lnTo>
                  <a:lnTo>
                    <a:pt x="1667255" y="72644"/>
                  </a:lnTo>
                  <a:lnTo>
                    <a:pt x="1665985" y="65277"/>
                  </a:lnTo>
                  <a:lnTo>
                    <a:pt x="1663446" y="58038"/>
                  </a:lnTo>
                </a:path>
                <a:path w="1831975" h="294640">
                  <a:moveTo>
                    <a:pt x="1253235" y="0"/>
                  </a:moveTo>
                  <a:lnTo>
                    <a:pt x="1242766" y="7044"/>
                  </a:lnTo>
                  <a:lnTo>
                    <a:pt x="1233296" y="14446"/>
                  </a:lnTo>
                  <a:lnTo>
                    <a:pt x="1224875" y="22181"/>
                  </a:lnTo>
                  <a:lnTo>
                    <a:pt x="1217549" y="30225"/>
                  </a:lnTo>
                </a:path>
                <a:path w="1831975" h="294640">
                  <a:moveTo>
                    <a:pt x="897127" y="18034"/>
                  </a:moveTo>
                  <a:lnTo>
                    <a:pt x="891605" y="24316"/>
                  </a:lnTo>
                  <a:lnTo>
                    <a:pt x="886856" y="30765"/>
                  </a:lnTo>
                  <a:lnTo>
                    <a:pt x="882894" y="37357"/>
                  </a:lnTo>
                  <a:lnTo>
                    <a:pt x="879728" y="44069"/>
                  </a:lnTo>
                </a:path>
                <a:path w="1831975" h="294640">
                  <a:moveTo>
                    <a:pt x="551433" y="79248"/>
                  </a:moveTo>
                  <a:lnTo>
                    <a:pt x="536771" y="72155"/>
                  </a:lnTo>
                  <a:lnTo>
                    <a:pt x="521382" y="65563"/>
                  </a:lnTo>
                  <a:lnTo>
                    <a:pt x="505303" y="59495"/>
                  </a:lnTo>
                  <a:lnTo>
                    <a:pt x="488568" y="53975"/>
                  </a:lnTo>
                </a:path>
                <a:path w="1831975" h="294640">
                  <a:moveTo>
                    <a:pt x="0" y="226060"/>
                  </a:moveTo>
                  <a:lnTo>
                    <a:pt x="2030" y="232798"/>
                  </a:lnTo>
                  <a:lnTo>
                    <a:pt x="4524" y="239490"/>
                  </a:lnTo>
                  <a:lnTo>
                    <a:pt x="7518" y="246133"/>
                  </a:lnTo>
                  <a:lnTo>
                    <a:pt x="11049" y="252730"/>
                  </a:lnTo>
                </a:path>
              </a:pathLst>
            </a:custGeom>
            <a:ln w="9525">
              <a:solidFill>
                <a:srgbClr val="000000"/>
              </a:solidFill>
            </a:ln>
          </p:spPr>
          <p:txBody>
            <a:bodyPr wrap="square" lIns="0" tIns="0" rIns="0" bIns="0" rtlCol="0"/>
            <a:lstStyle/>
            <a:p>
              <a:endParaRPr/>
            </a:p>
          </p:txBody>
        </p:sp>
      </p:grpSp>
      <p:sp>
        <p:nvSpPr>
          <p:cNvPr id="147" name="object 23">
            <a:extLst>
              <a:ext uri="{FF2B5EF4-FFF2-40B4-BE49-F238E27FC236}">
                <a16:creationId xmlns:a16="http://schemas.microsoft.com/office/drawing/2014/main" id="{CD6E5D86-9EF0-4CFC-8DA6-E5DFDDDD99B6}"/>
              </a:ext>
            </a:extLst>
          </p:cNvPr>
          <p:cNvSpPr txBox="1"/>
          <p:nvPr/>
        </p:nvSpPr>
        <p:spPr>
          <a:xfrm>
            <a:off x="10647909" y="3095676"/>
            <a:ext cx="1559350" cy="289823"/>
          </a:xfrm>
          <a:prstGeom prst="rect">
            <a:avLst/>
          </a:prstGeom>
        </p:spPr>
        <p:txBody>
          <a:bodyPr vert="horz" wrap="square" lIns="0" tIns="12700" rIns="0" bIns="0" rtlCol="0">
            <a:spAutoFit/>
          </a:bodyPr>
          <a:lstStyle/>
          <a:p>
            <a:pPr marL="198120" marR="5080" indent="-186055">
              <a:lnSpc>
                <a:spcPct val="100000"/>
              </a:lnSpc>
              <a:spcBef>
                <a:spcPts val="100"/>
              </a:spcBef>
            </a:pPr>
            <a:r>
              <a:rPr lang="en-US" b="1" dirty="0"/>
              <a:t>ISP / PDN</a:t>
            </a:r>
            <a:endParaRPr b="1" dirty="0"/>
          </a:p>
        </p:txBody>
      </p:sp>
      <p:cxnSp>
        <p:nvCxnSpPr>
          <p:cNvPr id="149" name="Straight Connector 148">
            <a:extLst>
              <a:ext uri="{FF2B5EF4-FFF2-40B4-BE49-F238E27FC236}">
                <a16:creationId xmlns:a16="http://schemas.microsoft.com/office/drawing/2014/main" id="{EA88F978-B5D4-49E5-B71A-ECE03B2F5BF6}"/>
              </a:ext>
            </a:extLst>
          </p:cNvPr>
          <p:cNvCxnSpPr>
            <a:stCxn id="98" idx="3"/>
          </p:cNvCxnSpPr>
          <p:nvPr/>
        </p:nvCxnSpPr>
        <p:spPr>
          <a:xfrm flipV="1">
            <a:off x="6750421" y="3318383"/>
            <a:ext cx="3432395" cy="323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1EFEEBE3-C5CE-46C6-8CC3-09DAF5E8CCA2}"/>
              </a:ext>
            </a:extLst>
          </p:cNvPr>
          <p:cNvSpPr/>
          <p:nvPr/>
        </p:nvSpPr>
        <p:spPr>
          <a:xfrm>
            <a:off x="8296662" y="3959428"/>
            <a:ext cx="463754" cy="197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n w="0"/>
                <a:solidFill>
                  <a:schemeClr val="accent1"/>
                </a:solidFill>
                <a:effectLst>
                  <a:outerShdw blurRad="38100" dist="25400" dir="5400000" algn="ctr" rotWithShape="0">
                    <a:srgbClr val="6E747A">
                      <a:alpha val="43000"/>
                    </a:srgbClr>
                  </a:outerShdw>
                </a:effectLst>
              </a:rPr>
              <a:t>CG</a:t>
            </a:r>
            <a:endParaRPr lang="en-US" sz="900" b="1" dirty="0">
              <a:ln>
                <a:solidFill>
                  <a:srgbClr val="FF0000"/>
                </a:solidFill>
              </a:ln>
              <a:solidFill>
                <a:schemeClr val="accent1"/>
              </a:solidFill>
            </a:endParaRPr>
          </a:p>
        </p:txBody>
      </p:sp>
      <p:cxnSp>
        <p:nvCxnSpPr>
          <p:cNvPr id="152" name="Straight Connector 151">
            <a:extLst>
              <a:ext uri="{FF2B5EF4-FFF2-40B4-BE49-F238E27FC236}">
                <a16:creationId xmlns:a16="http://schemas.microsoft.com/office/drawing/2014/main" id="{BFAC57CE-CD1B-42A5-B5A6-5F0BA4DC322D}"/>
              </a:ext>
            </a:extLst>
          </p:cNvPr>
          <p:cNvCxnSpPr/>
          <p:nvPr/>
        </p:nvCxnSpPr>
        <p:spPr>
          <a:xfrm flipV="1">
            <a:off x="6419897" y="3606357"/>
            <a:ext cx="0" cy="4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D9FB504-BFEA-4427-94F8-59C47F72DF33}"/>
              </a:ext>
            </a:extLst>
          </p:cNvPr>
          <p:cNvCxnSpPr>
            <a:stCxn id="98" idx="3"/>
            <a:endCxn id="150" idx="0"/>
          </p:cNvCxnSpPr>
          <p:nvPr/>
        </p:nvCxnSpPr>
        <p:spPr>
          <a:xfrm>
            <a:off x="6750421" y="3350769"/>
            <a:ext cx="1778118" cy="6086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FBDF5C8D-1B18-40E2-BA01-F87EC66775B0}"/>
              </a:ext>
            </a:extLst>
          </p:cNvPr>
          <p:cNvSpPr/>
          <p:nvPr/>
        </p:nvSpPr>
        <p:spPr>
          <a:xfrm>
            <a:off x="9116872" y="3955597"/>
            <a:ext cx="706787" cy="197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n w="0"/>
                <a:solidFill>
                  <a:schemeClr val="accent1"/>
                </a:solidFill>
                <a:effectLst>
                  <a:outerShdw blurRad="38100" dist="25400" dir="5400000" algn="ctr" rotWithShape="0">
                    <a:srgbClr val="6E747A">
                      <a:alpha val="43000"/>
                    </a:srgbClr>
                  </a:outerShdw>
                </a:effectLst>
              </a:rPr>
              <a:t>Mediation</a:t>
            </a:r>
            <a:endParaRPr lang="en-US" sz="900" b="1" dirty="0">
              <a:ln>
                <a:solidFill>
                  <a:srgbClr val="FF0000"/>
                </a:solidFill>
              </a:ln>
              <a:solidFill>
                <a:schemeClr val="accent1"/>
              </a:solidFill>
            </a:endParaRPr>
          </a:p>
        </p:txBody>
      </p:sp>
      <p:sp>
        <p:nvSpPr>
          <p:cNvPr id="156" name="TextBox 155">
            <a:extLst>
              <a:ext uri="{FF2B5EF4-FFF2-40B4-BE49-F238E27FC236}">
                <a16:creationId xmlns:a16="http://schemas.microsoft.com/office/drawing/2014/main" id="{FC7841C8-1B25-4A7D-A9E7-3EB7FB097E5D}"/>
              </a:ext>
            </a:extLst>
          </p:cNvPr>
          <p:cNvSpPr txBox="1"/>
          <p:nvPr/>
        </p:nvSpPr>
        <p:spPr>
          <a:xfrm>
            <a:off x="7796893" y="3711813"/>
            <a:ext cx="406263" cy="276999"/>
          </a:xfrm>
          <a:prstGeom prst="rect">
            <a:avLst/>
          </a:prstGeom>
          <a:noFill/>
        </p:spPr>
        <p:txBody>
          <a:bodyPr wrap="square" rtlCol="0">
            <a:spAutoFit/>
          </a:bodyPr>
          <a:lstStyle/>
          <a:p>
            <a:r>
              <a:rPr lang="en-US" sz="1200" b="1" dirty="0">
                <a:solidFill>
                  <a:schemeClr val="accent1"/>
                </a:solidFill>
              </a:rPr>
              <a:t>Ga</a:t>
            </a:r>
            <a:endParaRPr lang="en-US" sz="1200" b="1" baseline="-25000" dirty="0">
              <a:solidFill>
                <a:schemeClr val="accent1"/>
              </a:solidFill>
            </a:endParaRPr>
          </a:p>
        </p:txBody>
      </p:sp>
      <p:cxnSp>
        <p:nvCxnSpPr>
          <p:cNvPr id="158" name="Straight Connector 157">
            <a:extLst>
              <a:ext uri="{FF2B5EF4-FFF2-40B4-BE49-F238E27FC236}">
                <a16:creationId xmlns:a16="http://schemas.microsoft.com/office/drawing/2014/main" id="{854D81C7-DB1A-40D6-962A-457825299C4D}"/>
              </a:ext>
            </a:extLst>
          </p:cNvPr>
          <p:cNvCxnSpPr>
            <a:stCxn id="150" idx="3"/>
            <a:endCxn id="155" idx="1"/>
          </p:cNvCxnSpPr>
          <p:nvPr/>
        </p:nvCxnSpPr>
        <p:spPr>
          <a:xfrm flipV="1">
            <a:off x="8760416" y="4054357"/>
            <a:ext cx="356456" cy="38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99ABCF5E-1A8D-4A95-A90D-33D2BCB0D130}"/>
              </a:ext>
            </a:extLst>
          </p:cNvPr>
          <p:cNvSpPr txBox="1"/>
          <p:nvPr/>
        </p:nvSpPr>
        <p:spPr>
          <a:xfrm flipH="1">
            <a:off x="6407664" y="1543330"/>
            <a:ext cx="302323" cy="276999"/>
          </a:xfrm>
          <a:prstGeom prst="rect">
            <a:avLst/>
          </a:prstGeom>
          <a:noFill/>
        </p:spPr>
        <p:txBody>
          <a:bodyPr wrap="square" rtlCol="0">
            <a:spAutoFit/>
          </a:bodyPr>
          <a:lstStyle/>
          <a:p>
            <a:r>
              <a:rPr lang="en-US" sz="1200" b="1" dirty="0">
                <a:solidFill>
                  <a:srgbClr val="FF0000"/>
                </a:solidFill>
              </a:rPr>
              <a:t>C</a:t>
            </a:r>
          </a:p>
        </p:txBody>
      </p:sp>
      <p:sp>
        <p:nvSpPr>
          <p:cNvPr id="164" name="object 78">
            <a:extLst>
              <a:ext uri="{FF2B5EF4-FFF2-40B4-BE49-F238E27FC236}">
                <a16:creationId xmlns:a16="http://schemas.microsoft.com/office/drawing/2014/main" id="{1E720FBC-9E03-405C-BDB4-5A067C0990D9}"/>
              </a:ext>
            </a:extLst>
          </p:cNvPr>
          <p:cNvSpPr/>
          <p:nvPr/>
        </p:nvSpPr>
        <p:spPr>
          <a:xfrm>
            <a:off x="1746151" y="4651449"/>
            <a:ext cx="377951" cy="772668"/>
          </a:xfrm>
          <a:prstGeom prst="rect">
            <a:avLst/>
          </a:prstGeom>
          <a:blipFill>
            <a:blip r:embed="rId4" cstate="print"/>
            <a:stretch>
              <a:fillRect/>
            </a:stretch>
          </a:blipFill>
        </p:spPr>
        <p:txBody>
          <a:bodyPr wrap="square" lIns="0" tIns="0" rIns="0" bIns="0" rtlCol="0"/>
          <a:lstStyle/>
          <a:p>
            <a:endParaRPr dirty="0">
              <a:ln>
                <a:solidFill>
                  <a:srgbClr val="FF0000"/>
                </a:solidFill>
              </a:ln>
              <a:solidFill>
                <a:srgbClr val="FF0000"/>
              </a:solidFill>
            </a:endParaRPr>
          </a:p>
        </p:txBody>
      </p:sp>
      <p:sp>
        <p:nvSpPr>
          <p:cNvPr id="165" name="object 78">
            <a:extLst>
              <a:ext uri="{FF2B5EF4-FFF2-40B4-BE49-F238E27FC236}">
                <a16:creationId xmlns:a16="http://schemas.microsoft.com/office/drawing/2014/main" id="{D87912E5-151B-4DB2-A3F8-538AF55765D2}"/>
              </a:ext>
            </a:extLst>
          </p:cNvPr>
          <p:cNvSpPr/>
          <p:nvPr/>
        </p:nvSpPr>
        <p:spPr>
          <a:xfrm>
            <a:off x="1746151" y="5824928"/>
            <a:ext cx="377951" cy="772668"/>
          </a:xfrm>
          <a:prstGeom prst="rect">
            <a:avLst/>
          </a:prstGeom>
          <a:blipFill>
            <a:blip r:embed="rId4" cstate="print"/>
            <a:stretch>
              <a:fillRect/>
            </a:stretch>
          </a:blipFill>
        </p:spPr>
        <p:txBody>
          <a:bodyPr wrap="square" lIns="0" tIns="0" rIns="0" bIns="0" rtlCol="0"/>
          <a:lstStyle/>
          <a:p>
            <a:endParaRPr dirty="0">
              <a:ln>
                <a:solidFill>
                  <a:srgbClr val="FF0000"/>
                </a:solidFill>
              </a:ln>
              <a:solidFill>
                <a:srgbClr val="FF0000"/>
              </a:solidFill>
            </a:endParaRPr>
          </a:p>
        </p:txBody>
      </p:sp>
      <p:sp>
        <p:nvSpPr>
          <p:cNvPr id="166" name="object 16">
            <a:extLst>
              <a:ext uri="{FF2B5EF4-FFF2-40B4-BE49-F238E27FC236}">
                <a16:creationId xmlns:a16="http://schemas.microsoft.com/office/drawing/2014/main" id="{B6A21778-D2C7-4631-88BB-5CB84F76E42C}"/>
              </a:ext>
            </a:extLst>
          </p:cNvPr>
          <p:cNvSpPr/>
          <p:nvPr/>
        </p:nvSpPr>
        <p:spPr>
          <a:xfrm>
            <a:off x="385195" y="5326807"/>
            <a:ext cx="630953" cy="498121"/>
          </a:xfrm>
          <a:prstGeom prst="rect">
            <a:avLst/>
          </a:prstGeom>
          <a:blipFill>
            <a:blip r:embed="rId8" cstate="print"/>
            <a:stretch>
              <a:fillRect/>
            </a:stretch>
          </a:blipFill>
        </p:spPr>
        <p:txBody>
          <a:bodyPr wrap="square" lIns="0" tIns="0" rIns="0" bIns="0" rtlCol="0"/>
          <a:lstStyle/>
          <a:p>
            <a:endParaRPr/>
          </a:p>
        </p:txBody>
      </p:sp>
      <p:cxnSp>
        <p:nvCxnSpPr>
          <p:cNvPr id="168" name="Straight Connector 167">
            <a:extLst>
              <a:ext uri="{FF2B5EF4-FFF2-40B4-BE49-F238E27FC236}">
                <a16:creationId xmlns:a16="http://schemas.microsoft.com/office/drawing/2014/main" id="{838FA884-0D64-4C51-BF85-67A055DBB0AB}"/>
              </a:ext>
            </a:extLst>
          </p:cNvPr>
          <p:cNvCxnSpPr>
            <a:stCxn id="166" idx="3"/>
          </p:cNvCxnSpPr>
          <p:nvPr/>
        </p:nvCxnSpPr>
        <p:spPr>
          <a:xfrm flipV="1">
            <a:off x="1016148" y="4969565"/>
            <a:ext cx="842469" cy="60630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65C4DD4-26FE-4E64-B8C1-AFB7325F6507}"/>
              </a:ext>
            </a:extLst>
          </p:cNvPr>
          <p:cNvCxnSpPr>
            <a:stCxn id="166" idx="3"/>
            <a:endCxn id="165" idx="1"/>
          </p:cNvCxnSpPr>
          <p:nvPr/>
        </p:nvCxnSpPr>
        <p:spPr>
          <a:xfrm>
            <a:off x="1016148" y="5575868"/>
            <a:ext cx="730003" cy="63539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FE3A6D52-FEB9-4634-8D35-D3EAF7DFDA71}"/>
              </a:ext>
            </a:extLst>
          </p:cNvPr>
          <p:cNvSpPr/>
          <p:nvPr/>
        </p:nvSpPr>
        <p:spPr>
          <a:xfrm>
            <a:off x="4333949" y="4864609"/>
            <a:ext cx="752710" cy="341646"/>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B050"/>
                </a:solidFill>
              </a:rPr>
              <a:t>MME</a:t>
            </a:r>
            <a:endParaRPr lang="en-US" b="1" dirty="0">
              <a:ln>
                <a:solidFill>
                  <a:srgbClr val="FF0000"/>
                </a:solidFill>
              </a:ln>
              <a:solidFill>
                <a:srgbClr val="00B050"/>
              </a:solidFill>
            </a:endParaRPr>
          </a:p>
        </p:txBody>
      </p:sp>
      <p:sp>
        <p:nvSpPr>
          <p:cNvPr id="172" name="object 25">
            <a:extLst>
              <a:ext uri="{FF2B5EF4-FFF2-40B4-BE49-F238E27FC236}">
                <a16:creationId xmlns:a16="http://schemas.microsoft.com/office/drawing/2014/main" id="{37533BC3-9A50-45CF-9D4E-9418336D8A97}"/>
              </a:ext>
            </a:extLst>
          </p:cNvPr>
          <p:cNvSpPr txBox="1"/>
          <p:nvPr/>
        </p:nvSpPr>
        <p:spPr>
          <a:xfrm>
            <a:off x="1618384" y="5424117"/>
            <a:ext cx="680377" cy="258404"/>
          </a:xfrm>
          <a:prstGeom prst="rect">
            <a:avLst/>
          </a:prstGeom>
        </p:spPr>
        <p:txBody>
          <a:bodyPr vert="horz" wrap="square" lIns="0" tIns="12065" rIns="0" bIns="0" rtlCol="0">
            <a:spAutoFit/>
          </a:bodyPr>
          <a:lstStyle/>
          <a:p>
            <a:pPr marL="12700">
              <a:lnSpc>
                <a:spcPct val="100000"/>
              </a:lnSpc>
              <a:spcBef>
                <a:spcPts val="95"/>
              </a:spcBef>
            </a:pPr>
            <a:r>
              <a:rPr lang="en-US" sz="1600" b="1" spc="-10" dirty="0" err="1">
                <a:solidFill>
                  <a:srgbClr val="00B050"/>
                </a:solidFill>
                <a:cs typeface="Carlito"/>
              </a:rPr>
              <a:t>eNodeB</a:t>
            </a:r>
            <a:endParaRPr sz="1600" dirty="0">
              <a:solidFill>
                <a:srgbClr val="00B050"/>
              </a:solidFill>
              <a:cs typeface="Carlito"/>
            </a:endParaRPr>
          </a:p>
        </p:txBody>
      </p:sp>
      <p:sp>
        <p:nvSpPr>
          <p:cNvPr id="173" name="object 25">
            <a:extLst>
              <a:ext uri="{FF2B5EF4-FFF2-40B4-BE49-F238E27FC236}">
                <a16:creationId xmlns:a16="http://schemas.microsoft.com/office/drawing/2014/main" id="{EC0D926B-6E4E-4478-AB7F-41523800D2B1}"/>
              </a:ext>
            </a:extLst>
          </p:cNvPr>
          <p:cNvSpPr txBox="1"/>
          <p:nvPr/>
        </p:nvSpPr>
        <p:spPr>
          <a:xfrm>
            <a:off x="1618384" y="6559161"/>
            <a:ext cx="680377" cy="258404"/>
          </a:xfrm>
          <a:prstGeom prst="rect">
            <a:avLst/>
          </a:prstGeom>
        </p:spPr>
        <p:txBody>
          <a:bodyPr vert="horz" wrap="square" lIns="0" tIns="12065" rIns="0" bIns="0" rtlCol="0">
            <a:spAutoFit/>
          </a:bodyPr>
          <a:lstStyle/>
          <a:p>
            <a:pPr marL="12700">
              <a:lnSpc>
                <a:spcPct val="100000"/>
              </a:lnSpc>
              <a:spcBef>
                <a:spcPts val="95"/>
              </a:spcBef>
            </a:pPr>
            <a:r>
              <a:rPr lang="en-US" sz="1600" b="1" spc="-10" dirty="0" err="1">
                <a:solidFill>
                  <a:srgbClr val="00B050"/>
                </a:solidFill>
                <a:cs typeface="Carlito"/>
              </a:rPr>
              <a:t>eNodeB</a:t>
            </a:r>
            <a:endParaRPr sz="1600" dirty="0">
              <a:solidFill>
                <a:srgbClr val="00B050"/>
              </a:solidFill>
              <a:cs typeface="Carlito"/>
            </a:endParaRPr>
          </a:p>
        </p:txBody>
      </p:sp>
      <p:cxnSp>
        <p:nvCxnSpPr>
          <p:cNvPr id="188" name="Connector: Curved 187">
            <a:extLst>
              <a:ext uri="{FF2B5EF4-FFF2-40B4-BE49-F238E27FC236}">
                <a16:creationId xmlns:a16="http://schemas.microsoft.com/office/drawing/2014/main" id="{94833F62-6BB7-48DC-90D4-DED7BDF45BB3}"/>
              </a:ext>
            </a:extLst>
          </p:cNvPr>
          <p:cNvCxnSpPr>
            <a:cxnSpLocks/>
            <a:stCxn id="164" idx="1"/>
            <a:endCxn id="165" idx="1"/>
          </p:cNvCxnSpPr>
          <p:nvPr/>
        </p:nvCxnSpPr>
        <p:spPr>
          <a:xfrm rot="10800000" flipV="1">
            <a:off x="1746151" y="5037782"/>
            <a:ext cx="12700" cy="1173479"/>
          </a:xfrm>
          <a:prstGeom prst="curvedConnector3">
            <a:avLst>
              <a:gd name="adj1" fmla="val 1800000"/>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728A929B-AA1B-421A-ACF3-E1BA1A7F5263}"/>
              </a:ext>
            </a:extLst>
          </p:cNvPr>
          <p:cNvSpPr txBox="1"/>
          <p:nvPr/>
        </p:nvSpPr>
        <p:spPr>
          <a:xfrm>
            <a:off x="1490253" y="5785267"/>
            <a:ext cx="375500" cy="276999"/>
          </a:xfrm>
          <a:prstGeom prst="rect">
            <a:avLst/>
          </a:prstGeom>
          <a:noFill/>
        </p:spPr>
        <p:txBody>
          <a:bodyPr wrap="square" rtlCol="0">
            <a:spAutoFit/>
          </a:bodyPr>
          <a:lstStyle/>
          <a:p>
            <a:r>
              <a:rPr lang="en-US" sz="1200" b="1" dirty="0">
                <a:solidFill>
                  <a:srgbClr val="00B050"/>
                </a:solidFill>
              </a:rPr>
              <a:t>X2</a:t>
            </a:r>
          </a:p>
        </p:txBody>
      </p:sp>
      <p:sp>
        <p:nvSpPr>
          <p:cNvPr id="192" name="Rectangle 191">
            <a:extLst>
              <a:ext uri="{FF2B5EF4-FFF2-40B4-BE49-F238E27FC236}">
                <a16:creationId xmlns:a16="http://schemas.microsoft.com/office/drawing/2014/main" id="{C5EDF65E-B55B-4914-8F0F-E8115781FDB8}"/>
              </a:ext>
            </a:extLst>
          </p:cNvPr>
          <p:cNvSpPr/>
          <p:nvPr/>
        </p:nvSpPr>
        <p:spPr>
          <a:xfrm>
            <a:off x="4338481" y="5963611"/>
            <a:ext cx="752475" cy="49530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B050"/>
                </a:solidFill>
              </a:rPr>
              <a:t>S-GW</a:t>
            </a:r>
            <a:endParaRPr lang="en-US" b="1" dirty="0">
              <a:ln>
                <a:solidFill>
                  <a:srgbClr val="FF0000"/>
                </a:solidFill>
              </a:ln>
              <a:solidFill>
                <a:srgbClr val="00B050"/>
              </a:solidFill>
            </a:endParaRPr>
          </a:p>
        </p:txBody>
      </p:sp>
      <p:sp>
        <p:nvSpPr>
          <p:cNvPr id="194" name="Rectangle 193">
            <a:extLst>
              <a:ext uri="{FF2B5EF4-FFF2-40B4-BE49-F238E27FC236}">
                <a16:creationId xmlns:a16="http://schemas.microsoft.com/office/drawing/2014/main" id="{EEFF1756-BDD0-484D-A884-35C7D03F2D5F}"/>
              </a:ext>
            </a:extLst>
          </p:cNvPr>
          <p:cNvSpPr/>
          <p:nvPr/>
        </p:nvSpPr>
        <p:spPr>
          <a:xfrm>
            <a:off x="6072465" y="5958459"/>
            <a:ext cx="752475" cy="49530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B050"/>
                </a:solidFill>
              </a:rPr>
              <a:t>P-GW</a:t>
            </a:r>
            <a:endParaRPr lang="en-US" b="1" dirty="0">
              <a:ln>
                <a:solidFill>
                  <a:srgbClr val="FF0000"/>
                </a:solidFill>
              </a:ln>
              <a:solidFill>
                <a:srgbClr val="00B050"/>
              </a:solidFill>
            </a:endParaRPr>
          </a:p>
        </p:txBody>
      </p:sp>
      <p:sp>
        <p:nvSpPr>
          <p:cNvPr id="195" name="Flowchart: Magnetic Disk 194">
            <a:extLst>
              <a:ext uri="{FF2B5EF4-FFF2-40B4-BE49-F238E27FC236}">
                <a16:creationId xmlns:a16="http://schemas.microsoft.com/office/drawing/2014/main" id="{8CAC8824-EE6F-4D62-A869-47C5BDD509CE}"/>
              </a:ext>
            </a:extLst>
          </p:cNvPr>
          <p:cNvSpPr/>
          <p:nvPr/>
        </p:nvSpPr>
        <p:spPr>
          <a:xfrm>
            <a:off x="6030510" y="4773448"/>
            <a:ext cx="813467" cy="523968"/>
          </a:xfrm>
          <a:prstGeom prst="flowChartMagneticDisk">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B050"/>
                </a:solidFill>
              </a:rPr>
              <a:t>HSS</a:t>
            </a:r>
          </a:p>
        </p:txBody>
      </p:sp>
      <p:sp>
        <p:nvSpPr>
          <p:cNvPr id="196" name="Arrow: U-Turn 195">
            <a:extLst>
              <a:ext uri="{FF2B5EF4-FFF2-40B4-BE49-F238E27FC236}">
                <a16:creationId xmlns:a16="http://schemas.microsoft.com/office/drawing/2014/main" id="{1D54940A-6259-4C03-BED6-3FB406B1A98B}"/>
              </a:ext>
            </a:extLst>
          </p:cNvPr>
          <p:cNvSpPr/>
          <p:nvPr/>
        </p:nvSpPr>
        <p:spPr>
          <a:xfrm>
            <a:off x="4341036" y="4682921"/>
            <a:ext cx="507268" cy="181614"/>
          </a:xfrm>
          <a:prstGeom prst="uturnArrow">
            <a:avLst>
              <a:gd name="adj1" fmla="val 25000"/>
              <a:gd name="adj2" fmla="val 25000"/>
              <a:gd name="adj3" fmla="val 21625"/>
              <a:gd name="adj4" fmla="val 43750"/>
              <a:gd name="adj5" fmla="val 75000"/>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solidFill>
                <a:srgbClr val="FF0000"/>
              </a:solidFill>
            </a:endParaRPr>
          </a:p>
        </p:txBody>
      </p:sp>
      <p:cxnSp>
        <p:nvCxnSpPr>
          <p:cNvPr id="198" name="Straight Connector 197">
            <a:extLst>
              <a:ext uri="{FF2B5EF4-FFF2-40B4-BE49-F238E27FC236}">
                <a16:creationId xmlns:a16="http://schemas.microsoft.com/office/drawing/2014/main" id="{0AC6113B-554A-48E8-8CCF-E4159A08A038}"/>
              </a:ext>
            </a:extLst>
          </p:cNvPr>
          <p:cNvCxnSpPr>
            <a:cxnSpLocks/>
            <a:stCxn id="164" idx="3"/>
            <a:endCxn id="171" idx="1"/>
          </p:cNvCxnSpPr>
          <p:nvPr/>
        </p:nvCxnSpPr>
        <p:spPr>
          <a:xfrm flipV="1">
            <a:off x="2124102" y="5035432"/>
            <a:ext cx="2209847" cy="235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BE961DE-5352-46E7-928A-B7DE777BC41A}"/>
              </a:ext>
            </a:extLst>
          </p:cNvPr>
          <p:cNvCxnSpPr>
            <a:cxnSpLocks/>
            <a:stCxn id="165" idx="3"/>
            <a:endCxn id="171" idx="1"/>
          </p:cNvCxnSpPr>
          <p:nvPr/>
        </p:nvCxnSpPr>
        <p:spPr>
          <a:xfrm flipV="1">
            <a:off x="2124102" y="5035432"/>
            <a:ext cx="2209847" cy="117583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5492B935-F3F8-497D-BA42-A2C922D384A1}"/>
              </a:ext>
            </a:extLst>
          </p:cNvPr>
          <p:cNvSpPr txBox="1"/>
          <p:nvPr/>
        </p:nvSpPr>
        <p:spPr>
          <a:xfrm>
            <a:off x="2499006" y="4805792"/>
            <a:ext cx="815468" cy="276999"/>
          </a:xfrm>
          <a:prstGeom prst="rect">
            <a:avLst/>
          </a:prstGeom>
          <a:noFill/>
        </p:spPr>
        <p:txBody>
          <a:bodyPr wrap="square" rtlCol="0">
            <a:spAutoFit/>
          </a:bodyPr>
          <a:lstStyle/>
          <a:p>
            <a:r>
              <a:rPr lang="en-US" sz="1200" b="1" dirty="0">
                <a:solidFill>
                  <a:srgbClr val="00B050"/>
                </a:solidFill>
              </a:rPr>
              <a:t>S1 MME</a:t>
            </a:r>
          </a:p>
        </p:txBody>
      </p:sp>
      <p:cxnSp>
        <p:nvCxnSpPr>
          <p:cNvPr id="211" name="Straight Connector 210">
            <a:extLst>
              <a:ext uri="{FF2B5EF4-FFF2-40B4-BE49-F238E27FC236}">
                <a16:creationId xmlns:a16="http://schemas.microsoft.com/office/drawing/2014/main" id="{78531F08-E116-4897-9876-F33F861569F4}"/>
              </a:ext>
            </a:extLst>
          </p:cNvPr>
          <p:cNvCxnSpPr>
            <a:stCxn id="165" idx="3"/>
            <a:endCxn id="192" idx="1"/>
          </p:cNvCxnSpPr>
          <p:nvPr/>
        </p:nvCxnSpPr>
        <p:spPr>
          <a:xfrm flipV="1">
            <a:off x="2124102" y="6211261"/>
            <a:ext cx="2214379" cy="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62017B27-6EC9-4BD8-A006-DED1F109C7E4}"/>
              </a:ext>
            </a:extLst>
          </p:cNvPr>
          <p:cNvSpPr txBox="1"/>
          <p:nvPr/>
        </p:nvSpPr>
        <p:spPr>
          <a:xfrm>
            <a:off x="2635924" y="6169658"/>
            <a:ext cx="478942" cy="276999"/>
          </a:xfrm>
          <a:prstGeom prst="rect">
            <a:avLst/>
          </a:prstGeom>
          <a:noFill/>
        </p:spPr>
        <p:txBody>
          <a:bodyPr wrap="square" rtlCol="0">
            <a:spAutoFit/>
          </a:bodyPr>
          <a:lstStyle/>
          <a:p>
            <a:r>
              <a:rPr lang="en-US" sz="1200" b="1" dirty="0">
                <a:solidFill>
                  <a:srgbClr val="00B050"/>
                </a:solidFill>
              </a:rPr>
              <a:t>S1-U</a:t>
            </a:r>
          </a:p>
        </p:txBody>
      </p:sp>
      <p:cxnSp>
        <p:nvCxnSpPr>
          <p:cNvPr id="216" name="Straight Connector 215">
            <a:extLst>
              <a:ext uri="{FF2B5EF4-FFF2-40B4-BE49-F238E27FC236}">
                <a16:creationId xmlns:a16="http://schemas.microsoft.com/office/drawing/2014/main" id="{7E56FBB9-7D1C-4272-8B2B-6700AAA4E2DF}"/>
              </a:ext>
            </a:extLst>
          </p:cNvPr>
          <p:cNvCxnSpPr>
            <a:cxnSpLocks/>
            <a:stCxn id="171" idx="2"/>
            <a:endCxn id="192" idx="0"/>
          </p:cNvCxnSpPr>
          <p:nvPr/>
        </p:nvCxnSpPr>
        <p:spPr>
          <a:xfrm>
            <a:off x="4710304" y="5206255"/>
            <a:ext cx="4415" cy="7573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83DC6053-6EF4-45D7-8DBD-4B68A867B884}"/>
              </a:ext>
            </a:extLst>
          </p:cNvPr>
          <p:cNvSpPr txBox="1"/>
          <p:nvPr/>
        </p:nvSpPr>
        <p:spPr>
          <a:xfrm>
            <a:off x="4697495" y="5481670"/>
            <a:ext cx="417168" cy="276999"/>
          </a:xfrm>
          <a:prstGeom prst="rect">
            <a:avLst/>
          </a:prstGeom>
          <a:noFill/>
        </p:spPr>
        <p:txBody>
          <a:bodyPr wrap="square" rtlCol="0">
            <a:spAutoFit/>
          </a:bodyPr>
          <a:lstStyle/>
          <a:p>
            <a:r>
              <a:rPr lang="en-US" sz="1200" b="1" dirty="0">
                <a:solidFill>
                  <a:srgbClr val="00B050"/>
                </a:solidFill>
              </a:rPr>
              <a:t>S11</a:t>
            </a:r>
          </a:p>
        </p:txBody>
      </p:sp>
      <p:cxnSp>
        <p:nvCxnSpPr>
          <p:cNvPr id="221" name="Straight Connector 220">
            <a:extLst>
              <a:ext uri="{FF2B5EF4-FFF2-40B4-BE49-F238E27FC236}">
                <a16:creationId xmlns:a16="http://schemas.microsoft.com/office/drawing/2014/main" id="{FC6CF848-15C7-4448-92CF-A4ED0720EF4A}"/>
              </a:ext>
            </a:extLst>
          </p:cNvPr>
          <p:cNvCxnSpPr>
            <a:cxnSpLocks/>
            <a:stCxn id="171" idx="3"/>
            <a:endCxn id="195" idx="2"/>
          </p:cNvCxnSpPr>
          <p:nvPr/>
        </p:nvCxnSpPr>
        <p:spPr>
          <a:xfrm>
            <a:off x="5086659" y="5035432"/>
            <a:ext cx="94385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A0DED89-2797-46C2-AD11-F57ACE262687}"/>
              </a:ext>
            </a:extLst>
          </p:cNvPr>
          <p:cNvCxnSpPr>
            <a:stCxn id="192" idx="3"/>
            <a:endCxn id="194" idx="1"/>
          </p:cNvCxnSpPr>
          <p:nvPr/>
        </p:nvCxnSpPr>
        <p:spPr>
          <a:xfrm flipV="1">
            <a:off x="5090956" y="6206109"/>
            <a:ext cx="981509" cy="515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0A5F5866-A627-4B18-9EE9-DCBABCD92971}"/>
              </a:ext>
            </a:extLst>
          </p:cNvPr>
          <p:cNvSpPr txBox="1"/>
          <p:nvPr/>
        </p:nvSpPr>
        <p:spPr>
          <a:xfrm>
            <a:off x="5126312" y="4819705"/>
            <a:ext cx="465359" cy="276999"/>
          </a:xfrm>
          <a:prstGeom prst="rect">
            <a:avLst/>
          </a:prstGeom>
          <a:noFill/>
        </p:spPr>
        <p:txBody>
          <a:bodyPr wrap="square" rtlCol="0">
            <a:spAutoFit/>
          </a:bodyPr>
          <a:lstStyle/>
          <a:p>
            <a:r>
              <a:rPr lang="en-US" sz="1200" b="1" dirty="0">
                <a:solidFill>
                  <a:srgbClr val="00B050"/>
                </a:solidFill>
              </a:rPr>
              <a:t>S6a</a:t>
            </a:r>
          </a:p>
        </p:txBody>
      </p:sp>
      <p:cxnSp>
        <p:nvCxnSpPr>
          <p:cNvPr id="226" name="Straight Connector 225">
            <a:extLst>
              <a:ext uri="{FF2B5EF4-FFF2-40B4-BE49-F238E27FC236}">
                <a16:creationId xmlns:a16="http://schemas.microsoft.com/office/drawing/2014/main" id="{8CD2C8B5-763F-4034-A8D5-8FC0650EF0F7}"/>
              </a:ext>
            </a:extLst>
          </p:cNvPr>
          <p:cNvCxnSpPr>
            <a:stCxn id="164" idx="3"/>
            <a:endCxn id="192" idx="1"/>
          </p:cNvCxnSpPr>
          <p:nvPr/>
        </p:nvCxnSpPr>
        <p:spPr>
          <a:xfrm>
            <a:off x="2124102" y="5037783"/>
            <a:ext cx="2214379" cy="117347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6A5F979D-E65E-4C5C-B04B-574A448AF6A4}"/>
              </a:ext>
            </a:extLst>
          </p:cNvPr>
          <p:cNvSpPr txBox="1"/>
          <p:nvPr/>
        </p:nvSpPr>
        <p:spPr>
          <a:xfrm>
            <a:off x="5344035" y="5929110"/>
            <a:ext cx="780969" cy="276999"/>
          </a:xfrm>
          <a:prstGeom prst="rect">
            <a:avLst/>
          </a:prstGeom>
          <a:noFill/>
        </p:spPr>
        <p:txBody>
          <a:bodyPr wrap="square" rtlCol="0">
            <a:spAutoFit/>
          </a:bodyPr>
          <a:lstStyle/>
          <a:p>
            <a:r>
              <a:rPr lang="en-US" sz="1200" b="1" dirty="0">
                <a:solidFill>
                  <a:srgbClr val="00B050"/>
                </a:solidFill>
              </a:rPr>
              <a:t>S5/S8</a:t>
            </a:r>
          </a:p>
        </p:txBody>
      </p:sp>
      <p:sp>
        <p:nvSpPr>
          <p:cNvPr id="228" name="Rectangle 227">
            <a:extLst>
              <a:ext uri="{FF2B5EF4-FFF2-40B4-BE49-F238E27FC236}">
                <a16:creationId xmlns:a16="http://schemas.microsoft.com/office/drawing/2014/main" id="{A87A5BA5-8E74-4715-A8BF-18BA51E45B13}"/>
              </a:ext>
            </a:extLst>
          </p:cNvPr>
          <p:cNvSpPr/>
          <p:nvPr/>
        </p:nvSpPr>
        <p:spPr>
          <a:xfrm>
            <a:off x="821106" y="5033990"/>
            <a:ext cx="842469" cy="230832"/>
          </a:xfrm>
          <a:prstGeom prst="rect">
            <a:avLst/>
          </a:prstGeom>
        </p:spPr>
        <p:txBody>
          <a:bodyPr wrap="square">
            <a:spAutoFit/>
          </a:bodyPr>
          <a:lstStyle/>
          <a:p>
            <a:r>
              <a:rPr lang="en-US" sz="900" b="1" dirty="0" err="1">
                <a:solidFill>
                  <a:srgbClr val="00B050"/>
                </a:solidFill>
              </a:rPr>
              <a:t>Uu</a:t>
            </a:r>
            <a:r>
              <a:rPr lang="en-US" sz="900" b="1" dirty="0">
                <a:solidFill>
                  <a:srgbClr val="00B050"/>
                </a:solidFill>
              </a:rPr>
              <a:t> Interface</a:t>
            </a:r>
          </a:p>
        </p:txBody>
      </p:sp>
      <p:sp>
        <p:nvSpPr>
          <p:cNvPr id="229" name="Rectangle 228">
            <a:extLst>
              <a:ext uri="{FF2B5EF4-FFF2-40B4-BE49-F238E27FC236}">
                <a16:creationId xmlns:a16="http://schemas.microsoft.com/office/drawing/2014/main" id="{05D3FE30-87DC-4574-A282-7B980AF0339B}"/>
              </a:ext>
            </a:extLst>
          </p:cNvPr>
          <p:cNvSpPr/>
          <p:nvPr/>
        </p:nvSpPr>
        <p:spPr>
          <a:xfrm>
            <a:off x="8263618" y="5360084"/>
            <a:ext cx="752475" cy="49530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B050"/>
                </a:solidFill>
              </a:rPr>
              <a:t>PCRF</a:t>
            </a:r>
            <a:endParaRPr lang="en-US" b="1" dirty="0">
              <a:ln>
                <a:solidFill>
                  <a:srgbClr val="FF0000"/>
                </a:solidFill>
              </a:ln>
              <a:solidFill>
                <a:srgbClr val="00B050"/>
              </a:solidFill>
            </a:endParaRPr>
          </a:p>
        </p:txBody>
      </p:sp>
      <p:sp>
        <p:nvSpPr>
          <p:cNvPr id="230" name="TextBox 229">
            <a:extLst>
              <a:ext uri="{FF2B5EF4-FFF2-40B4-BE49-F238E27FC236}">
                <a16:creationId xmlns:a16="http://schemas.microsoft.com/office/drawing/2014/main" id="{41C31FDF-3188-4737-9740-F0FC53788C09}"/>
              </a:ext>
            </a:extLst>
          </p:cNvPr>
          <p:cNvSpPr txBox="1"/>
          <p:nvPr/>
        </p:nvSpPr>
        <p:spPr>
          <a:xfrm>
            <a:off x="4371559" y="4656422"/>
            <a:ext cx="457806" cy="276999"/>
          </a:xfrm>
          <a:prstGeom prst="rect">
            <a:avLst/>
          </a:prstGeom>
          <a:noFill/>
        </p:spPr>
        <p:txBody>
          <a:bodyPr wrap="square" rtlCol="0">
            <a:spAutoFit/>
          </a:bodyPr>
          <a:lstStyle/>
          <a:p>
            <a:r>
              <a:rPr lang="en-US" sz="1200" b="1" dirty="0">
                <a:solidFill>
                  <a:srgbClr val="00B050"/>
                </a:solidFill>
              </a:rPr>
              <a:t>S10</a:t>
            </a:r>
          </a:p>
        </p:txBody>
      </p:sp>
      <p:grpSp>
        <p:nvGrpSpPr>
          <p:cNvPr id="231" name="object 11">
            <a:extLst>
              <a:ext uri="{FF2B5EF4-FFF2-40B4-BE49-F238E27FC236}">
                <a16:creationId xmlns:a16="http://schemas.microsoft.com/office/drawing/2014/main" id="{EA95294D-3F33-4E5C-81B5-FD9C09EAA722}"/>
              </a:ext>
            </a:extLst>
          </p:cNvPr>
          <p:cNvGrpSpPr/>
          <p:nvPr/>
        </p:nvGrpSpPr>
        <p:grpSpPr>
          <a:xfrm>
            <a:off x="10024954" y="5108189"/>
            <a:ext cx="2176145" cy="935355"/>
            <a:chOff x="9028874" y="1100899"/>
            <a:chExt cx="2176145" cy="935355"/>
          </a:xfrm>
        </p:grpSpPr>
        <p:sp>
          <p:nvSpPr>
            <p:cNvPr id="232" name="object 12">
              <a:extLst>
                <a:ext uri="{FF2B5EF4-FFF2-40B4-BE49-F238E27FC236}">
                  <a16:creationId xmlns:a16="http://schemas.microsoft.com/office/drawing/2014/main" id="{E5BDCEAC-DBE1-46F0-BC07-3452564FC34C}"/>
                </a:ext>
              </a:extLst>
            </p:cNvPr>
            <p:cNvSpPr/>
            <p:nvPr/>
          </p:nvSpPr>
          <p:spPr>
            <a:xfrm>
              <a:off x="9102851" y="1175003"/>
              <a:ext cx="2101596" cy="824484"/>
            </a:xfrm>
            <a:prstGeom prst="rect">
              <a:avLst/>
            </a:prstGeom>
            <a:blipFill>
              <a:blip r:embed="rId5" cstate="print"/>
              <a:stretch>
                <a:fillRect/>
              </a:stretch>
            </a:blipFill>
          </p:spPr>
          <p:txBody>
            <a:bodyPr wrap="square" lIns="0" tIns="0" rIns="0" bIns="0" rtlCol="0"/>
            <a:lstStyle/>
            <a:p>
              <a:endParaRPr/>
            </a:p>
          </p:txBody>
        </p:sp>
        <p:sp>
          <p:nvSpPr>
            <p:cNvPr id="233" name="object 13">
              <a:extLst>
                <a:ext uri="{FF2B5EF4-FFF2-40B4-BE49-F238E27FC236}">
                  <a16:creationId xmlns:a16="http://schemas.microsoft.com/office/drawing/2014/main" id="{05E05B96-CD27-4B47-AE8A-5917E7295B40}"/>
                </a:ext>
              </a:extLst>
            </p:cNvPr>
            <p:cNvSpPr/>
            <p:nvPr/>
          </p:nvSpPr>
          <p:spPr>
            <a:xfrm>
              <a:off x="9352787" y="1278635"/>
              <a:ext cx="1504188" cy="757427"/>
            </a:xfrm>
            <a:prstGeom prst="rect">
              <a:avLst/>
            </a:prstGeom>
            <a:blipFill>
              <a:blip r:embed="rId6" cstate="print"/>
              <a:stretch>
                <a:fillRect/>
              </a:stretch>
            </a:blipFill>
          </p:spPr>
          <p:txBody>
            <a:bodyPr wrap="square" lIns="0" tIns="0" rIns="0" bIns="0" rtlCol="0"/>
            <a:lstStyle/>
            <a:p>
              <a:endParaRPr/>
            </a:p>
          </p:txBody>
        </p:sp>
        <p:sp>
          <p:nvSpPr>
            <p:cNvPr id="234" name="object 14">
              <a:extLst>
                <a:ext uri="{FF2B5EF4-FFF2-40B4-BE49-F238E27FC236}">
                  <a16:creationId xmlns:a16="http://schemas.microsoft.com/office/drawing/2014/main" id="{02D2CBB3-4B1F-4DD4-8D16-D61EE161281A}"/>
                </a:ext>
              </a:extLst>
            </p:cNvPr>
            <p:cNvSpPr/>
            <p:nvPr/>
          </p:nvSpPr>
          <p:spPr>
            <a:xfrm>
              <a:off x="9033636" y="1105661"/>
              <a:ext cx="2087880" cy="811530"/>
            </a:xfrm>
            <a:custGeom>
              <a:avLst/>
              <a:gdLst/>
              <a:ahLst/>
              <a:cxnLst/>
              <a:rect l="l" t="t" r="r" b="b"/>
              <a:pathLst>
                <a:path w="2087879" h="811530">
                  <a:moveTo>
                    <a:pt x="1336817" y="734060"/>
                  </a:moveTo>
                  <a:lnTo>
                    <a:pt x="796163" y="734060"/>
                  </a:lnTo>
                  <a:lnTo>
                    <a:pt x="795576" y="734219"/>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36817" y="734060"/>
                  </a:lnTo>
                  <a:close/>
                </a:path>
                <a:path w="2087879" h="811530">
                  <a:moveTo>
                    <a:pt x="1734933" y="662051"/>
                  </a:move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5576" y="734219"/>
                  </a:lnTo>
                  <a:lnTo>
                    <a:pt x="796163" y="734060"/>
                  </a:lnTo>
                  <a:lnTo>
                    <a:pt x="1336817" y="734060"/>
                  </a:lnTo>
                  <a:lnTo>
                    <a:pt x="1356429" y="717889"/>
                  </a:lnTo>
                  <a:lnTo>
                    <a:pt x="1379347" y="688086"/>
                  </a:lnTo>
                  <a:lnTo>
                    <a:pt x="1675767" y="688086"/>
                  </a:lnTo>
                  <a:lnTo>
                    <a:pt x="1701812" y="679397"/>
                  </a:lnTo>
                  <a:lnTo>
                    <a:pt x="1734933" y="662051"/>
                  </a:lnTo>
                  <a:close/>
                </a:path>
                <a:path w="2087879" h="811530">
                  <a:moveTo>
                    <a:pt x="1675767" y="688086"/>
                  </a:moveTo>
                  <a:lnTo>
                    <a:pt x="1379347" y="688086"/>
                  </a:lnTo>
                  <a:lnTo>
                    <a:pt x="1379601" y="689101"/>
                  </a:lnTo>
                  <a:lnTo>
                    <a:pt x="1414115" y="698775"/>
                  </a:lnTo>
                  <a:lnTo>
                    <a:pt x="1450641" y="705818"/>
                  </a:lnTo>
                  <a:lnTo>
                    <a:pt x="1488668" y="710122"/>
                  </a:lnTo>
                  <a:lnTo>
                    <a:pt x="1527683" y="711580"/>
                  </a:lnTo>
                  <a:lnTo>
                    <a:pt x="1591453" y="707681"/>
                  </a:lnTo>
                  <a:lnTo>
                    <a:pt x="1650049" y="696666"/>
                  </a:lnTo>
                  <a:lnTo>
                    <a:pt x="1675767" y="688086"/>
                  </a:lnTo>
                  <a:close/>
                </a:path>
                <a:path w="2087879" h="811530">
                  <a:moveTo>
                    <a:pt x="102014" y="476238"/>
                  </a:moveTo>
                  <a:lnTo>
                    <a:pt x="78442" y="492323"/>
                  </a:lnTo>
                  <a:lnTo>
                    <a:pt x="60642" y="510857"/>
                  </a:lnTo>
                  <a:lnTo>
                    <a:pt x="49700" y="530820"/>
                  </a:lnTo>
                  <a:lnTo>
                    <a:pt x="45974" y="551688"/>
                  </a:lnTo>
                  <a:lnTo>
                    <a:pt x="53493" y="581218"/>
                  </a:lnTo>
                  <a:lnTo>
                    <a:pt x="107648" y="630253"/>
                  </a:lnTo>
                  <a:lnTo>
                    <a:pt x="150283" y="647634"/>
                  </a:lnTo>
                  <a:lnTo>
                    <a:pt x="200622" y="658841"/>
                  </a:lnTo>
                  <a:lnTo>
                    <a:pt x="256667" y="662813"/>
                  </a:lnTo>
                  <a:lnTo>
                    <a:pt x="264795" y="662813"/>
                  </a:lnTo>
                  <a:lnTo>
                    <a:pt x="273050" y="662559"/>
                  </a:lnTo>
                  <a:lnTo>
                    <a:pt x="281178" y="662051"/>
                  </a:lnTo>
                  <a:lnTo>
                    <a:pt x="1734933" y="662051"/>
                  </a:lnTo>
                  <a:lnTo>
                    <a:pt x="1745081" y="656736"/>
                  </a:lnTo>
                  <a:lnTo>
                    <a:pt x="1778198" y="629545"/>
                  </a:lnTo>
                  <a:lnTo>
                    <a:pt x="1799503" y="598687"/>
                  </a:lnTo>
                  <a:lnTo>
                    <a:pt x="1807337" y="565023"/>
                  </a:lnTo>
                  <a:lnTo>
                    <a:pt x="1806829" y="564641"/>
                  </a:lnTo>
                  <a:lnTo>
                    <a:pt x="1865176" y="557311"/>
                  </a:lnTo>
                  <a:lnTo>
                    <a:pt x="1918733" y="544837"/>
                  </a:lnTo>
                  <a:lnTo>
                    <a:pt x="1966578" y="527780"/>
                  </a:lnTo>
                  <a:lnTo>
                    <a:pt x="2007790" y="506698"/>
                  </a:lnTo>
                  <a:lnTo>
                    <a:pt x="2041447" y="482151"/>
                  </a:lnTo>
                  <a:lnTo>
                    <a:pt x="2046162" y="477012"/>
                  </a:lnTo>
                  <a:lnTo>
                    <a:pt x="103886" y="477012"/>
                  </a:lnTo>
                  <a:lnTo>
                    <a:pt x="102014" y="476238"/>
                  </a:lnTo>
                  <a:close/>
                </a:path>
                <a:path w="2087879" h="811530">
                  <a:moveTo>
                    <a:pt x="2047327" y="475741"/>
                  </a:moveTo>
                  <a:lnTo>
                    <a:pt x="102743" y="475741"/>
                  </a:lnTo>
                  <a:lnTo>
                    <a:pt x="103886" y="477012"/>
                  </a:lnTo>
                  <a:lnTo>
                    <a:pt x="2046162" y="477012"/>
                  </a:lnTo>
                  <a:lnTo>
                    <a:pt x="2047327" y="475741"/>
                  </a:lnTo>
                  <a:close/>
                </a:path>
                <a:path w="2087879" h="811530">
                  <a:moveTo>
                    <a:pt x="187670" y="269729"/>
                  </a:moveTo>
                  <a:lnTo>
                    <a:pt x="127707" y="277922"/>
                  </a:lnTo>
                  <a:lnTo>
                    <a:pt x="75822" y="294764"/>
                  </a:lnTo>
                  <a:lnTo>
                    <a:pt x="35470" y="318568"/>
                  </a:lnTo>
                  <a:lnTo>
                    <a:pt x="9310" y="347755"/>
                  </a:lnTo>
                  <a:lnTo>
                    <a:pt x="0" y="380746"/>
                  </a:lnTo>
                  <a:lnTo>
                    <a:pt x="7123" y="409682"/>
                  </a:lnTo>
                  <a:lnTo>
                    <a:pt x="27749" y="436213"/>
                  </a:lnTo>
                  <a:lnTo>
                    <a:pt x="60471" y="459077"/>
                  </a:lnTo>
                  <a:lnTo>
                    <a:pt x="102014" y="476238"/>
                  </a:lnTo>
                  <a:lnTo>
                    <a:pt x="102743" y="475741"/>
                  </a:lnTo>
                  <a:lnTo>
                    <a:pt x="2047327" y="475741"/>
                  </a:lnTo>
                  <a:lnTo>
                    <a:pt x="2066629" y="454699"/>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0934" y="269875"/>
                  </a:lnTo>
                  <a:lnTo>
                    <a:pt x="187706" y="269875"/>
                  </a:lnTo>
                  <a:lnTo>
                    <a:pt x="187670" y="269729"/>
                  </a:lnTo>
                  <a:close/>
                </a:path>
                <a:path w="2087879" h="811530">
                  <a:moveTo>
                    <a:pt x="2031059" y="269621"/>
                  </a:moveTo>
                  <a:lnTo>
                    <a:pt x="188468" y="269621"/>
                  </a:lnTo>
                  <a:lnTo>
                    <a:pt x="187706" y="269875"/>
                  </a:lnTo>
                  <a:lnTo>
                    <a:pt x="2030934" y="269875"/>
                  </a:lnTo>
                  <a:lnTo>
                    <a:pt x="2031059" y="269621"/>
                  </a:lnTo>
                  <a:close/>
                </a:path>
                <a:path w="2087879" h="811530">
                  <a:moveTo>
                    <a:pt x="511175" y="74040"/>
                  </a:move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670" y="269729"/>
                  </a:lnTo>
                  <a:lnTo>
                    <a:pt x="188468" y="269621"/>
                  </a:lnTo>
                  <a:lnTo>
                    <a:pt x="2031059" y="269621"/>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48801" y="97789"/>
                  </a:lnTo>
                  <a:lnTo>
                    <a:pt x="676275" y="97789"/>
                  </a:lnTo>
                  <a:lnTo>
                    <a:pt x="637476" y="87489"/>
                  </a:lnTo>
                  <a:lnTo>
                    <a:pt x="596677" y="80057"/>
                  </a:lnTo>
                  <a:lnTo>
                    <a:pt x="554402" y="75555"/>
                  </a:lnTo>
                  <a:lnTo>
                    <a:pt x="511175" y="74040"/>
                  </a:lnTo>
                  <a:close/>
                </a:path>
                <a:path w="2087879" h="811530">
                  <a:moveTo>
                    <a:pt x="904748" y="24384"/>
                  </a:moveTo>
                  <a:lnTo>
                    <a:pt x="848732" y="27633"/>
                  </a:lnTo>
                  <a:lnTo>
                    <a:pt x="796265" y="37027"/>
                  </a:lnTo>
                  <a:lnTo>
                    <a:pt x="749034" y="52035"/>
                  </a:lnTo>
                  <a:lnTo>
                    <a:pt x="708729" y="72127"/>
                  </a:lnTo>
                  <a:lnTo>
                    <a:pt x="677037" y="96774"/>
                  </a:lnTo>
                  <a:lnTo>
                    <a:pt x="676275" y="97789"/>
                  </a:lnTo>
                  <a:lnTo>
                    <a:pt x="1848801" y="97789"/>
                  </a:lnTo>
                  <a:lnTo>
                    <a:pt x="1834957" y="73848"/>
                  </a:lnTo>
                  <a:lnTo>
                    <a:pt x="1823574" y="63626"/>
                  </a:lnTo>
                  <a:lnTo>
                    <a:pt x="1085596" y="63626"/>
                  </a:lnTo>
                  <a:lnTo>
                    <a:pt x="1046480" y="46886"/>
                  </a:lnTo>
                  <a:lnTo>
                    <a:pt x="1002411" y="34575"/>
                  </a:lnTo>
                  <a:lnTo>
                    <a:pt x="954722" y="26979"/>
                  </a:lnTo>
                  <a:lnTo>
                    <a:pt x="904748" y="24384"/>
                  </a:lnTo>
                  <a:close/>
                </a:path>
                <a:path w="2087879" h="811530">
                  <a:moveTo>
                    <a:pt x="1273683" y="0"/>
                  </a:moveTo>
                  <a:lnTo>
                    <a:pt x="1215439" y="4341"/>
                  </a:lnTo>
                  <a:lnTo>
                    <a:pt x="1162637" y="16732"/>
                  </a:lnTo>
                  <a:lnTo>
                    <a:pt x="1118145" y="36218"/>
                  </a:lnTo>
                  <a:lnTo>
                    <a:pt x="1084834" y="61849"/>
                  </a:lnTo>
                  <a:lnTo>
                    <a:pt x="1085596" y="63626"/>
                  </a:lnTo>
                  <a:lnTo>
                    <a:pt x="1823574" y="63626"/>
                  </a:lnTo>
                  <a:lnTo>
                    <a:pt x="1807572" y="49257"/>
                  </a:lnTo>
                  <a:lnTo>
                    <a:pt x="1797977" y="43941"/>
                  </a:lnTo>
                  <a:lnTo>
                    <a:pt x="1441323" y="43941"/>
                  </a:lnTo>
                  <a:lnTo>
                    <a:pt x="1440942" y="43814"/>
                  </a:lnTo>
                  <a:lnTo>
                    <a:pt x="1407610" y="25396"/>
                  </a:lnTo>
                  <a:lnTo>
                    <a:pt x="1367266" y="11588"/>
                  </a:lnTo>
                  <a:lnTo>
                    <a:pt x="1322040" y="2972"/>
                  </a:lnTo>
                  <a:lnTo>
                    <a:pt x="1273683" y="0"/>
                  </a:lnTo>
                  <a:close/>
                </a:path>
                <a:path w="2087879" h="811530">
                  <a:moveTo>
                    <a:pt x="1620139" y="0"/>
                  </a:moveTo>
                  <a:lnTo>
                    <a:pt x="1569279" y="2934"/>
                  </a:lnTo>
                  <a:lnTo>
                    <a:pt x="1521396" y="11477"/>
                  </a:lnTo>
                  <a:lnTo>
                    <a:pt x="1478085" y="25235"/>
                  </a:lnTo>
                  <a:lnTo>
                    <a:pt x="1441020" y="43775"/>
                  </a:lnTo>
                  <a:lnTo>
                    <a:pt x="1441323" y="43941"/>
                  </a:lnTo>
                  <a:lnTo>
                    <a:pt x="1797977" y="43941"/>
                  </a:lnTo>
                  <a:lnTo>
                    <a:pt x="1770697" y="28828"/>
                  </a:lnTo>
                  <a:lnTo>
                    <a:pt x="1726033" y="13311"/>
                  </a:lnTo>
                  <a:lnTo>
                    <a:pt x="1675280" y="3452"/>
                  </a:lnTo>
                  <a:lnTo>
                    <a:pt x="1620139" y="0"/>
                  </a:lnTo>
                  <a:close/>
                </a:path>
              </a:pathLst>
            </a:custGeom>
            <a:solidFill>
              <a:srgbClr val="FFFFCC"/>
            </a:solidFill>
          </p:spPr>
          <p:txBody>
            <a:bodyPr wrap="square" lIns="0" tIns="0" rIns="0" bIns="0" rtlCol="0"/>
            <a:lstStyle/>
            <a:p>
              <a:endParaRPr dirty="0"/>
            </a:p>
          </p:txBody>
        </p:sp>
        <p:sp>
          <p:nvSpPr>
            <p:cNvPr id="235" name="object 15">
              <a:extLst>
                <a:ext uri="{FF2B5EF4-FFF2-40B4-BE49-F238E27FC236}">
                  <a16:creationId xmlns:a16="http://schemas.microsoft.com/office/drawing/2014/main" id="{E0B51A98-ED5A-480D-8B82-74D59B7B1471}"/>
                </a:ext>
              </a:extLst>
            </p:cNvPr>
            <p:cNvSpPr/>
            <p:nvPr/>
          </p:nvSpPr>
          <p:spPr>
            <a:xfrm>
              <a:off x="9033636" y="1105661"/>
              <a:ext cx="2087880" cy="811530"/>
            </a:xfrm>
            <a:custGeom>
              <a:avLst/>
              <a:gdLst/>
              <a:ahLst/>
              <a:cxnLst/>
              <a:rect l="l" t="t" r="r" b="b"/>
              <a:pathLst>
                <a:path w="2087879" h="811530">
                  <a:moveTo>
                    <a:pt x="188468" y="269621"/>
                  </a:moveTo>
                  <a:lnTo>
                    <a:pt x="127707" y="277922"/>
                  </a:lnTo>
                  <a:lnTo>
                    <a:pt x="75822" y="294764"/>
                  </a:lnTo>
                  <a:lnTo>
                    <a:pt x="35470" y="318568"/>
                  </a:lnTo>
                  <a:lnTo>
                    <a:pt x="9310" y="347755"/>
                  </a:lnTo>
                  <a:lnTo>
                    <a:pt x="0" y="380746"/>
                  </a:lnTo>
                  <a:lnTo>
                    <a:pt x="7123" y="409682"/>
                  </a:lnTo>
                  <a:lnTo>
                    <a:pt x="60471" y="459077"/>
                  </a:lnTo>
                  <a:lnTo>
                    <a:pt x="103886" y="477012"/>
                  </a:lnTo>
                  <a:lnTo>
                    <a:pt x="60642" y="510857"/>
                  </a:lnTo>
                  <a:lnTo>
                    <a:pt x="45974" y="551688"/>
                  </a:lnTo>
                  <a:lnTo>
                    <a:pt x="74718" y="607760"/>
                  </a:lnTo>
                  <a:lnTo>
                    <a:pt x="107648" y="630253"/>
                  </a:lnTo>
                  <a:lnTo>
                    <a:pt x="150283" y="647634"/>
                  </a:lnTo>
                  <a:lnTo>
                    <a:pt x="200622" y="658841"/>
                  </a:lnTo>
                  <a:lnTo>
                    <a:pt x="256667" y="662813"/>
                  </a:lnTo>
                  <a:lnTo>
                    <a:pt x="264795" y="662813"/>
                  </a:lnTo>
                  <a:lnTo>
                    <a:pt x="273050" y="662559"/>
                  </a:lnTo>
                  <a:lnTo>
                    <a:pt x="281178" y="662051"/>
                  </a:lnTo>
                  <a:lnTo>
                    <a:pt x="280035" y="662813"/>
                  </a:lnTo>
                  <a:lnTo>
                    <a:pt x="311910" y="687722"/>
                  </a:lnTo>
                  <a:lnTo>
                    <a:pt x="349947" y="709489"/>
                  </a:lnTo>
                  <a:lnTo>
                    <a:pt x="393328" y="727860"/>
                  </a:lnTo>
                  <a:lnTo>
                    <a:pt x="441232" y="742586"/>
                  </a:lnTo>
                  <a:lnTo>
                    <a:pt x="492839" y="753416"/>
                  </a:lnTo>
                  <a:lnTo>
                    <a:pt x="547330" y="760097"/>
                  </a:lnTo>
                  <a:lnTo>
                    <a:pt x="603885" y="762380"/>
                  </a:lnTo>
                  <a:lnTo>
                    <a:pt x="654323" y="760509"/>
                  </a:lnTo>
                  <a:lnTo>
                    <a:pt x="703643" y="755126"/>
                  </a:lnTo>
                  <a:lnTo>
                    <a:pt x="751153" y="746289"/>
                  </a:lnTo>
                  <a:lnTo>
                    <a:pt x="796163" y="734060"/>
                  </a:lnTo>
                  <a:lnTo>
                    <a:pt x="829090" y="756547"/>
                  </a:lnTo>
                  <a:lnTo>
                    <a:pt x="868571" y="775443"/>
                  </a:lnTo>
                  <a:lnTo>
                    <a:pt x="913034" y="790606"/>
                  </a:lnTo>
                  <a:lnTo>
                    <a:pt x="961540" y="801769"/>
                  </a:lnTo>
                  <a:lnTo>
                    <a:pt x="1013150" y="808664"/>
                  </a:lnTo>
                  <a:lnTo>
                    <a:pt x="1066927" y="811022"/>
                  </a:lnTo>
                  <a:lnTo>
                    <a:pt x="1127307" y="808044"/>
                  </a:lnTo>
                  <a:lnTo>
                    <a:pt x="1184426" y="799423"/>
                  </a:lnTo>
                  <a:lnTo>
                    <a:pt x="1237090" y="785629"/>
                  </a:lnTo>
                  <a:lnTo>
                    <a:pt x="1284108" y="767129"/>
                  </a:lnTo>
                  <a:lnTo>
                    <a:pt x="1324285" y="744393"/>
                  </a:lnTo>
                  <a:lnTo>
                    <a:pt x="1356429" y="717889"/>
                  </a:lnTo>
                  <a:lnTo>
                    <a:pt x="1379347" y="688086"/>
                  </a:lnTo>
                  <a:lnTo>
                    <a:pt x="1379601" y="689101"/>
                  </a:lnTo>
                  <a:lnTo>
                    <a:pt x="1414115" y="698775"/>
                  </a:lnTo>
                  <a:lnTo>
                    <a:pt x="1450641" y="705818"/>
                  </a:lnTo>
                  <a:lnTo>
                    <a:pt x="1488668" y="710122"/>
                  </a:lnTo>
                  <a:lnTo>
                    <a:pt x="1527683" y="711580"/>
                  </a:lnTo>
                  <a:lnTo>
                    <a:pt x="1591453" y="707681"/>
                  </a:lnTo>
                  <a:lnTo>
                    <a:pt x="1650049" y="696666"/>
                  </a:lnTo>
                  <a:lnTo>
                    <a:pt x="1701812" y="679397"/>
                  </a:lnTo>
                  <a:lnTo>
                    <a:pt x="1745081" y="656736"/>
                  </a:lnTo>
                  <a:lnTo>
                    <a:pt x="1778198" y="629545"/>
                  </a:lnTo>
                  <a:lnTo>
                    <a:pt x="1807337" y="565023"/>
                  </a:lnTo>
                  <a:lnTo>
                    <a:pt x="1806829" y="564641"/>
                  </a:lnTo>
                  <a:lnTo>
                    <a:pt x="1865176" y="557311"/>
                  </a:lnTo>
                  <a:lnTo>
                    <a:pt x="1918733" y="544837"/>
                  </a:lnTo>
                  <a:lnTo>
                    <a:pt x="1966578" y="527780"/>
                  </a:lnTo>
                  <a:lnTo>
                    <a:pt x="2007790" y="506698"/>
                  </a:lnTo>
                  <a:lnTo>
                    <a:pt x="2041447" y="482151"/>
                  </a:lnTo>
                  <a:lnTo>
                    <a:pt x="2082413" y="424902"/>
                  </a:lnTo>
                  <a:lnTo>
                    <a:pt x="2087880" y="393318"/>
                  </a:lnTo>
                  <a:lnTo>
                    <a:pt x="2083464" y="364952"/>
                  </a:lnTo>
                  <a:lnTo>
                    <a:pt x="2070465" y="337550"/>
                  </a:lnTo>
                  <a:lnTo>
                    <a:pt x="2049250" y="311648"/>
                  </a:lnTo>
                  <a:lnTo>
                    <a:pt x="2020189" y="287782"/>
                  </a:lnTo>
                  <a:lnTo>
                    <a:pt x="2019427" y="287654"/>
                  </a:lnTo>
                  <a:lnTo>
                    <a:pt x="2028541" y="274742"/>
                  </a:lnTo>
                  <a:lnTo>
                    <a:pt x="2035095" y="261413"/>
                  </a:lnTo>
                  <a:lnTo>
                    <a:pt x="2039054" y="247775"/>
                  </a:lnTo>
                  <a:lnTo>
                    <a:pt x="2040382" y="233934"/>
                  </a:lnTo>
                  <a:lnTo>
                    <a:pt x="2031375" y="198132"/>
                  </a:lnTo>
                  <a:lnTo>
                    <a:pt x="2005756" y="165603"/>
                  </a:lnTo>
                  <a:lnTo>
                    <a:pt x="1965629" y="137793"/>
                  </a:lnTo>
                  <a:lnTo>
                    <a:pt x="1913097" y="116147"/>
                  </a:lnTo>
                  <a:lnTo>
                    <a:pt x="1850263" y="102108"/>
                  </a:lnTo>
                  <a:lnTo>
                    <a:pt x="1851152" y="101853"/>
                  </a:lnTo>
                  <a:lnTo>
                    <a:pt x="1807572" y="49257"/>
                  </a:lnTo>
                  <a:lnTo>
                    <a:pt x="1770697" y="28828"/>
                  </a:lnTo>
                  <a:lnTo>
                    <a:pt x="1726033" y="13311"/>
                  </a:lnTo>
                  <a:lnTo>
                    <a:pt x="1675280" y="3452"/>
                  </a:lnTo>
                  <a:lnTo>
                    <a:pt x="1620139" y="0"/>
                  </a:lnTo>
                  <a:lnTo>
                    <a:pt x="1569279" y="2934"/>
                  </a:lnTo>
                  <a:lnTo>
                    <a:pt x="1521396" y="11477"/>
                  </a:lnTo>
                  <a:lnTo>
                    <a:pt x="1478085" y="25235"/>
                  </a:lnTo>
                  <a:lnTo>
                    <a:pt x="1440942" y="43814"/>
                  </a:lnTo>
                  <a:lnTo>
                    <a:pt x="1367266" y="11588"/>
                  </a:lnTo>
                  <a:lnTo>
                    <a:pt x="1322040" y="2972"/>
                  </a:lnTo>
                  <a:lnTo>
                    <a:pt x="1273683" y="0"/>
                  </a:lnTo>
                  <a:lnTo>
                    <a:pt x="1215439" y="4341"/>
                  </a:lnTo>
                  <a:lnTo>
                    <a:pt x="1162637" y="16732"/>
                  </a:lnTo>
                  <a:lnTo>
                    <a:pt x="1118145" y="36218"/>
                  </a:lnTo>
                  <a:lnTo>
                    <a:pt x="1084834" y="61849"/>
                  </a:lnTo>
                  <a:lnTo>
                    <a:pt x="1085596" y="63626"/>
                  </a:lnTo>
                  <a:lnTo>
                    <a:pt x="1046480" y="46886"/>
                  </a:lnTo>
                  <a:lnTo>
                    <a:pt x="1002411" y="34575"/>
                  </a:lnTo>
                  <a:lnTo>
                    <a:pt x="954722" y="26979"/>
                  </a:lnTo>
                  <a:lnTo>
                    <a:pt x="904748" y="24384"/>
                  </a:lnTo>
                  <a:lnTo>
                    <a:pt x="848732" y="27633"/>
                  </a:lnTo>
                  <a:lnTo>
                    <a:pt x="796265" y="37027"/>
                  </a:lnTo>
                  <a:lnTo>
                    <a:pt x="749034" y="52035"/>
                  </a:lnTo>
                  <a:lnTo>
                    <a:pt x="708729" y="72127"/>
                  </a:lnTo>
                  <a:lnTo>
                    <a:pt x="677037" y="96774"/>
                  </a:lnTo>
                  <a:lnTo>
                    <a:pt x="676275" y="97789"/>
                  </a:lnTo>
                  <a:lnTo>
                    <a:pt x="637476" y="87489"/>
                  </a:lnTo>
                  <a:lnTo>
                    <a:pt x="596677" y="80057"/>
                  </a:lnTo>
                  <a:lnTo>
                    <a:pt x="554402" y="75555"/>
                  </a:lnTo>
                  <a:lnTo>
                    <a:pt x="511175" y="74040"/>
                  </a:lnTo>
                  <a:lnTo>
                    <a:pt x="452518" y="76824"/>
                  </a:lnTo>
                  <a:lnTo>
                    <a:pt x="397305" y="84846"/>
                  </a:lnTo>
                  <a:lnTo>
                    <a:pt x="346460" y="97620"/>
                  </a:lnTo>
                  <a:lnTo>
                    <a:pt x="300905" y="114655"/>
                  </a:lnTo>
                  <a:lnTo>
                    <a:pt x="261563" y="135463"/>
                  </a:lnTo>
                  <a:lnTo>
                    <a:pt x="229357" y="159554"/>
                  </a:lnTo>
                  <a:lnTo>
                    <a:pt x="190045" y="215628"/>
                  </a:lnTo>
                  <a:lnTo>
                    <a:pt x="184785" y="246634"/>
                  </a:lnTo>
                  <a:lnTo>
                    <a:pt x="184785" y="254380"/>
                  </a:lnTo>
                  <a:lnTo>
                    <a:pt x="185801" y="262127"/>
                  </a:lnTo>
                  <a:lnTo>
                    <a:pt x="187706" y="269875"/>
                  </a:lnTo>
                  <a:lnTo>
                    <a:pt x="188468" y="269621"/>
                  </a:lnTo>
                  <a:close/>
                </a:path>
                <a:path w="2087879" h="811530">
                  <a:moveTo>
                    <a:pt x="103886" y="477012"/>
                  </a:moveTo>
                  <a:lnTo>
                    <a:pt x="128778" y="483645"/>
                  </a:lnTo>
                  <a:lnTo>
                    <a:pt x="155003" y="488457"/>
                  </a:lnTo>
                  <a:lnTo>
                    <a:pt x="182181" y="491388"/>
                  </a:lnTo>
                  <a:lnTo>
                    <a:pt x="209931" y="492378"/>
                  </a:lnTo>
                  <a:lnTo>
                    <a:pt x="215392" y="492251"/>
                  </a:lnTo>
                  <a:lnTo>
                    <a:pt x="220853" y="492251"/>
                  </a:lnTo>
                  <a:lnTo>
                    <a:pt x="226314" y="491998"/>
                  </a:lnTo>
                </a:path>
                <a:path w="2087879" h="811530">
                  <a:moveTo>
                    <a:pt x="281178" y="662051"/>
                  </a:moveTo>
                  <a:lnTo>
                    <a:pt x="294909" y="660957"/>
                  </a:lnTo>
                  <a:lnTo>
                    <a:pt x="308451" y="659399"/>
                  </a:lnTo>
                  <a:lnTo>
                    <a:pt x="321754" y="657389"/>
                  </a:lnTo>
                  <a:lnTo>
                    <a:pt x="334772" y="654938"/>
                  </a:lnTo>
                </a:path>
                <a:path w="2087879" h="811530">
                  <a:moveTo>
                    <a:pt x="763270" y="701548"/>
                  </a:moveTo>
                  <a:lnTo>
                    <a:pt x="770078" y="710023"/>
                  </a:lnTo>
                  <a:lnTo>
                    <a:pt x="777732" y="718296"/>
                  </a:lnTo>
                  <a:lnTo>
                    <a:pt x="786219" y="726354"/>
                  </a:lnTo>
                  <a:lnTo>
                    <a:pt x="795528" y="734187"/>
                  </a:lnTo>
                </a:path>
                <a:path w="2087879" h="811530">
                  <a:moveTo>
                    <a:pt x="1379347" y="688086"/>
                  </a:moveTo>
                  <a:lnTo>
                    <a:pt x="1383869" y="679328"/>
                  </a:lnTo>
                  <a:lnTo>
                    <a:pt x="1387522" y="670417"/>
                  </a:lnTo>
                  <a:lnTo>
                    <a:pt x="1390294" y="661386"/>
                  </a:lnTo>
                  <a:lnTo>
                    <a:pt x="1392174" y="652272"/>
                  </a:lnTo>
                </a:path>
              </a:pathLst>
            </a:custGeom>
            <a:ln w="9525">
              <a:solidFill>
                <a:srgbClr val="000000"/>
              </a:solidFill>
            </a:ln>
          </p:spPr>
          <p:txBody>
            <a:bodyPr wrap="square" lIns="0" tIns="0" rIns="0" bIns="0" rtlCol="0"/>
            <a:lstStyle/>
            <a:p>
              <a:endParaRPr/>
            </a:p>
          </p:txBody>
        </p:sp>
        <p:sp>
          <p:nvSpPr>
            <p:cNvPr id="236" name="object 16">
              <a:extLst>
                <a:ext uri="{FF2B5EF4-FFF2-40B4-BE49-F238E27FC236}">
                  <a16:creationId xmlns:a16="http://schemas.microsoft.com/office/drawing/2014/main" id="{0833AD08-14BB-4513-B6CB-B1FB8AB64527}"/>
                </a:ext>
              </a:extLst>
            </p:cNvPr>
            <p:cNvSpPr/>
            <p:nvPr/>
          </p:nvSpPr>
          <p:spPr>
            <a:xfrm>
              <a:off x="10679112" y="1531937"/>
              <a:ext cx="166624" cy="143510"/>
            </a:xfrm>
            <a:prstGeom prst="rect">
              <a:avLst/>
            </a:prstGeom>
            <a:blipFill>
              <a:blip r:embed="rId7" cstate="print"/>
              <a:stretch>
                <a:fillRect/>
              </a:stretch>
            </a:blipFill>
          </p:spPr>
          <p:txBody>
            <a:bodyPr wrap="square" lIns="0" tIns="0" rIns="0" bIns="0" rtlCol="0"/>
            <a:lstStyle/>
            <a:p>
              <a:endParaRPr/>
            </a:p>
          </p:txBody>
        </p:sp>
        <p:sp>
          <p:nvSpPr>
            <p:cNvPr id="237" name="object 17">
              <a:extLst>
                <a:ext uri="{FF2B5EF4-FFF2-40B4-BE49-F238E27FC236}">
                  <a16:creationId xmlns:a16="http://schemas.microsoft.com/office/drawing/2014/main" id="{38F4934C-2349-40A0-ACD4-FDEA2741C3DD}"/>
                </a:ext>
              </a:extLst>
            </p:cNvPr>
            <p:cNvSpPr/>
            <p:nvPr/>
          </p:nvSpPr>
          <p:spPr>
            <a:xfrm>
              <a:off x="9221342" y="1149476"/>
              <a:ext cx="1831975" cy="294640"/>
            </a:xfrm>
            <a:custGeom>
              <a:avLst/>
              <a:gdLst/>
              <a:ahLst/>
              <a:cxnLst/>
              <a:rect l="l" t="t" r="r" b="b"/>
              <a:pathLst>
                <a:path w="1831975" h="294640">
                  <a:moveTo>
                    <a:pt x="1761743" y="294132"/>
                  </a:moveTo>
                  <a:lnTo>
                    <a:pt x="1783268" y="283219"/>
                  </a:lnTo>
                  <a:lnTo>
                    <a:pt x="1802209" y="271129"/>
                  </a:lnTo>
                  <a:lnTo>
                    <a:pt x="1818411" y="257966"/>
                  </a:lnTo>
                  <a:lnTo>
                    <a:pt x="1831721" y="243839"/>
                  </a:lnTo>
                </a:path>
                <a:path w="1831975" h="294640">
                  <a:moveTo>
                    <a:pt x="1667128" y="81787"/>
                  </a:moveTo>
                  <a:lnTo>
                    <a:pt x="1667128" y="81152"/>
                  </a:lnTo>
                  <a:lnTo>
                    <a:pt x="1667255" y="80645"/>
                  </a:lnTo>
                  <a:lnTo>
                    <a:pt x="1667255" y="80010"/>
                  </a:lnTo>
                  <a:lnTo>
                    <a:pt x="1667255" y="72644"/>
                  </a:lnTo>
                  <a:lnTo>
                    <a:pt x="1665985" y="65277"/>
                  </a:lnTo>
                  <a:lnTo>
                    <a:pt x="1663446" y="58038"/>
                  </a:lnTo>
                </a:path>
                <a:path w="1831975" h="294640">
                  <a:moveTo>
                    <a:pt x="1253235" y="0"/>
                  </a:moveTo>
                  <a:lnTo>
                    <a:pt x="1242766" y="7044"/>
                  </a:lnTo>
                  <a:lnTo>
                    <a:pt x="1233296" y="14446"/>
                  </a:lnTo>
                  <a:lnTo>
                    <a:pt x="1224875" y="22181"/>
                  </a:lnTo>
                  <a:lnTo>
                    <a:pt x="1217549" y="30225"/>
                  </a:lnTo>
                </a:path>
                <a:path w="1831975" h="294640">
                  <a:moveTo>
                    <a:pt x="897127" y="18034"/>
                  </a:moveTo>
                  <a:lnTo>
                    <a:pt x="891605" y="24316"/>
                  </a:lnTo>
                  <a:lnTo>
                    <a:pt x="886856" y="30765"/>
                  </a:lnTo>
                  <a:lnTo>
                    <a:pt x="882894" y="37357"/>
                  </a:lnTo>
                  <a:lnTo>
                    <a:pt x="879728" y="44069"/>
                  </a:lnTo>
                </a:path>
                <a:path w="1831975" h="294640">
                  <a:moveTo>
                    <a:pt x="551433" y="79248"/>
                  </a:moveTo>
                  <a:lnTo>
                    <a:pt x="536771" y="72155"/>
                  </a:lnTo>
                  <a:lnTo>
                    <a:pt x="521382" y="65563"/>
                  </a:lnTo>
                  <a:lnTo>
                    <a:pt x="505303" y="59495"/>
                  </a:lnTo>
                  <a:lnTo>
                    <a:pt x="488568" y="53975"/>
                  </a:lnTo>
                </a:path>
                <a:path w="1831975" h="294640">
                  <a:moveTo>
                    <a:pt x="0" y="226060"/>
                  </a:moveTo>
                  <a:lnTo>
                    <a:pt x="2030" y="232798"/>
                  </a:lnTo>
                  <a:lnTo>
                    <a:pt x="4524" y="239490"/>
                  </a:lnTo>
                  <a:lnTo>
                    <a:pt x="7518" y="246133"/>
                  </a:lnTo>
                  <a:lnTo>
                    <a:pt x="11049" y="252730"/>
                  </a:lnTo>
                </a:path>
              </a:pathLst>
            </a:custGeom>
            <a:ln w="9525">
              <a:solidFill>
                <a:srgbClr val="000000"/>
              </a:solidFill>
            </a:ln>
          </p:spPr>
          <p:txBody>
            <a:bodyPr wrap="square" lIns="0" tIns="0" rIns="0" bIns="0" rtlCol="0"/>
            <a:lstStyle/>
            <a:p>
              <a:endParaRPr/>
            </a:p>
          </p:txBody>
        </p:sp>
      </p:grpSp>
      <p:sp>
        <p:nvSpPr>
          <p:cNvPr id="238" name="object 23">
            <a:extLst>
              <a:ext uri="{FF2B5EF4-FFF2-40B4-BE49-F238E27FC236}">
                <a16:creationId xmlns:a16="http://schemas.microsoft.com/office/drawing/2014/main" id="{BA3CBEE6-26A8-4646-BA0C-B97933D7412F}"/>
              </a:ext>
            </a:extLst>
          </p:cNvPr>
          <p:cNvSpPr txBox="1"/>
          <p:nvPr/>
        </p:nvSpPr>
        <p:spPr>
          <a:xfrm>
            <a:off x="10256793" y="5373804"/>
            <a:ext cx="1732217" cy="289823"/>
          </a:xfrm>
          <a:prstGeom prst="rect">
            <a:avLst/>
          </a:prstGeom>
        </p:spPr>
        <p:txBody>
          <a:bodyPr vert="horz" wrap="square" lIns="0" tIns="12700" rIns="0" bIns="0" rtlCol="0">
            <a:spAutoFit/>
          </a:bodyPr>
          <a:lstStyle/>
          <a:p>
            <a:pPr marL="198120" marR="5080" indent="-186055">
              <a:lnSpc>
                <a:spcPct val="100000"/>
              </a:lnSpc>
              <a:spcBef>
                <a:spcPts val="100"/>
              </a:spcBef>
            </a:pPr>
            <a:r>
              <a:rPr lang="en-US" b="1" dirty="0"/>
              <a:t>IP NW / ISP / IMS</a:t>
            </a:r>
            <a:endParaRPr b="1" dirty="0"/>
          </a:p>
        </p:txBody>
      </p:sp>
      <p:cxnSp>
        <p:nvCxnSpPr>
          <p:cNvPr id="240" name="Straight Connector 239">
            <a:extLst>
              <a:ext uri="{FF2B5EF4-FFF2-40B4-BE49-F238E27FC236}">
                <a16:creationId xmlns:a16="http://schemas.microsoft.com/office/drawing/2014/main" id="{BB841C76-E41A-4C21-AD12-0207C8B3A8A3}"/>
              </a:ext>
            </a:extLst>
          </p:cNvPr>
          <p:cNvCxnSpPr>
            <a:stCxn id="194" idx="3"/>
            <a:endCxn id="229" idx="1"/>
          </p:cNvCxnSpPr>
          <p:nvPr/>
        </p:nvCxnSpPr>
        <p:spPr>
          <a:xfrm flipV="1">
            <a:off x="6824940" y="5607734"/>
            <a:ext cx="1438678" cy="5983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A460EDBA-E30E-4AF4-8C02-BE4BD8844019}"/>
              </a:ext>
            </a:extLst>
          </p:cNvPr>
          <p:cNvSpPr txBox="1"/>
          <p:nvPr/>
        </p:nvSpPr>
        <p:spPr>
          <a:xfrm>
            <a:off x="9186879" y="5963379"/>
            <a:ext cx="780969" cy="276999"/>
          </a:xfrm>
          <a:prstGeom prst="rect">
            <a:avLst/>
          </a:prstGeom>
          <a:noFill/>
        </p:spPr>
        <p:txBody>
          <a:bodyPr wrap="square" rtlCol="0">
            <a:spAutoFit/>
          </a:bodyPr>
          <a:lstStyle/>
          <a:p>
            <a:r>
              <a:rPr lang="en-US" sz="1200" b="1" dirty="0" err="1">
                <a:solidFill>
                  <a:srgbClr val="00B050"/>
                </a:solidFill>
              </a:rPr>
              <a:t>SGi</a:t>
            </a:r>
            <a:endParaRPr lang="en-US" sz="1200" b="1" dirty="0">
              <a:solidFill>
                <a:srgbClr val="00B050"/>
              </a:solidFill>
            </a:endParaRPr>
          </a:p>
        </p:txBody>
      </p:sp>
      <p:cxnSp>
        <p:nvCxnSpPr>
          <p:cNvPr id="244" name="Connector: Elbow 243">
            <a:extLst>
              <a:ext uri="{FF2B5EF4-FFF2-40B4-BE49-F238E27FC236}">
                <a16:creationId xmlns:a16="http://schemas.microsoft.com/office/drawing/2014/main" id="{E1A349B2-AA5A-4AA7-8B0E-DEBCA935FE89}"/>
              </a:ext>
            </a:extLst>
          </p:cNvPr>
          <p:cNvCxnSpPr>
            <a:stCxn id="194" idx="3"/>
            <a:endCxn id="233" idx="2"/>
          </p:cNvCxnSpPr>
          <p:nvPr/>
        </p:nvCxnSpPr>
        <p:spPr>
          <a:xfrm flipV="1">
            <a:off x="6824940" y="6043352"/>
            <a:ext cx="4276021" cy="162757"/>
          </a:xfrm>
          <a:prstGeom prst="bentConnector2">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A7696CE3-325C-4100-AA93-AC28610EF991}"/>
              </a:ext>
            </a:extLst>
          </p:cNvPr>
          <p:cNvSpPr txBox="1"/>
          <p:nvPr/>
        </p:nvSpPr>
        <p:spPr>
          <a:xfrm>
            <a:off x="7399718" y="5616566"/>
            <a:ext cx="780969" cy="276999"/>
          </a:xfrm>
          <a:prstGeom prst="rect">
            <a:avLst/>
          </a:prstGeom>
          <a:noFill/>
        </p:spPr>
        <p:txBody>
          <a:bodyPr wrap="square" rtlCol="0">
            <a:spAutoFit/>
          </a:bodyPr>
          <a:lstStyle/>
          <a:p>
            <a:r>
              <a:rPr lang="en-US" sz="1200" b="1" dirty="0" err="1">
                <a:solidFill>
                  <a:srgbClr val="00B050"/>
                </a:solidFill>
              </a:rPr>
              <a:t>Gx</a:t>
            </a:r>
            <a:endParaRPr lang="en-US" sz="1200" b="1" dirty="0">
              <a:solidFill>
                <a:srgbClr val="00B050"/>
              </a:solidFill>
            </a:endParaRPr>
          </a:p>
        </p:txBody>
      </p:sp>
      <p:cxnSp>
        <p:nvCxnSpPr>
          <p:cNvPr id="249" name="Connector: Elbow 248">
            <a:extLst>
              <a:ext uri="{FF2B5EF4-FFF2-40B4-BE49-F238E27FC236}">
                <a16:creationId xmlns:a16="http://schemas.microsoft.com/office/drawing/2014/main" id="{CB1A6830-5B1A-49E1-B4B6-83767831136A}"/>
              </a:ext>
            </a:extLst>
          </p:cNvPr>
          <p:cNvCxnSpPr>
            <a:cxnSpLocks/>
            <a:endCxn id="195" idx="1"/>
          </p:cNvCxnSpPr>
          <p:nvPr/>
        </p:nvCxnSpPr>
        <p:spPr>
          <a:xfrm rot="16200000" flipH="1">
            <a:off x="5323051" y="3659254"/>
            <a:ext cx="1184905" cy="1043481"/>
          </a:xfrm>
          <a:prstGeom prst="bentConnector3">
            <a:avLst>
              <a:gd name="adj1" fmla="val 57235"/>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947E58B4-6D26-4662-A4FC-42C8DB5D5F10}"/>
              </a:ext>
            </a:extLst>
          </p:cNvPr>
          <p:cNvSpPr txBox="1"/>
          <p:nvPr/>
        </p:nvSpPr>
        <p:spPr>
          <a:xfrm>
            <a:off x="6401303" y="4545617"/>
            <a:ext cx="780969" cy="276999"/>
          </a:xfrm>
          <a:prstGeom prst="rect">
            <a:avLst/>
          </a:prstGeom>
          <a:noFill/>
        </p:spPr>
        <p:txBody>
          <a:bodyPr wrap="square" rtlCol="0">
            <a:spAutoFit/>
          </a:bodyPr>
          <a:lstStyle/>
          <a:p>
            <a:r>
              <a:rPr lang="en-US" sz="1200" b="1" dirty="0">
                <a:solidFill>
                  <a:srgbClr val="00B050"/>
                </a:solidFill>
              </a:rPr>
              <a:t>S6d</a:t>
            </a:r>
          </a:p>
        </p:txBody>
      </p:sp>
      <p:cxnSp>
        <p:nvCxnSpPr>
          <p:cNvPr id="264" name="Connector: Elbow 263">
            <a:extLst>
              <a:ext uri="{FF2B5EF4-FFF2-40B4-BE49-F238E27FC236}">
                <a16:creationId xmlns:a16="http://schemas.microsoft.com/office/drawing/2014/main" id="{1735D9CB-80C1-4B47-AF0E-1A22B1375A7C}"/>
              </a:ext>
            </a:extLst>
          </p:cNvPr>
          <p:cNvCxnSpPr>
            <a:cxnSpLocks/>
          </p:cNvCxnSpPr>
          <p:nvPr/>
        </p:nvCxnSpPr>
        <p:spPr>
          <a:xfrm rot="16200000" flipV="1">
            <a:off x="3151964" y="4560591"/>
            <a:ext cx="2423461" cy="372276"/>
          </a:xfrm>
          <a:prstGeom prst="bentConnector3">
            <a:avLst>
              <a:gd name="adj1" fmla="val 15413"/>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FA88A4B0-194A-4A70-9104-171C2772DDB1}"/>
              </a:ext>
            </a:extLst>
          </p:cNvPr>
          <p:cNvCxnSpPr/>
          <p:nvPr/>
        </p:nvCxnSpPr>
        <p:spPr>
          <a:xfrm flipV="1">
            <a:off x="4174735" y="3547462"/>
            <a:ext cx="717926" cy="679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390BC05A-A276-4BF5-9D88-FD4A48897B44}"/>
              </a:ext>
            </a:extLst>
          </p:cNvPr>
          <p:cNvSpPr txBox="1"/>
          <p:nvPr/>
        </p:nvSpPr>
        <p:spPr>
          <a:xfrm>
            <a:off x="4883140" y="4508295"/>
            <a:ext cx="780969" cy="276999"/>
          </a:xfrm>
          <a:prstGeom prst="rect">
            <a:avLst/>
          </a:prstGeom>
          <a:noFill/>
        </p:spPr>
        <p:txBody>
          <a:bodyPr wrap="square" rtlCol="0">
            <a:spAutoFit/>
          </a:bodyPr>
          <a:lstStyle/>
          <a:p>
            <a:r>
              <a:rPr lang="en-US" sz="1200" b="1" dirty="0">
                <a:solidFill>
                  <a:srgbClr val="00B050"/>
                </a:solidFill>
              </a:rPr>
              <a:t>S3</a:t>
            </a:r>
          </a:p>
        </p:txBody>
      </p:sp>
      <p:cxnSp>
        <p:nvCxnSpPr>
          <p:cNvPr id="271" name="Connector: Elbow 270">
            <a:extLst>
              <a:ext uri="{FF2B5EF4-FFF2-40B4-BE49-F238E27FC236}">
                <a16:creationId xmlns:a16="http://schemas.microsoft.com/office/drawing/2014/main" id="{E58CB9E1-A0C2-48DE-A1B1-C25BB3C1604E}"/>
              </a:ext>
            </a:extLst>
          </p:cNvPr>
          <p:cNvCxnSpPr>
            <a:cxnSpLocks/>
            <a:stCxn id="97" idx="2"/>
          </p:cNvCxnSpPr>
          <p:nvPr/>
        </p:nvCxnSpPr>
        <p:spPr>
          <a:xfrm rot="5400000">
            <a:off x="4508812" y="4028206"/>
            <a:ext cx="1191073" cy="327710"/>
          </a:xfrm>
          <a:prstGeom prst="bentConnector3">
            <a:avLst>
              <a:gd name="adj1"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411010DB-40DE-4ED1-9DEF-F8D0A080894F}"/>
              </a:ext>
            </a:extLst>
          </p:cNvPr>
          <p:cNvSpPr txBox="1"/>
          <p:nvPr/>
        </p:nvSpPr>
        <p:spPr>
          <a:xfrm>
            <a:off x="4164171" y="3753557"/>
            <a:ext cx="348772" cy="276999"/>
          </a:xfrm>
          <a:prstGeom prst="rect">
            <a:avLst/>
          </a:prstGeom>
          <a:noFill/>
          <a:ln>
            <a:noFill/>
          </a:ln>
        </p:spPr>
        <p:txBody>
          <a:bodyPr wrap="square" rtlCol="0">
            <a:spAutoFit/>
          </a:bodyPr>
          <a:lstStyle/>
          <a:p>
            <a:r>
              <a:rPr lang="en-US" sz="1200" b="1" dirty="0">
                <a:solidFill>
                  <a:srgbClr val="00B050"/>
                </a:solidFill>
              </a:rPr>
              <a:t>S4</a:t>
            </a:r>
          </a:p>
        </p:txBody>
      </p:sp>
      <p:sp>
        <p:nvSpPr>
          <p:cNvPr id="281" name="object 25">
            <a:extLst>
              <a:ext uri="{FF2B5EF4-FFF2-40B4-BE49-F238E27FC236}">
                <a16:creationId xmlns:a16="http://schemas.microsoft.com/office/drawing/2014/main" id="{9B441F0F-6D02-4372-93F0-0F7D8F837579}"/>
              </a:ext>
            </a:extLst>
          </p:cNvPr>
          <p:cNvSpPr txBox="1"/>
          <p:nvPr/>
        </p:nvSpPr>
        <p:spPr>
          <a:xfrm>
            <a:off x="238498" y="5291697"/>
            <a:ext cx="549389" cy="258404"/>
          </a:xfrm>
          <a:prstGeom prst="rect">
            <a:avLst/>
          </a:prstGeom>
        </p:spPr>
        <p:txBody>
          <a:bodyPr vert="horz" wrap="square" lIns="0" tIns="12065" rIns="0" bIns="0" rtlCol="0">
            <a:spAutoFit/>
          </a:bodyPr>
          <a:lstStyle/>
          <a:p>
            <a:pPr marL="12700">
              <a:lnSpc>
                <a:spcPct val="100000"/>
              </a:lnSpc>
              <a:spcBef>
                <a:spcPts val="95"/>
              </a:spcBef>
            </a:pPr>
            <a:r>
              <a:rPr lang="en-US" sz="1600" b="1" spc="-10" dirty="0">
                <a:solidFill>
                  <a:srgbClr val="00B050"/>
                </a:solidFill>
                <a:cs typeface="Carlito"/>
              </a:rPr>
              <a:t>UE</a:t>
            </a:r>
            <a:endParaRPr sz="1600" dirty="0">
              <a:solidFill>
                <a:srgbClr val="00B050"/>
              </a:solidFill>
              <a:cs typeface="Carlito"/>
            </a:endParaRPr>
          </a:p>
        </p:txBody>
      </p:sp>
      <p:cxnSp>
        <p:nvCxnSpPr>
          <p:cNvPr id="283" name="Straight Connector 282">
            <a:extLst>
              <a:ext uri="{FF2B5EF4-FFF2-40B4-BE49-F238E27FC236}">
                <a16:creationId xmlns:a16="http://schemas.microsoft.com/office/drawing/2014/main" id="{D1B2DD63-1275-404E-924E-967DEB0DE56F}"/>
              </a:ext>
            </a:extLst>
          </p:cNvPr>
          <p:cNvCxnSpPr>
            <a:cxnSpLocks/>
          </p:cNvCxnSpPr>
          <p:nvPr/>
        </p:nvCxnSpPr>
        <p:spPr>
          <a:xfrm>
            <a:off x="4030125" y="0"/>
            <a:ext cx="0" cy="685800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6" name="Rectangle 285">
            <a:extLst>
              <a:ext uri="{FF2B5EF4-FFF2-40B4-BE49-F238E27FC236}">
                <a16:creationId xmlns:a16="http://schemas.microsoft.com/office/drawing/2014/main" id="{562953DA-CDF1-43CC-91E8-E8DE8C5319BB}"/>
              </a:ext>
            </a:extLst>
          </p:cNvPr>
          <p:cNvSpPr/>
          <p:nvPr/>
        </p:nvSpPr>
        <p:spPr>
          <a:xfrm>
            <a:off x="1016148" y="51061"/>
            <a:ext cx="1789266" cy="248185"/>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Radio Network</a:t>
            </a:r>
          </a:p>
        </p:txBody>
      </p:sp>
      <p:sp>
        <p:nvSpPr>
          <p:cNvPr id="287" name="Rectangle 286">
            <a:extLst>
              <a:ext uri="{FF2B5EF4-FFF2-40B4-BE49-F238E27FC236}">
                <a16:creationId xmlns:a16="http://schemas.microsoft.com/office/drawing/2014/main" id="{C473C15B-32BE-4152-A9A0-84CFFBD7261B}"/>
              </a:ext>
            </a:extLst>
          </p:cNvPr>
          <p:cNvSpPr/>
          <p:nvPr/>
        </p:nvSpPr>
        <p:spPr>
          <a:xfrm>
            <a:off x="6716218" y="52202"/>
            <a:ext cx="1789266" cy="248185"/>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Core Network</a:t>
            </a:r>
          </a:p>
        </p:txBody>
      </p:sp>
      <p:cxnSp>
        <p:nvCxnSpPr>
          <p:cNvPr id="292" name="Straight Arrow Connector 291">
            <a:extLst>
              <a:ext uri="{FF2B5EF4-FFF2-40B4-BE49-F238E27FC236}">
                <a16:creationId xmlns:a16="http://schemas.microsoft.com/office/drawing/2014/main" id="{0B1CA0A8-AC03-4D95-A6DE-FE51330FC5B9}"/>
              </a:ext>
            </a:extLst>
          </p:cNvPr>
          <p:cNvCxnSpPr>
            <a:stCxn id="286" idx="1"/>
          </p:cNvCxnSpPr>
          <p:nvPr/>
        </p:nvCxnSpPr>
        <p:spPr>
          <a:xfrm flipH="1" flipV="1">
            <a:off x="0" y="175153"/>
            <a:ext cx="1016148"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A9C07BFC-0F73-423C-9D31-8A045965F89F}"/>
              </a:ext>
            </a:extLst>
          </p:cNvPr>
          <p:cNvCxnSpPr>
            <a:cxnSpLocks/>
          </p:cNvCxnSpPr>
          <p:nvPr/>
        </p:nvCxnSpPr>
        <p:spPr>
          <a:xfrm>
            <a:off x="2805414" y="185093"/>
            <a:ext cx="1206315" cy="11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73886DDD-D2F8-430E-BA6F-AC997E966613}"/>
              </a:ext>
            </a:extLst>
          </p:cNvPr>
          <p:cNvCxnSpPr>
            <a:cxnSpLocks/>
          </p:cNvCxnSpPr>
          <p:nvPr/>
        </p:nvCxnSpPr>
        <p:spPr>
          <a:xfrm flipH="1">
            <a:off x="4028421" y="166770"/>
            <a:ext cx="2687797" cy="1515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1D29E259-4EF8-49B6-A553-3622BF5B95D0}"/>
              </a:ext>
            </a:extLst>
          </p:cNvPr>
          <p:cNvCxnSpPr>
            <a:cxnSpLocks/>
            <a:stCxn id="287" idx="3"/>
          </p:cNvCxnSpPr>
          <p:nvPr/>
        </p:nvCxnSpPr>
        <p:spPr>
          <a:xfrm flipV="1">
            <a:off x="8505484" y="175153"/>
            <a:ext cx="1318175" cy="11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2EFFF5B3-CF8D-4493-98B0-500CB5F240BF}"/>
              </a:ext>
            </a:extLst>
          </p:cNvPr>
          <p:cNvSpPr/>
          <p:nvPr/>
        </p:nvSpPr>
        <p:spPr>
          <a:xfrm>
            <a:off x="177981" y="381516"/>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GERAN</a:t>
            </a:r>
          </a:p>
        </p:txBody>
      </p:sp>
      <p:sp>
        <p:nvSpPr>
          <p:cNvPr id="303" name="Rectangle 302">
            <a:extLst>
              <a:ext uri="{FF2B5EF4-FFF2-40B4-BE49-F238E27FC236}">
                <a16:creationId xmlns:a16="http://schemas.microsoft.com/office/drawing/2014/main" id="{EF2108F8-F988-43A7-82E5-3C032FCB6018}"/>
              </a:ext>
            </a:extLst>
          </p:cNvPr>
          <p:cNvSpPr/>
          <p:nvPr/>
        </p:nvSpPr>
        <p:spPr>
          <a:xfrm>
            <a:off x="172620" y="2375454"/>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UTRAN</a:t>
            </a:r>
          </a:p>
        </p:txBody>
      </p:sp>
      <p:sp>
        <p:nvSpPr>
          <p:cNvPr id="305" name="Rectangle 304">
            <a:extLst>
              <a:ext uri="{FF2B5EF4-FFF2-40B4-BE49-F238E27FC236}">
                <a16:creationId xmlns:a16="http://schemas.microsoft.com/office/drawing/2014/main" id="{3F6E0462-D8EB-4E30-B849-D908299D1CB8}"/>
              </a:ext>
            </a:extLst>
          </p:cNvPr>
          <p:cNvSpPr/>
          <p:nvPr/>
        </p:nvSpPr>
        <p:spPr>
          <a:xfrm>
            <a:off x="172620" y="4621666"/>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EUTRAN</a:t>
            </a:r>
          </a:p>
        </p:txBody>
      </p:sp>
      <p:sp>
        <p:nvSpPr>
          <p:cNvPr id="307" name="Rectangle 306">
            <a:extLst>
              <a:ext uri="{FF2B5EF4-FFF2-40B4-BE49-F238E27FC236}">
                <a16:creationId xmlns:a16="http://schemas.microsoft.com/office/drawing/2014/main" id="{4906D145-357A-44F0-A7D9-A358146D62F0}"/>
              </a:ext>
            </a:extLst>
          </p:cNvPr>
          <p:cNvSpPr/>
          <p:nvPr/>
        </p:nvSpPr>
        <p:spPr>
          <a:xfrm>
            <a:off x="8590476" y="4619196"/>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EPC</a:t>
            </a:r>
          </a:p>
        </p:txBody>
      </p:sp>
      <p:sp>
        <p:nvSpPr>
          <p:cNvPr id="161" name="TextBox 160">
            <a:extLst>
              <a:ext uri="{FF2B5EF4-FFF2-40B4-BE49-F238E27FC236}">
                <a16:creationId xmlns:a16="http://schemas.microsoft.com/office/drawing/2014/main" id="{30F4BDA1-71E6-4382-A317-8C55F672F677}"/>
              </a:ext>
            </a:extLst>
          </p:cNvPr>
          <p:cNvSpPr txBox="1"/>
          <p:nvPr/>
        </p:nvSpPr>
        <p:spPr>
          <a:xfrm>
            <a:off x="8606788" y="3056649"/>
            <a:ext cx="348772" cy="276999"/>
          </a:xfrm>
          <a:prstGeom prst="rect">
            <a:avLst/>
          </a:prstGeom>
          <a:noFill/>
        </p:spPr>
        <p:txBody>
          <a:bodyPr wrap="square" rtlCol="0">
            <a:spAutoFit/>
          </a:bodyPr>
          <a:lstStyle/>
          <a:p>
            <a:r>
              <a:rPr lang="en-US" sz="1200" b="1" dirty="0">
                <a:solidFill>
                  <a:schemeClr val="accent1"/>
                </a:solidFill>
              </a:rPr>
              <a:t>Gi</a:t>
            </a:r>
            <a:endParaRPr lang="en-US" sz="1200" b="1" baseline="-25000" dirty="0">
              <a:solidFill>
                <a:schemeClr val="accent1"/>
              </a:solidFill>
            </a:endParaRPr>
          </a:p>
        </p:txBody>
      </p:sp>
      <p:sp>
        <p:nvSpPr>
          <p:cNvPr id="193" name="Arrow: U-Turn 192">
            <a:extLst>
              <a:ext uri="{FF2B5EF4-FFF2-40B4-BE49-F238E27FC236}">
                <a16:creationId xmlns:a16="http://schemas.microsoft.com/office/drawing/2014/main" id="{139B61A5-5034-4E94-9301-B03C4F6613D0}"/>
              </a:ext>
            </a:extLst>
          </p:cNvPr>
          <p:cNvSpPr/>
          <p:nvPr/>
        </p:nvSpPr>
        <p:spPr>
          <a:xfrm>
            <a:off x="4900650" y="2942027"/>
            <a:ext cx="214745" cy="170009"/>
          </a:xfrm>
          <a:prstGeom prst="uturnArrow">
            <a:avLst>
              <a:gd name="adj1" fmla="val 25000"/>
              <a:gd name="adj2" fmla="val 25000"/>
              <a:gd name="adj3" fmla="val 21625"/>
              <a:gd name="adj4" fmla="val 43750"/>
              <a:gd name="adj5" fmla="val 7500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a:solidFill>
                  <a:srgbClr val="FF0000"/>
                </a:solidFill>
              </a:ln>
              <a:solidFill>
                <a:srgbClr val="FF0000"/>
              </a:solidFill>
            </a:endParaRPr>
          </a:p>
        </p:txBody>
      </p:sp>
      <p:sp>
        <p:nvSpPr>
          <p:cNvPr id="197" name="TextBox 196">
            <a:extLst>
              <a:ext uri="{FF2B5EF4-FFF2-40B4-BE49-F238E27FC236}">
                <a16:creationId xmlns:a16="http://schemas.microsoft.com/office/drawing/2014/main" id="{A5A0054E-DDBD-466B-B6D8-AA4935C5206A}"/>
              </a:ext>
            </a:extLst>
          </p:cNvPr>
          <p:cNvSpPr txBox="1"/>
          <p:nvPr/>
        </p:nvSpPr>
        <p:spPr>
          <a:xfrm>
            <a:off x="4572487" y="2843087"/>
            <a:ext cx="457663" cy="276999"/>
          </a:xfrm>
          <a:prstGeom prst="rect">
            <a:avLst/>
          </a:prstGeom>
          <a:noFill/>
        </p:spPr>
        <p:txBody>
          <a:bodyPr wrap="square" rtlCol="0">
            <a:spAutoFit/>
          </a:bodyPr>
          <a:lstStyle/>
          <a:p>
            <a:r>
              <a:rPr lang="en-US" sz="1200" b="1" dirty="0">
                <a:solidFill>
                  <a:schemeClr val="accent1"/>
                </a:solidFill>
              </a:rPr>
              <a:t>S16</a:t>
            </a:r>
          </a:p>
        </p:txBody>
      </p:sp>
      <p:sp>
        <p:nvSpPr>
          <p:cNvPr id="199" name="Rectangle 198">
            <a:extLst>
              <a:ext uri="{FF2B5EF4-FFF2-40B4-BE49-F238E27FC236}">
                <a16:creationId xmlns:a16="http://schemas.microsoft.com/office/drawing/2014/main" id="{D9939B25-31F3-460E-9C0F-FAFE796FD7B1}"/>
              </a:ext>
            </a:extLst>
          </p:cNvPr>
          <p:cNvSpPr/>
          <p:nvPr/>
        </p:nvSpPr>
        <p:spPr>
          <a:xfrm>
            <a:off x="8606788" y="2770363"/>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PS CORE</a:t>
            </a:r>
          </a:p>
        </p:txBody>
      </p:sp>
      <p:sp>
        <p:nvSpPr>
          <p:cNvPr id="201" name="Rectangle 200">
            <a:extLst>
              <a:ext uri="{FF2B5EF4-FFF2-40B4-BE49-F238E27FC236}">
                <a16:creationId xmlns:a16="http://schemas.microsoft.com/office/drawing/2014/main" id="{BBAE34D6-497F-4F24-B660-B6D6C9E603D0}"/>
              </a:ext>
            </a:extLst>
          </p:cNvPr>
          <p:cNvSpPr/>
          <p:nvPr/>
        </p:nvSpPr>
        <p:spPr>
          <a:xfrm>
            <a:off x="8570287" y="446004"/>
            <a:ext cx="1233183" cy="237509"/>
          </a:xfrm>
          <a:prstGeom prst="rect">
            <a:avLst/>
          </a:prstGeom>
          <a:solidFill>
            <a:schemeClr val="bg1"/>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 CORE</a:t>
            </a:r>
          </a:p>
        </p:txBody>
      </p:sp>
      <p:cxnSp>
        <p:nvCxnSpPr>
          <p:cNvPr id="39" name="Straight Connector 38">
            <a:extLst>
              <a:ext uri="{FF2B5EF4-FFF2-40B4-BE49-F238E27FC236}">
                <a16:creationId xmlns:a16="http://schemas.microsoft.com/office/drawing/2014/main" id="{58B204F2-7533-48AC-B09F-0C91AB3187AB}"/>
              </a:ext>
            </a:extLst>
          </p:cNvPr>
          <p:cNvCxnSpPr>
            <a:stCxn id="78" idx="2"/>
            <a:endCxn id="192" idx="1"/>
          </p:cNvCxnSpPr>
          <p:nvPr/>
        </p:nvCxnSpPr>
        <p:spPr>
          <a:xfrm>
            <a:off x="3519226" y="3596525"/>
            <a:ext cx="819255" cy="26147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9459D248-9162-4008-8514-E7A3D61C826A}"/>
              </a:ext>
            </a:extLst>
          </p:cNvPr>
          <p:cNvSpPr txBox="1"/>
          <p:nvPr/>
        </p:nvSpPr>
        <p:spPr>
          <a:xfrm>
            <a:off x="3501139" y="4516762"/>
            <a:ext cx="780969" cy="276999"/>
          </a:xfrm>
          <a:prstGeom prst="rect">
            <a:avLst/>
          </a:prstGeom>
          <a:noFill/>
        </p:spPr>
        <p:txBody>
          <a:bodyPr wrap="square" rtlCol="0">
            <a:spAutoFit/>
          </a:bodyPr>
          <a:lstStyle/>
          <a:p>
            <a:r>
              <a:rPr lang="en-US" sz="1200" b="1" dirty="0">
                <a:solidFill>
                  <a:srgbClr val="00B050"/>
                </a:solidFill>
              </a:rPr>
              <a:t>S12</a:t>
            </a:r>
          </a:p>
        </p:txBody>
      </p:sp>
    </p:spTree>
    <p:extLst>
      <p:ext uri="{BB962C8B-B14F-4D97-AF65-F5344CB8AC3E}">
        <p14:creationId xmlns:p14="http://schemas.microsoft.com/office/powerpoint/2010/main" val="413288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9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4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3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0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3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2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2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2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4"/>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9"/>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5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5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5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283"/>
                                        </p:tgtEl>
                                        <p:attrNameLst>
                                          <p:attrName>style.visibility</p:attrName>
                                        </p:attrNameLst>
                                      </p:cBhvr>
                                      <p:to>
                                        <p:strVal val="visible"/>
                                      </p:to>
                                    </p:set>
                                    <p:animEffect transition="in" filter="fade">
                                      <p:cBhvr>
                                        <p:cTn id="209" dur="500"/>
                                        <p:tgtEl>
                                          <p:spTgt spid="283"/>
                                        </p:tgtEl>
                                      </p:cBhvr>
                                    </p:animEffect>
                                  </p:childTnLst>
                                </p:cTn>
                              </p:par>
                              <p:par>
                                <p:cTn id="210" presetID="10" presetClass="entr" presetSubtype="0" fill="hold" nodeType="withEffect">
                                  <p:stCondLst>
                                    <p:cond delay="0"/>
                                  </p:stCondLst>
                                  <p:childTnLst>
                                    <p:set>
                                      <p:cBhvr>
                                        <p:cTn id="211" dur="1" fill="hold">
                                          <p:stCondLst>
                                            <p:cond delay="0"/>
                                          </p:stCondLst>
                                        </p:cTn>
                                        <p:tgtEl>
                                          <p:spTgt spid="294"/>
                                        </p:tgtEl>
                                        <p:attrNameLst>
                                          <p:attrName>style.visibility</p:attrName>
                                        </p:attrNameLst>
                                      </p:cBhvr>
                                      <p:to>
                                        <p:strVal val="visible"/>
                                      </p:to>
                                    </p:set>
                                    <p:animEffect transition="in" filter="fade">
                                      <p:cBhvr>
                                        <p:cTn id="212" dur="500"/>
                                        <p:tgtEl>
                                          <p:spTgt spid="294"/>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86"/>
                                        </p:tgtEl>
                                        <p:attrNameLst>
                                          <p:attrName>style.visibility</p:attrName>
                                        </p:attrNameLst>
                                      </p:cBhvr>
                                      <p:to>
                                        <p:strVal val="visible"/>
                                      </p:to>
                                    </p:set>
                                    <p:animEffect transition="in" filter="fade">
                                      <p:cBhvr>
                                        <p:cTn id="215" dur="500"/>
                                        <p:tgtEl>
                                          <p:spTgt spid="286"/>
                                        </p:tgtEl>
                                      </p:cBhvr>
                                    </p:animEffect>
                                  </p:childTnLst>
                                </p:cTn>
                              </p:par>
                              <p:par>
                                <p:cTn id="216" presetID="10" presetClass="entr" presetSubtype="0" fill="hold" nodeType="withEffect">
                                  <p:stCondLst>
                                    <p:cond delay="0"/>
                                  </p:stCondLst>
                                  <p:childTnLst>
                                    <p:set>
                                      <p:cBhvr>
                                        <p:cTn id="217" dur="1" fill="hold">
                                          <p:stCondLst>
                                            <p:cond delay="0"/>
                                          </p:stCondLst>
                                        </p:cTn>
                                        <p:tgtEl>
                                          <p:spTgt spid="292"/>
                                        </p:tgtEl>
                                        <p:attrNameLst>
                                          <p:attrName>style.visibility</p:attrName>
                                        </p:attrNameLst>
                                      </p:cBhvr>
                                      <p:to>
                                        <p:strVal val="visible"/>
                                      </p:to>
                                    </p:set>
                                    <p:animEffect transition="in" filter="fade">
                                      <p:cBhvr>
                                        <p:cTn id="218" dur="500"/>
                                        <p:tgtEl>
                                          <p:spTgt spid="292"/>
                                        </p:tgtEl>
                                      </p:cBhvr>
                                    </p:animEffect>
                                  </p:childTnLst>
                                </p:cTn>
                              </p:par>
                              <p:par>
                                <p:cTn id="219" presetID="10" presetClass="entr" presetSubtype="0" fill="hold" nodeType="withEffect">
                                  <p:stCondLst>
                                    <p:cond delay="0"/>
                                  </p:stCondLst>
                                  <p:childTnLst>
                                    <p:set>
                                      <p:cBhvr>
                                        <p:cTn id="220" dur="1" fill="hold">
                                          <p:stCondLst>
                                            <p:cond delay="0"/>
                                          </p:stCondLst>
                                        </p:cTn>
                                        <p:tgtEl>
                                          <p:spTgt spid="296"/>
                                        </p:tgtEl>
                                        <p:attrNameLst>
                                          <p:attrName>style.visibility</p:attrName>
                                        </p:attrNameLst>
                                      </p:cBhvr>
                                      <p:to>
                                        <p:strVal val="visible"/>
                                      </p:to>
                                    </p:set>
                                    <p:animEffect transition="in" filter="fade">
                                      <p:cBhvr>
                                        <p:cTn id="221" dur="500"/>
                                        <p:tgtEl>
                                          <p:spTgt spid="296"/>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87"/>
                                        </p:tgtEl>
                                        <p:attrNameLst>
                                          <p:attrName>style.visibility</p:attrName>
                                        </p:attrNameLst>
                                      </p:cBhvr>
                                      <p:to>
                                        <p:strVal val="visible"/>
                                      </p:to>
                                    </p:set>
                                    <p:animEffect transition="in" filter="fade">
                                      <p:cBhvr>
                                        <p:cTn id="224" dur="500"/>
                                        <p:tgtEl>
                                          <p:spTgt spid="287"/>
                                        </p:tgtEl>
                                      </p:cBhvr>
                                    </p:animEffect>
                                  </p:childTnLst>
                                </p:cTn>
                              </p:par>
                              <p:par>
                                <p:cTn id="225" presetID="10" presetClass="entr" presetSubtype="0" fill="hold" nodeType="withEffect">
                                  <p:stCondLst>
                                    <p:cond delay="0"/>
                                  </p:stCondLst>
                                  <p:childTnLst>
                                    <p:set>
                                      <p:cBhvr>
                                        <p:cTn id="226" dur="1" fill="hold">
                                          <p:stCondLst>
                                            <p:cond delay="0"/>
                                          </p:stCondLst>
                                        </p:cTn>
                                        <p:tgtEl>
                                          <p:spTgt spid="299"/>
                                        </p:tgtEl>
                                        <p:attrNameLst>
                                          <p:attrName>style.visibility</p:attrName>
                                        </p:attrNameLst>
                                      </p:cBhvr>
                                      <p:to>
                                        <p:strVal val="visible"/>
                                      </p:to>
                                    </p:set>
                                    <p:animEffect transition="in" filter="fade">
                                      <p:cBhvr>
                                        <p:cTn id="227" dur="500"/>
                                        <p:tgtEl>
                                          <p:spTgt spid="299"/>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2"/>
                                        </p:tgtEl>
                                        <p:attrNameLst>
                                          <p:attrName>style.visibility</p:attrName>
                                        </p:attrNameLst>
                                      </p:cBhvr>
                                      <p:to>
                                        <p:strVal val="visible"/>
                                      </p:to>
                                    </p:set>
                                    <p:animEffect transition="in" filter="fade">
                                      <p:cBhvr>
                                        <p:cTn id="232" dur="500"/>
                                        <p:tgtEl>
                                          <p:spTgt spid="2"/>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302"/>
                                        </p:tgtEl>
                                        <p:attrNameLst>
                                          <p:attrName>style.visibility</p:attrName>
                                        </p:attrNameLst>
                                      </p:cBhvr>
                                      <p:to>
                                        <p:strVal val="visible"/>
                                      </p:to>
                                    </p:set>
                                    <p:animEffect transition="in" filter="fade">
                                      <p:cBhvr>
                                        <p:cTn id="235" dur="500"/>
                                        <p:tgtEl>
                                          <p:spTgt spid="302"/>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grpId="0" nodeType="clickEffect">
                                  <p:stCondLst>
                                    <p:cond delay="0"/>
                                  </p:stCondLst>
                                  <p:childTnLst>
                                    <p:set>
                                      <p:cBhvr>
                                        <p:cTn id="239" dur="1" fill="hold">
                                          <p:stCondLst>
                                            <p:cond delay="0"/>
                                          </p:stCondLst>
                                        </p:cTn>
                                        <p:tgtEl>
                                          <p:spTgt spid="167"/>
                                        </p:tgtEl>
                                        <p:attrNameLst>
                                          <p:attrName>style.visibility</p:attrName>
                                        </p:attrNameLst>
                                      </p:cBhvr>
                                      <p:to>
                                        <p:strVal val="visible"/>
                                      </p:to>
                                    </p:set>
                                    <p:animEffect transition="in" filter="fade">
                                      <p:cBhvr>
                                        <p:cTn id="240" dur="500"/>
                                        <p:tgtEl>
                                          <p:spTgt spid="167"/>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303"/>
                                        </p:tgtEl>
                                        <p:attrNameLst>
                                          <p:attrName>style.visibility</p:attrName>
                                        </p:attrNameLst>
                                      </p:cBhvr>
                                      <p:to>
                                        <p:strVal val="visible"/>
                                      </p:to>
                                    </p:set>
                                    <p:animEffect transition="in" filter="fade">
                                      <p:cBhvr>
                                        <p:cTn id="243" dur="500"/>
                                        <p:tgtEl>
                                          <p:spTgt spid="303"/>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grpId="0" nodeType="clickEffect">
                                  <p:stCondLst>
                                    <p:cond delay="0"/>
                                  </p:stCondLst>
                                  <p:childTnLst>
                                    <p:set>
                                      <p:cBhvr>
                                        <p:cTn id="247" dur="1" fill="hold">
                                          <p:stCondLst>
                                            <p:cond delay="0"/>
                                          </p:stCondLst>
                                        </p:cTn>
                                        <p:tgtEl>
                                          <p:spTgt spid="175"/>
                                        </p:tgtEl>
                                        <p:attrNameLst>
                                          <p:attrName>style.visibility</p:attrName>
                                        </p:attrNameLst>
                                      </p:cBhvr>
                                      <p:to>
                                        <p:strVal val="visible"/>
                                      </p:to>
                                    </p:set>
                                    <p:animEffect transition="in" filter="fade">
                                      <p:cBhvr>
                                        <p:cTn id="248" dur="500"/>
                                        <p:tgtEl>
                                          <p:spTgt spid="175"/>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01"/>
                                        </p:tgtEl>
                                        <p:attrNameLst>
                                          <p:attrName>style.visibility</p:attrName>
                                        </p:attrNameLst>
                                      </p:cBhvr>
                                      <p:to>
                                        <p:strVal val="visible"/>
                                      </p:to>
                                    </p:set>
                                    <p:animEffect transition="in" filter="fade">
                                      <p:cBhvr>
                                        <p:cTn id="251" dur="500"/>
                                        <p:tgtEl>
                                          <p:spTgt spid="201"/>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grpId="0" nodeType="clickEffect">
                                  <p:stCondLst>
                                    <p:cond delay="0"/>
                                  </p:stCondLst>
                                  <p:childTnLst>
                                    <p:set>
                                      <p:cBhvr>
                                        <p:cTn id="255" dur="1" fill="hold">
                                          <p:stCondLst>
                                            <p:cond delay="0"/>
                                          </p:stCondLst>
                                        </p:cTn>
                                        <p:tgtEl>
                                          <p:spTgt spid="176"/>
                                        </p:tgtEl>
                                        <p:attrNameLst>
                                          <p:attrName>style.visibility</p:attrName>
                                        </p:attrNameLst>
                                      </p:cBhvr>
                                      <p:to>
                                        <p:strVal val="visible"/>
                                      </p:to>
                                    </p:set>
                                    <p:animEffect transition="in" filter="fade">
                                      <p:cBhvr>
                                        <p:cTn id="256" dur="500"/>
                                        <p:tgtEl>
                                          <p:spTgt spid="176"/>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99"/>
                                        </p:tgtEl>
                                        <p:attrNameLst>
                                          <p:attrName>style.visibility</p:attrName>
                                        </p:attrNameLst>
                                      </p:cBhvr>
                                      <p:to>
                                        <p:strVal val="visible"/>
                                      </p:to>
                                    </p:set>
                                    <p:animEffect transition="in" filter="fade">
                                      <p:cBhvr>
                                        <p:cTn id="259" dur="500"/>
                                        <p:tgtEl>
                                          <p:spTgt spid="199"/>
                                        </p:tgtEl>
                                      </p:cBhvr>
                                    </p:animEffec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66"/>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281"/>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64"/>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172"/>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165"/>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73"/>
                                        </p:tgtEl>
                                        <p:attrNameLst>
                                          <p:attrName>style.visibility</p:attrName>
                                        </p:attrNameLst>
                                      </p:cBhvr>
                                      <p:to>
                                        <p:strVal val="visible"/>
                                      </p:to>
                                    </p:set>
                                  </p:childTnLst>
                                </p:cTn>
                              </p:par>
                              <p:par>
                                <p:cTn id="276" presetID="1" presetClass="entr" presetSubtype="0" fill="hold" nodeType="withEffect">
                                  <p:stCondLst>
                                    <p:cond delay="0"/>
                                  </p:stCondLst>
                                  <p:childTnLst>
                                    <p:set>
                                      <p:cBhvr>
                                        <p:cTn id="277" dur="1" fill="hold">
                                          <p:stCondLst>
                                            <p:cond delay="0"/>
                                          </p:stCondLst>
                                        </p:cTn>
                                        <p:tgtEl>
                                          <p:spTgt spid="170"/>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228"/>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nodeType="clickEffect">
                                  <p:stCondLst>
                                    <p:cond delay="0"/>
                                  </p:stCondLst>
                                  <p:childTnLst>
                                    <p:set>
                                      <p:cBhvr>
                                        <p:cTn id="285" dur="1" fill="hold">
                                          <p:stCondLst>
                                            <p:cond delay="0"/>
                                          </p:stCondLst>
                                        </p:cTn>
                                        <p:tgtEl>
                                          <p:spTgt spid="188"/>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191"/>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nodeType="clickEffect">
                                  <p:stCondLst>
                                    <p:cond delay="0"/>
                                  </p:stCondLst>
                                  <p:childTnLst>
                                    <p:set>
                                      <p:cBhvr>
                                        <p:cTn id="291" dur="1" fill="hold">
                                          <p:stCondLst>
                                            <p:cond delay="0"/>
                                          </p:stCondLst>
                                        </p:cTn>
                                        <p:tgtEl>
                                          <p:spTgt spid="198"/>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09"/>
                                        </p:tgtEl>
                                        <p:attrNameLst>
                                          <p:attrName>style.visibility</p:attrName>
                                        </p:attrNameLst>
                                      </p:cBhvr>
                                      <p:to>
                                        <p:strVal val="visible"/>
                                      </p:to>
                                    </p:set>
                                  </p:childTnLst>
                                </p:cTn>
                              </p:par>
                              <p:par>
                                <p:cTn id="294" presetID="1" presetClass="entr" presetSubtype="0" fill="hold" nodeType="withEffect">
                                  <p:stCondLst>
                                    <p:cond delay="0"/>
                                  </p:stCondLst>
                                  <p:childTnLst>
                                    <p:set>
                                      <p:cBhvr>
                                        <p:cTn id="295" dur="1" fill="hold">
                                          <p:stCondLst>
                                            <p:cond delay="0"/>
                                          </p:stCondLst>
                                        </p:cTn>
                                        <p:tgtEl>
                                          <p:spTgt spid="200"/>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196"/>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30"/>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71"/>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1" presetClass="entr" presetSubtype="0" fill="hold" nodeType="clickEffect">
                                  <p:stCondLst>
                                    <p:cond delay="0"/>
                                  </p:stCondLst>
                                  <p:childTnLst>
                                    <p:set>
                                      <p:cBhvr>
                                        <p:cTn id="305" dur="1" fill="hold">
                                          <p:stCondLst>
                                            <p:cond delay="0"/>
                                          </p:stCondLst>
                                        </p:cTn>
                                        <p:tgtEl>
                                          <p:spTgt spid="221"/>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195"/>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24"/>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1" presetClass="entr" presetSubtype="0" fill="hold" grpId="0" nodeType="clickEffect">
                                  <p:stCondLst>
                                    <p:cond delay="0"/>
                                  </p:stCondLst>
                                  <p:childTnLst>
                                    <p:set>
                                      <p:cBhvr>
                                        <p:cTn id="313" dur="1" fill="hold">
                                          <p:stCondLst>
                                            <p:cond delay="0"/>
                                          </p:stCondLst>
                                        </p:cTn>
                                        <p:tgtEl>
                                          <p:spTgt spid="192"/>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194"/>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nodeType="clickEffect">
                                  <p:stCondLst>
                                    <p:cond delay="0"/>
                                  </p:stCondLst>
                                  <p:childTnLst>
                                    <p:set>
                                      <p:cBhvr>
                                        <p:cTn id="319" dur="1" fill="hold">
                                          <p:stCondLst>
                                            <p:cond delay="0"/>
                                          </p:stCondLst>
                                        </p:cTn>
                                        <p:tgtEl>
                                          <p:spTgt spid="226"/>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14"/>
                                        </p:tgtEl>
                                        <p:attrNameLst>
                                          <p:attrName>style.visibility</p:attrName>
                                        </p:attrNameLst>
                                      </p:cBhvr>
                                      <p:to>
                                        <p:strVal val="visible"/>
                                      </p:to>
                                    </p:set>
                                  </p:childTnLst>
                                </p:cTn>
                              </p:par>
                              <p:par>
                                <p:cTn id="322" presetID="1" presetClass="entr" presetSubtype="0" fill="hold" nodeType="withEffect">
                                  <p:stCondLst>
                                    <p:cond delay="0"/>
                                  </p:stCondLst>
                                  <p:childTnLst>
                                    <p:set>
                                      <p:cBhvr>
                                        <p:cTn id="323" dur="1" fill="hold">
                                          <p:stCondLst>
                                            <p:cond delay="0"/>
                                          </p:stCondLst>
                                        </p:cTn>
                                        <p:tgtEl>
                                          <p:spTgt spid="211"/>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grpId="0" nodeType="clickEffect">
                                  <p:stCondLst>
                                    <p:cond delay="0"/>
                                  </p:stCondLst>
                                  <p:childTnLst>
                                    <p:set>
                                      <p:cBhvr>
                                        <p:cTn id="327" dur="1" fill="hold">
                                          <p:stCondLst>
                                            <p:cond delay="0"/>
                                          </p:stCondLst>
                                        </p:cTn>
                                        <p:tgtEl>
                                          <p:spTgt spid="219"/>
                                        </p:tgtEl>
                                        <p:attrNameLst>
                                          <p:attrName>style.visibility</p:attrName>
                                        </p:attrNameLst>
                                      </p:cBhvr>
                                      <p:to>
                                        <p:strVal val="visible"/>
                                      </p:to>
                                    </p:set>
                                  </p:childTnLst>
                                </p:cTn>
                              </p:par>
                              <p:par>
                                <p:cTn id="328" presetID="1" presetClass="entr" presetSubtype="0" fill="hold" nodeType="withEffect">
                                  <p:stCondLst>
                                    <p:cond delay="0"/>
                                  </p:stCondLst>
                                  <p:childTnLst>
                                    <p:set>
                                      <p:cBhvr>
                                        <p:cTn id="329" dur="1" fill="hold">
                                          <p:stCondLst>
                                            <p:cond delay="0"/>
                                          </p:stCondLst>
                                        </p:cTn>
                                        <p:tgtEl>
                                          <p:spTgt spid="216"/>
                                        </p:tgtEl>
                                        <p:attrNameLst>
                                          <p:attrName>style.visibility</p:attrName>
                                        </p:attrNameLst>
                                      </p:cBhvr>
                                      <p:to>
                                        <p:strVal val="visible"/>
                                      </p:to>
                                    </p:set>
                                  </p:childTnLst>
                                </p:cTn>
                              </p:par>
                            </p:childTnLst>
                          </p:cTn>
                        </p:par>
                      </p:childTnLst>
                    </p:cTn>
                  </p:par>
                  <p:par>
                    <p:cTn id="330" fill="hold">
                      <p:stCondLst>
                        <p:cond delay="indefinite"/>
                      </p:stCondLst>
                      <p:childTnLst>
                        <p:par>
                          <p:cTn id="331" fill="hold">
                            <p:stCondLst>
                              <p:cond delay="0"/>
                            </p:stCondLst>
                            <p:childTnLst>
                              <p:par>
                                <p:cTn id="332" presetID="1" presetClass="entr" presetSubtype="0" fill="hold" nodeType="clickEffect">
                                  <p:stCondLst>
                                    <p:cond delay="0"/>
                                  </p:stCondLst>
                                  <p:childTnLst>
                                    <p:set>
                                      <p:cBhvr>
                                        <p:cTn id="333" dur="1" fill="hold">
                                          <p:stCondLst>
                                            <p:cond delay="0"/>
                                          </p:stCondLst>
                                        </p:cTn>
                                        <p:tgtEl>
                                          <p:spTgt spid="223"/>
                                        </p:tgtEl>
                                        <p:attrNameLst>
                                          <p:attrName>style.visibility</p:attrName>
                                        </p:attrNameLst>
                                      </p:cBhvr>
                                      <p:to>
                                        <p:strVal val="visible"/>
                                      </p:to>
                                    </p:set>
                                  </p:childTnLst>
                                </p:cTn>
                              </p:par>
                              <p:par>
                                <p:cTn id="334" presetID="1" presetClass="entr" presetSubtype="0" fill="hold" grpId="0" nodeType="withEffect">
                                  <p:stCondLst>
                                    <p:cond delay="0"/>
                                  </p:stCondLst>
                                  <p:childTnLst>
                                    <p:set>
                                      <p:cBhvr>
                                        <p:cTn id="335" dur="1" fill="hold">
                                          <p:stCondLst>
                                            <p:cond delay="0"/>
                                          </p:stCondLst>
                                        </p:cTn>
                                        <p:tgtEl>
                                          <p:spTgt spid="227"/>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nodeType="clickEffect">
                                  <p:stCondLst>
                                    <p:cond delay="0"/>
                                  </p:stCondLst>
                                  <p:childTnLst>
                                    <p:set>
                                      <p:cBhvr>
                                        <p:cTn id="339" dur="1" fill="hold">
                                          <p:stCondLst>
                                            <p:cond delay="0"/>
                                          </p:stCondLst>
                                        </p:cTn>
                                        <p:tgtEl>
                                          <p:spTgt spid="240"/>
                                        </p:tgtEl>
                                        <p:attrNameLst>
                                          <p:attrName>style.visibility</p:attrName>
                                        </p:attrNameLst>
                                      </p:cBhvr>
                                      <p:to>
                                        <p:strVal val="visible"/>
                                      </p:to>
                                    </p:set>
                                  </p:childTnLst>
                                </p:cTn>
                              </p:par>
                              <p:par>
                                <p:cTn id="340" presetID="1" presetClass="entr" presetSubtype="0" fill="hold" grpId="0" nodeType="withEffect">
                                  <p:stCondLst>
                                    <p:cond delay="0"/>
                                  </p:stCondLst>
                                  <p:childTnLst>
                                    <p:set>
                                      <p:cBhvr>
                                        <p:cTn id="341" dur="1" fill="hold">
                                          <p:stCondLst>
                                            <p:cond delay="0"/>
                                          </p:stCondLst>
                                        </p:cTn>
                                        <p:tgtEl>
                                          <p:spTgt spid="229"/>
                                        </p:tgtEl>
                                        <p:attrNameLst>
                                          <p:attrName>style.visibility</p:attrName>
                                        </p:attrNameLst>
                                      </p:cBhvr>
                                      <p:to>
                                        <p:strVal val="visible"/>
                                      </p:to>
                                    </p:set>
                                  </p:childTnLst>
                                </p:cTn>
                              </p:par>
                              <p:par>
                                <p:cTn id="342" presetID="1" presetClass="entr" presetSubtype="0" fill="hold" grpId="0" nodeType="withEffect">
                                  <p:stCondLst>
                                    <p:cond delay="0"/>
                                  </p:stCondLst>
                                  <p:childTnLst>
                                    <p:set>
                                      <p:cBhvr>
                                        <p:cTn id="343" dur="1" fill="hold">
                                          <p:stCondLst>
                                            <p:cond delay="0"/>
                                          </p:stCondLst>
                                        </p:cTn>
                                        <p:tgtEl>
                                          <p:spTgt spid="245"/>
                                        </p:tgtEl>
                                        <p:attrNameLst>
                                          <p:attrName>style.visibility</p:attrName>
                                        </p:attrNameLst>
                                      </p:cBhvr>
                                      <p:to>
                                        <p:strVal val="visible"/>
                                      </p:to>
                                    </p:set>
                                  </p:childTnLst>
                                </p:cTn>
                              </p:par>
                              <p:par>
                                <p:cTn id="344" presetID="1" presetClass="entr" presetSubtype="0" fill="hold" nodeType="withEffect">
                                  <p:stCondLst>
                                    <p:cond delay="0"/>
                                  </p:stCondLst>
                                  <p:childTnLst>
                                    <p:set>
                                      <p:cBhvr>
                                        <p:cTn id="345" dur="1" fill="hold">
                                          <p:stCondLst>
                                            <p:cond delay="0"/>
                                          </p:stCondLst>
                                        </p:cTn>
                                        <p:tgtEl>
                                          <p:spTgt spid="231"/>
                                        </p:tgtEl>
                                        <p:attrNameLst>
                                          <p:attrName>style.visibility</p:attrName>
                                        </p:attrNameLst>
                                      </p:cBhvr>
                                      <p:to>
                                        <p:strVal val="visible"/>
                                      </p:to>
                                    </p:set>
                                  </p:childTnLst>
                                </p:cTn>
                              </p:par>
                              <p:par>
                                <p:cTn id="346" presetID="1" presetClass="entr" presetSubtype="0" fill="hold" grpId="0" nodeType="withEffect">
                                  <p:stCondLst>
                                    <p:cond delay="0"/>
                                  </p:stCondLst>
                                  <p:childTnLst>
                                    <p:set>
                                      <p:cBhvr>
                                        <p:cTn id="347" dur="1" fill="hold">
                                          <p:stCondLst>
                                            <p:cond delay="0"/>
                                          </p:stCondLst>
                                        </p:cTn>
                                        <p:tgtEl>
                                          <p:spTgt spid="238"/>
                                        </p:tgtEl>
                                        <p:attrNameLst>
                                          <p:attrName>style.visibility</p:attrName>
                                        </p:attrNameLst>
                                      </p:cBhvr>
                                      <p:to>
                                        <p:strVal val="visible"/>
                                      </p:to>
                                    </p:set>
                                  </p:childTnLst>
                                </p:cTn>
                              </p:par>
                              <p:par>
                                <p:cTn id="348" presetID="1" presetClass="entr" presetSubtype="0" fill="hold" nodeType="withEffect">
                                  <p:stCondLst>
                                    <p:cond delay="0"/>
                                  </p:stCondLst>
                                  <p:childTnLst>
                                    <p:set>
                                      <p:cBhvr>
                                        <p:cTn id="349" dur="1" fill="hold">
                                          <p:stCondLst>
                                            <p:cond delay="0"/>
                                          </p:stCondLst>
                                        </p:cTn>
                                        <p:tgtEl>
                                          <p:spTgt spid="244"/>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241"/>
                                        </p:tgtEl>
                                        <p:attrNameLst>
                                          <p:attrName>style.visibility</p:attrName>
                                        </p:attrNameLst>
                                      </p:cBhvr>
                                      <p:to>
                                        <p:strVal val="visible"/>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nodeType="clickEffect">
                                  <p:stCondLst>
                                    <p:cond delay="0"/>
                                  </p:stCondLst>
                                  <p:childTnLst>
                                    <p:set>
                                      <p:cBhvr>
                                        <p:cTn id="355" dur="1" fill="hold">
                                          <p:stCondLst>
                                            <p:cond delay="0"/>
                                          </p:stCondLst>
                                        </p:cTn>
                                        <p:tgtEl>
                                          <p:spTgt spid="39"/>
                                        </p:tgtEl>
                                        <p:attrNameLst>
                                          <p:attrName>style.visibility</p:attrName>
                                        </p:attrNameLst>
                                      </p:cBhvr>
                                      <p:to>
                                        <p:strVal val="visible"/>
                                      </p:to>
                                    </p:set>
                                  </p:childTnLst>
                                </p:cTn>
                              </p:par>
                              <p:par>
                                <p:cTn id="356" presetID="1" presetClass="entr" presetSubtype="0" fill="hold" grpId="0" nodeType="withEffect">
                                  <p:stCondLst>
                                    <p:cond delay="0"/>
                                  </p:stCondLst>
                                  <p:childTnLst>
                                    <p:set>
                                      <p:cBhvr>
                                        <p:cTn id="357" dur="1" fill="hold">
                                          <p:stCondLst>
                                            <p:cond delay="0"/>
                                          </p:stCondLst>
                                        </p:cTn>
                                        <p:tgtEl>
                                          <p:spTgt spid="202"/>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1" presetClass="entr" presetSubtype="0" fill="hold" nodeType="clickEffect">
                                  <p:stCondLst>
                                    <p:cond delay="0"/>
                                  </p:stCondLst>
                                  <p:childTnLst>
                                    <p:set>
                                      <p:cBhvr>
                                        <p:cTn id="361" dur="1" fill="hold">
                                          <p:stCondLst>
                                            <p:cond delay="0"/>
                                          </p:stCondLst>
                                        </p:cTn>
                                        <p:tgtEl>
                                          <p:spTgt spid="266"/>
                                        </p:tgtEl>
                                        <p:attrNameLst>
                                          <p:attrName>style.visibility</p:attrName>
                                        </p:attrNameLst>
                                      </p:cBhvr>
                                      <p:to>
                                        <p:strVal val="visible"/>
                                      </p:to>
                                    </p:set>
                                  </p:childTnLst>
                                </p:cTn>
                              </p:par>
                              <p:par>
                                <p:cTn id="362" presetID="1" presetClass="entr" presetSubtype="0" fill="hold" grpId="0" nodeType="withEffect">
                                  <p:stCondLst>
                                    <p:cond delay="0"/>
                                  </p:stCondLst>
                                  <p:childTnLst>
                                    <p:set>
                                      <p:cBhvr>
                                        <p:cTn id="363" dur="1" fill="hold">
                                          <p:stCondLst>
                                            <p:cond delay="0"/>
                                          </p:stCondLst>
                                        </p:cTn>
                                        <p:tgtEl>
                                          <p:spTgt spid="277"/>
                                        </p:tgtEl>
                                        <p:attrNameLst>
                                          <p:attrName>style.visibility</p:attrName>
                                        </p:attrNameLst>
                                      </p:cBhvr>
                                      <p:to>
                                        <p:strVal val="visible"/>
                                      </p:to>
                                    </p:set>
                                  </p:childTnLst>
                                </p:cTn>
                              </p:par>
                              <p:par>
                                <p:cTn id="364" presetID="1" presetClass="entr" presetSubtype="0" fill="hold" nodeType="withEffect">
                                  <p:stCondLst>
                                    <p:cond delay="0"/>
                                  </p:stCondLst>
                                  <p:childTnLst>
                                    <p:set>
                                      <p:cBhvr>
                                        <p:cTn id="365" dur="1" fill="hold">
                                          <p:stCondLst>
                                            <p:cond delay="0"/>
                                          </p:stCondLst>
                                        </p:cTn>
                                        <p:tgtEl>
                                          <p:spTgt spid="264"/>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nodeType="clickEffect">
                                  <p:stCondLst>
                                    <p:cond delay="0"/>
                                  </p:stCondLst>
                                  <p:childTnLst>
                                    <p:set>
                                      <p:cBhvr>
                                        <p:cTn id="369" dur="1" fill="hold">
                                          <p:stCondLst>
                                            <p:cond delay="0"/>
                                          </p:stCondLst>
                                        </p:cTn>
                                        <p:tgtEl>
                                          <p:spTgt spid="271"/>
                                        </p:tgtEl>
                                        <p:attrNameLst>
                                          <p:attrName>style.visibility</p:attrName>
                                        </p:attrNameLst>
                                      </p:cBhvr>
                                      <p:to>
                                        <p:strVal val="visible"/>
                                      </p:to>
                                    </p:set>
                                  </p:childTnLst>
                                </p:cTn>
                              </p:par>
                              <p:par>
                                <p:cTn id="370" presetID="1" presetClass="entr" presetSubtype="0" fill="hold" grpId="0" nodeType="withEffect">
                                  <p:stCondLst>
                                    <p:cond delay="0"/>
                                  </p:stCondLst>
                                  <p:childTnLst>
                                    <p:set>
                                      <p:cBhvr>
                                        <p:cTn id="371" dur="1" fill="hold">
                                          <p:stCondLst>
                                            <p:cond delay="0"/>
                                          </p:stCondLst>
                                        </p:cTn>
                                        <p:tgtEl>
                                          <p:spTgt spid="269"/>
                                        </p:tgtEl>
                                        <p:attrNameLst>
                                          <p:attrName>style.visibility</p:attrName>
                                        </p:attrNameLst>
                                      </p:cBhvr>
                                      <p:to>
                                        <p:strVal val="visible"/>
                                      </p:to>
                                    </p:set>
                                  </p:childTnLst>
                                </p:cTn>
                              </p:par>
                            </p:childTnLst>
                          </p:cTn>
                        </p:par>
                      </p:childTnLst>
                    </p:cTn>
                  </p:par>
                  <p:par>
                    <p:cTn id="372" fill="hold">
                      <p:stCondLst>
                        <p:cond delay="indefinite"/>
                      </p:stCondLst>
                      <p:childTnLst>
                        <p:par>
                          <p:cTn id="373" fill="hold">
                            <p:stCondLst>
                              <p:cond delay="0"/>
                            </p:stCondLst>
                            <p:childTnLst>
                              <p:par>
                                <p:cTn id="374" presetID="1" presetClass="entr" presetSubtype="0" fill="hold" nodeType="clickEffect">
                                  <p:stCondLst>
                                    <p:cond delay="0"/>
                                  </p:stCondLst>
                                  <p:childTnLst>
                                    <p:set>
                                      <p:cBhvr>
                                        <p:cTn id="375" dur="1" fill="hold">
                                          <p:stCondLst>
                                            <p:cond delay="0"/>
                                          </p:stCondLst>
                                        </p:cTn>
                                        <p:tgtEl>
                                          <p:spTgt spid="249"/>
                                        </p:tgtEl>
                                        <p:attrNameLst>
                                          <p:attrName>style.visibility</p:attrName>
                                        </p:attrNameLst>
                                      </p:cBhvr>
                                      <p:to>
                                        <p:strVal val="visible"/>
                                      </p:to>
                                    </p:set>
                                  </p:childTnLst>
                                </p:cTn>
                              </p:par>
                              <p:par>
                                <p:cTn id="376" presetID="1" presetClass="entr" presetSubtype="0" fill="hold" grpId="0" nodeType="withEffect">
                                  <p:stCondLst>
                                    <p:cond delay="0"/>
                                  </p:stCondLst>
                                  <p:childTnLst>
                                    <p:set>
                                      <p:cBhvr>
                                        <p:cTn id="377" dur="1" fill="hold">
                                          <p:stCondLst>
                                            <p:cond delay="0"/>
                                          </p:stCondLst>
                                        </p:cTn>
                                        <p:tgtEl>
                                          <p:spTgt spid="253"/>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presetID="10" presetClass="entr" presetSubtype="0" fill="hold" grpId="0" nodeType="clickEffect">
                                  <p:stCondLst>
                                    <p:cond delay="0"/>
                                  </p:stCondLst>
                                  <p:childTnLst>
                                    <p:set>
                                      <p:cBhvr>
                                        <p:cTn id="381" dur="1" fill="hold">
                                          <p:stCondLst>
                                            <p:cond delay="0"/>
                                          </p:stCondLst>
                                        </p:cTn>
                                        <p:tgtEl>
                                          <p:spTgt spid="174"/>
                                        </p:tgtEl>
                                        <p:attrNameLst>
                                          <p:attrName>style.visibility</p:attrName>
                                        </p:attrNameLst>
                                      </p:cBhvr>
                                      <p:to>
                                        <p:strVal val="visible"/>
                                      </p:to>
                                    </p:set>
                                    <p:animEffect transition="in" filter="fade">
                                      <p:cBhvr>
                                        <p:cTn id="382" dur="500"/>
                                        <p:tgtEl>
                                          <p:spTgt spid="174"/>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305"/>
                                        </p:tgtEl>
                                        <p:attrNameLst>
                                          <p:attrName>style.visibility</p:attrName>
                                        </p:attrNameLst>
                                      </p:cBhvr>
                                      <p:to>
                                        <p:strVal val="visible"/>
                                      </p:to>
                                    </p:set>
                                    <p:animEffect transition="in" filter="fade">
                                      <p:cBhvr>
                                        <p:cTn id="385" dur="500"/>
                                        <p:tgtEl>
                                          <p:spTgt spid="305"/>
                                        </p:tgtEl>
                                      </p:cBhvr>
                                    </p:animEffect>
                                  </p:childTnLst>
                                </p:cTn>
                              </p:par>
                            </p:childTnLst>
                          </p:cTn>
                        </p:par>
                      </p:childTnLst>
                    </p:cTn>
                  </p:par>
                  <p:par>
                    <p:cTn id="386" fill="hold">
                      <p:stCondLst>
                        <p:cond delay="indefinite"/>
                      </p:stCondLst>
                      <p:childTnLst>
                        <p:par>
                          <p:cTn id="387" fill="hold">
                            <p:stCondLst>
                              <p:cond delay="0"/>
                            </p:stCondLst>
                            <p:childTnLst>
                              <p:par>
                                <p:cTn id="388" presetID="10" presetClass="entr" presetSubtype="0" fill="hold" grpId="0" nodeType="clickEffect">
                                  <p:stCondLst>
                                    <p:cond delay="0"/>
                                  </p:stCondLst>
                                  <p:childTnLst>
                                    <p:set>
                                      <p:cBhvr>
                                        <p:cTn id="389" dur="1" fill="hold">
                                          <p:stCondLst>
                                            <p:cond delay="0"/>
                                          </p:stCondLst>
                                        </p:cTn>
                                        <p:tgtEl>
                                          <p:spTgt spid="306"/>
                                        </p:tgtEl>
                                        <p:attrNameLst>
                                          <p:attrName>style.visibility</p:attrName>
                                        </p:attrNameLst>
                                      </p:cBhvr>
                                      <p:to>
                                        <p:strVal val="visible"/>
                                      </p:to>
                                    </p:set>
                                    <p:animEffect transition="in" filter="fade">
                                      <p:cBhvr>
                                        <p:cTn id="390" dur="500"/>
                                        <p:tgtEl>
                                          <p:spTgt spid="306"/>
                                        </p:tgtEl>
                                      </p:cBhvr>
                                    </p:animEffect>
                                  </p:childTnLst>
                                </p:cTn>
                              </p:par>
                              <p:par>
                                <p:cTn id="391" presetID="10" presetClass="entr" presetSubtype="0" fill="hold" grpId="0" nodeType="withEffect">
                                  <p:stCondLst>
                                    <p:cond delay="0"/>
                                  </p:stCondLst>
                                  <p:childTnLst>
                                    <p:set>
                                      <p:cBhvr>
                                        <p:cTn id="392" dur="1" fill="hold">
                                          <p:stCondLst>
                                            <p:cond delay="0"/>
                                          </p:stCondLst>
                                        </p:cTn>
                                        <p:tgtEl>
                                          <p:spTgt spid="307"/>
                                        </p:tgtEl>
                                        <p:attrNameLst>
                                          <p:attrName>style.visibility</p:attrName>
                                        </p:attrNameLst>
                                      </p:cBhvr>
                                      <p:to>
                                        <p:strVal val="visible"/>
                                      </p:to>
                                    </p:set>
                                    <p:animEffect transition="in" filter="fade">
                                      <p:cBhvr>
                                        <p:cTn id="393"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5" grpId="0" animBg="1"/>
      <p:bldP spid="174" grpId="0" animBg="1"/>
      <p:bldP spid="167" grpId="0" animBg="1"/>
      <p:bldP spid="2" grpId="0" animBg="1"/>
      <p:bldP spid="306" grpId="0" animBg="1"/>
      <p:bldP spid="14" grpId="0" animBg="1"/>
      <p:bldP spid="15" grpId="0"/>
      <p:bldP spid="16" grpId="0" animBg="1"/>
      <p:bldP spid="17" grpId="0"/>
      <p:bldP spid="18" grpId="0" animBg="1"/>
      <p:bldP spid="19" grpId="0" animBg="1"/>
      <p:bldP spid="23" grpId="0"/>
      <p:bldP spid="27" grpId="0"/>
      <p:bldP spid="28" grpId="0" animBg="1"/>
      <p:bldP spid="29" grpId="0"/>
      <p:bldP spid="32" grpId="0" animBg="1"/>
      <p:bldP spid="34" grpId="0" animBg="1"/>
      <p:bldP spid="46" grpId="0" animBg="1"/>
      <p:bldP spid="31" grpId="0"/>
      <p:bldP spid="49" grpId="0"/>
      <p:bldP spid="67" grpId="0" animBg="1"/>
      <p:bldP spid="68" grpId="0"/>
      <p:bldP spid="69" grpId="0"/>
      <p:bldP spid="77" grpId="0"/>
      <p:bldP spid="78" grpId="0" animBg="1"/>
      <p:bldP spid="79" grpId="0"/>
      <p:bldP spid="82" grpId="0"/>
      <p:bldP spid="83" grpId="0" animBg="1"/>
      <p:bldP spid="84" grpId="0" animBg="1"/>
      <p:bldP spid="85" grpId="0" animBg="1"/>
      <p:bldP spid="86" grpId="0" animBg="1"/>
      <p:bldP spid="91" grpId="0"/>
      <p:bldP spid="96" grpId="0"/>
      <p:bldP spid="97" grpId="0" animBg="1"/>
      <p:bldP spid="98" grpId="0" animBg="1"/>
      <p:bldP spid="99" grpId="0" animBg="1"/>
      <p:bldP spid="100" grpId="0" animBg="1"/>
      <p:bldP spid="101" grpId="0" animBg="1"/>
      <p:bldP spid="102" grpId="0"/>
      <p:bldP spid="103" grpId="0"/>
      <p:bldP spid="104" grpId="0"/>
      <p:bldP spid="105" grpId="0"/>
      <p:bldP spid="116" grpId="0"/>
      <p:bldP spid="119" grpId="0"/>
      <p:bldP spid="123" grpId="0"/>
      <p:bldP spid="132" grpId="0"/>
      <p:bldP spid="133" grpId="0"/>
      <p:bldP spid="136" grpId="0"/>
      <p:bldP spid="139" grpId="0"/>
      <p:bldP spid="147" grpId="0"/>
      <p:bldP spid="150" grpId="0" animBg="1"/>
      <p:bldP spid="155" grpId="0" animBg="1"/>
      <p:bldP spid="156" grpId="0"/>
      <p:bldP spid="159" grpId="0"/>
      <p:bldP spid="164" grpId="0" animBg="1"/>
      <p:bldP spid="165" grpId="0" animBg="1"/>
      <p:bldP spid="166" grpId="0" animBg="1"/>
      <p:bldP spid="171" grpId="0" animBg="1"/>
      <p:bldP spid="172" grpId="0"/>
      <p:bldP spid="173" grpId="0"/>
      <p:bldP spid="191" grpId="0"/>
      <p:bldP spid="192" grpId="0" animBg="1"/>
      <p:bldP spid="194" grpId="0" animBg="1"/>
      <p:bldP spid="195" grpId="0" animBg="1"/>
      <p:bldP spid="196" grpId="0" animBg="1"/>
      <p:bldP spid="209" grpId="0"/>
      <p:bldP spid="214" grpId="0"/>
      <p:bldP spid="219" grpId="0"/>
      <p:bldP spid="224" grpId="0"/>
      <p:bldP spid="227" grpId="0"/>
      <p:bldP spid="228" grpId="0"/>
      <p:bldP spid="229" grpId="0" animBg="1"/>
      <p:bldP spid="230" grpId="0"/>
      <p:bldP spid="238" grpId="0"/>
      <p:bldP spid="241" grpId="0"/>
      <p:bldP spid="245" grpId="0"/>
      <p:bldP spid="253" grpId="0"/>
      <p:bldP spid="269" grpId="0"/>
      <p:bldP spid="277" grpId="0"/>
      <p:bldP spid="281" grpId="0"/>
      <p:bldP spid="286" grpId="0" animBg="1"/>
      <p:bldP spid="287" grpId="0" animBg="1"/>
      <p:bldP spid="302" grpId="0" animBg="1"/>
      <p:bldP spid="303" grpId="0" animBg="1"/>
      <p:bldP spid="305" grpId="0" animBg="1"/>
      <p:bldP spid="307" grpId="0" animBg="1"/>
      <p:bldP spid="161" grpId="0"/>
      <p:bldP spid="193" grpId="0" animBg="1"/>
      <p:bldP spid="197" grpId="0"/>
      <p:bldP spid="199" grpId="0" animBg="1"/>
      <p:bldP spid="201" grpId="0" animBg="1"/>
      <p:bldP spid="20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550EA-E8A8-45B1-AC41-1F97BAD4EA7D}"/>
              </a:ext>
            </a:extLst>
          </p:cNvPr>
          <p:cNvSpPr>
            <a:spLocks noGrp="1"/>
          </p:cNvSpPr>
          <p:nvPr>
            <p:ph type="title"/>
          </p:nvPr>
        </p:nvSpPr>
        <p:spPr>
          <a:xfrm>
            <a:off x="643467" y="321734"/>
            <a:ext cx="10905066" cy="1135737"/>
          </a:xfrm>
        </p:spPr>
        <p:txBody>
          <a:bodyPr>
            <a:normAutofit/>
          </a:bodyPr>
          <a:lstStyle/>
          <a:p>
            <a:pPr fontAlgn="base"/>
            <a:r>
              <a:rPr lang="en-US" sz="3600" b="1" dirty="0">
                <a:latin typeface="Rockwell" panose="02060603020205020403" pitchFamily="18" charset="0"/>
              </a:rPr>
              <a:t>GSM Network Elements</a:t>
            </a:r>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643467" y="1782981"/>
            <a:ext cx="10905066" cy="4393982"/>
          </a:xfrm>
        </p:spPr>
        <p:txBody>
          <a:bodyPr>
            <a:normAutofit/>
          </a:bodyPr>
          <a:lstStyle/>
          <a:p>
            <a:pPr marL="0" indent="0" fontAlgn="base">
              <a:buNone/>
            </a:pPr>
            <a:r>
              <a:rPr lang="en-US" sz="2000" dirty="0">
                <a:latin typeface="Rockwell" panose="02060603020205020403" pitchFamily="18" charset="0"/>
              </a:rPr>
              <a:t>The GSM network architecture is defined in the GSM specifications and it can be grouped into four main areas:</a:t>
            </a:r>
          </a:p>
          <a:p>
            <a:pPr marL="0" indent="0" fontAlgn="base">
              <a:buNone/>
            </a:pPr>
            <a:endParaRPr lang="en-US" sz="2000" dirty="0">
              <a:latin typeface="Rockwell" panose="02060603020205020403" pitchFamily="18" charset="0"/>
            </a:endParaRPr>
          </a:p>
          <a:p>
            <a:pPr lvl="1" fontAlgn="base"/>
            <a:r>
              <a:rPr lang="en-US" sz="2000" dirty="0">
                <a:latin typeface="Rockwell" panose="02060603020205020403" pitchFamily="18" charset="0"/>
              </a:rPr>
              <a:t>Mobile station (MS)</a:t>
            </a:r>
          </a:p>
          <a:p>
            <a:pPr lvl="1" fontAlgn="base"/>
            <a:r>
              <a:rPr lang="en-US" sz="2000" dirty="0">
                <a:latin typeface="Rockwell" panose="02060603020205020403" pitchFamily="18" charset="0"/>
              </a:rPr>
              <a:t>Network and Switching Subsystem (NSS)</a:t>
            </a:r>
          </a:p>
          <a:p>
            <a:pPr lvl="1" fontAlgn="base"/>
            <a:r>
              <a:rPr lang="en-US" sz="2000" dirty="0">
                <a:latin typeface="Rockwell" panose="02060603020205020403" pitchFamily="18" charset="0"/>
              </a:rPr>
              <a:t>Base-Station Subsystem (BSS)</a:t>
            </a:r>
          </a:p>
          <a:p>
            <a:pPr lvl="1" fontAlgn="base"/>
            <a:r>
              <a:rPr lang="en-US" sz="2000" dirty="0">
                <a:latin typeface="Rockwell" panose="02060603020205020403" pitchFamily="18" charset="0"/>
              </a:rPr>
              <a:t>Operation and Support Subsystem (OSS)</a:t>
            </a:r>
          </a:p>
          <a:p>
            <a:pPr marL="0" indent="0">
              <a:buNone/>
            </a:pPr>
            <a:endParaRPr lang="en-US" sz="2000" b="1" dirty="0">
              <a:latin typeface="Rockwell" panose="02060603020205020403" pitchFamily="18" charset="0"/>
            </a:endParaRPr>
          </a:p>
          <a:p>
            <a:pPr marL="0" indent="0">
              <a:buNone/>
            </a:pPr>
            <a:r>
              <a:rPr lang="en-US" sz="2400" b="1" dirty="0">
                <a:latin typeface="Rockwell" panose="02060603020205020403" pitchFamily="18" charset="0"/>
              </a:rPr>
              <a:t>MS (Mobile Station)</a:t>
            </a:r>
          </a:p>
          <a:p>
            <a:pPr marL="0" indent="0">
              <a:buNone/>
            </a:pPr>
            <a:r>
              <a:rPr lang="en-US" sz="2000" dirty="0">
                <a:latin typeface="Rockwell" panose="02060603020205020403" pitchFamily="18" charset="0"/>
              </a:rPr>
              <a:t>   ME (Mobile Equipment) &amp; SIM (Subscriber Identity Module).</a:t>
            </a:r>
          </a:p>
          <a:p>
            <a:endParaRPr lang="en-US" sz="2000" dirty="0">
              <a:latin typeface="Rockwell" panose="02060603020205020403" pitchFamily="18" charset="0"/>
            </a:endParaRPr>
          </a:p>
          <a:p>
            <a:pPr marL="0" indent="0" fontAlgn="base">
              <a:buNone/>
            </a:pPr>
            <a:endParaRPr lang="en-US" sz="2000" dirty="0">
              <a:latin typeface="Rockwell" panose="02060603020205020403" pitchFamily="18" charset="0"/>
            </a:endParaRPr>
          </a:p>
          <a:p>
            <a:pPr fontAlgn="base"/>
            <a:endParaRPr lang="en-US" sz="2000" dirty="0">
              <a:latin typeface="Rockwell" panose="02060603020205020403" pitchFamily="18" charset="0"/>
            </a:endParaRPr>
          </a:p>
          <a:p>
            <a:pPr fontAlgn="base"/>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126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143189"/>
          </a:xfrm>
        </p:spPr>
        <p:txBody>
          <a:bodyPr>
            <a:noAutofit/>
          </a:bodyPr>
          <a:lstStyle/>
          <a:p>
            <a:pPr marL="0" indent="0">
              <a:buNone/>
            </a:pPr>
            <a:r>
              <a:rPr lang="en-US" sz="2400" b="1" dirty="0">
                <a:latin typeface="Rockwell" panose="02060603020205020403" pitchFamily="18" charset="0"/>
              </a:rPr>
              <a:t>Base Station Subsystem (BSS)</a:t>
            </a:r>
          </a:p>
          <a:p>
            <a:pPr marL="0" indent="0" algn="just">
              <a:buNone/>
            </a:pPr>
            <a:r>
              <a:rPr lang="en-US" sz="2000" dirty="0">
                <a:latin typeface="Rockwell" panose="02060603020205020403" pitchFamily="18" charset="0"/>
              </a:rPr>
              <a:t>It is also known as radio subsystem, provides and manages radio transmission paths between the mobile station and the Mobile Switching Centre (MSC). BSS also manages interface between the mobile station and all other subsystems of GSM. It consists of two parts:</a:t>
            </a:r>
          </a:p>
          <a:p>
            <a:pPr marL="0" indent="0">
              <a:buNone/>
            </a:pPr>
            <a:endParaRPr lang="en-US" sz="2000" dirty="0">
              <a:latin typeface="Rockwell" panose="02060603020205020403" pitchFamily="18" charset="0"/>
            </a:endParaRPr>
          </a:p>
          <a:p>
            <a:r>
              <a:rPr lang="en-US" sz="2000" b="1" dirty="0">
                <a:latin typeface="Rockwell" panose="02060603020205020403" pitchFamily="18" charset="0"/>
              </a:rPr>
              <a:t>Base Transceiver Station (BTS):</a:t>
            </a:r>
            <a:endParaRPr lang="en-US" sz="2000" dirty="0">
              <a:latin typeface="Rockwell" panose="02060603020205020403" pitchFamily="18" charset="0"/>
            </a:endParaRPr>
          </a:p>
          <a:p>
            <a:pPr lvl="1" algn="just"/>
            <a:r>
              <a:rPr lang="en-US" sz="2000" dirty="0">
                <a:latin typeface="Rockwell" panose="02060603020205020403" pitchFamily="18" charset="0"/>
              </a:rPr>
              <a:t>It encodes, encrypts, multiplexes, modulates and feeds the RF signal to the antenna.</a:t>
            </a:r>
          </a:p>
          <a:p>
            <a:pPr lvl="1" algn="just"/>
            <a:r>
              <a:rPr lang="en-US" sz="2000" dirty="0">
                <a:latin typeface="Rockwell" panose="02060603020205020403" pitchFamily="18" charset="0"/>
              </a:rPr>
              <a:t>It consists of transceiver units.</a:t>
            </a:r>
          </a:p>
          <a:p>
            <a:pPr lvl="1" algn="just"/>
            <a:r>
              <a:rPr lang="en-US" sz="2000" dirty="0">
                <a:latin typeface="Rockwell" panose="02060603020205020403" pitchFamily="18" charset="0"/>
              </a:rPr>
              <a:t>It communicates with mobile stations via radio air interface and also communicates with BSC via </a:t>
            </a:r>
            <a:r>
              <a:rPr lang="en-US" sz="2000" dirty="0" err="1">
                <a:latin typeface="Rockwell" panose="02060603020205020403" pitchFamily="18" charset="0"/>
              </a:rPr>
              <a:t>Abis</a:t>
            </a:r>
            <a:r>
              <a:rPr lang="en-US" sz="2000" dirty="0">
                <a:latin typeface="Rockwell" panose="02060603020205020403" pitchFamily="18" charset="0"/>
              </a:rPr>
              <a:t> interface.</a:t>
            </a:r>
          </a:p>
          <a:p>
            <a:pPr marL="0" indent="0">
              <a:buNone/>
            </a:pPr>
            <a:endParaRPr lang="en-US" sz="2000" dirty="0">
              <a:latin typeface="Rockwell" panose="02060603020205020403" pitchFamily="18" charset="0"/>
            </a:endParaRPr>
          </a:p>
          <a:p>
            <a:r>
              <a:rPr lang="en-US" sz="2000" b="1" dirty="0">
                <a:latin typeface="Rockwell" panose="02060603020205020403" pitchFamily="18" charset="0"/>
              </a:rPr>
              <a:t>Base Station Controller (BSC):</a:t>
            </a:r>
          </a:p>
          <a:p>
            <a:pPr lvl="1" algn="just"/>
            <a:r>
              <a:rPr lang="en-US" sz="2000" dirty="0">
                <a:latin typeface="Rockwell" panose="02060603020205020403" pitchFamily="18" charset="0"/>
              </a:rPr>
              <a:t>It manages radio resources for BTS. It assigns frequency and time slots for all mobile stations in its area.</a:t>
            </a:r>
          </a:p>
          <a:p>
            <a:pPr lvl="1" algn="just"/>
            <a:r>
              <a:rPr lang="en-US" sz="2000" dirty="0">
                <a:latin typeface="Rockwell" panose="02060603020205020403" pitchFamily="18" charset="0"/>
              </a:rPr>
              <a:t>It handles call set up, transcoding and adaptation functionality handover for each MS radio power control.</a:t>
            </a:r>
          </a:p>
          <a:p>
            <a:pPr lvl="1" algn="just"/>
            <a:r>
              <a:rPr lang="en-US" sz="2000" dirty="0">
                <a:latin typeface="Rockwell" panose="02060603020205020403" pitchFamily="18" charset="0"/>
              </a:rPr>
              <a:t>It communicates with MSC via A interface.</a:t>
            </a:r>
          </a:p>
          <a:p>
            <a:pPr marL="0" indent="0">
              <a:buNone/>
            </a:pPr>
            <a:endParaRPr lang="en-US" sz="2000" dirty="0">
              <a:latin typeface="Rockwell" panose="02060603020205020403" pitchFamily="18" charset="0"/>
            </a:endParaRPr>
          </a:p>
          <a:p>
            <a:pPr marL="0" indent="0" fontAlgn="base">
              <a:buNone/>
            </a:pPr>
            <a:endParaRPr lang="en-US" sz="2000" dirty="0">
              <a:latin typeface="Rockwell" panose="02060603020205020403" pitchFamily="18" charset="0"/>
            </a:endParaRPr>
          </a:p>
          <a:p>
            <a:pPr fontAlgn="base"/>
            <a:endParaRPr lang="en-US" sz="2000" dirty="0">
              <a:latin typeface="Rockwell" panose="02060603020205020403" pitchFamily="18" charset="0"/>
            </a:endParaRPr>
          </a:p>
          <a:p>
            <a:pPr fontAlgn="base"/>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382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143189"/>
          </a:xfrm>
        </p:spPr>
        <p:txBody>
          <a:bodyPr>
            <a:noAutofit/>
          </a:bodyPr>
          <a:lstStyle/>
          <a:p>
            <a:pPr marL="0" indent="0" fontAlgn="base">
              <a:buNone/>
            </a:pPr>
            <a:r>
              <a:rPr lang="en-US" sz="2400" b="1" dirty="0"/>
              <a:t>Network Switching Subsystem (NSS)</a:t>
            </a:r>
          </a:p>
          <a:p>
            <a:pPr marL="0" indent="0" fontAlgn="base">
              <a:buNone/>
            </a:pPr>
            <a:r>
              <a:rPr lang="en-US" sz="2000" dirty="0">
                <a:latin typeface="Rockwell" panose="02060603020205020403" pitchFamily="18" charset="0"/>
              </a:rPr>
              <a:t>It consists of following network elements:</a:t>
            </a:r>
          </a:p>
          <a:p>
            <a:pPr algn="just" fontAlgn="base"/>
            <a:r>
              <a:rPr lang="en-US" sz="2000" b="1" dirty="0">
                <a:latin typeface="Rockwell" panose="02060603020205020403" pitchFamily="18" charset="0"/>
              </a:rPr>
              <a:t>Mobile Services Switching Centre (MSC): </a:t>
            </a:r>
            <a:r>
              <a:rPr lang="en-US" sz="2000" dirty="0">
                <a:latin typeface="Rockwell" panose="02060603020205020403" pitchFamily="18" charset="0"/>
              </a:rPr>
              <a:t>  The main element within the core network area of the overall GSM network architecture is the Mobile switching Services Centre (MSC). The MSC acts like a normal switching node within a PSTN or ISDN, but also provides additional functionality to enable the requirements of a mobile user to be supported. These include registration, authentication, call location, inter-MSC handovers and call routing to a mobile subscriber. It also provides an interface to the PSTN so that the mobile communications calls can be routed from the mobile network to a phone connected to a landline. </a:t>
            </a:r>
          </a:p>
          <a:p>
            <a:pPr algn="just" fontAlgn="base"/>
            <a:endParaRPr lang="en-US" sz="2000" dirty="0">
              <a:latin typeface="Rockwell" panose="02060603020205020403" pitchFamily="18" charset="0"/>
            </a:endParaRPr>
          </a:p>
          <a:p>
            <a:pPr algn="just" fontAlgn="base"/>
            <a:r>
              <a:rPr lang="en-US" sz="2000" b="1" dirty="0">
                <a:latin typeface="Rockwell" panose="02060603020205020403" pitchFamily="18" charset="0"/>
              </a:rPr>
              <a:t>Home Location Register (HLR):  </a:t>
            </a:r>
            <a:r>
              <a:rPr lang="en-US" sz="2000" dirty="0">
                <a:latin typeface="Rockwell" panose="02060603020205020403" pitchFamily="18" charset="0"/>
              </a:rPr>
              <a:t>It is a database that stores and manages user subscriptions. It contains all permanent subscriber information including their service profile, location information and activity status.</a:t>
            </a:r>
          </a:p>
          <a:p>
            <a:pPr algn="just" fontAlgn="base"/>
            <a:endParaRPr lang="en-US" sz="2000" dirty="0">
              <a:latin typeface="Rockwell" panose="02060603020205020403" pitchFamily="18" charset="0"/>
            </a:endParaRPr>
          </a:p>
          <a:p>
            <a:pPr algn="just" fontAlgn="base"/>
            <a:r>
              <a:rPr lang="en-US" sz="2000" b="1" dirty="0">
                <a:latin typeface="Rockwell" panose="02060603020205020403" pitchFamily="18" charset="0"/>
              </a:rPr>
              <a:t>Visitor Location Register (VLR):   </a:t>
            </a:r>
            <a:r>
              <a:rPr lang="en-US" sz="2000" dirty="0">
                <a:latin typeface="Rockwell" panose="02060603020205020403" pitchFamily="18" charset="0"/>
              </a:rPr>
              <a:t>It is a database that contains all temporary subscriber information needed by the MSC to serve visiting subscribers who are temporarily in the area of the MSC. The VLR can be implemented as a separate entity, but it is commonly included as an integral part of the MSC, rather than a separate entity. </a:t>
            </a:r>
          </a:p>
          <a:p>
            <a:pPr algn="just" fontAlgn="base"/>
            <a:endParaRPr lang="en-US" sz="2000" dirty="0">
              <a:latin typeface="Rockwell" panose="02060603020205020403" pitchFamily="18" charset="0"/>
            </a:endParaRPr>
          </a:p>
          <a:p>
            <a:pPr algn="just" fontAlgn="base"/>
            <a:endParaRPr lang="en-US" sz="1800" b="1" dirty="0">
              <a:latin typeface="Rockwell" panose="02060603020205020403" pitchFamily="18" charset="0"/>
            </a:endParaRPr>
          </a:p>
          <a:p>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099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143189"/>
          </a:xfrm>
        </p:spPr>
        <p:txBody>
          <a:bodyPr>
            <a:noAutofit/>
          </a:bodyPr>
          <a:lstStyle/>
          <a:p>
            <a:pPr algn="just" fontAlgn="base"/>
            <a:r>
              <a:rPr lang="en-US" sz="2000" b="1" dirty="0">
                <a:latin typeface="Rockwell" panose="02060603020205020403" pitchFamily="18" charset="0"/>
              </a:rPr>
              <a:t>Equipment Identity Register (EIR): </a:t>
            </a:r>
            <a:r>
              <a:rPr lang="en-US" sz="2000" dirty="0">
                <a:latin typeface="Rockwell" panose="02060603020205020403" pitchFamily="18" charset="0"/>
              </a:rPr>
              <a:t>  The EIR is the entity that decides whether a given mobile equipment will be allowed onto the network or not. The identity of the mobile station is given by the International Mobile Equipment Identity (</a:t>
            </a:r>
            <a:r>
              <a:rPr lang="en-US" sz="2000" u="sng" dirty="0">
                <a:latin typeface="Rockwell" panose="02060603020205020403" pitchFamily="18" charset="0"/>
              </a:rPr>
              <a:t>IMEI</a:t>
            </a:r>
            <a:r>
              <a:rPr lang="en-US" sz="2000" dirty="0">
                <a:latin typeface="Rockwell" panose="02060603020205020403" pitchFamily="18" charset="0"/>
              </a:rPr>
              <a:t>). Each time a call is made, the </a:t>
            </a:r>
            <a:r>
              <a:rPr lang="en-US" sz="2000" u="sng" dirty="0">
                <a:latin typeface="Rockwell" panose="02060603020205020403" pitchFamily="18" charset="0"/>
              </a:rPr>
              <a:t>MSC</a:t>
            </a:r>
            <a:r>
              <a:rPr lang="en-US" sz="2000" dirty="0">
                <a:latin typeface="Rockwell" panose="02060603020205020403" pitchFamily="18" charset="0"/>
              </a:rPr>
              <a:t> requests the IMEI of the mobile station, which is then send to the EIR for authorization.</a:t>
            </a:r>
          </a:p>
          <a:p>
            <a:pPr algn="just" fontAlgn="base"/>
            <a:endParaRPr lang="en-US" sz="2000" dirty="0">
              <a:latin typeface="Rockwell" panose="02060603020205020403" pitchFamily="18" charset="0"/>
            </a:endParaRPr>
          </a:p>
          <a:p>
            <a:pPr algn="just"/>
            <a:r>
              <a:rPr lang="en-US" sz="2000" b="1" dirty="0">
                <a:latin typeface="Rockwell" panose="02060603020205020403" pitchFamily="18" charset="0"/>
              </a:rPr>
              <a:t>Authentication Centre (</a:t>
            </a:r>
            <a:r>
              <a:rPr lang="en-US" sz="2000" b="1" dirty="0" err="1">
                <a:latin typeface="Rockwell" panose="02060603020205020403" pitchFamily="18" charset="0"/>
              </a:rPr>
              <a:t>AuC</a:t>
            </a:r>
            <a:r>
              <a:rPr lang="en-US" sz="2000" b="1" dirty="0">
                <a:latin typeface="Rockwell" panose="02060603020205020403" pitchFamily="18" charset="0"/>
              </a:rPr>
              <a:t>):</a:t>
            </a:r>
            <a:r>
              <a:rPr lang="en-US" sz="2000" dirty="0">
                <a:latin typeface="Rockwell" panose="02060603020205020403" pitchFamily="18" charset="0"/>
              </a:rPr>
              <a:t>   It is a function to authenticate each SIM card that attempts to connect to the </a:t>
            </a:r>
            <a:r>
              <a:rPr lang="en-US" sz="2000" b="1" dirty="0" err="1">
                <a:latin typeface="Rockwell" panose="02060603020205020403" pitchFamily="18" charset="0"/>
              </a:rPr>
              <a:t>gsm</a:t>
            </a:r>
            <a:r>
              <a:rPr lang="en-US" sz="2000" dirty="0">
                <a:latin typeface="Rockwell" panose="02060603020205020403" pitchFamily="18" charset="0"/>
              </a:rPr>
              <a:t> core network (typically when the phone is powered on). Once the authentication is successful, the HLR is allowed to manage the SIM and services. An encryption key is also generated that is subsequently used to encrypt all wireless communications (voice, SMS, etc.) between the mobile phone and the GSM core network.</a:t>
            </a:r>
          </a:p>
          <a:p>
            <a:pPr algn="just"/>
            <a:endParaRPr lang="en-US" sz="2000" dirty="0">
              <a:latin typeface="Rockwell" panose="02060603020205020403" pitchFamily="18" charset="0"/>
            </a:endParaRPr>
          </a:p>
          <a:p>
            <a:pPr algn="just"/>
            <a:r>
              <a:rPr lang="en-US" sz="2000" b="1" dirty="0">
                <a:latin typeface="Rockwell" panose="02060603020205020403" pitchFamily="18" charset="0"/>
              </a:rPr>
              <a:t>Gateway Mobile Switching Centre (GMSC):</a:t>
            </a:r>
            <a:r>
              <a:rPr lang="en-US" sz="2000" dirty="0">
                <a:latin typeface="Rockwell" panose="02060603020205020403" pitchFamily="18" charset="0"/>
              </a:rPr>
              <a:t> The Gateway Mobile Switching Centre (GMSC) is a special kind of MSC that is used to route calls outside the mobile network. Whenever a call for a mobile subscriber comes from outside the mobile network, or the subscriber wants to make a call to somebody outside the mobile network the call is routed through the GMSC.</a:t>
            </a: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735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143189"/>
          </a:xfrm>
        </p:spPr>
        <p:txBody>
          <a:bodyPr>
            <a:noAutofit/>
          </a:bodyPr>
          <a:lstStyle/>
          <a:p>
            <a:pPr algn="just"/>
            <a:r>
              <a:rPr lang="en-US" sz="2000" b="1" dirty="0">
                <a:latin typeface="Rockwell" panose="02060603020205020403" pitchFamily="18" charset="0"/>
              </a:rPr>
              <a:t>Short Message Service Center (SMSC):   </a:t>
            </a:r>
            <a:r>
              <a:rPr lang="en-US" sz="2000" dirty="0">
                <a:latin typeface="Rockwell" panose="02060603020205020403" pitchFamily="18" charset="0"/>
              </a:rPr>
              <a:t>A short message service center (SMSC) is a mobile telecommunication networks element which stores, forwards, converts and delivers SMS messages and maintains unique timestamps in text messages. The main duty of an SMSC is to route SMS messages and regulate the process.</a:t>
            </a:r>
          </a:p>
          <a:p>
            <a:pPr algn="just"/>
            <a:endParaRPr lang="en-US" sz="2000" dirty="0">
              <a:latin typeface="Rockwell" panose="02060603020205020403" pitchFamily="18" charset="0"/>
            </a:endParaRPr>
          </a:p>
          <a:p>
            <a:pPr marL="0" indent="0" algn="just">
              <a:buNone/>
            </a:pPr>
            <a:r>
              <a:rPr lang="en-US" sz="2400" b="1" dirty="0">
                <a:latin typeface="Rockwell" panose="02060603020205020403" pitchFamily="18" charset="0"/>
              </a:rPr>
              <a:t>Operation and Support Subsystem (OSS)</a:t>
            </a:r>
          </a:p>
          <a:p>
            <a:pPr marL="0" indent="0" algn="just">
              <a:buNone/>
            </a:pPr>
            <a:r>
              <a:rPr lang="en-US" sz="2000" dirty="0">
                <a:latin typeface="Rockwell" panose="02060603020205020403" pitchFamily="18" charset="0"/>
              </a:rPr>
              <a:t>The OSS or operation support subsystem is an element within the overall GSM mobile communications network architecture that is connected to components of the NSS and the BSC. It is used to control and monitor the overall GSM network.</a:t>
            </a:r>
          </a:p>
          <a:p>
            <a:pPr marL="0" indent="0" algn="just">
              <a:buNone/>
            </a:pPr>
            <a:endParaRPr lang="en-US" sz="2000" dirty="0">
              <a:latin typeface="Rockwell" panose="02060603020205020403" pitchFamily="18" charset="0"/>
            </a:endParaRPr>
          </a:p>
          <a:p>
            <a:pPr marL="0" indent="0" algn="just">
              <a:buNone/>
            </a:pPr>
            <a:endParaRPr lang="en-US" sz="2000" dirty="0">
              <a:latin typeface="Rockwell" panose="02060603020205020403" pitchFamily="18" charset="0"/>
            </a:endParaRPr>
          </a:p>
          <a:p>
            <a:pPr algn="just"/>
            <a:endParaRPr lang="en-US" sz="2000" dirty="0">
              <a:latin typeface="Rockwell" panose="02060603020205020403" pitchFamily="18" charset="0"/>
            </a:endParaRPr>
          </a:p>
          <a:p>
            <a:pPr marL="0" indent="0" algn="just">
              <a:buNone/>
            </a:pPr>
            <a:endParaRPr lang="en-US" dirty="0">
              <a:latin typeface="Rockwell" panose="02060603020205020403" pitchFamily="18" charset="0"/>
            </a:endParaRP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859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550EA-E8A8-45B1-AC41-1F97BAD4EA7D}"/>
              </a:ext>
            </a:extLst>
          </p:cNvPr>
          <p:cNvSpPr>
            <a:spLocks noGrp="1"/>
          </p:cNvSpPr>
          <p:nvPr>
            <p:ph type="title"/>
          </p:nvPr>
        </p:nvSpPr>
        <p:spPr>
          <a:xfrm>
            <a:off x="643467" y="321734"/>
            <a:ext cx="10905066" cy="1135737"/>
          </a:xfrm>
        </p:spPr>
        <p:txBody>
          <a:bodyPr>
            <a:normAutofit/>
          </a:bodyPr>
          <a:lstStyle/>
          <a:p>
            <a:pPr fontAlgn="base"/>
            <a:r>
              <a:rPr lang="en-US" sz="3600" b="1" dirty="0">
                <a:latin typeface="Rockwell" panose="02060603020205020403" pitchFamily="18" charset="0"/>
              </a:rPr>
              <a:t>GPRS Network Elements</a:t>
            </a:r>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643467" y="1782981"/>
            <a:ext cx="10905066" cy="4393982"/>
          </a:xfrm>
        </p:spPr>
        <p:txBody>
          <a:bodyPr>
            <a:normAutofit fontScale="85000" lnSpcReduction="20000"/>
          </a:bodyPr>
          <a:lstStyle/>
          <a:p>
            <a:pPr marL="0" indent="0" algn="just">
              <a:buNone/>
            </a:pPr>
            <a:r>
              <a:rPr lang="en-US" sz="2400" b="1" dirty="0">
                <a:latin typeface="Rockwell" panose="02060603020205020403" pitchFamily="18" charset="0"/>
              </a:rPr>
              <a:t>General packet Radio Service (GPRS) </a:t>
            </a:r>
            <a:r>
              <a:rPr lang="en-US" sz="2400" dirty="0">
                <a:latin typeface="Rockwell" panose="02060603020205020403" pitchFamily="18" charset="0"/>
              </a:rPr>
              <a:t>is a packet oriented mobile data service on the 2G and 3G cellular communication system. GPRS is usually attempts to reuse the existing GSM network elements as much as possible. There are new entities called GPRS supports nodes (GSN) which are responsible for delivery and routing of data packets between mobile stations and external packets networks.</a:t>
            </a:r>
          </a:p>
          <a:p>
            <a:pPr marL="0" indent="0" algn="just">
              <a:buNone/>
            </a:pPr>
            <a:r>
              <a:rPr lang="en-US" sz="2400" dirty="0">
                <a:latin typeface="Rockwell" panose="02060603020205020403" pitchFamily="18" charset="0"/>
              </a:rPr>
              <a:t> </a:t>
            </a:r>
          </a:p>
          <a:p>
            <a:pPr marL="0" indent="0" algn="just">
              <a:buNone/>
            </a:pPr>
            <a:r>
              <a:rPr lang="en-US" sz="2400" dirty="0">
                <a:latin typeface="Rockwell" panose="02060603020205020403" pitchFamily="18" charset="0"/>
              </a:rPr>
              <a:t>There are two types of GSNs:</a:t>
            </a:r>
          </a:p>
          <a:p>
            <a:pPr marL="0" indent="0" algn="just">
              <a:buNone/>
            </a:pPr>
            <a:endParaRPr lang="en-US" sz="2400" dirty="0">
              <a:latin typeface="Rockwell" panose="02060603020205020403" pitchFamily="18" charset="0"/>
            </a:endParaRPr>
          </a:p>
          <a:p>
            <a:pPr algn="just"/>
            <a:r>
              <a:rPr lang="en-US" sz="2400" dirty="0">
                <a:latin typeface="Rockwell" panose="02060603020205020403" pitchFamily="18" charset="0"/>
              </a:rPr>
              <a:t>Serving GPRS Support Node (SGSN)</a:t>
            </a:r>
          </a:p>
          <a:p>
            <a:pPr marL="0" indent="0" algn="just">
              <a:buNone/>
            </a:pPr>
            <a:endParaRPr lang="en-US" sz="2400" dirty="0">
              <a:latin typeface="Rockwell" panose="02060603020205020403" pitchFamily="18" charset="0"/>
            </a:endParaRPr>
          </a:p>
          <a:p>
            <a:pPr algn="just"/>
            <a:r>
              <a:rPr lang="en-US" sz="2400" dirty="0">
                <a:latin typeface="Rockwell" panose="02060603020205020403" pitchFamily="18" charset="0"/>
              </a:rPr>
              <a:t>Gateway GPRS Support Node </a:t>
            </a:r>
            <a:r>
              <a:rPr lang="en-US" sz="2400">
                <a:latin typeface="Rockwell" panose="02060603020205020403" pitchFamily="18" charset="0"/>
              </a:rPr>
              <a:t>(GGSN)</a:t>
            </a:r>
            <a:endParaRPr lang="en-US" sz="2400" dirty="0">
              <a:latin typeface="Rockwell" panose="02060603020205020403" pitchFamily="18" charset="0"/>
            </a:endParaRPr>
          </a:p>
          <a:p>
            <a:pPr algn="just"/>
            <a:endParaRPr lang="en-US" sz="2400" dirty="0">
              <a:latin typeface="Rockwell" panose="02060603020205020403" pitchFamily="18" charset="0"/>
            </a:endParaRPr>
          </a:p>
          <a:p>
            <a:pPr marL="0" indent="0" algn="just" fontAlgn="base">
              <a:buNone/>
            </a:pPr>
            <a:r>
              <a:rPr lang="en-US" sz="2400" dirty="0">
                <a:latin typeface="Rockwell" panose="02060603020205020403" pitchFamily="18" charset="0"/>
              </a:rPr>
              <a:t>There is also a new database called GPRS register which is located with HLR. It stores routing information's and maps the IMSI to a PDN address.</a:t>
            </a:r>
          </a:p>
          <a:p>
            <a:pPr marL="0" indent="0" fontAlgn="base">
              <a:buNone/>
            </a:pPr>
            <a:endParaRPr lang="en-US" sz="2000" dirty="0">
              <a:latin typeface="Rockwell" panose="02060603020205020403" pitchFamily="18" charset="0"/>
            </a:endParaRPr>
          </a:p>
          <a:p>
            <a:endParaRPr lang="en-US" sz="2000" dirty="0">
              <a:latin typeface="Rockwell" panose="02060603020205020403" pitchFamily="18" charset="0"/>
            </a:endParaRPr>
          </a:p>
          <a:p>
            <a:pPr marL="0" indent="0" fontAlgn="base">
              <a:buNone/>
            </a:pPr>
            <a:endParaRPr lang="en-US" sz="2000" dirty="0">
              <a:latin typeface="Rockwell" panose="02060603020205020403" pitchFamily="18" charset="0"/>
            </a:endParaRPr>
          </a:p>
          <a:p>
            <a:pPr fontAlgn="base"/>
            <a:endParaRPr lang="en-US" sz="2000" dirty="0">
              <a:latin typeface="Rockwell" panose="02060603020205020403" pitchFamily="18" charset="0"/>
            </a:endParaRPr>
          </a:p>
          <a:p>
            <a:pPr fontAlgn="base"/>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399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056314-912C-45D6-BEE0-44C2CDBC083F}"/>
              </a:ext>
            </a:extLst>
          </p:cNvPr>
          <p:cNvSpPr>
            <a:spLocks noGrp="1"/>
          </p:cNvSpPr>
          <p:nvPr>
            <p:ph idx="1"/>
          </p:nvPr>
        </p:nvSpPr>
        <p:spPr>
          <a:xfrm>
            <a:off x="576792" y="333811"/>
            <a:ext cx="10905066" cy="6285266"/>
          </a:xfrm>
        </p:spPr>
        <p:txBody>
          <a:bodyPr>
            <a:noAutofit/>
          </a:bodyPr>
          <a:lstStyle/>
          <a:p>
            <a:pPr algn="just"/>
            <a:r>
              <a:rPr lang="en-US" sz="2400" b="1" dirty="0">
                <a:latin typeface="Rockwell" panose="02060603020205020403" pitchFamily="18" charset="0"/>
              </a:rPr>
              <a:t>Base Station Subsystem (Enhancement):</a:t>
            </a:r>
          </a:p>
          <a:p>
            <a:pPr lvl="1" algn="just"/>
            <a:r>
              <a:rPr lang="en-US" sz="2000" dirty="0">
                <a:latin typeface="Rockwell" panose="02060603020205020403" pitchFamily="18" charset="0"/>
              </a:rPr>
              <a:t>Each BSC requires the installation of Packet Control Units (PCUs) in addition to software upgrade. They provide physical and logical data interface to BSS to estimate packet data traffic. BTS too require a software upgrade but typically does not involve hardware enhancements.</a:t>
            </a:r>
          </a:p>
          <a:p>
            <a:pPr lvl="1" algn="just"/>
            <a:r>
              <a:rPr lang="en-US" sz="2000" dirty="0">
                <a:latin typeface="Rockwell" panose="02060603020205020403" pitchFamily="18" charset="0"/>
              </a:rPr>
              <a:t>When the traffic is originated at the subscriber mobile then it is transported over the air interface to BTS and then from BTS to BSC, the same way in standard GSM call. But at output of BSC the traffic is separated, the voice is sent to the mobile switching center as per standard GSM and the data is sent to the new device called the SGSN via PCU.</a:t>
            </a:r>
          </a:p>
          <a:p>
            <a:pPr algn="just" fontAlgn="base"/>
            <a:endParaRPr lang="en-US" sz="2000" dirty="0">
              <a:latin typeface="Rockwell" panose="02060603020205020403" pitchFamily="18" charset="0"/>
            </a:endParaRPr>
          </a:p>
          <a:p>
            <a:pPr algn="just"/>
            <a:r>
              <a:rPr lang="en-US" sz="2400" b="1" dirty="0">
                <a:latin typeface="Rockwell" panose="02060603020205020403" pitchFamily="18" charset="0"/>
              </a:rPr>
              <a:t>GRPS Support Nodes:</a:t>
            </a:r>
            <a:endParaRPr lang="en-US" sz="2400" dirty="0">
              <a:latin typeface="Rockwell" panose="02060603020205020403" pitchFamily="18" charset="0"/>
            </a:endParaRPr>
          </a:p>
          <a:p>
            <a:pPr lvl="1" algn="just"/>
            <a:r>
              <a:rPr lang="en-US" sz="2000" b="1" dirty="0">
                <a:latin typeface="Rockwell" panose="02060603020205020403" pitchFamily="18" charset="0"/>
              </a:rPr>
              <a:t>SSGN:</a:t>
            </a:r>
            <a:r>
              <a:rPr lang="en-US" sz="2000" dirty="0">
                <a:latin typeface="Rockwell" panose="02060603020205020403" pitchFamily="18" charset="0"/>
              </a:rPr>
              <a:t> The Serving GPRS Support Node is responsible for authentication of GPRS mobiles, registration of mobiles in the network, mobility management, and collecting information for charging for the use of the air interface.</a:t>
            </a:r>
          </a:p>
          <a:p>
            <a:pPr lvl="1" algn="just"/>
            <a:endParaRPr lang="en-US" sz="2000" dirty="0">
              <a:latin typeface="Rockwell" panose="02060603020205020403" pitchFamily="18" charset="0"/>
            </a:endParaRPr>
          </a:p>
          <a:p>
            <a:pPr lvl="1" algn="just"/>
            <a:r>
              <a:rPr lang="en-US" sz="2000" b="1" dirty="0">
                <a:latin typeface="Rockwell" panose="02060603020205020403" pitchFamily="18" charset="0"/>
              </a:rPr>
              <a:t>GGSN:</a:t>
            </a:r>
            <a:r>
              <a:rPr lang="en-US" sz="2000" dirty="0">
                <a:latin typeface="Rockwell" panose="02060603020205020403" pitchFamily="18" charset="0"/>
              </a:rPr>
              <a:t> The Gateway GPRS Support Node acts as an interface and a router to external networks. The GGSN contains routing information for GPRS mobiles, which is used to tunnel packets through the IP based internal backbone to the correct Serving GPRS Support Node.</a:t>
            </a:r>
          </a:p>
          <a:p>
            <a:pPr algn="just" fontAlgn="base"/>
            <a:endParaRPr lang="en-US" sz="2000" dirty="0">
              <a:latin typeface="Rockwell" panose="02060603020205020403" pitchFamily="18" charset="0"/>
            </a:endParaRP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pPr marL="0" indent="0" algn="just">
              <a:buNone/>
            </a:pPr>
            <a:endParaRPr lang="en-US" dirty="0">
              <a:latin typeface="Rockwell" panose="02060603020205020403" pitchFamily="18" charset="0"/>
            </a:endParaRP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pPr algn="just"/>
            <a:endParaRPr lang="en-US" sz="2000" dirty="0">
              <a:latin typeface="Rockwell" panose="02060603020205020403" pitchFamily="18" charset="0"/>
            </a:endParaRPr>
          </a:p>
          <a:p>
            <a:endParaRPr lang="en-US" sz="2000" dirty="0">
              <a:latin typeface="Rockwell" panose="02060603020205020403" pitchFamily="18"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817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74CA2FAEE6E943A9F39E635EC88608" ma:contentTypeVersion="12" ma:contentTypeDescription="Create a new document." ma:contentTypeScope="" ma:versionID="9c3a67ca5c2a7f0a45582d44a2b7a571">
  <xsd:schema xmlns:xsd="http://www.w3.org/2001/XMLSchema" xmlns:xs="http://www.w3.org/2001/XMLSchema" xmlns:p="http://schemas.microsoft.com/office/2006/metadata/properties" xmlns:ns3="2a9f1afa-8b9c-483e-9234-03625a38515b" xmlns:ns4="747d92b9-51de-4f7b-a269-f1dc19eedfa0" targetNamespace="http://schemas.microsoft.com/office/2006/metadata/properties" ma:root="true" ma:fieldsID="4cefc3caea01d646d4bbd8918b946acb" ns3:_="" ns4:_="">
    <xsd:import namespace="2a9f1afa-8b9c-483e-9234-03625a38515b"/>
    <xsd:import namespace="747d92b9-51de-4f7b-a269-f1dc19eedf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9f1afa-8b9c-483e-9234-03625a3851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7d92b9-51de-4f7b-a269-f1dc19eedf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3251D3-9B94-42E7-AD46-6D25F25EB874}">
  <ds:schemaRefs>
    <ds:schemaRef ds:uri="http://schemas.microsoft.com/sharepoint/v3/contenttype/forms"/>
  </ds:schemaRefs>
</ds:datastoreItem>
</file>

<file path=customXml/itemProps2.xml><?xml version="1.0" encoding="utf-8"?>
<ds:datastoreItem xmlns:ds="http://schemas.openxmlformats.org/officeDocument/2006/customXml" ds:itemID="{856DD077-82D4-4F9D-84E9-43909F7430A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AAC26D0-F27D-40E4-9028-ADFDF3E7F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9f1afa-8b9c-483e-9234-03625a38515b"/>
    <ds:schemaRef ds:uri="747d92b9-51de-4f7b-a269-f1dc19eed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682</TotalTime>
  <Words>2140</Words>
  <Application>Microsoft Office PowerPoint</Application>
  <PresentationFormat>Widescreen</PresentationFormat>
  <Paragraphs>230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2G/3G/4G Architecture</vt:lpstr>
      <vt:lpstr>PowerPoint Presentation</vt:lpstr>
      <vt:lpstr>GSM Network Elements</vt:lpstr>
      <vt:lpstr>PowerPoint Presentation</vt:lpstr>
      <vt:lpstr>PowerPoint Presentation</vt:lpstr>
      <vt:lpstr>PowerPoint Presentation</vt:lpstr>
      <vt:lpstr>PowerPoint Presentation</vt:lpstr>
      <vt:lpstr>GPRS Network Elements</vt:lpstr>
      <vt:lpstr>PowerPoint Presentation</vt:lpstr>
      <vt:lpstr>UMTS Network Elements</vt:lpstr>
      <vt:lpstr>PowerPoint Presentation</vt:lpstr>
      <vt:lpstr>LTE Network Elements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2G/3G/4G Architecture</dc:title>
  <dc:creator>Vibhor Sharma A</dc:creator>
  <cp:lastModifiedBy>Ashana Jadon</cp:lastModifiedBy>
  <cp:revision>81</cp:revision>
  <dcterms:created xsi:type="dcterms:W3CDTF">2020-09-16T06:52:10Z</dcterms:created>
  <dcterms:modified xsi:type="dcterms:W3CDTF">2023-01-31T10:44:43Z</dcterms:modified>
</cp:coreProperties>
</file>