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70" r:id="rId3"/>
    <p:sldId id="271" r:id="rId4"/>
    <p:sldId id="266" r:id="rId5"/>
    <p:sldId id="267" r:id="rId6"/>
    <p:sldId id="268" r:id="rId7"/>
    <p:sldId id="273" r:id="rId8"/>
    <p:sldId id="269" r:id="rId9"/>
    <p:sldId id="274" r:id="rId10"/>
    <p:sldId id="275" r:id="rId11"/>
    <p:sldId id="276" r:id="rId12"/>
    <p:sldId id="27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3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426040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426017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165300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40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339637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295119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36479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412908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D1C14C-A143-42F5-B247-D0E800131009}" type="datetimeFigureOut">
              <a:rPr lang="en-US" smtClean="0"/>
              <a:pPr/>
              <a:t>11/22/2022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455F5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D32D-F1BC-4E9C-97E1-36CFF5B22341}" type="slidenum">
              <a:rPr lang="en-US" smtClean="0">
                <a:solidFill>
                  <a:srgbClr val="455F51"/>
                </a:solidFill>
              </a:rPr>
              <a:pPr/>
              <a:t>‹#›</a:t>
            </a:fld>
            <a:endParaRPr lang="en-US" dirty="0">
              <a:solidFill>
                <a:srgbClr val="455F51"/>
              </a:solidFill>
            </a:endParaRPr>
          </a:p>
        </p:txBody>
      </p:sp>
    </p:spTree>
    <p:extLst>
      <p:ext uri="{BB962C8B-B14F-4D97-AF65-F5344CB8AC3E}">
        <p14:creationId xmlns:p14="http://schemas.microsoft.com/office/powerpoint/2010/main" val="411103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pPr/>
              <a:t>‹#›</a:t>
            </a:fld>
            <a:endParaRPr lang="en-US" dirty="0"/>
          </a:p>
        </p:txBody>
      </p:sp>
    </p:spTree>
    <p:extLst>
      <p:ext uri="{BB962C8B-B14F-4D97-AF65-F5344CB8AC3E}">
        <p14:creationId xmlns:p14="http://schemas.microsoft.com/office/powerpoint/2010/main" val="50287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EED1C14C-A143-42F5-B247-D0E800131009}" type="datetimeFigureOut">
              <a:rPr lang="en-US" smtClean="0"/>
              <a:pPr defTabSz="457200"/>
              <a:t>11/22/2022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5B03D32D-F1BC-4E9C-97E1-36CFF5B22341}" type="slidenum">
              <a:rPr lang="en-US" smtClean="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7632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1BAB5948-8A69-40B7-AAED-DF597F28E932}"/>
              </a:ext>
            </a:extLst>
          </p:cNvPr>
          <p:cNvSpPr>
            <a:spLocks noGrp="1"/>
          </p:cNvSpPr>
          <p:nvPr>
            <p:ph type="ctrTitle"/>
          </p:nvPr>
        </p:nvSpPr>
        <p:spPr>
          <a:xfrm>
            <a:off x="1086416" y="63375"/>
            <a:ext cx="10058400" cy="1643427"/>
          </a:xfrm>
        </p:spPr>
        <p:txBody>
          <a:bodyPr>
            <a:normAutofit/>
          </a:bodyPr>
          <a:lstStyle/>
          <a:p>
            <a:r>
              <a:rPr lang="en-US" sz="66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PSYCHOMO-D</a:t>
            </a:r>
            <a:endParaRPr sz="66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lide1">
            <a:extLst>
              <a:ext uri="{FF2B5EF4-FFF2-40B4-BE49-F238E27FC236}">
                <a16:creationId xmlns:a16="http://schemas.microsoft.com/office/drawing/2014/main" id="{1721ACDF-19D4-4655-93A4-F0D5F545AA74}"/>
              </a:ext>
            </a:extLst>
          </p:cNvPr>
          <p:cNvSpPr>
            <a:spLocks noGrp="1"/>
          </p:cNvSpPr>
          <p:nvPr>
            <p:ph type="subTitle" idx="1"/>
          </p:nvPr>
        </p:nvSpPr>
        <p:spPr>
          <a:xfrm>
            <a:off x="1009517" y="3820564"/>
            <a:ext cx="10058400" cy="1922914"/>
          </a:xfrm>
        </p:spPr>
        <p:txBody>
          <a:bodyPr>
            <a:normAutofit fontScale="25000" lnSpcReduction="20000"/>
          </a:bodyPr>
          <a:lstStyle/>
          <a:p>
            <a:r>
              <a:rPr lang="en-US" sz="17600" b="1" dirty="0">
                <a:solidFill>
                  <a:schemeClr val="accent3"/>
                </a:solidFill>
              </a:rPr>
              <a:t>SUPERVISED LEARNERS                   </a:t>
            </a:r>
          </a:p>
          <a:p>
            <a:r>
              <a:rPr lang="en-US" sz="6400" dirty="0"/>
              <a:t>Team members</a:t>
            </a:r>
          </a:p>
          <a:p>
            <a:r>
              <a:rPr lang="en-US" sz="6400" dirty="0"/>
              <a:t>-</a:t>
            </a:r>
            <a:r>
              <a:rPr lang="en-US" sz="6400" b="1" dirty="0"/>
              <a:t>ANANYA SHARMA</a:t>
            </a:r>
          </a:p>
          <a:p>
            <a:r>
              <a:rPr lang="en-US" sz="6400" b="1" dirty="0"/>
              <a:t>-ASHA SINGH</a:t>
            </a:r>
          </a:p>
          <a:p>
            <a:r>
              <a:rPr lang="en-US" sz="6400" b="1" dirty="0"/>
              <a:t>-</a:t>
            </a:r>
            <a:r>
              <a:rPr lang="en-US" sz="6400" b="1" dirty="0" err="1"/>
              <a:t>AnANYA</a:t>
            </a:r>
            <a:r>
              <a:rPr lang="en-US" sz="6400" b="1" dirty="0"/>
              <a:t> CHIBBER</a:t>
            </a:r>
          </a:p>
          <a:p>
            <a:r>
              <a:rPr lang="en-US" sz="6400" b="1"/>
              <a:t>-SHIVRAJ CHOUDHARY</a:t>
            </a:r>
            <a:endParaRPr lang="en-US" sz="6400" b="1" dirty="0"/>
          </a:p>
          <a:p>
            <a:r>
              <a:rPr lang="en-US" sz="6400" dirty="0"/>
              <a:t>                             </a:t>
            </a:r>
            <a:r>
              <a:rPr lang="en-US" dirty="0"/>
              <a:t>            </a:t>
            </a:r>
            <a:endParaRPr dirty="0"/>
          </a:p>
        </p:txBody>
      </p:sp>
      <p:sp>
        <p:nvSpPr>
          <p:cNvPr id="4" name="TextBox 3"/>
          <p:cNvSpPr txBox="1"/>
          <p:nvPr/>
        </p:nvSpPr>
        <p:spPr>
          <a:xfrm>
            <a:off x="1086416" y="2100403"/>
            <a:ext cx="6328372" cy="584775"/>
          </a:xfrm>
          <a:prstGeom prst="rect">
            <a:avLst/>
          </a:prstGeom>
          <a:noFill/>
        </p:spPr>
        <p:txBody>
          <a:bodyPr wrap="square" rtlCol="0">
            <a:spAutoFit/>
          </a:bodyPr>
          <a:lstStyle/>
          <a:p>
            <a:pPr marL="457200" indent="-457200">
              <a:buFont typeface="Arial" panose="020B0604020202020204" pitchFamily="34" charset="0"/>
              <a:buChar char="•"/>
            </a:pPr>
            <a:r>
              <a:rPr lang="en-US" sz="3200" b="1" dirty="0">
                <a:solidFill>
                  <a:schemeClr val="accent2">
                    <a:lumMod val="75000"/>
                  </a:schemeClr>
                </a:solidFill>
              </a:rPr>
              <a:t>A Psychometric Motion Detector</a:t>
            </a:r>
          </a:p>
        </p:txBody>
      </p:sp>
      <p:pic>
        <p:nvPicPr>
          <p:cNvPr id="5" name="Picture 4"/>
          <p:cNvPicPr>
            <a:picLocks noChangeAspect="1"/>
          </p:cNvPicPr>
          <p:nvPr/>
        </p:nvPicPr>
        <p:blipFill>
          <a:blip r:embed="rId2"/>
          <a:stretch>
            <a:fillRect/>
          </a:stretch>
        </p:blipFill>
        <p:spPr>
          <a:xfrm>
            <a:off x="8311081" y="1396818"/>
            <a:ext cx="3202475" cy="1995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0989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22D38-320E-B0C7-774E-CB01CFBC9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288036"/>
            <a:ext cx="10588752" cy="5956173"/>
          </a:xfrm>
          <a:prstGeom prst="rect">
            <a:avLst/>
          </a:prstGeom>
        </p:spPr>
      </p:pic>
    </p:spTree>
    <p:extLst>
      <p:ext uri="{BB962C8B-B14F-4D97-AF65-F5344CB8AC3E}">
        <p14:creationId xmlns:p14="http://schemas.microsoft.com/office/powerpoint/2010/main" val="170709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956AC-23FF-F3F9-C9E5-3E84B57DA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 y="329184"/>
            <a:ext cx="10771632" cy="6059043"/>
          </a:xfrm>
          <a:prstGeom prst="rect">
            <a:avLst/>
          </a:prstGeom>
        </p:spPr>
      </p:pic>
    </p:spTree>
    <p:extLst>
      <p:ext uri="{BB962C8B-B14F-4D97-AF65-F5344CB8AC3E}">
        <p14:creationId xmlns:p14="http://schemas.microsoft.com/office/powerpoint/2010/main" val="39480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C3D49-8365-FCE1-903E-B37F077A5F00}"/>
              </a:ext>
            </a:extLst>
          </p:cNvPr>
          <p:cNvSpPr txBox="1"/>
          <p:nvPr/>
        </p:nvSpPr>
        <p:spPr>
          <a:xfrm>
            <a:off x="438912" y="365760"/>
            <a:ext cx="4453128" cy="523220"/>
          </a:xfrm>
          <a:prstGeom prst="rect">
            <a:avLst/>
          </a:prstGeom>
          <a:noFill/>
        </p:spPr>
        <p:txBody>
          <a:bodyPr wrap="square" rtlCol="0">
            <a:spAutoFit/>
          </a:bodyPr>
          <a:lstStyle/>
          <a:p>
            <a:r>
              <a:rPr lang="en-IN" sz="2800" dirty="0"/>
              <a:t>OUTPUT:</a:t>
            </a:r>
          </a:p>
        </p:txBody>
      </p:sp>
      <p:pic>
        <p:nvPicPr>
          <p:cNvPr id="4" name="Picture 3">
            <a:extLst>
              <a:ext uri="{FF2B5EF4-FFF2-40B4-BE49-F238E27FC236}">
                <a16:creationId xmlns:a16="http://schemas.microsoft.com/office/drawing/2014/main" id="{DCCA9AC5-44F8-B241-B4F0-5BE6D08D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208" y="936116"/>
            <a:ext cx="8503920" cy="4783455"/>
          </a:xfrm>
          <a:prstGeom prst="rect">
            <a:avLst/>
          </a:prstGeom>
        </p:spPr>
      </p:pic>
    </p:spTree>
    <p:extLst>
      <p:ext uri="{BB962C8B-B14F-4D97-AF65-F5344CB8AC3E}">
        <p14:creationId xmlns:p14="http://schemas.microsoft.com/office/powerpoint/2010/main" val="192050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139" y="1050202"/>
            <a:ext cx="11829861" cy="217828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dirty="0" err="1">
                <a:effectLst/>
                <a:latin typeface="Calibri" panose="020F0502020204030204" pitchFamily="34" charset="0"/>
                <a:ea typeface="Calibri" panose="020F0502020204030204" pitchFamily="34" charset="0"/>
                <a:cs typeface="Times New Roman" panose="02020603050405020304" pitchFamily="18" charset="0"/>
              </a:rPr>
              <a:t>Psychomo</a:t>
            </a:r>
            <a:r>
              <a:rPr lang="en-IN" dirty="0">
                <a:effectLst/>
                <a:latin typeface="Calibri" panose="020F0502020204030204" pitchFamily="34" charset="0"/>
                <a:ea typeface="Calibri" panose="020F0502020204030204" pitchFamily="34" charset="0"/>
                <a:cs typeface="Times New Roman" panose="02020603050405020304" pitchFamily="18" charset="0"/>
              </a:rPr>
              <a:t>-D only works and can detect only 5 emotions- anger, happy, sad, surprise and neutral.</a:t>
            </a:r>
          </a:p>
          <a:p>
            <a:pPr marL="285750" indent="-285750">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Although it works for all the profiles of the face, but it is important that the face must be visible to the detector clearly.</a:t>
            </a:r>
          </a:p>
          <a:p>
            <a:pPr marL="285750" indent="-285750">
              <a:lnSpc>
                <a:spcPct val="107000"/>
              </a:lnSpc>
              <a:spcAft>
                <a:spcPts val="8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It works for the faces at a distance of approximately 15 cm from the screen because that is the distance when you can actually see the face clearly.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There are limitations with different types and versions of the software such as dataset input is only image and video.  Audio inputs, patterns, textual data are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0" y="262550"/>
            <a:ext cx="5821377" cy="90534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Ø"/>
            </a:pPr>
            <a:r>
              <a:rPr lang="en-US" sz="4400" b="1" u="sng" dirty="0">
                <a:effectLst>
                  <a:outerShdw blurRad="38100" dist="38100" dir="2700000" algn="tl">
                    <a:srgbClr val="000000">
                      <a:alpha val="43137"/>
                    </a:srgbClr>
                  </a:outerShdw>
                </a:effectLst>
              </a:rPr>
              <a:t>CONSTRAINTS:</a:t>
            </a:r>
          </a:p>
        </p:txBody>
      </p:sp>
      <p:sp>
        <p:nvSpPr>
          <p:cNvPr id="4" name="Title 1"/>
          <p:cNvSpPr txBox="1">
            <a:spLocks/>
          </p:cNvSpPr>
          <p:nvPr/>
        </p:nvSpPr>
        <p:spPr>
          <a:xfrm>
            <a:off x="0" y="3293952"/>
            <a:ext cx="5821377" cy="90534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Ø"/>
            </a:pPr>
            <a:r>
              <a:rPr lang="en-US" sz="4400" b="1" u="sng" dirty="0">
                <a:effectLst>
                  <a:outerShdw blurRad="38100" dist="38100" dir="2700000" algn="tl">
                    <a:srgbClr val="000000">
                      <a:alpha val="43137"/>
                    </a:srgbClr>
                  </a:outerShdw>
                </a:effectLst>
              </a:rPr>
              <a:t>Future Scope:</a:t>
            </a:r>
          </a:p>
        </p:txBody>
      </p:sp>
      <p:sp>
        <p:nvSpPr>
          <p:cNvPr id="5" name="Rectangle 4"/>
          <p:cNvSpPr/>
          <p:nvPr/>
        </p:nvSpPr>
        <p:spPr>
          <a:xfrm>
            <a:off x="522082" y="4106336"/>
            <a:ext cx="11669917" cy="2308324"/>
          </a:xfrm>
          <a:prstGeom prst="rect">
            <a:avLst/>
          </a:prstGeom>
        </p:spPr>
        <p:txBody>
          <a:bodyPr wrap="square">
            <a:spAutoFit/>
          </a:bodyPr>
          <a:lstStyle/>
          <a:p>
            <a:pPr marL="285750" indent="-285750">
              <a:buFont typeface="Arial" panose="020B0604020202020204" pitchFamily="34" charset="0"/>
              <a:buChar char="•"/>
            </a:pPr>
            <a:r>
              <a:rPr lang="en-US" dirty="0"/>
              <a:t>Devices to detect an employees’ mental well-being can be created which will detect the face of the employee at the time he enters the company and give it’s results which will not only improve the performance of employees but issues such as depression and anxiety can be caught at early stages and they do not have to suffer in silence.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Facial emotion recognition is an emerging field so considering other NNs such as Recurrent Neural Networks (RNNs) may improve the accuracy. The feature extraction is similar to pattern recognition which is used in intelligence, military and forensics for identification purposes. Thus, techniques such as the </a:t>
            </a:r>
            <a:r>
              <a:rPr lang="en-US" dirty="0" err="1"/>
              <a:t>Capsnet</a:t>
            </a:r>
            <a:r>
              <a:rPr lang="en-US" dirty="0"/>
              <a:t> algorithm for pattern recognition can be considered.</a:t>
            </a:r>
          </a:p>
        </p:txBody>
      </p:sp>
    </p:spTree>
    <p:extLst>
      <p:ext uri="{BB962C8B-B14F-4D97-AF65-F5344CB8AC3E}">
        <p14:creationId xmlns:p14="http://schemas.microsoft.com/office/powerpoint/2010/main" val="27397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4072" y="132695"/>
            <a:ext cx="10058400" cy="90845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p:txBody>
      </p:sp>
      <p:sp>
        <p:nvSpPr>
          <p:cNvPr id="3" name="Content Placeholder 2"/>
          <p:cNvSpPr txBox="1">
            <a:spLocks/>
          </p:cNvSpPr>
          <p:nvPr/>
        </p:nvSpPr>
        <p:spPr>
          <a:xfrm>
            <a:off x="108642" y="1249378"/>
            <a:ext cx="11932468" cy="50789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lnSpc>
                <a:spcPct val="107000"/>
              </a:lnSpc>
              <a:spcBef>
                <a:spcPts val="0"/>
              </a:spcBef>
              <a:spcAft>
                <a:spcPts val="800"/>
              </a:spcAft>
              <a:buFont typeface="Symbol" panose="05050102010706020507" pitchFamily="18" charset="2"/>
              <a:buChar char=""/>
            </a:pPr>
            <a:r>
              <a:rPr lang="en-US" dirty="0"/>
              <a:t>Human emotions are the mental state of feelings and are spontaneous. There is no clear connection between emotions and facial expressions and there is significant variability making facial recognition a challenging research area.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Recently online video interviews have been increasingly used in the employment process. The use of non-verbal cues such as gestures, body movements and facial expressions convey the feeling and feedback of the user. Though several automatic techniques have emerged to analyze the interview videos, so far, only simple emotion analyses have been attempted, e.g. counting the number of smiles on the face of an interviewee. </a:t>
            </a:r>
          </a:p>
          <a:p>
            <a:pPr marL="342900" indent="-342900">
              <a:lnSpc>
                <a:spcPct val="107000"/>
              </a:lnSpc>
              <a:spcBef>
                <a:spcPts val="0"/>
              </a:spcBef>
              <a:spcAft>
                <a:spcPts val="800"/>
              </a:spcAft>
              <a:buFont typeface="Symbol" panose="05050102010706020507" pitchFamily="18" charset="2"/>
              <a:buChar char=""/>
            </a:pPr>
            <a:r>
              <a:rPr lang="en-US" dirty="0"/>
              <a:t>So we have created </a:t>
            </a:r>
            <a:r>
              <a:rPr lang="en-US" dirty="0" err="1"/>
              <a:t>Psychomo</a:t>
            </a:r>
            <a:r>
              <a:rPr lang="en-US" dirty="0"/>
              <a:t>-D which helps in Emotion Detection using </a:t>
            </a:r>
            <a:r>
              <a:rPr lang="en-US" dirty="0" err="1"/>
              <a:t>Haar</a:t>
            </a:r>
            <a:r>
              <a:rPr lang="en-US" dirty="0"/>
              <a:t>-Cascade Classifier and Convolutional Neural Network(CNN) for the psychometric interviews.</a:t>
            </a:r>
          </a:p>
          <a:p>
            <a:pPr marL="342900" indent="-342900">
              <a:lnSpc>
                <a:spcPct val="107000"/>
              </a:lnSpc>
              <a:spcBef>
                <a:spcPts val="0"/>
              </a:spcBef>
              <a:spcAft>
                <a:spcPts val="800"/>
              </a:spcAft>
              <a:buFont typeface="Symbol" panose="05050102010706020507" pitchFamily="18" charset="2"/>
              <a:buChar char=""/>
            </a:pPr>
            <a:r>
              <a:rPr lang="en-US" dirty="0"/>
              <a:t>A CNN model is trained with grayscale images from the FER dataset to classify expressions into five emotions, namely happy, sad, neutral, fear and angry. To improve the accuracy and avoid </a:t>
            </a:r>
            <a:r>
              <a:rPr lang="en-US" dirty="0" err="1"/>
              <a:t>overfitting</a:t>
            </a:r>
            <a:r>
              <a:rPr lang="en-US" dirty="0"/>
              <a:t> of the model, batch normalization and dropout are used. The test results obtained show that Model is 89% accurate for all the five emotions.</a:t>
            </a:r>
          </a:p>
        </p:txBody>
      </p:sp>
    </p:spTree>
    <p:extLst>
      <p:ext uri="{BB962C8B-B14F-4D97-AF65-F5344CB8AC3E}">
        <p14:creationId xmlns:p14="http://schemas.microsoft.com/office/powerpoint/2010/main" val="204302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59248" y="144855"/>
            <a:ext cx="5821377" cy="90534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000" b="1" u="sng" dirty="0">
                <a:effectLst>
                  <a:outerShdw blurRad="38100" dist="38100" dir="2700000" algn="tl">
                    <a:srgbClr val="000000">
                      <a:alpha val="43137"/>
                    </a:srgbClr>
                  </a:outerShdw>
                </a:effectLst>
              </a:rPr>
              <a:t>INTRODUCTION</a:t>
            </a:r>
          </a:p>
        </p:txBody>
      </p:sp>
      <p:sp>
        <p:nvSpPr>
          <p:cNvPr id="4" name="Content Placeholder 2"/>
          <p:cNvSpPr txBox="1">
            <a:spLocks/>
          </p:cNvSpPr>
          <p:nvPr/>
        </p:nvSpPr>
        <p:spPr>
          <a:xfrm>
            <a:off x="268586" y="1222216"/>
            <a:ext cx="11923414" cy="580779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Facial emotions are important factors in human communication that help to understand the intentions of others. In general, people infer the emotional state of other people, such as joy, sadness using facial expressions and vocal tones. Therefore, it is natural that facial emotion research has gained a lot of attention over the past decade with applications in perceptual and cognitive sciences. </a:t>
            </a:r>
          </a:p>
          <a:p>
            <a:pPr>
              <a:buFont typeface="Wingdings" panose="05000000000000000000" pitchFamily="2" charset="2"/>
              <a:buChar char="§"/>
            </a:pPr>
            <a:r>
              <a:rPr lang="en-US" dirty="0">
                <a:solidFill>
                  <a:srgbClr val="231F20"/>
                </a:solidFill>
              </a:rPr>
              <a:t> Job interviews are an important tool for employee selection. In recent years, video-based Structured Interviews have been increasingly used in hiring processes. Conducting online interviews brings many beneﬁts to both interviewers and interviewees, including allowing many job applicants to be evaluated by HR staﬀ, the convenience of oﬄine reviewing and decision making by HR staﬀ and supporting long-distance interviews to reduce costs</a:t>
            </a:r>
            <a:r>
              <a:rPr lang="en-US" dirty="0">
                <a:solidFill>
                  <a:srgbClr val="231F20"/>
                </a:solidFill>
                <a:latin typeface="ff4"/>
              </a:rPr>
              <a:t>.</a:t>
            </a:r>
          </a:p>
          <a:p>
            <a:pPr>
              <a:buFont typeface="Wingdings" panose="05000000000000000000" pitchFamily="2" charset="2"/>
              <a:buChar char="§"/>
            </a:pPr>
            <a:r>
              <a:rPr lang="en-US" dirty="0"/>
              <a:t> Pre-hire assessments can save thousands of dollars per headcount in turnover costs, not including the higher cost of employing poor performers. With AI, you can compare a candidate against an ideal, model employee. AI tools can add additional insights into people’s personalities and motivations that screeners can’t see on paper.</a:t>
            </a:r>
          </a:p>
          <a:p>
            <a:pPr>
              <a:buFont typeface="Wingdings" panose="05000000000000000000" pitchFamily="2" charset="2"/>
              <a:buChar char="§"/>
            </a:pPr>
            <a:r>
              <a:rPr lang="en-US" dirty="0"/>
              <a:t> Hence, comes our model, </a:t>
            </a:r>
            <a:r>
              <a:rPr lang="en-US" dirty="0" err="1"/>
              <a:t>Psychomo</a:t>
            </a:r>
            <a:r>
              <a:rPr lang="en-US" dirty="0"/>
              <a:t>-D which will help to identify the emotions of the interviewee not just using his submitted video but also while interviewing him on the </a:t>
            </a:r>
            <a:r>
              <a:rPr lang="en-US" dirty="0" err="1"/>
              <a:t>skype</a:t>
            </a:r>
            <a:r>
              <a:rPr lang="en-US" dirty="0"/>
              <a:t> call. We can use all his submitted pictures too and it will detect the five emotions: angry, happy, sad, surprise and neutral.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80986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079" y="0"/>
            <a:ext cx="10013132" cy="1122871"/>
          </a:xfrm>
          <a:prstGeom prst="rect">
            <a:avLst/>
          </a:prstGeom>
        </p:spPr>
        <p:txBody>
          <a:bodyPr wrap="square">
            <a:spAutoFit/>
          </a:bodyPr>
          <a:lstStyle/>
          <a:p>
            <a:pPr marL="228600" marR="0" algn="ctr">
              <a:lnSpc>
                <a:spcPct val="107000"/>
              </a:lnSpc>
              <a:spcBef>
                <a:spcPts val="0"/>
              </a:spcBef>
              <a:spcAft>
                <a:spcPts val="800"/>
              </a:spcAft>
            </a:pPr>
            <a:r>
              <a:rPr lang="en-IN" sz="32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Face Detection and Emotion Recognition using Geometric Feature based Process</a:t>
            </a:r>
            <a:endParaRPr lang="en-US"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txBox="1">
            <a:spLocks/>
          </p:cNvSpPr>
          <p:nvPr/>
        </p:nvSpPr>
        <p:spPr>
          <a:xfrm>
            <a:off x="214313" y="1212064"/>
            <a:ext cx="11977687" cy="45735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 FER typically has four steps. The first is to detect a face in an image and draw a rectangle around it and the next step is to detect landmarks in this face region. The third step is extracting spatial and temporal features from the facial components. The final step is to use a Feature Extraction (FE) classifier and produce the recognition results using the extracted features</a:t>
            </a:r>
            <a:endParaRPr lang="en-IN" b="1"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p:cNvPicPr>
            <a:picLocks noChangeAspect="1"/>
          </p:cNvPicPr>
          <p:nvPr/>
        </p:nvPicPr>
        <p:blipFill rotWithShape="1">
          <a:blip r:embed="rId2"/>
          <a:srcRect l="6994" t="6506" r="5466" b="7835"/>
          <a:stretch/>
        </p:blipFill>
        <p:spPr>
          <a:xfrm>
            <a:off x="7929326" y="2741318"/>
            <a:ext cx="4182702" cy="3641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0" y="2842789"/>
            <a:ext cx="7680960" cy="3463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512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482"/>
            <a:ext cx="12192000" cy="6806992"/>
          </a:xfrm>
          <a:prstGeom prst="rect">
            <a:avLst/>
          </a:prstGeom>
        </p:spPr>
        <p:txBody>
          <a:bodyPr wrap="square">
            <a:spAutoFit/>
          </a:bodyPr>
          <a:lstStyle/>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IN" sz="2000" b="1" u="sng" dirty="0">
                <a:solidFill>
                  <a:srgbClr val="000000">
                    <a:lumMod val="75000"/>
                    <a:lumOff val="25000"/>
                  </a:srgbClr>
                </a:solidFill>
              </a:rPr>
              <a:t>Image standardization</a:t>
            </a:r>
            <a:r>
              <a:rPr lang="en-IN" sz="2000" dirty="0">
                <a:solidFill>
                  <a:srgbClr val="000000">
                    <a:lumMod val="75000"/>
                    <a:lumOff val="25000"/>
                  </a:srgbClr>
                </a:solidFill>
              </a:rPr>
              <a:t>: it includes various sub-processes such as the removal of noise from the image, making all the images uniform in size and conversation from Red, Green and Blue (RGB) to grayscale. </a:t>
            </a: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IN" sz="2000" b="1" dirty="0">
                <a:solidFill>
                  <a:srgbClr val="000000">
                    <a:lumMod val="75000"/>
                    <a:lumOff val="25000"/>
                  </a:srgbClr>
                </a:solidFill>
              </a:rPr>
              <a:t> </a:t>
            </a:r>
            <a:r>
              <a:rPr lang="en-IN" sz="2000" b="1" u="sng" dirty="0">
                <a:solidFill>
                  <a:srgbClr val="000000">
                    <a:lumMod val="75000"/>
                    <a:lumOff val="25000"/>
                  </a:srgbClr>
                </a:solidFill>
              </a:rPr>
              <a:t>Face detection</a:t>
            </a:r>
            <a:r>
              <a:rPr lang="en-IN" sz="2000" dirty="0">
                <a:solidFill>
                  <a:srgbClr val="000000">
                    <a:lumMod val="75000"/>
                    <a:lumOff val="25000"/>
                  </a:srgbClr>
                </a:solidFill>
              </a:rPr>
              <a:t>: It aims to remove all the unwanted things from the picture, such as background and to keep relevant information, the face from the data. </a:t>
            </a:r>
            <a:endParaRPr lang="en-US" sz="2000" dirty="0">
              <a:solidFill>
                <a:srgbClr val="000000">
                  <a:lumMod val="75000"/>
                  <a:lumOff val="25000"/>
                </a:srgbClr>
              </a:solidFill>
            </a:endParaRPr>
          </a:p>
          <a:p>
            <a:pPr marL="91440" lvl="0" indent="-91440">
              <a:lnSpc>
                <a:spcPct val="90000"/>
              </a:lnSpc>
              <a:spcBef>
                <a:spcPts val="1200"/>
              </a:spcBef>
              <a:spcAft>
                <a:spcPts val="200"/>
              </a:spcAft>
              <a:buClr>
                <a:srgbClr val="E48312"/>
              </a:buClr>
              <a:buSzPct val="100000"/>
              <a:buFont typeface="Arial" panose="020B0604020202020204" pitchFamily="34" charset="0"/>
              <a:buChar char="•"/>
            </a:pPr>
            <a:r>
              <a:rPr lang="en-IN" sz="2000" b="1" dirty="0">
                <a:solidFill>
                  <a:srgbClr val="000000">
                    <a:lumMod val="75000"/>
                    <a:lumOff val="25000"/>
                  </a:srgbClr>
                </a:solidFill>
              </a:rPr>
              <a:t> </a:t>
            </a:r>
            <a:r>
              <a:rPr lang="en-IN" sz="2000" b="1" u="sng" dirty="0">
                <a:solidFill>
                  <a:srgbClr val="000000">
                    <a:lumMod val="75000"/>
                    <a:lumOff val="25000"/>
                  </a:srgbClr>
                </a:solidFill>
              </a:rPr>
              <a:t>Facial component analysis</a:t>
            </a:r>
            <a:r>
              <a:rPr lang="en-IN" sz="2000" dirty="0">
                <a:solidFill>
                  <a:srgbClr val="000000">
                    <a:lumMod val="75000"/>
                    <a:lumOff val="25000"/>
                  </a:srgbClr>
                </a:solidFill>
              </a:rPr>
              <a:t>: Here, regions of interests are detected. This step is necessary as it helps to minimize the errors that can arise due to rotation or the alignment of the face.</a:t>
            </a:r>
          </a:p>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IN" sz="2000" dirty="0">
              <a:solidFill>
                <a:schemeClr val="accent2">
                  <a:lumMod val="75000"/>
                </a:schemeClr>
              </a:solidFill>
            </a:endParaRPr>
          </a:p>
          <a:p>
            <a:pPr marL="342900" indent="-342900">
              <a:buFont typeface="Wingdings" panose="05000000000000000000" pitchFamily="2" charset="2"/>
              <a:buChar char="Ø"/>
            </a:pPr>
            <a:r>
              <a:rPr lang="en-IN" sz="2000" b="1" u="sng" dirty="0">
                <a:effectLst>
                  <a:outerShdw blurRad="38100" dist="38100" dir="2700000" algn="tl">
                    <a:srgbClr val="000000">
                      <a:alpha val="43137"/>
                    </a:srgbClr>
                  </a:outerShdw>
                </a:effectLst>
              </a:rPr>
              <a:t>FUNCTIONING OF </a:t>
            </a:r>
            <a:r>
              <a:rPr lang="en-IN" sz="2000" b="1" u="sng">
                <a:effectLst>
                  <a:outerShdw blurRad="38100" dist="38100" dir="2700000" algn="tl">
                    <a:srgbClr val="000000">
                      <a:alpha val="43137"/>
                    </a:srgbClr>
                  </a:outerShdw>
                </a:effectLst>
              </a:rPr>
              <a:t>THE DATA:</a:t>
            </a:r>
            <a:endParaRPr lang="en-US" sz="2000" b="1" dirty="0">
              <a:effectLst>
                <a:outerShdw blurRad="38100" dist="38100" dir="2700000" algn="tl">
                  <a:srgbClr val="000000">
                    <a:alpha val="43137"/>
                  </a:srgbClr>
                </a:outerShdw>
              </a:effectLst>
            </a:endParaRPr>
          </a:p>
          <a:p>
            <a:r>
              <a:rPr lang="en-IN" sz="2000" dirty="0"/>
              <a:t>Before using the data, it is important to go through a series called pre-processing. This makes the data easier to handle.</a:t>
            </a:r>
          </a:p>
          <a:p>
            <a:pPr marL="342900" indent="-342900">
              <a:buFont typeface="Arial" panose="020B0604020202020204" pitchFamily="34" charset="0"/>
              <a:buChar char="•"/>
            </a:pPr>
            <a:r>
              <a:rPr lang="en-IN" sz="2000" dirty="0"/>
              <a:t>The images are 48X48 grayscale cropped images. The </a:t>
            </a:r>
            <a:r>
              <a:rPr lang="en-IN" sz="2000" dirty="0" err="1"/>
              <a:t>csv</a:t>
            </a:r>
            <a:r>
              <a:rPr lang="en-IN" sz="2000" dirty="0"/>
              <a:t> file consists of a flattened array of image stored in the form of a string.</a:t>
            </a:r>
            <a:endParaRPr lang="en-US" sz="2000" dirty="0"/>
          </a:p>
          <a:p>
            <a:pPr marL="342900" indent="-342900">
              <a:buFont typeface="Arial" panose="020B0604020202020204" pitchFamily="34" charset="0"/>
              <a:buChar char="•"/>
            </a:pPr>
            <a:r>
              <a:rPr lang="en-IN" sz="2000" dirty="0"/>
              <a:t>The target labels are integer encoded in the </a:t>
            </a:r>
            <a:r>
              <a:rPr lang="en-IN" sz="2000" dirty="0" err="1"/>
              <a:t>csv</a:t>
            </a:r>
            <a:r>
              <a:rPr lang="en-IN" sz="2000" dirty="0"/>
              <a:t> file. They are mapped as follows:</a:t>
            </a:r>
            <a:endParaRPr lang="en-US" sz="2000" dirty="0"/>
          </a:p>
          <a:p>
            <a:r>
              <a:rPr lang="en-IN" sz="2000" dirty="0"/>
              <a:t>      0 </a:t>
            </a:r>
            <a:r>
              <a:rPr lang="en-IN" sz="2000" dirty="0">
                <a:sym typeface="Wingdings" panose="05000000000000000000" pitchFamily="2" charset="2"/>
              </a:rPr>
              <a:t></a:t>
            </a:r>
            <a:r>
              <a:rPr lang="en-IN" sz="2000" dirty="0"/>
              <a:t> Angry</a:t>
            </a:r>
            <a:endParaRPr lang="en-US" sz="2000" dirty="0"/>
          </a:p>
          <a:p>
            <a:r>
              <a:rPr lang="en-IN" sz="2000" dirty="0"/>
              <a:t>      1 </a:t>
            </a:r>
            <a:r>
              <a:rPr lang="en-IN" sz="2000" dirty="0">
                <a:sym typeface="Wingdings" panose="05000000000000000000" pitchFamily="2" charset="2"/>
              </a:rPr>
              <a:t></a:t>
            </a:r>
            <a:r>
              <a:rPr lang="en-IN" sz="2000" dirty="0"/>
              <a:t> Happy</a:t>
            </a:r>
            <a:endParaRPr lang="en-US" sz="2000" dirty="0"/>
          </a:p>
          <a:p>
            <a:r>
              <a:rPr lang="en-IN" sz="2000" dirty="0"/>
              <a:t>      2 </a:t>
            </a:r>
            <a:r>
              <a:rPr lang="en-IN" sz="2000" dirty="0">
                <a:sym typeface="Wingdings" panose="05000000000000000000" pitchFamily="2" charset="2"/>
              </a:rPr>
              <a:t></a:t>
            </a:r>
            <a:r>
              <a:rPr lang="en-IN" sz="2000" dirty="0"/>
              <a:t> Sad</a:t>
            </a:r>
            <a:endParaRPr lang="en-US" sz="2000" dirty="0"/>
          </a:p>
          <a:p>
            <a:r>
              <a:rPr lang="en-IN" sz="2000" dirty="0"/>
              <a:t>      3 </a:t>
            </a:r>
            <a:r>
              <a:rPr lang="en-IN" sz="2000" dirty="0">
                <a:sym typeface="Wingdings" panose="05000000000000000000" pitchFamily="2" charset="2"/>
              </a:rPr>
              <a:t></a:t>
            </a:r>
            <a:r>
              <a:rPr lang="en-IN" sz="2000" dirty="0"/>
              <a:t> Surprise</a:t>
            </a:r>
            <a:endParaRPr lang="en-US" sz="2000" dirty="0"/>
          </a:p>
          <a:p>
            <a:endParaRPr lang="en-US" sz="2000" dirty="0"/>
          </a:p>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US" sz="2000" dirty="0">
              <a:solidFill>
                <a:srgbClr val="000000">
                  <a:lumMod val="75000"/>
                  <a:lumOff val="25000"/>
                </a:srgbClr>
              </a:solidFill>
            </a:endParaRPr>
          </a:p>
          <a:p>
            <a:pPr marL="91440" lvl="0" indent="-91440">
              <a:lnSpc>
                <a:spcPct val="90000"/>
              </a:lnSpc>
              <a:spcBef>
                <a:spcPts val="1200"/>
              </a:spcBef>
              <a:spcAft>
                <a:spcPts val="200"/>
              </a:spcAft>
              <a:buClr>
                <a:srgbClr val="E48312"/>
              </a:buClr>
              <a:buSzPct val="100000"/>
              <a:buFont typeface="Arial" panose="020B0604020202020204" pitchFamily="34" charset="0"/>
              <a:buChar char="•"/>
            </a:pPr>
            <a:endParaRPr lang="en-US" sz="2000" dirty="0">
              <a:solidFill>
                <a:srgbClr val="000000">
                  <a:lumMod val="75000"/>
                  <a:lumOff val="25000"/>
                </a:srgbClr>
              </a:solidFill>
            </a:endParaRPr>
          </a:p>
        </p:txBody>
      </p:sp>
    </p:spTree>
    <p:extLst>
      <p:ext uri="{BB962C8B-B14F-4D97-AF65-F5344CB8AC3E}">
        <p14:creationId xmlns:p14="http://schemas.microsoft.com/office/powerpoint/2010/main" val="213087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2963568"/>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4 </a:t>
            </a:r>
            <a:r>
              <a:rPr lang="en-IN"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dirty="0">
                <a:latin typeface="Calibri" panose="020F0502020204030204" pitchFamily="34" charset="0"/>
                <a:ea typeface="Calibri" panose="020F0502020204030204" pitchFamily="34" charset="0"/>
                <a:cs typeface="Times New Roman" panose="02020603050405020304" pitchFamily="18" charset="0"/>
              </a:rPr>
              <a:t> Neutral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Load the dataset: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data contains the raw pixel values of the images.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Splits the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u="sng" dirty="0">
                <a:latin typeface="Calibri" panose="020F0502020204030204" pitchFamily="34" charset="0"/>
                <a:ea typeface="Calibri" panose="020F0502020204030204" pitchFamily="34" charset="0"/>
                <a:cs typeface="Times New Roman" panose="02020603050405020304" pitchFamily="18" charset="0"/>
              </a:rPr>
              <a:t>Training set: </a:t>
            </a:r>
            <a:r>
              <a:rPr lang="en-IN" dirty="0">
                <a:latin typeface="Calibri" panose="020F0502020204030204" pitchFamily="34" charset="0"/>
                <a:ea typeface="Calibri" panose="020F0502020204030204" pitchFamily="34" charset="0"/>
                <a:cs typeface="Times New Roman" panose="02020603050405020304" pitchFamily="18" charset="0"/>
              </a:rPr>
              <a:t>the algorithm will read or train on this over and over again to try and learn its task.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u="sng" dirty="0">
                <a:latin typeface="Calibri" panose="020F0502020204030204" pitchFamily="34" charset="0"/>
                <a:ea typeface="Calibri" panose="020F0502020204030204" pitchFamily="34" charset="0"/>
                <a:cs typeface="Times New Roman" panose="02020603050405020304" pitchFamily="18" charset="0"/>
              </a:rPr>
              <a:t>Testing set: </a:t>
            </a:r>
            <a:r>
              <a:rPr lang="en-IN" dirty="0">
                <a:latin typeface="Calibri" panose="020F0502020204030204" pitchFamily="34" charset="0"/>
                <a:ea typeface="Calibri" panose="020F0502020204030204" pitchFamily="34" charset="0"/>
                <a:cs typeface="Times New Roman" panose="02020603050405020304" pitchFamily="18" charset="0"/>
              </a:rPr>
              <a:t>the algorithm is tested on this data to see how it works.</a:t>
            </a:r>
          </a:p>
          <a:p>
            <a:pPr marR="0" lvl="0">
              <a:lnSpc>
                <a:spcPct val="107000"/>
              </a:lnSpc>
              <a:spcBef>
                <a:spcPts val="0"/>
              </a:spcBef>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2"/>
          <a:srcRect l="1009" t="1348" r="2018"/>
          <a:stretch/>
        </p:blipFill>
        <p:spPr>
          <a:xfrm>
            <a:off x="278825" y="3147714"/>
            <a:ext cx="3857832" cy="3584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0" y="2440349"/>
            <a:ext cx="4210961" cy="523220"/>
          </a:xfrm>
          <a:prstGeom prst="rect">
            <a:avLst/>
          </a:prstGeom>
        </p:spPr>
        <p:txBody>
          <a:bodyPr wrap="none">
            <a:spAutoFit/>
          </a:bodyPr>
          <a:lstStyle/>
          <a:p>
            <a:pPr marL="457200" indent="-457200">
              <a:buFont typeface="Wingdings" panose="05000000000000000000" pitchFamily="2" charset="2"/>
              <a:buChar char="Ø"/>
            </a:pPr>
            <a:r>
              <a:rPr lang="en-US" sz="2800" b="1" u="sng" dirty="0"/>
              <a:t>Face detection diagram:</a:t>
            </a:r>
            <a:endParaRPr lang="en-US" sz="2800" dirty="0"/>
          </a:p>
        </p:txBody>
      </p:sp>
      <p:sp>
        <p:nvSpPr>
          <p:cNvPr id="5" name="Rectangle 4"/>
          <p:cNvSpPr/>
          <p:nvPr/>
        </p:nvSpPr>
        <p:spPr>
          <a:xfrm>
            <a:off x="4442234" y="2963569"/>
            <a:ext cx="7749766" cy="3441327"/>
          </a:xfrm>
          <a:prstGeom prst="rect">
            <a:avLst/>
          </a:prstGeom>
        </p:spPr>
        <p:txBody>
          <a:bodyPr wrap="square">
            <a:spAutoFit/>
          </a:bodyPr>
          <a:lstStyle/>
          <a:p>
            <a:pPr fontAlgn="base"/>
            <a:r>
              <a:rPr lang="en-US" b="1" u="sng" dirty="0"/>
              <a:t>Convolutional Neural Network(CNN</a:t>
            </a:r>
            <a:r>
              <a:rPr lang="en-US" b="1" dirty="0"/>
              <a:t>) :</a:t>
            </a:r>
            <a:r>
              <a:rPr lang="en-US" dirty="0"/>
              <a:t> CNN, is a deep learning neural network sketched for processing structured arrays of data such as portrayals.</a:t>
            </a:r>
          </a:p>
          <a:p>
            <a:pPr marL="285750" indent="-285750" fontAlgn="base">
              <a:buFont typeface="Arial" panose="020B0604020202020204" pitchFamily="34" charset="0"/>
              <a:buChar char="•"/>
            </a:pPr>
            <a:r>
              <a:rPr lang="en-US" dirty="0"/>
              <a:t>CNN are very satisfactory at picking up on design in the input image, such as lines, gradients, circles, or even eyes and faces.</a:t>
            </a:r>
          </a:p>
          <a:p>
            <a:pPr marL="285750" indent="-285750" fontAlgn="base">
              <a:buFont typeface="Arial" panose="020B0604020202020204" pitchFamily="34" charset="0"/>
              <a:buChar char="•"/>
            </a:pPr>
            <a:r>
              <a:rPr lang="en-US" dirty="0"/>
              <a:t>CNN can run directly on a underdone image and do not need any preprocessing.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Firstly we have imported libraries such as </a:t>
            </a:r>
            <a:r>
              <a:rPr lang="en-US" dirty="0" err="1">
                <a:latin typeface="Calibri" panose="020F0502020204030204" pitchFamily="34" charset="0"/>
                <a:ea typeface="Calibri" panose="020F0502020204030204" pitchFamily="34" charset="0"/>
                <a:cs typeface="Times New Roman" panose="02020603050405020304" pitchFamily="18" charset="0"/>
              </a:rPr>
              <a:t>numpy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keras</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OpenCV</a:t>
            </a:r>
            <a:r>
              <a:rPr lang="en-US" dirty="0">
                <a:latin typeface="Calibri" panose="020F0502020204030204" pitchFamily="34" charset="0"/>
                <a:ea typeface="Calibri" panose="020F0502020204030204" pitchFamily="34" charset="0"/>
                <a:cs typeface="Times New Roman" panose="02020603050405020304" pitchFamily="18" charset="0"/>
              </a:rPr>
              <a:t> for emotion detection</a:t>
            </a: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have used webcam for capturing video to </a:t>
            </a:r>
            <a:r>
              <a:rPr lang="en-US" dirty="0" err="1">
                <a:latin typeface="Calibri" panose="020F0502020204030204" pitchFamily="34" charset="0"/>
                <a:ea typeface="Calibri" panose="020F0502020204030204" pitchFamily="34" charset="0"/>
                <a:cs typeface="Times New Roman" panose="02020603050405020304" pitchFamily="18" charset="0"/>
              </a:rPr>
              <a:t>enculcate</a:t>
            </a:r>
            <a:r>
              <a:rPr lang="en-US" dirty="0">
                <a:latin typeface="Calibri" panose="020F0502020204030204" pitchFamily="34" charset="0"/>
                <a:ea typeface="Calibri" panose="020F0502020204030204" pitchFamily="34" charset="0"/>
                <a:cs typeface="Times New Roman" panose="02020603050405020304" pitchFamily="18" charset="0"/>
              </a:rPr>
              <a:t> the emotions.</a:t>
            </a: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Cascade algorithm helps in detecting the pixels of the particular image or video.</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384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2709" y="102780"/>
            <a:ext cx="6663351" cy="646331"/>
          </a:xfrm>
          <a:prstGeom prst="rect">
            <a:avLst/>
          </a:prstGeom>
        </p:spPr>
        <p:txBody>
          <a:bodyPr wrap="square">
            <a:spAutoFit/>
          </a:bodyPr>
          <a:lstStyle/>
          <a:p>
            <a:pPr algn="ctr"/>
            <a:r>
              <a:rPr lang="en-US" dirty="0"/>
              <a:t> </a:t>
            </a:r>
            <a:r>
              <a:rPr lang="en-US" sz="3600" b="1" u="sng" dirty="0">
                <a:effectLst>
                  <a:outerShdw blurRad="38100" dist="38100" dir="2700000" algn="tl">
                    <a:srgbClr val="000000">
                      <a:alpha val="43137"/>
                    </a:srgbClr>
                  </a:outerShdw>
                </a:effectLst>
              </a:rPr>
              <a:t>Python libraries used</a:t>
            </a:r>
          </a:p>
        </p:txBody>
      </p:sp>
      <p:sp>
        <p:nvSpPr>
          <p:cNvPr id="3" name="Rectangle 2"/>
          <p:cNvSpPr/>
          <p:nvPr/>
        </p:nvSpPr>
        <p:spPr>
          <a:xfrm>
            <a:off x="190123" y="986828"/>
            <a:ext cx="12001877" cy="5139869"/>
          </a:xfrm>
          <a:prstGeom prst="rect">
            <a:avLst/>
          </a:prstGeom>
        </p:spPr>
        <p:txBody>
          <a:bodyPr wrap="square">
            <a:spAutoFit/>
          </a:bodyPr>
          <a:lstStyle/>
          <a:p>
            <a:pPr marL="342900" indent="-342900">
              <a:buFont typeface="Arial" panose="020B0604020202020204" pitchFamily="34" charset="0"/>
              <a:buChar char="•"/>
            </a:pPr>
            <a:r>
              <a:rPr lang="en-US" sz="2400" b="1" u="sng" dirty="0" err="1"/>
              <a:t>NumPy</a:t>
            </a:r>
            <a:r>
              <a:rPr lang="en-US" sz="2000" b="1" u="sng" dirty="0"/>
              <a:t>: </a:t>
            </a:r>
            <a:r>
              <a:rPr lang="en-US" sz="2000" dirty="0"/>
              <a:t>Numerical Python (</a:t>
            </a:r>
            <a:r>
              <a:rPr lang="en-US" sz="2000" dirty="0" err="1"/>
              <a:t>NumPy</a:t>
            </a:r>
            <a:r>
              <a:rPr lang="en-US" sz="2000" dirty="0"/>
              <a:t>) is an open source Python library used for working with arrays and matrices. An array object in </a:t>
            </a:r>
            <a:r>
              <a:rPr lang="en-US" sz="2000" dirty="0" err="1"/>
              <a:t>NumPy</a:t>
            </a:r>
            <a:r>
              <a:rPr lang="en-US" sz="2000" dirty="0"/>
              <a:t> is called </a:t>
            </a:r>
            <a:r>
              <a:rPr lang="en-US" sz="2000" dirty="0" err="1"/>
              <a:t>nd.array</a:t>
            </a:r>
            <a:r>
              <a:rPr lang="en-US" sz="2000" dirty="0"/>
              <a:t>. CNN inputs are arrays of numbers and </a:t>
            </a:r>
            <a:r>
              <a:rPr lang="en-US" sz="2000" dirty="0" err="1"/>
              <a:t>NumPy</a:t>
            </a:r>
            <a:r>
              <a:rPr lang="en-US" sz="2000" dirty="0"/>
              <a:t> can be used to convert images into </a:t>
            </a:r>
            <a:r>
              <a:rPr lang="en-US" sz="2000" dirty="0" err="1"/>
              <a:t>NumPy</a:t>
            </a:r>
            <a:r>
              <a:rPr lang="en-US" sz="2000" dirty="0"/>
              <a:t> arrays to easily perform matrix multiplications and other CNN operations</a:t>
            </a:r>
            <a:r>
              <a:rPr lang="en-US" dirty="0"/>
              <a:t>. </a:t>
            </a:r>
          </a:p>
          <a:p>
            <a:pPr marL="342900" indent="-342900">
              <a:buFont typeface="Arial" panose="020B0604020202020204" pitchFamily="34" charset="0"/>
              <a:buChar char="•"/>
            </a:pPr>
            <a:endParaRPr lang="en-US" sz="2400" b="1" u="sng" dirty="0"/>
          </a:p>
          <a:p>
            <a:pPr marL="342900" indent="-342900">
              <a:buFont typeface="Arial" panose="020B0604020202020204" pitchFamily="34" charset="0"/>
              <a:buChar char="•"/>
            </a:pPr>
            <a:r>
              <a:rPr lang="en-US" sz="2400" b="1" u="sng" dirty="0" err="1"/>
              <a:t>OpenCV</a:t>
            </a:r>
            <a:r>
              <a:rPr lang="en-US" sz="2400" b="1" dirty="0"/>
              <a:t>:</a:t>
            </a:r>
            <a:r>
              <a:rPr lang="en-US" dirty="0"/>
              <a:t> </a:t>
            </a:r>
            <a:r>
              <a:rPr lang="en-US" sz="2000" dirty="0" err="1"/>
              <a:t>OpenCV</a:t>
            </a:r>
            <a:r>
              <a:rPr lang="en-US" sz="2000" dirty="0"/>
              <a:t> is an open source library for CV, ML and image processing. Images and videos can be processed by </a:t>
            </a:r>
            <a:r>
              <a:rPr lang="en-US" sz="2000" dirty="0" err="1"/>
              <a:t>OpenCV</a:t>
            </a:r>
            <a:r>
              <a:rPr lang="en-US" sz="2000" dirty="0"/>
              <a:t> to identify objects, faces and handwriting. When it is integrated with a library such as </a:t>
            </a:r>
            <a:r>
              <a:rPr lang="en-US" sz="2000" dirty="0" err="1"/>
              <a:t>Numpy</a:t>
            </a:r>
            <a:r>
              <a:rPr lang="en-US" sz="2000" dirty="0"/>
              <a:t>, </a:t>
            </a:r>
            <a:r>
              <a:rPr lang="en-US" sz="2000" dirty="0" err="1"/>
              <a:t>OpenCV</a:t>
            </a:r>
            <a:r>
              <a:rPr lang="en-US" sz="2000" dirty="0"/>
              <a:t> can process array structures for analysis. Mathematical operations are performed on these array structures for pattern recognition.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u="sng" dirty="0" err="1"/>
              <a:t>Keras</a:t>
            </a:r>
            <a:r>
              <a:rPr lang="en-US" sz="2400" b="1" u="sng" dirty="0"/>
              <a:t>: </a:t>
            </a:r>
            <a:r>
              <a:rPr lang="en-US" sz="2000" dirty="0" err="1"/>
              <a:t>Keras</a:t>
            </a:r>
            <a:r>
              <a:rPr lang="en-US" sz="2000" dirty="0"/>
              <a:t> is an open-source software library that provides a Python interface for artificial neural networks. </a:t>
            </a:r>
            <a:r>
              <a:rPr lang="en-US" sz="2000" dirty="0" err="1"/>
              <a:t>Keras</a:t>
            </a:r>
            <a:r>
              <a:rPr lang="en-US" sz="2000" dirty="0"/>
              <a:t> acts as an interface for the </a:t>
            </a:r>
            <a:r>
              <a:rPr lang="en-US" sz="2000" dirty="0" err="1"/>
              <a:t>TensorFlow</a:t>
            </a:r>
            <a:r>
              <a:rPr lang="en-US" sz="2000" dirty="0"/>
              <a:t> library. </a:t>
            </a:r>
            <a:r>
              <a:rPr lang="en-US" sz="2000" b="1" u="sng" dirty="0"/>
              <a:t> </a:t>
            </a:r>
          </a:p>
          <a:p>
            <a:pPr marL="342900" indent="-342900">
              <a:buFont typeface="Arial" panose="020B0604020202020204" pitchFamily="34" charset="0"/>
              <a:buChar char="•"/>
            </a:pPr>
            <a:endParaRPr lang="en-US" sz="2000" b="1" u="sng" dirty="0"/>
          </a:p>
          <a:p>
            <a:pPr marL="342900" indent="-342900">
              <a:buFont typeface="Arial" panose="020B0604020202020204" pitchFamily="34" charset="0"/>
              <a:buChar char="•"/>
            </a:pPr>
            <a:r>
              <a:rPr lang="en-US" sz="2400" b="1" u="sng" dirty="0" err="1"/>
              <a:t>TensorFlow</a:t>
            </a:r>
            <a:r>
              <a:rPr lang="en-US" sz="2400" b="1" u="sng" dirty="0"/>
              <a:t>: </a:t>
            </a:r>
            <a:r>
              <a:rPr lang="en-US" sz="2000" dirty="0" err="1"/>
              <a:t>TensorFlow</a:t>
            </a:r>
            <a:r>
              <a:rPr lang="en-US" sz="2000" dirty="0"/>
              <a:t> is a free and open-source software library for machine learning and artificial intelligence. It can be used across a range of tasks but has a particular focus on training and inference of deep neural networks.</a:t>
            </a:r>
          </a:p>
        </p:txBody>
      </p:sp>
    </p:spTree>
    <p:extLst>
      <p:ext uri="{BB962C8B-B14F-4D97-AF65-F5344CB8AC3E}">
        <p14:creationId xmlns:p14="http://schemas.microsoft.com/office/powerpoint/2010/main" val="181250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64" t="3656" r="805" b="4301"/>
          <a:stretch/>
        </p:blipFill>
        <p:spPr>
          <a:xfrm>
            <a:off x="196159" y="422350"/>
            <a:ext cx="5110659" cy="3730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96159" y="4475544"/>
            <a:ext cx="4914500" cy="1200329"/>
          </a:xfrm>
          <a:prstGeom prst="rect">
            <a:avLst/>
          </a:prstGeom>
        </p:spPr>
        <p:txBody>
          <a:bodyPr wrap="square">
            <a:spAutoFit/>
          </a:bodyPr>
          <a:lstStyle/>
          <a:p>
            <a:r>
              <a:rPr lang="en-US" dirty="0"/>
              <a:t>Fig.: The </a:t>
            </a:r>
            <a:r>
              <a:rPr lang="en-US" dirty="0" err="1"/>
              <a:t>heatmap</a:t>
            </a:r>
            <a:r>
              <a:rPr lang="en-US" dirty="0"/>
              <a:t> shows the correlation between the predicted value and the actual value. From this we can infer the correct number of emotions predicted for each class</a:t>
            </a:r>
          </a:p>
        </p:txBody>
      </p:sp>
      <p:pic>
        <p:nvPicPr>
          <p:cNvPr id="4" name="Picture 3"/>
          <p:cNvPicPr>
            <a:picLocks noChangeAspect="1"/>
          </p:cNvPicPr>
          <p:nvPr/>
        </p:nvPicPr>
        <p:blipFill rotWithShape="1">
          <a:blip r:embed="rId3"/>
          <a:srcRect l="1172" t="5338" r="4886" b="1023"/>
          <a:stretch/>
        </p:blipFill>
        <p:spPr>
          <a:xfrm>
            <a:off x="5501989" y="422350"/>
            <a:ext cx="6690012" cy="3730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7138671" y="4475544"/>
            <a:ext cx="5116703" cy="646331"/>
          </a:xfrm>
          <a:prstGeom prst="rect">
            <a:avLst/>
          </a:prstGeom>
        </p:spPr>
        <p:txBody>
          <a:bodyPr wrap="square">
            <a:spAutoFit/>
          </a:bodyPr>
          <a:lstStyle/>
          <a:p>
            <a:r>
              <a:rPr lang="en-US" dirty="0"/>
              <a:t>Fig.: The graph is predicting the loss and accuracy of detecting emotions</a:t>
            </a:r>
          </a:p>
        </p:txBody>
      </p:sp>
    </p:spTree>
    <p:extLst>
      <p:ext uri="{BB962C8B-B14F-4D97-AF65-F5344CB8AC3E}">
        <p14:creationId xmlns:p14="http://schemas.microsoft.com/office/powerpoint/2010/main" val="139284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42BE1-B6FA-ABB1-9300-A7F292E575D8}"/>
              </a:ext>
            </a:extLst>
          </p:cNvPr>
          <p:cNvSpPr txBox="1"/>
          <p:nvPr/>
        </p:nvSpPr>
        <p:spPr>
          <a:xfrm>
            <a:off x="274320" y="9144"/>
            <a:ext cx="5047488" cy="584775"/>
          </a:xfrm>
          <a:prstGeom prst="rect">
            <a:avLst/>
          </a:prstGeom>
          <a:noFill/>
        </p:spPr>
        <p:txBody>
          <a:bodyPr wrap="square" rtlCol="0">
            <a:spAutoFit/>
          </a:bodyPr>
          <a:lstStyle/>
          <a:p>
            <a:r>
              <a:rPr lang="en-IN" sz="3200" dirty="0"/>
              <a:t>CODE:</a:t>
            </a:r>
          </a:p>
        </p:txBody>
      </p:sp>
      <p:pic>
        <p:nvPicPr>
          <p:cNvPr id="4" name="Picture 3">
            <a:extLst>
              <a:ext uri="{FF2B5EF4-FFF2-40B4-BE49-F238E27FC236}">
                <a16:creationId xmlns:a16="http://schemas.microsoft.com/office/drawing/2014/main" id="{FF13A37E-D1E4-40E4-BB9F-75CA8E5B3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 y="593919"/>
            <a:ext cx="10847831" cy="5550849"/>
          </a:xfrm>
          <a:prstGeom prst="rect">
            <a:avLst/>
          </a:prstGeom>
        </p:spPr>
      </p:pic>
    </p:spTree>
    <p:extLst>
      <p:ext uri="{BB962C8B-B14F-4D97-AF65-F5344CB8AC3E}">
        <p14:creationId xmlns:p14="http://schemas.microsoft.com/office/powerpoint/2010/main" val="2576603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330</TotalTime>
  <Words>1402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ff4</vt:lpstr>
      <vt:lpstr>Symbol</vt:lpstr>
      <vt:lpstr>Wingdings</vt:lpstr>
      <vt:lpstr>Retrospect</vt:lpstr>
      <vt:lpstr>PSYCHOMO-D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Manoj Singh</cp:lastModifiedBy>
  <cp:revision>29</cp:revision>
  <dcterms:created xsi:type="dcterms:W3CDTF">2022-10-08T05:02:42Z</dcterms:created>
  <dcterms:modified xsi:type="dcterms:W3CDTF">2022-11-22T05:29:46Z</dcterms:modified>
</cp:coreProperties>
</file>