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3"/>
    <p:sldId id="16140622" r:id="rId4"/>
    <p:sldId id="262" r:id="rId5"/>
    <p:sldId id="16140631" r:id="rId6"/>
    <p:sldId id="265" r:id="rId7"/>
    <p:sldId id="266" r:id="rId8"/>
    <p:sldId id="267" r:id="rId9"/>
    <p:sldId id="16140632" r:id="rId10"/>
    <p:sldId id="16140633" r:id="rId11"/>
    <p:sldId id="268" r:id="rId12"/>
    <p:sldId id="16140623" r:id="rId13"/>
    <p:sldId id="269" r:id="rId14"/>
    <p:sldId id="16140627" r:id="rId15"/>
    <p:sldId id="16140628" r:id="rId16"/>
    <p:sldId id="1614062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ustomXml" Target="../customXml/item3.xml"/><Relationship Id="rId24" Type="http://schemas.openxmlformats.org/officeDocument/2006/relationships/customXml" Target="../customXml/item2.xml"/><Relationship Id="rId23" Type="http://schemas.openxmlformats.org/officeDocument/2006/relationships/customXml" Target="../customXml/item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946785" y="4586605"/>
            <a:ext cx="10150475" cy="70675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1. Asha Rayadurai-Tagore Institute of Engineering and Technology-B.Tech-AI&amp;DS</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altLang="en-GB" sz="2000" dirty="0"/>
              <a:t>The development and deployment of machine learning models can significantly enhance our understanding of access to improved drinking water sources. By leveraging socio-economic, geographic, and water quality data, these models can predict outcomes and identify areas for improvement. This can inform evidence-based policymaking, optimize resource allocation, and ultimately improve the health and well-being of communities.</a:t>
            </a:r>
            <a:endParaRPr lang="en-US" altLang="en-GB" sz="2000" dirty="0"/>
          </a:p>
          <a:p>
            <a:pPr marL="0" indent="0">
              <a:buNone/>
            </a:pPr>
            <a:endParaRPr lang="en-US" altLang="en-GB"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sz="2000" b="1" dirty="0"/>
          </a:p>
          <a:p>
            <a:pPr marL="305435" indent="-305435"/>
            <a:r>
              <a:rPr lang="en-US" altLang="en-GB" sz="2400" dirty="0"/>
              <a:t>Future research can focus on integrating machine learning with IoT sensors and real-time data to enable proactive water management. Additionally, developing early warning systems for water-related disasters and personalized water management systems can further enhance the impact. Expanding the scope to other water-related issues, such as water scarcity and wastewater management, can also be explored. </a:t>
            </a:r>
            <a:endParaRPr lang="en-US" altLang="en-GB" sz="24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US" altLang="en-GB" sz="2400" dirty="0"/>
              <a:t>AI Kosh Dataset Link –</a:t>
            </a:r>
            <a:endParaRPr lang="en-US" altLang="en-GB" sz="2400" dirty="0"/>
          </a:p>
          <a:p>
            <a:pPr marL="0" indent="0">
              <a:buNone/>
            </a:pPr>
            <a:r>
              <a:rPr lang="en-US" altLang="en-GB" sz="2400" u="sng" dirty="0"/>
              <a:t>https://aikosh.indiaai.gov.in/web/datasets/details/improved_source_of_drinking_water</a:t>
            </a:r>
            <a:r>
              <a:rPr lang="en-US" altLang="en-GB" sz="2400" u="sng" dirty="0"/>
              <a:t>_multiple_indicator_survey_78th_round.html</a:t>
            </a:r>
            <a:endParaRPr lang="en-US" altLang="en-GB" sz="2400" u="sng" dirty="0"/>
          </a:p>
          <a:p>
            <a:pPr marL="0" indent="0">
              <a:buNone/>
            </a:pPr>
            <a:endParaRPr lang="en-US" altLang="en-GB" sz="2400" u="sn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6" name="Content Placeholder 5"/>
          <p:cNvPicPr>
            <a:picLocks noChangeAspect="1"/>
          </p:cNvPicPr>
          <p:nvPr>
            <p:ph idx="1"/>
          </p:nvPr>
        </p:nvPicPr>
        <p:blipFill>
          <a:blip r:embed="rId1"/>
          <a:stretch>
            <a:fillRect/>
          </a:stretch>
        </p:blipFill>
        <p:spPr>
          <a:xfrm>
            <a:off x="3083560" y="1301750"/>
            <a:ext cx="6024245" cy="4673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6" name="Content Placeholder 5"/>
          <p:cNvPicPr>
            <a:picLocks noChangeAspect="1"/>
          </p:cNvPicPr>
          <p:nvPr>
            <p:ph idx="1"/>
          </p:nvPr>
        </p:nvPicPr>
        <p:blipFill>
          <a:blip r:embed="rId1"/>
          <a:stretch>
            <a:fillRect/>
          </a:stretch>
        </p:blipFill>
        <p:spPr>
          <a:xfrm>
            <a:off x="3065145" y="1301750"/>
            <a:ext cx="6060440" cy="4673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4" name="Content Placeholder 3"/>
          <p:cNvPicPr>
            <a:picLocks noChangeAspect="1"/>
          </p:cNvPicPr>
          <p:nvPr>
            <p:ph idx="1"/>
          </p:nvPr>
        </p:nvPicPr>
        <p:blipFill>
          <a:blip r:embed="rId1"/>
          <a:stretch>
            <a:fillRect/>
          </a:stretch>
        </p:blipFill>
        <p:spPr>
          <a:xfrm>
            <a:off x="3089275" y="1301750"/>
            <a:ext cx="6012180" cy="4673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lnSpcReduction="10000"/>
          </a:bodyPr>
          <a:lstStyle/>
          <a:p>
            <a:pPr marL="0" indent="0">
              <a:buNone/>
            </a:pPr>
            <a:r>
              <a:rPr lang="en-US" altLang="en-GB" dirty="0"/>
              <a:t>  </a:t>
            </a:r>
            <a:r>
              <a:rPr lang="en-US" altLang="en-GB" sz="2000" dirty="0">
                <a:latin typeface="Calibri" panose="020F0502020204030204" charset="0"/>
                <a:cs typeface="Calibri" panose="020F0502020204030204" charset="0"/>
              </a:rPr>
              <a:t>Access to safe and improved sources of drinking water remains a critical issue in India, especially in rural and underdeveloped regions. Despite ongoing efforts under the Sustainable Development Goals (SDGs), inequalities persist in water accessibility across states and socio-economic groups. This project aims to analyze data from the 78th Round of the Multiple Indicator Survey (MIS) to assess the percentage of the population with access to improved drinking water sources. It will also explore related indicators such as use of clean cooking fuel and migration trends. By identifying patterns and disparities, the study will generate actionable insights to support evidence-based policymaking. The ultimate goal is to help ensure equitable access to clean water and contribute to India's progress on SDG targets.</a:t>
            </a:r>
            <a:endParaRPr lang="en-US" altLang="en-GB" sz="2000" dirty="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chemeClr val="accent1"/>
                </a:solidFill>
                <a:latin typeface="Arial" panose="020B0604020202020204" pitchFamily="34" charset="0"/>
                <a:cs typeface="Arial" panose="020B0604020202020204" pitchFamily="34" charset="0"/>
                <a:sym typeface="+mn-ea"/>
              </a:rPr>
              <a:t>Proposed Solution</a:t>
            </a:r>
            <a:endParaRPr lang="en-GB" altLang="en-US"/>
          </a:p>
        </p:txBody>
      </p:sp>
      <p:sp>
        <p:nvSpPr>
          <p:cNvPr id="3" name="Content Placeholder 2"/>
          <p:cNvSpPr>
            <a:spLocks noGrp="1"/>
          </p:cNvSpPr>
          <p:nvPr>
            <p:ph idx="1"/>
          </p:nvPr>
        </p:nvSpPr>
        <p:spPr/>
        <p:txBody>
          <a:bodyPr>
            <a:normAutofit fontScale="50000"/>
          </a:bodyPr>
          <a:p>
            <a:pPr marL="305435" indent="-305435"/>
            <a:r>
              <a:rPr lang="en-IN" sz="1700" b="1" dirty="0">
                <a:latin typeface="Calibri" panose="020F0502020204030204"/>
                <a:ea typeface="+mn-lt"/>
                <a:cs typeface="+mn-lt"/>
                <a:sym typeface="+mn-ea"/>
              </a:rPr>
              <a:t>The proposed system aims to address the</a:t>
            </a:r>
            <a:r>
              <a:rPr lang="en-US" altLang="en-IN" sz="1700" b="1" dirty="0">
                <a:latin typeface="Calibri" panose="020F0502020204030204"/>
                <a:ea typeface="+mn-lt"/>
                <a:cs typeface="+mn-lt"/>
                <a:sym typeface="+mn-ea"/>
              </a:rPr>
              <a:t> </a:t>
            </a:r>
            <a:r>
              <a:rPr lang="en-US" altLang="en-GB" sz="1700" b="1" dirty="0">
                <a:latin typeface="Calibri" panose="020F0502020204030204"/>
                <a:ea typeface="+mn-lt"/>
                <a:cs typeface="+mn-lt"/>
                <a:sym typeface="+mn-ea"/>
              </a:rPr>
              <a:t>percentage of the population with access to improved drinking water sources. It will also</a:t>
            </a:r>
            <a:endParaRPr lang="en-US" altLang="en-GB" sz="1700" b="1" dirty="0">
              <a:latin typeface="Calibri" panose="020F0502020204030204"/>
              <a:ea typeface="+mn-lt"/>
              <a:cs typeface="+mn-lt"/>
            </a:endParaRPr>
          </a:p>
          <a:p>
            <a:pPr marL="0" indent="0">
              <a:buNone/>
            </a:pPr>
            <a:r>
              <a:rPr lang="en-US" altLang="en-GB" sz="1700" b="1" dirty="0">
                <a:latin typeface="Calibri" panose="020F0502020204030204"/>
                <a:ea typeface="+mn-lt"/>
                <a:cs typeface="+mn-lt"/>
                <a:sym typeface="+mn-ea"/>
              </a:rPr>
              <a:t>              explore related indicators such as use of clean cooking fuel and migration trends.</a:t>
            </a:r>
            <a:r>
              <a:rPr lang="en-IN" sz="1700" b="1" dirty="0">
                <a:latin typeface="Calibri" panose="020F0502020204030204"/>
                <a:ea typeface="+mn-lt"/>
                <a:cs typeface="+mn-lt"/>
                <a:sym typeface="+mn-ea"/>
              </a:rPr>
              <a:t> The solution will consist of the following components:</a:t>
            </a:r>
            <a:endParaRPr lang="en-IN" sz="1700" b="1" dirty="0">
              <a:latin typeface="Calibri" panose="020F0502020204030204"/>
              <a:cs typeface="Calibri" panose="020F0502020204030204"/>
            </a:endParaRPr>
          </a:p>
          <a:p>
            <a:pPr marL="305435" indent="-305435"/>
            <a:r>
              <a:rPr lang="en-IN" sz="1700" b="1" dirty="0">
                <a:latin typeface="Calibri" panose="020F0502020204030204"/>
                <a:ea typeface="+mn-lt"/>
                <a:cs typeface="+mn-lt"/>
                <a:sym typeface="+mn-ea"/>
              </a:rPr>
              <a:t>Data Collection:</a:t>
            </a:r>
            <a:endParaRPr lang="en-IN" sz="1700" b="1" dirty="0">
              <a:latin typeface="Calibri" panose="020F0502020204030204"/>
              <a:cs typeface="Calibri" panose="020F0502020204030204"/>
            </a:endParaRPr>
          </a:p>
          <a:p>
            <a:pPr marL="629920" lvl="1" indent="-305435"/>
            <a:r>
              <a:rPr lang="en-US" altLang="en-IN" sz="1700" b="1" dirty="0">
                <a:latin typeface="Calibri" panose="020F0502020204030204"/>
                <a:ea typeface="+mn-lt"/>
                <a:cs typeface="+mn-lt"/>
                <a:sym typeface="+mn-ea"/>
              </a:rPr>
              <a:t> </a:t>
            </a:r>
            <a:r>
              <a:rPr lang="en-IN" sz="1700" b="1" dirty="0">
                <a:latin typeface="Calibri" panose="020F0502020204030204"/>
                <a:ea typeface="+mn-lt"/>
                <a:cs typeface="+mn-lt"/>
                <a:sym typeface="+mn-ea"/>
              </a:rPr>
              <a:t>Gather historical data on</a:t>
            </a:r>
            <a:r>
              <a:rPr lang="en-US" altLang="en-IN" sz="1700" b="1" dirty="0">
                <a:latin typeface="Calibri" panose="020F0502020204030204"/>
                <a:ea typeface="+mn-lt"/>
                <a:cs typeface="+mn-lt"/>
                <a:sym typeface="+mn-ea"/>
              </a:rPr>
              <a:t> census of India,Water and Sanitation Program,</a:t>
            </a:r>
            <a:r>
              <a:rPr lang="en-US" altLang="en-GB" sz="1700" b="1" dirty="0">
                <a:latin typeface="Calibri" panose="020F0502020204030204"/>
                <a:ea typeface="+mn-lt"/>
                <a:cs typeface="+mn-lt"/>
                <a:sym typeface="+mn-ea"/>
              </a:rPr>
              <a:t> Per capita water availability.</a:t>
            </a:r>
            <a:endParaRPr lang="en-US" altLang="en-GB" sz="1700" b="1" dirty="0">
              <a:latin typeface="Calibri" panose="020F0502020204030204"/>
              <a:ea typeface="+mn-lt"/>
              <a:cs typeface="+mn-lt"/>
            </a:endParaRPr>
          </a:p>
          <a:p>
            <a:pPr marL="629920" lvl="1" indent="-305435"/>
            <a:r>
              <a:rPr lang="en-US" altLang="en-IN" sz="1700" b="1" dirty="0">
                <a:latin typeface="Calibri" panose="020F0502020204030204"/>
                <a:ea typeface="+mn-lt"/>
                <a:cs typeface="+mn-lt"/>
                <a:sym typeface="+mn-ea"/>
              </a:rPr>
              <a:t>  </a:t>
            </a:r>
            <a:r>
              <a:rPr lang="en-IN" sz="1700" b="1" dirty="0">
                <a:latin typeface="Calibri" panose="020F0502020204030204"/>
                <a:ea typeface="+mn-lt"/>
                <a:cs typeface="+mn-lt"/>
                <a:sym typeface="+mn-ea"/>
              </a:rPr>
              <a:t>Utilize real-time data sources, such as</a:t>
            </a:r>
            <a:r>
              <a:rPr lang="en-US" altLang="en-IN" sz="1700" b="1" dirty="0">
                <a:latin typeface="Calibri" panose="020F0502020204030204"/>
                <a:ea typeface="+mn-lt"/>
                <a:cs typeface="+mn-lt"/>
                <a:sym typeface="+mn-ea"/>
              </a:rPr>
              <a:t>  India Water Tool,State of water Resources in India(2024),National Family Health Survey(NFHS).</a:t>
            </a:r>
            <a:endParaRPr lang="en-IN" sz="1700" b="1" dirty="0">
              <a:latin typeface="Calibri" panose="020F0502020204030204"/>
              <a:cs typeface="Calibri" panose="020F0502020204030204"/>
            </a:endParaRPr>
          </a:p>
          <a:p>
            <a:pPr marL="305435" indent="-305435"/>
            <a:r>
              <a:rPr lang="en-IN" sz="1700" b="1" dirty="0">
                <a:latin typeface="Calibri" panose="020F0502020204030204"/>
                <a:ea typeface="+mn-lt"/>
                <a:cs typeface="+mn-lt"/>
                <a:sym typeface="+mn-ea"/>
              </a:rPr>
              <a:t>Data Preprocessing:</a:t>
            </a:r>
            <a:endParaRPr lang="en-IN" sz="1700" b="1" dirty="0">
              <a:latin typeface="Calibri" panose="020F0502020204030204"/>
              <a:cs typeface="Calibri" panose="020F0502020204030204"/>
            </a:endParaRPr>
          </a:p>
          <a:p>
            <a:pPr marL="629920" lvl="1" indent="-305435"/>
            <a:r>
              <a:rPr lang="en-IN" sz="1700" b="1" dirty="0">
                <a:latin typeface="Calibri" panose="020F0502020204030204"/>
                <a:ea typeface="+mn-lt"/>
                <a:cs typeface="+mn-lt"/>
                <a:sym typeface="+mn-ea"/>
              </a:rPr>
              <a:t>Clean and preprocess the collected data to handle missing values, outliers, and inconsistencies.</a:t>
            </a:r>
            <a:endParaRPr lang="en-IN" sz="1700" b="1" dirty="0">
              <a:latin typeface="Calibri" panose="020F0502020204030204"/>
              <a:cs typeface="Calibri" panose="020F0502020204030204"/>
            </a:endParaRPr>
          </a:p>
          <a:p>
            <a:pPr marL="629920" lvl="1" indent="-305435"/>
            <a:r>
              <a:rPr lang="en-IN" sz="1700" b="1" dirty="0">
                <a:latin typeface="Calibri" panose="020F0502020204030204"/>
                <a:ea typeface="+mn-lt"/>
                <a:cs typeface="+mn-lt"/>
                <a:sym typeface="+mn-ea"/>
              </a:rPr>
              <a:t>Feature engineering to extract relevant features from the data that might impact </a:t>
            </a:r>
            <a:r>
              <a:rPr lang="en-US" altLang="en-IN" sz="1700" b="1" dirty="0">
                <a:latin typeface="Calibri" panose="020F0502020204030204"/>
                <a:ea typeface="+mn-lt"/>
                <a:cs typeface="+mn-lt"/>
                <a:sym typeface="+mn-ea"/>
              </a:rPr>
              <a:t>water</a:t>
            </a:r>
            <a:r>
              <a:rPr lang="en-IN" sz="1700" b="1" dirty="0">
                <a:latin typeface="Calibri" panose="020F0502020204030204"/>
                <a:ea typeface="+mn-lt"/>
                <a:cs typeface="+mn-lt"/>
                <a:sym typeface="+mn-ea"/>
              </a:rPr>
              <a:t> demand.</a:t>
            </a:r>
            <a:endParaRPr lang="en-IN" sz="1700" b="1" dirty="0">
              <a:latin typeface="Calibri" panose="020F0502020204030204"/>
              <a:cs typeface="Calibri" panose="020F0502020204030204"/>
            </a:endParaRPr>
          </a:p>
          <a:p>
            <a:pPr marL="305435" indent="-305435"/>
            <a:r>
              <a:rPr lang="en-IN" sz="1700" b="1" dirty="0">
                <a:latin typeface="Calibri" panose="020F0502020204030204"/>
                <a:ea typeface="+mn-lt"/>
                <a:cs typeface="+mn-lt"/>
                <a:sym typeface="+mn-ea"/>
              </a:rPr>
              <a:t>Machine Learning Algorithm:</a:t>
            </a:r>
            <a:endParaRPr lang="en-IN" sz="1700" b="1" dirty="0">
              <a:latin typeface="Calibri" panose="020F0502020204030204"/>
              <a:cs typeface="Calibri" panose="020F0502020204030204"/>
            </a:endParaRPr>
          </a:p>
          <a:p>
            <a:pPr marL="629920" lvl="1" indent="-305435"/>
            <a:r>
              <a:rPr lang="en-IN" sz="1700" b="1" dirty="0">
                <a:latin typeface="Calibri" panose="020F0502020204030204"/>
                <a:ea typeface="+mn-lt"/>
                <a:cs typeface="+mn-lt"/>
                <a:sym typeface="+mn-ea"/>
              </a:rPr>
              <a:t>Implement a machine learning algorithm, such as </a:t>
            </a:r>
            <a:r>
              <a:rPr lang="en-US" altLang="en-GB" sz="1700" b="1" dirty="0">
                <a:latin typeface="Calibri" panose="020F0502020204030204"/>
                <a:ea typeface="+mn-lt"/>
                <a:cs typeface="+mn-lt"/>
                <a:sym typeface="+mn-ea"/>
              </a:rPr>
              <a:t>XGBoost and LightGBM,</a:t>
            </a:r>
            <a:r>
              <a:rPr lang="en-IN" sz="1700" b="1" dirty="0">
                <a:latin typeface="Calibri" panose="020F0502020204030204"/>
                <a:ea typeface="+mn-lt"/>
                <a:cs typeface="+mn-lt"/>
                <a:sym typeface="+mn-ea"/>
              </a:rPr>
              <a:t> to predict </a:t>
            </a:r>
            <a:r>
              <a:rPr lang="en-US" altLang="en-IN" sz="1700" b="1" dirty="0">
                <a:latin typeface="Calibri" panose="020F0502020204030204"/>
                <a:ea typeface="+mn-lt"/>
                <a:cs typeface="+mn-lt"/>
                <a:sym typeface="+mn-ea"/>
              </a:rPr>
              <a:t>the water </a:t>
            </a:r>
            <a:endParaRPr lang="en-IN" sz="1700" b="1" dirty="0">
              <a:latin typeface="Calibri" panose="020F0502020204030204"/>
              <a:cs typeface="Calibri" panose="020F0502020204030204"/>
            </a:endParaRPr>
          </a:p>
          <a:p>
            <a:pPr marL="629920" lvl="1" indent="-305435"/>
            <a:r>
              <a:rPr lang="en-IN" sz="1700" b="1" dirty="0">
                <a:latin typeface="Calibri" panose="020F0502020204030204"/>
                <a:ea typeface="+mn-lt"/>
                <a:cs typeface="+mn-lt"/>
                <a:sym typeface="+mn-ea"/>
              </a:rPr>
              <a:t>Consider incorporating other factors like </a:t>
            </a:r>
            <a:r>
              <a:rPr lang="en-US" altLang="en-GB" sz="1700" b="1" dirty="0">
                <a:latin typeface="Calibri" panose="020F0502020204030204"/>
                <a:ea typeface="+mn-lt"/>
                <a:cs typeface="+mn-lt"/>
                <a:sym typeface="+mn-ea"/>
              </a:rPr>
              <a:t>Water source,Water quality,Geographic location.</a:t>
            </a:r>
            <a:endParaRPr lang="en-US" altLang="en-GB" sz="1700" b="1" dirty="0">
              <a:latin typeface="Calibri" panose="020F0502020204030204"/>
              <a:ea typeface="+mn-lt"/>
              <a:cs typeface="+mn-lt"/>
              <a:sym typeface="+mn-ea"/>
            </a:endParaRPr>
          </a:p>
          <a:p>
            <a:pPr marL="305435" indent="-305435"/>
            <a:r>
              <a:rPr lang="en-IN" sz="1700" b="1" dirty="0">
                <a:latin typeface="Calibri" panose="020F0502020204030204"/>
                <a:ea typeface="+mn-lt"/>
                <a:cs typeface="+mn-lt"/>
                <a:sym typeface="+mn-ea"/>
              </a:rPr>
              <a:t>Deployment:</a:t>
            </a:r>
            <a:endParaRPr lang="en-IN" sz="1700" b="1" dirty="0">
              <a:latin typeface="Calibri" panose="020F0502020204030204"/>
              <a:cs typeface="Calibri" panose="020F0502020204030204"/>
            </a:endParaRPr>
          </a:p>
          <a:p>
            <a:pPr marL="629920" lvl="1" indent="-305435"/>
            <a:r>
              <a:rPr lang="en-IN" sz="1700" b="1" dirty="0">
                <a:latin typeface="Calibri" panose="020F0502020204030204"/>
                <a:ea typeface="+mn-lt"/>
                <a:cs typeface="+mn-lt"/>
                <a:sym typeface="+mn-ea"/>
              </a:rPr>
              <a:t>Develop a user-friendly interface or application that provides real-time predictions for</a:t>
            </a:r>
            <a:r>
              <a:rPr lang="en-US" altLang="en-IN" sz="1700" b="1" dirty="0">
                <a:latin typeface="Calibri" panose="020F0502020204030204"/>
                <a:ea typeface="+mn-lt"/>
                <a:cs typeface="+mn-lt"/>
                <a:sym typeface="+mn-ea"/>
              </a:rPr>
              <a:t> water survey for a people.</a:t>
            </a:r>
            <a:endParaRPr lang="en-IN" sz="1700" b="1" dirty="0">
              <a:latin typeface="Calibri" panose="020F0502020204030204"/>
              <a:cs typeface="Calibri" panose="020F0502020204030204"/>
            </a:endParaRPr>
          </a:p>
          <a:p>
            <a:pPr marL="629920" lvl="1" indent="-305435"/>
            <a:r>
              <a:rPr lang="en-IN" sz="1700" b="1" dirty="0">
                <a:latin typeface="Calibri" panose="020F0502020204030204"/>
                <a:ea typeface="+mn-lt"/>
                <a:cs typeface="+mn-lt"/>
                <a:sym typeface="+mn-ea"/>
              </a:rPr>
              <a:t>Deploy the solution on a scalable and reliable platform, considering factors like server infrastructure, response time, and user accessibility.</a:t>
            </a:r>
            <a:endParaRPr lang="en-IN" sz="1700" b="1" dirty="0">
              <a:latin typeface="Calibri" panose="020F0502020204030204"/>
              <a:cs typeface="Calibri" panose="020F0502020204030204"/>
            </a:endParaRPr>
          </a:p>
          <a:p>
            <a:pPr marL="305435" indent="-305435"/>
            <a:r>
              <a:rPr lang="en-IN" sz="1700" b="1" dirty="0">
                <a:latin typeface="Calibri" panose="020F0502020204030204"/>
                <a:ea typeface="+mn-lt"/>
                <a:cs typeface="+mn-lt"/>
                <a:sym typeface="+mn-ea"/>
              </a:rPr>
              <a:t>Evaluation:</a:t>
            </a:r>
            <a:endParaRPr lang="en-IN" sz="1700" b="1" dirty="0">
              <a:latin typeface="Calibri" panose="020F0502020204030204"/>
              <a:cs typeface="Calibri" panose="020F0502020204030204"/>
            </a:endParaRPr>
          </a:p>
          <a:p>
            <a:pPr marL="629920" lvl="1" indent="-305435"/>
            <a:r>
              <a:rPr lang="en-IN" sz="1700" b="1" dirty="0">
                <a:latin typeface="Calibri" panose="020F0502020204030204"/>
                <a:ea typeface="+mn-lt"/>
                <a:cs typeface="+mn-lt"/>
                <a:sym typeface="+mn-ea"/>
              </a:rPr>
              <a:t>Assess the model's performance using appropriate metrics such as Mean Absolute Error (MAE), Root Mean Squared Error (RMSE), or other relevant metrics.</a:t>
            </a:r>
            <a:endParaRPr lang="en-IN" sz="1700" b="1" dirty="0">
              <a:latin typeface="Calibri" panose="020F0502020204030204"/>
              <a:cs typeface="Calibri" panose="020F0502020204030204"/>
            </a:endParaRPr>
          </a:p>
          <a:p>
            <a:pPr marL="629920" lvl="1" indent="-305435"/>
            <a:r>
              <a:rPr lang="en-IN" sz="1700" b="1" dirty="0">
                <a:latin typeface="Calibri" panose="020F0502020204030204"/>
                <a:ea typeface="+mn-lt"/>
                <a:cs typeface="+mn-lt"/>
                <a:sym typeface="+mn-ea"/>
              </a:rPr>
              <a:t>Fine-tune the model based on feedback and continuous monitoring of prediction accuracy.</a:t>
            </a:r>
            <a:endParaRPr lang="en-IN" sz="1700" b="1" dirty="0">
              <a:latin typeface="Calibri" panose="020F0502020204030204"/>
            </a:endParaRPr>
          </a:p>
          <a:p>
            <a:pPr marL="629920" lvl="1" indent="-305435"/>
            <a:r>
              <a:rPr lang="en-IN" sz="1700" dirty="0">
                <a:ea typeface="+mn-lt"/>
                <a:cs typeface="+mn-lt"/>
                <a:sym typeface="+mn-ea"/>
              </a:rPr>
              <a:t>Result:</a:t>
            </a:r>
            <a:r>
              <a:rPr lang="en-US" altLang="en-IN" sz="1700" dirty="0">
                <a:ea typeface="+mn-lt"/>
                <a:cs typeface="+mn-lt"/>
                <a:sym typeface="+mn-ea"/>
              </a:rPr>
              <a:t>Finally,it tells the water resources available for peoples based on percentage.</a:t>
            </a:r>
            <a:endParaRPr lang="en-US" altLang="en-GB" sz="1700" b="1" dirty="0">
              <a:latin typeface="Calibri" panose="020F0502020204030204"/>
              <a:ea typeface="+mn-lt"/>
              <a:cs typeface="+mn-lt"/>
              <a:sym typeface="+mn-ea"/>
            </a:endParaRPr>
          </a:p>
          <a:p>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a:t>
            </a:r>
            <a:r>
              <a:rPr lang="en-US" altLang="en-GB" sz="1800" b="1">
                <a:solidFill>
                  <a:srgbClr val="0F0F0F"/>
                </a:solidFill>
                <a:ea typeface="+mn-lt"/>
                <a:cs typeface="+mn-lt"/>
              </a:rPr>
              <a:t>percentage of the population with access to improved drinking water sources</a:t>
            </a:r>
            <a:r>
              <a:rPr lang="en-IN" sz="1800" b="1">
                <a:solidFill>
                  <a:srgbClr val="0F0F0F"/>
                </a:solidFill>
                <a:ea typeface="+mn-lt"/>
                <a:cs typeface="+mn-lt"/>
              </a:rPr>
              <a:t>. Here's a suggested structure for this section:</a:t>
            </a:r>
            <a:endParaRPr lang="en-US"/>
          </a:p>
          <a:p>
            <a:pPr marL="305435" indent="-305435"/>
            <a:r>
              <a:rPr lang="en-IN" sz="1800" b="1">
                <a:solidFill>
                  <a:srgbClr val="0F0F0F"/>
                </a:solidFill>
              </a:rPr>
              <a:t>System requirements</a:t>
            </a:r>
            <a:endParaRPr lang="en-IN" sz="1800" b="1">
              <a:solidFill>
                <a:srgbClr val="0F0F0F"/>
              </a:solidFill>
            </a:endParaRPr>
          </a:p>
          <a:p>
            <a:pPr marL="0" indent="0">
              <a:buNone/>
            </a:pPr>
            <a:r>
              <a:rPr lang="en-US" altLang="en-IN" sz="1800" b="1">
                <a:solidFill>
                  <a:srgbClr val="0F0F0F"/>
                </a:solidFill>
              </a:rPr>
              <a:t>               IBM Cloud(Mandatory)</a:t>
            </a:r>
            <a:endParaRPr lang="en-US" altLang="en-IN" sz="1800" b="1">
              <a:solidFill>
                <a:srgbClr val="0F0F0F"/>
              </a:solidFill>
            </a:endParaRPr>
          </a:p>
          <a:p>
            <a:pPr marL="0" indent="0">
              <a:buNone/>
            </a:pPr>
            <a:r>
              <a:rPr lang="en-US" altLang="en-IN" sz="1800" b="1">
                <a:solidFill>
                  <a:srgbClr val="0F0F0F"/>
                </a:solidFill>
              </a:rPr>
              <a:t>               IBM Watsonx studio service for model development and deployment</a:t>
            </a:r>
            <a:endParaRPr lang="en-US" altLang="en-IN" sz="1800" b="1">
              <a:solidFill>
                <a:srgbClr val="0F0F0F"/>
              </a:solidFill>
            </a:endParaRPr>
          </a:p>
          <a:p>
            <a:pPr marL="0" indent="0">
              <a:buNone/>
            </a:pPr>
            <a:r>
              <a:rPr lang="en-US" altLang="en-IN" sz="1800" b="1">
                <a:solidFill>
                  <a:srgbClr val="0F0F0F"/>
                </a:solidFill>
              </a:rPr>
              <a:t>               IBM Cloud object storage for dataset handling</a:t>
            </a:r>
            <a:endParaRPr lang="en-US" altLang="en-IN"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a:t>
            </a:r>
            <a:r>
              <a:rPr lang="en-US" altLang="en-GB" sz="1400" dirty="0">
                <a:ea typeface="+mn-lt"/>
                <a:cs typeface="+mn-lt"/>
              </a:rPr>
              <a:t>percentage of the population with access to improved drinking water sources</a:t>
            </a:r>
            <a:r>
              <a:rPr lang="en-IN" sz="1400" dirty="0">
                <a:ea typeface="+mn-lt"/>
                <a:cs typeface="+mn-lt"/>
              </a:rPr>
              <a:t>. Here's an example structure for this section:</a:t>
            </a:r>
            <a:endParaRPr lang="en-IN" sz="1400" dirty="0"/>
          </a:p>
          <a:p>
            <a:pPr marL="305435" indent="-305435"/>
            <a:r>
              <a:rPr lang="en-IN" sz="1400" b="1" dirty="0">
                <a:ea typeface="+mn-lt"/>
                <a:cs typeface="+mn-lt"/>
              </a:rPr>
              <a:t>Algorithm Selection:</a:t>
            </a:r>
            <a:endParaRPr lang="en-IN" sz="1400" b="1" dirty="0">
              <a:ea typeface="+mn-lt"/>
              <a:cs typeface="+mn-lt"/>
            </a:endParaRPr>
          </a:p>
          <a:p>
            <a:pPr marL="0" indent="0">
              <a:buNone/>
            </a:pPr>
            <a:r>
              <a:rPr lang="en-US" altLang="en-IN" sz="1400" dirty="0"/>
              <a:t>                    Supervised (Random Forests),Unsupervised (K-Means Clustering) and it gives accuracy with LightGBM.</a:t>
            </a:r>
            <a:endParaRPr lang="en-IN" sz="1400" dirty="0"/>
          </a:p>
          <a:p>
            <a:pPr marL="305435" indent="-305435"/>
            <a:r>
              <a:rPr lang="en-IN" sz="1400" b="1" dirty="0">
                <a:ea typeface="+mn-lt"/>
                <a:cs typeface="+mn-lt"/>
              </a:rPr>
              <a:t>Data Input:</a:t>
            </a:r>
            <a:endParaRPr lang="en-IN" sz="1400" b="1" dirty="0">
              <a:ea typeface="+mn-lt"/>
              <a:cs typeface="+mn-lt"/>
            </a:endParaRPr>
          </a:p>
          <a:p>
            <a:pPr marL="0" indent="0">
              <a:buNone/>
            </a:pPr>
            <a:r>
              <a:rPr lang="en-US" altLang="en-IN" sz="1400" dirty="0"/>
              <a:t>                   Types of water sources(pipe,well,riveretc...),Region,State,Village,Bacterial Contamination,Age,Gender,Sector.</a:t>
            </a:r>
            <a:endParaRPr lang="en-IN" sz="1400" dirty="0"/>
          </a:p>
          <a:p>
            <a:pPr marL="305435" indent="-305435"/>
            <a:r>
              <a:rPr lang="en-IN" sz="1400" b="1" dirty="0">
                <a:ea typeface="+mn-lt"/>
                <a:cs typeface="+mn-lt"/>
              </a:rPr>
              <a:t>Training Process:</a:t>
            </a:r>
            <a:endParaRPr lang="en-IN" sz="1400" b="1" dirty="0">
              <a:ea typeface="+mn-lt"/>
              <a:cs typeface="+mn-lt"/>
            </a:endParaRPr>
          </a:p>
          <a:p>
            <a:pPr marL="0" indent="0">
              <a:buNone/>
            </a:pPr>
            <a:r>
              <a:rPr lang="en-US" altLang="en-IN" sz="1400" dirty="0"/>
              <a:t>                   Hyperparameter Tuning optimizes model performance  by finding the best combinations of hyperparameter. </a:t>
            </a:r>
            <a:endParaRPr lang="en-IN" sz="1400" dirty="0"/>
          </a:p>
          <a:p>
            <a:pPr marL="305435" indent="-305435"/>
            <a:r>
              <a:rPr lang="en-IN" sz="1400" b="1" dirty="0">
                <a:ea typeface="+mn-lt"/>
                <a:cs typeface="+mn-lt"/>
              </a:rPr>
              <a:t>Prediction Process:</a:t>
            </a:r>
            <a:endParaRPr lang="en-IN" sz="1400" b="1" dirty="0">
              <a:ea typeface="+mn-lt"/>
              <a:cs typeface="+mn-lt"/>
            </a:endParaRPr>
          </a:p>
          <a:p>
            <a:pPr marL="0" indent="0">
              <a:buNone/>
            </a:pPr>
            <a:r>
              <a:rPr lang="en-US" altLang="en-IN"/>
              <a:t>                Prediction process uses regression and classification to evaluate the models future use.</a:t>
            </a:r>
            <a:endParaRPr lang="en-US" alt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Screenshot 2025-07-28 194830"/>
          <p:cNvPicPr>
            <a:picLocks noChangeAspect="1"/>
          </p:cNvPicPr>
          <p:nvPr>
            <p:ph idx="1"/>
          </p:nvPr>
        </p:nvPicPr>
        <p:blipFill>
          <a:blip r:embed="rId1"/>
          <a:stretch>
            <a:fillRect/>
          </a:stretch>
        </p:blipFill>
        <p:spPr>
          <a:xfrm>
            <a:off x="1644650" y="1301750"/>
            <a:ext cx="8901430" cy="4673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olidFill>
                  <a:schemeClr val="accent1"/>
                </a:solidFill>
                <a:latin typeface="Arial" panose="020B0604020202020204"/>
                <a:ea typeface="+mj-lt"/>
                <a:cs typeface="Arial" panose="020B0604020202020204"/>
                <a:sym typeface="+mn-ea"/>
              </a:rPr>
              <a:t>Result</a:t>
            </a:r>
            <a:endParaRPr lang="en-GB" altLang="en-US"/>
          </a:p>
        </p:txBody>
      </p:sp>
      <p:pic>
        <p:nvPicPr>
          <p:cNvPr id="4" name="Content Placeholder 3" descr="Screenshot 2025-07-28 195043"/>
          <p:cNvPicPr>
            <a:picLocks noChangeAspect="1"/>
          </p:cNvPicPr>
          <p:nvPr>
            <p:ph idx="1"/>
          </p:nvPr>
        </p:nvPicPr>
        <p:blipFill>
          <a:blip r:embed="rId1"/>
          <a:stretch>
            <a:fillRect/>
          </a:stretch>
        </p:blipFill>
        <p:spPr>
          <a:xfrm>
            <a:off x="1644650" y="1301750"/>
            <a:ext cx="8901430" cy="4673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b="1">
                <a:solidFill>
                  <a:schemeClr val="accent1"/>
                </a:solidFill>
                <a:latin typeface="Arial" panose="020B0604020202020204"/>
                <a:ea typeface="+mj-lt"/>
                <a:cs typeface="Arial" panose="020B0604020202020204"/>
                <a:sym typeface="+mn-ea"/>
              </a:rPr>
              <a:t>Result</a:t>
            </a:r>
            <a:endParaRPr lang="en-GB" altLang="en-US"/>
          </a:p>
        </p:txBody>
      </p:sp>
      <p:pic>
        <p:nvPicPr>
          <p:cNvPr id="4" name="Content Placeholder 3" descr="Screenshot 2025-07-28 195455"/>
          <p:cNvPicPr>
            <a:picLocks noChangeAspect="1"/>
          </p:cNvPicPr>
          <p:nvPr>
            <p:ph idx="1"/>
          </p:nvPr>
        </p:nvPicPr>
        <p:blipFill>
          <a:blip r:embed="rId1"/>
          <a:stretch>
            <a:fillRect/>
          </a:stretch>
        </p:blipFill>
        <p:spPr>
          <a:xfrm>
            <a:off x="1644650" y="1301750"/>
            <a:ext cx="8901430" cy="467360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5032</Words>
  <Application>WPS Presentation</Application>
  <PresentationFormat>Widescreen</PresentationFormat>
  <Paragraphs>95</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Calisto MT</vt:lpstr>
      <vt:lpstr>Calibri</vt:lpstr>
      <vt:lpstr>DividendVTI</vt:lpstr>
      <vt:lpstr>PROJECT TITLE</vt:lpstr>
      <vt:lpstr>OUTLINE</vt:lpstr>
      <vt:lpstr>Problem Statement</vt:lpstr>
      <vt:lpstr>PowerPoint 演示文稿</vt:lpstr>
      <vt:lpstr>System  Approach</vt:lpstr>
      <vt:lpstr>Algorithm &amp; Deployment</vt:lpstr>
      <vt:lpstr>Result</vt:lpstr>
      <vt:lpstr>PowerPoint 演示文稿</vt:lpstr>
      <vt:lpstr>PowerPoint 演示文稿</vt:lpstr>
      <vt:lpstr>Conclusion</vt:lpstr>
      <vt:lpstr>PowerPoint 演示文稿</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Asha Rayadurai</cp:lastModifiedBy>
  <cp:revision>26</cp:revision>
  <dcterms:created xsi:type="dcterms:W3CDTF">2021-05-26T16:50:00Z</dcterms:created>
  <dcterms:modified xsi:type="dcterms:W3CDTF">2025-07-28T16:54:53Z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EB1A87B40D2F4CC2AEDEA896CCADB6D8_12</vt:lpwstr>
  </property>
  <property fmtid="{D5CDD505-2E9C-101B-9397-08002B2CF9AE}" pid="4" name="KSOProductBuildVer">
    <vt:lpwstr>2057-12.2.0.21936</vt:lpwstr>
  </property>
</Properties>
</file>