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4" r:id="rId5"/>
    <p:sldId id="265" r:id="rId6"/>
    <p:sldId id="267" r:id="rId7"/>
    <p:sldId id="269" r:id="rId8"/>
    <p:sldId id="287" r:id="rId9"/>
    <p:sldId id="286" r:id="rId10"/>
    <p:sldId id="258" r:id="rId11"/>
    <p:sldId id="259" r:id="rId12"/>
    <p:sldId id="270" r:id="rId13"/>
    <p:sldId id="260" r:id="rId14"/>
    <p:sldId id="271" r:id="rId15"/>
    <p:sldId id="275" r:id="rId16"/>
    <p:sldId id="272" r:id="rId17"/>
    <p:sldId id="288" r:id="rId18"/>
    <p:sldId id="266" r:id="rId19"/>
    <p:sldId id="268" r:id="rId20"/>
    <p:sldId id="261" r:id="rId21"/>
    <p:sldId id="263" r:id="rId22"/>
    <p:sldId id="278" r:id="rId23"/>
    <p:sldId id="273" r:id="rId24"/>
    <p:sldId id="274" r:id="rId25"/>
    <p:sldId id="289" r:id="rId26"/>
    <p:sldId id="276" r:id="rId27"/>
    <p:sldId id="277" r:id="rId28"/>
    <p:sldId id="279" r:id="rId29"/>
    <p:sldId id="280" r:id="rId30"/>
    <p:sldId id="281" r:id="rId31"/>
    <p:sldId id="282" r:id="rId32"/>
    <p:sldId id="283" r:id="rId33"/>
    <p:sldId id="284" r:id="rId34"/>
    <p:sldId id="285"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D98D21-2C64-40DC-B2EE-9B8364AAF069}" type="datetimeFigureOut">
              <a:rPr lang="en-IN" smtClean="0"/>
              <a:t>14-06-2016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3CED6-76A8-4B01-B4EF-3BB764ADEC1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98D21-2C64-40DC-B2EE-9B8364AAF069}" type="datetimeFigureOut">
              <a:rPr lang="en-IN" smtClean="0"/>
              <a:t>14-06-2016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3CED6-76A8-4B01-B4EF-3BB764ADEC1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9D98D21-2C64-40DC-B2EE-9B8364AAF069}" type="datetimeFigureOut">
              <a:rPr lang="en-IN" smtClean="0"/>
              <a:t>14-06-2016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3CED6-76A8-4B01-B4EF-3BB764ADEC12}"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98D21-2C64-40DC-B2EE-9B8364AAF069}" type="datetimeFigureOut">
              <a:rPr lang="en-IN" smtClean="0"/>
              <a:t>14-06-2016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3CED6-76A8-4B01-B4EF-3BB764ADEC12}"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98D21-2C64-40DC-B2EE-9B8364AAF069}" type="datetimeFigureOut">
              <a:rPr lang="en-IN" smtClean="0"/>
              <a:t>14-06-2016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3CED6-76A8-4B01-B4EF-3BB764ADEC1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9D98D21-2C64-40DC-B2EE-9B8364AAF069}" type="datetimeFigureOut">
              <a:rPr lang="en-IN" smtClean="0"/>
              <a:t>14-06-2016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3CED6-76A8-4B01-B4EF-3BB764ADEC12}"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98D21-2C64-40DC-B2EE-9B8364AAF069}" type="datetimeFigureOut">
              <a:rPr lang="en-IN" smtClean="0"/>
              <a:t>14-06-2016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23CED6-76A8-4B01-B4EF-3BB764ADEC1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98D21-2C64-40DC-B2EE-9B8364AAF069}" type="datetimeFigureOut">
              <a:rPr lang="en-IN" smtClean="0"/>
              <a:t>14-06-2016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23CED6-76A8-4B01-B4EF-3BB764ADEC1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9D98D21-2C64-40DC-B2EE-9B8364AAF069}" type="datetimeFigureOut">
              <a:rPr lang="en-IN" smtClean="0"/>
              <a:t>14-06-2016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23CED6-76A8-4B01-B4EF-3BB764ADEC1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9D98D21-2C64-40DC-B2EE-9B8364AAF069}" type="datetimeFigureOut">
              <a:rPr lang="en-IN" smtClean="0"/>
              <a:t>14-06-2016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3CED6-76A8-4B01-B4EF-3BB764ADEC12}"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98D21-2C64-40DC-B2EE-9B8364AAF069}" type="datetimeFigureOut">
              <a:rPr lang="en-IN" smtClean="0"/>
              <a:t>14-06-2016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3CED6-76A8-4B01-B4EF-3BB764ADEC12}"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9D98D21-2C64-40DC-B2EE-9B8364AAF069}" type="datetimeFigureOut">
              <a:rPr lang="en-IN" smtClean="0"/>
              <a:t>14-06-2016</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D23CED6-76A8-4B01-B4EF-3BB764ADEC12}"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Common eLearning Terms</a:t>
            </a:r>
            <a:endParaRPr lang="en-IN" dirty="0"/>
          </a:p>
        </p:txBody>
      </p:sp>
      <p:sp>
        <p:nvSpPr>
          <p:cNvPr id="3" name="Subtitle 2"/>
          <p:cNvSpPr>
            <a:spLocks noGrp="1"/>
          </p:cNvSpPr>
          <p:nvPr>
            <p:ph type="subTitle" idx="1"/>
          </p:nvPr>
        </p:nvSpPr>
        <p:spPr/>
        <p:txBody>
          <a:bodyPr/>
          <a:lstStyle/>
          <a:p>
            <a:r>
              <a:rPr lang="en-IN" dirty="0" smtClean="0"/>
              <a:t>June 2016</a:t>
            </a:r>
            <a:endParaRPr lang="en-IN" dirty="0"/>
          </a:p>
        </p:txBody>
      </p:sp>
    </p:spTree>
    <p:extLst>
      <p:ext uri="{BB962C8B-B14F-4D97-AF65-F5344CB8AC3E}">
        <p14:creationId xmlns:p14="http://schemas.microsoft.com/office/powerpoint/2010/main" val="4231440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When learners participate in an online learning course at different times, it is known as asynchronous learning. This might also be called eLearning or web-based training (WBT). Asynchronous learning allows learners to go through a course at their own pace and on their own schedule.</a:t>
            </a:r>
          </a:p>
        </p:txBody>
      </p:sp>
      <p:sp>
        <p:nvSpPr>
          <p:cNvPr id="3" name="Title 2"/>
          <p:cNvSpPr>
            <a:spLocks noGrp="1"/>
          </p:cNvSpPr>
          <p:nvPr>
            <p:ph type="title"/>
          </p:nvPr>
        </p:nvSpPr>
        <p:spPr/>
        <p:txBody>
          <a:bodyPr/>
          <a:lstStyle/>
          <a:p>
            <a:r>
              <a:rPr lang="en-IN" dirty="0"/>
              <a:t>ASYNCHRONOUS LEARNING</a:t>
            </a:r>
          </a:p>
        </p:txBody>
      </p:sp>
    </p:spTree>
    <p:extLst>
      <p:ext uri="{BB962C8B-B14F-4D97-AF65-F5344CB8AC3E}">
        <p14:creationId xmlns:p14="http://schemas.microsoft.com/office/powerpoint/2010/main" val="1120467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When learners participate in an online learning course at the same time but in different locations, it is known as synchronous learning. Synchronous learning allows learners to interact with the instructor and other participants. This is done through software that creates a virtual classroom.</a:t>
            </a:r>
          </a:p>
        </p:txBody>
      </p:sp>
      <p:sp>
        <p:nvSpPr>
          <p:cNvPr id="3" name="Title 2"/>
          <p:cNvSpPr>
            <a:spLocks noGrp="1"/>
          </p:cNvSpPr>
          <p:nvPr>
            <p:ph type="title"/>
          </p:nvPr>
        </p:nvSpPr>
        <p:spPr/>
        <p:txBody>
          <a:bodyPr/>
          <a:lstStyle/>
          <a:p>
            <a:r>
              <a:rPr lang="en-IN" dirty="0"/>
              <a:t>SYNCHRONOUS LEARNING</a:t>
            </a:r>
          </a:p>
        </p:txBody>
      </p:sp>
    </p:spTree>
    <p:extLst>
      <p:ext uri="{BB962C8B-B14F-4D97-AF65-F5344CB8AC3E}">
        <p14:creationId xmlns:p14="http://schemas.microsoft.com/office/powerpoint/2010/main" val="1922502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Self-paced learning refers to the type of instruction that allows a person to control the flow of the courseware. It implies the learning environment is asynchronous.</a:t>
            </a:r>
          </a:p>
        </p:txBody>
      </p:sp>
      <p:sp>
        <p:nvSpPr>
          <p:cNvPr id="3" name="Title 2"/>
          <p:cNvSpPr>
            <a:spLocks noGrp="1"/>
          </p:cNvSpPr>
          <p:nvPr>
            <p:ph type="title"/>
          </p:nvPr>
        </p:nvSpPr>
        <p:spPr/>
        <p:txBody>
          <a:bodyPr/>
          <a:lstStyle/>
          <a:p>
            <a:r>
              <a:rPr lang="en-IN" dirty="0"/>
              <a:t>SELF-PACED </a:t>
            </a:r>
            <a:r>
              <a:rPr lang="en-IN" dirty="0" smtClean="0"/>
              <a:t>LEARNING</a:t>
            </a:r>
            <a:endParaRPr lang="en-IN" dirty="0"/>
          </a:p>
        </p:txBody>
      </p:sp>
    </p:spTree>
    <p:extLst>
      <p:ext uri="{BB962C8B-B14F-4D97-AF65-F5344CB8AC3E}">
        <p14:creationId xmlns:p14="http://schemas.microsoft.com/office/powerpoint/2010/main" val="3801586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Courseware </a:t>
            </a:r>
            <a:r>
              <a:rPr lang="en-IN" dirty="0"/>
              <a:t>refers to any instructional software that is delivered on a computer.</a:t>
            </a:r>
          </a:p>
        </p:txBody>
      </p:sp>
      <p:sp>
        <p:nvSpPr>
          <p:cNvPr id="3" name="Title 2"/>
          <p:cNvSpPr>
            <a:spLocks noGrp="1"/>
          </p:cNvSpPr>
          <p:nvPr>
            <p:ph type="title"/>
          </p:nvPr>
        </p:nvSpPr>
        <p:spPr/>
        <p:txBody>
          <a:bodyPr/>
          <a:lstStyle/>
          <a:p>
            <a:r>
              <a:rPr lang="en-IN" dirty="0" smtClean="0"/>
              <a:t>COURSEWARE</a:t>
            </a:r>
            <a:endParaRPr lang="en-IN" dirty="0"/>
          </a:p>
        </p:txBody>
      </p:sp>
    </p:spTree>
    <p:extLst>
      <p:ext uri="{BB962C8B-B14F-4D97-AF65-F5344CB8AC3E}">
        <p14:creationId xmlns:p14="http://schemas.microsoft.com/office/powerpoint/2010/main" val="2846803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Multimedia </a:t>
            </a:r>
            <a:r>
              <a:rPr lang="en-IN" dirty="0"/>
              <a:t>refers to the presentation of information and instruction through a combination of graphics, audio, text, or video. Multimedia instruction is often interactive.</a:t>
            </a:r>
          </a:p>
        </p:txBody>
      </p:sp>
      <p:sp>
        <p:nvSpPr>
          <p:cNvPr id="3" name="Title 2"/>
          <p:cNvSpPr>
            <a:spLocks noGrp="1"/>
          </p:cNvSpPr>
          <p:nvPr>
            <p:ph type="title"/>
          </p:nvPr>
        </p:nvSpPr>
        <p:spPr/>
        <p:txBody>
          <a:bodyPr/>
          <a:lstStyle/>
          <a:p>
            <a:r>
              <a:rPr lang="en-IN" dirty="0" smtClean="0"/>
              <a:t>MULTIMEDIA</a:t>
            </a:r>
            <a:endParaRPr lang="en-IN" dirty="0"/>
          </a:p>
        </p:txBody>
      </p:sp>
    </p:spTree>
    <p:extLst>
      <p:ext uri="{BB962C8B-B14F-4D97-AF65-F5344CB8AC3E}">
        <p14:creationId xmlns:p14="http://schemas.microsoft.com/office/powerpoint/2010/main" val="3475346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Interactive </a:t>
            </a:r>
            <a:r>
              <a:rPr lang="en-IN" dirty="0"/>
              <a:t>multimedia allows learners to provide input to an online course and receive feedback as a result of the input. The input might consist of a mouse click or drag, gestures, voice commands, touching an input screen, text entry and live interactions with connected participants.</a:t>
            </a:r>
          </a:p>
        </p:txBody>
      </p:sp>
      <p:sp>
        <p:nvSpPr>
          <p:cNvPr id="3" name="Title 2"/>
          <p:cNvSpPr>
            <a:spLocks noGrp="1"/>
          </p:cNvSpPr>
          <p:nvPr>
            <p:ph type="title"/>
          </p:nvPr>
        </p:nvSpPr>
        <p:spPr/>
        <p:txBody>
          <a:bodyPr/>
          <a:lstStyle/>
          <a:p>
            <a:r>
              <a:rPr lang="en-IN" dirty="0"/>
              <a:t>INTERACTIVE </a:t>
            </a:r>
            <a:r>
              <a:rPr lang="en-IN" dirty="0" smtClean="0"/>
              <a:t>MULTIMEDIA</a:t>
            </a:r>
            <a:endParaRPr lang="en-IN" dirty="0"/>
          </a:p>
        </p:txBody>
      </p:sp>
    </p:spTree>
    <p:extLst>
      <p:ext uri="{BB962C8B-B14F-4D97-AF65-F5344CB8AC3E}">
        <p14:creationId xmlns:p14="http://schemas.microsoft.com/office/powerpoint/2010/main" val="1089351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Streaming </a:t>
            </a:r>
            <a:r>
              <a:rPr lang="en-IN" dirty="0"/>
              <a:t>media refers to video and audio that is downloaded to a computer from the Internet as a continuous stream of data and is played as it reaches the destination computer.</a:t>
            </a:r>
          </a:p>
        </p:txBody>
      </p:sp>
      <p:sp>
        <p:nvSpPr>
          <p:cNvPr id="3" name="Title 2"/>
          <p:cNvSpPr>
            <a:spLocks noGrp="1"/>
          </p:cNvSpPr>
          <p:nvPr>
            <p:ph type="title"/>
          </p:nvPr>
        </p:nvSpPr>
        <p:spPr/>
        <p:txBody>
          <a:bodyPr/>
          <a:lstStyle/>
          <a:p>
            <a:r>
              <a:rPr lang="en-IN" dirty="0"/>
              <a:t>STREAMING </a:t>
            </a:r>
            <a:r>
              <a:rPr lang="en-IN" dirty="0" smtClean="0"/>
              <a:t>MEDIA</a:t>
            </a:r>
            <a:endParaRPr lang="en-IN" dirty="0"/>
          </a:p>
        </p:txBody>
      </p:sp>
    </p:spTree>
    <p:extLst>
      <p:ext uri="{BB962C8B-B14F-4D97-AF65-F5344CB8AC3E}">
        <p14:creationId xmlns:p14="http://schemas.microsoft.com/office/powerpoint/2010/main" val="2994938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What is interactive multimedia?</a:t>
            </a:r>
          </a:p>
          <a:p>
            <a:r>
              <a:rPr lang="en-IN" dirty="0" smtClean="0"/>
              <a:t>What is the difference between synchronous and asynchronous learning?</a:t>
            </a:r>
            <a:endParaRPr lang="en-IN" dirty="0"/>
          </a:p>
        </p:txBody>
      </p:sp>
      <p:sp>
        <p:nvSpPr>
          <p:cNvPr id="3" name="Title 2"/>
          <p:cNvSpPr>
            <a:spLocks noGrp="1"/>
          </p:cNvSpPr>
          <p:nvPr>
            <p:ph type="title"/>
          </p:nvPr>
        </p:nvSpPr>
        <p:spPr/>
        <p:txBody>
          <a:bodyPr/>
          <a:lstStyle/>
          <a:p>
            <a:r>
              <a:rPr lang="en-IN" dirty="0" smtClean="0"/>
              <a:t>Quiz???</a:t>
            </a:r>
            <a:endParaRPr lang="en-IN" dirty="0"/>
          </a:p>
        </p:txBody>
      </p:sp>
    </p:spTree>
    <p:extLst>
      <p:ext uri="{BB962C8B-B14F-4D97-AF65-F5344CB8AC3E}">
        <p14:creationId xmlns:p14="http://schemas.microsoft.com/office/powerpoint/2010/main" val="1672152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WBT </a:t>
            </a:r>
            <a:r>
              <a:rPr lang="en-IN" dirty="0"/>
              <a:t>refers to all types of digital instruction in which the learning material is presented via the Internet.</a:t>
            </a:r>
          </a:p>
        </p:txBody>
      </p:sp>
      <p:sp>
        <p:nvSpPr>
          <p:cNvPr id="3" name="Title 2"/>
          <p:cNvSpPr>
            <a:spLocks noGrp="1"/>
          </p:cNvSpPr>
          <p:nvPr>
            <p:ph type="title"/>
          </p:nvPr>
        </p:nvSpPr>
        <p:spPr/>
        <p:txBody>
          <a:bodyPr/>
          <a:lstStyle/>
          <a:p>
            <a:r>
              <a:rPr lang="en-IN" dirty="0"/>
              <a:t>WEB-BASED TRAINING (WBT</a:t>
            </a:r>
            <a:r>
              <a:rPr lang="en-IN" dirty="0" smtClean="0"/>
              <a:t>)</a:t>
            </a:r>
            <a:endParaRPr lang="en-IN" dirty="0"/>
          </a:p>
        </p:txBody>
      </p:sp>
    </p:spTree>
    <p:extLst>
      <p:ext uri="{BB962C8B-B14F-4D97-AF65-F5344CB8AC3E}">
        <p14:creationId xmlns:p14="http://schemas.microsoft.com/office/powerpoint/2010/main" val="457243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CBT </a:t>
            </a:r>
            <a:r>
              <a:rPr lang="en-IN" dirty="0"/>
              <a:t>refers to any type of course that runs on a computer, either on a CD, on a person’s hard drive or on the Internet. The distinguishing point is that computer-based training does not involve an instructor or facilitator who is physically present. Now that most computer-based training occurs via the Internet, the term is used infrequently. More common terms are online learning, eLearning and Web-based Training (WBT).</a:t>
            </a:r>
          </a:p>
        </p:txBody>
      </p:sp>
      <p:sp>
        <p:nvSpPr>
          <p:cNvPr id="3" name="Title 2"/>
          <p:cNvSpPr>
            <a:spLocks noGrp="1"/>
          </p:cNvSpPr>
          <p:nvPr>
            <p:ph type="title"/>
          </p:nvPr>
        </p:nvSpPr>
        <p:spPr/>
        <p:txBody>
          <a:bodyPr>
            <a:normAutofit fontScale="90000"/>
          </a:bodyPr>
          <a:lstStyle/>
          <a:p>
            <a:r>
              <a:rPr lang="en-IN" dirty="0"/>
              <a:t>COMPUTER-BASED TRAINING (CBT</a:t>
            </a:r>
            <a:r>
              <a:rPr lang="en-IN" dirty="0" smtClean="0"/>
              <a:t>)</a:t>
            </a:r>
            <a:endParaRPr lang="en-IN" dirty="0"/>
          </a:p>
        </p:txBody>
      </p:sp>
    </p:spTree>
    <p:extLst>
      <p:ext uri="{BB962C8B-B14F-4D97-AF65-F5344CB8AC3E}">
        <p14:creationId xmlns:p14="http://schemas.microsoft.com/office/powerpoint/2010/main" val="896139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eLearning (short for electronic learning) is an umbrella term that refers to all types of training, education and instruction that occurs on a digital medium, like a computer or mobile phone.</a:t>
            </a:r>
          </a:p>
        </p:txBody>
      </p:sp>
      <p:sp>
        <p:nvSpPr>
          <p:cNvPr id="3" name="Title 2"/>
          <p:cNvSpPr>
            <a:spLocks noGrp="1"/>
          </p:cNvSpPr>
          <p:nvPr>
            <p:ph type="title"/>
          </p:nvPr>
        </p:nvSpPr>
        <p:spPr/>
        <p:txBody>
          <a:bodyPr/>
          <a:lstStyle/>
          <a:p>
            <a:r>
              <a:rPr lang="en-IN" dirty="0" err="1"/>
              <a:t>eLEARNING</a:t>
            </a:r>
            <a:endParaRPr lang="en-IN" dirty="0"/>
          </a:p>
        </p:txBody>
      </p:sp>
    </p:spTree>
    <p:extLst>
      <p:ext uri="{BB962C8B-B14F-4D97-AF65-F5344CB8AC3E}">
        <p14:creationId xmlns:p14="http://schemas.microsoft.com/office/powerpoint/2010/main" val="3488636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ILT </a:t>
            </a:r>
            <a:r>
              <a:rPr lang="en-IN" dirty="0"/>
              <a:t>typically refers to providing instruction in a classroom environment where the instructor and learners are together at the same time and in the same physical location.</a:t>
            </a:r>
          </a:p>
        </p:txBody>
      </p:sp>
      <p:sp>
        <p:nvSpPr>
          <p:cNvPr id="3" name="Title 2"/>
          <p:cNvSpPr>
            <a:spLocks noGrp="1"/>
          </p:cNvSpPr>
          <p:nvPr>
            <p:ph type="title"/>
          </p:nvPr>
        </p:nvSpPr>
        <p:spPr/>
        <p:txBody>
          <a:bodyPr/>
          <a:lstStyle/>
          <a:p>
            <a:r>
              <a:rPr lang="en-IN" dirty="0"/>
              <a:t>INSTRUCTOR LED TRAINING (ILT</a:t>
            </a:r>
            <a:r>
              <a:rPr lang="en-IN" dirty="0" smtClean="0"/>
              <a:t>)</a:t>
            </a:r>
            <a:endParaRPr lang="en-IN" dirty="0"/>
          </a:p>
        </p:txBody>
      </p:sp>
    </p:spTree>
    <p:extLst>
      <p:ext uri="{BB962C8B-B14F-4D97-AF65-F5344CB8AC3E}">
        <p14:creationId xmlns:p14="http://schemas.microsoft.com/office/powerpoint/2010/main" val="56988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Audio </a:t>
            </a:r>
            <a:r>
              <a:rPr lang="en-IN" dirty="0"/>
              <a:t>conferencing refers to a connection between three or more locations that involves a voice-only connection. This can be done via telephone or via the computer. When the audio conference is done between computers over the Internet, it uses a technology known as VOIP (Voice Over Internet Protocol).</a:t>
            </a:r>
          </a:p>
        </p:txBody>
      </p:sp>
      <p:sp>
        <p:nvSpPr>
          <p:cNvPr id="3" name="Title 2"/>
          <p:cNvSpPr>
            <a:spLocks noGrp="1"/>
          </p:cNvSpPr>
          <p:nvPr>
            <p:ph type="title"/>
          </p:nvPr>
        </p:nvSpPr>
        <p:spPr/>
        <p:txBody>
          <a:bodyPr/>
          <a:lstStyle/>
          <a:p>
            <a:r>
              <a:rPr lang="en-IN" dirty="0"/>
              <a:t>AUDIO </a:t>
            </a:r>
            <a:r>
              <a:rPr lang="en-IN" dirty="0" smtClean="0"/>
              <a:t>CONFERENCING</a:t>
            </a:r>
            <a:endParaRPr lang="en-IN" dirty="0"/>
          </a:p>
        </p:txBody>
      </p:sp>
    </p:spTree>
    <p:extLst>
      <p:ext uri="{BB962C8B-B14F-4D97-AF65-F5344CB8AC3E}">
        <p14:creationId xmlns:p14="http://schemas.microsoft.com/office/powerpoint/2010/main" val="3239033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Video </a:t>
            </a:r>
            <a:r>
              <a:rPr lang="en-IN" dirty="0"/>
              <a:t>conferencing refers to the use of video technology (both hardware and software) to create a virtual meeting between two or more people in different physical locations. Participants can see and hear each other through this technology.</a:t>
            </a:r>
          </a:p>
        </p:txBody>
      </p:sp>
      <p:sp>
        <p:nvSpPr>
          <p:cNvPr id="3" name="Title 2"/>
          <p:cNvSpPr>
            <a:spLocks noGrp="1"/>
          </p:cNvSpPr>
          <p:nvPr>
            <p:ph type="title"/>
          </p:nvPr>
        </p:nvSpPr>
        <p:spPr/>
        <p:txBody>
          <a:bodyPr/>
          <a:lstStyle/>
          <a:p>
            <a:r>
              <a:rPr lang="en-IN" dirty="0"/>
              <a:t>VIDEO </a:t>
            </a:r>
            <a:r>
              <a:rPr lang="en-IN" dirty="0" smtClean="0"/>
              <a:t>CONFERENCING</a:t>
            </a:r>
            <a:endParaRPr lang="en-IN" dirty="0"/>
          </a:p>
        </p:txBody>
      </p:sp>
    </p:spTree>
    <p:extLst>
      <p:ext uri="{BB962C8B-B14F-4D97-AF65-F5344CB8AC3E}">
        <p14:creationId xmlns:p14="http://schemas.microsoft.com/office/powerpoint/2010/main" val="3808370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a:t>
            </a:r>
            <a:r>
              <a:rPr lang="en-IN" dirty="0"/>
              <a:t>virtual classroom refers to a digital classroom learning environment that takes place over the Internet rather than in a physical classroom. It is implemented through software that allows an instructor and students to interact.</a:t>
            </a:r>
          </a:p>
        </p:txBody>
      </p:sp>
      <p:sp>
        <p:nvSpPr>
          <p:cNvPr id="3" name="Title 2"/>
          <p:cNvSpPr>
            <a:spLocks noGrp="1"/>
          </p:cNvSpPr>
          <p:nvPr>
            <p:ph type="title"/>
          </p:nvPr>
        </p:nvSpPr>
        <p:spPr/>
        <p:txBody>
          <a:bodyPr/>
          <a:lstStyle/>
          <a:p>
            <a:r>
              <a:rPr lang="en-IN" dirty="0"/>
              <a:t>VIRTUAL </a:t>
            </a:r>
            <a:r>
              <a:rPr lang="en-IN" dirty="0" smtClean="0"/>
              <a:t>CLASSROOM</a:t>
            </a:r>
            <a:endParaRPr lang="en-IN" dirty="0"/>
          </a:p>
        </p:txBody>
      </p:sp>
    </p:spTree>
    <p:extLst>
      <p:ext uri="{BB962C8B-B14F-4D97-AF65-F5344CB8AC3E}">
        <p14:creationId xmlns:p14="http://schemas.microsoft.com/office/powerpoint/2010/main" val="1676654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 </a:t>
            </a:r>
            <a:r>
              <a:rPr lang="en-IN" dirty="0"/>
              <a:t>webinar is a seminar or workshop in which the facilitator and participants view the same screen at the same time. Usually the webinar has an audio component that the facilitator controls and functionality that allows participants to chat by entering text, answering polls, raising their hands and asking questions.</a:t>
            </a:r>
          </a:p>
        </p:txBody>
      </p:sp>
      <p:sp>
        <p:nvSpPr>
          <p:cNvPr id="3" name="Title 2"/>
          <p:cNvSpPr>
            <a:spLocks noGrp="1"/>
          </p:cNvSpPr>
          <p:nvPr>
            <p:ph type="title"/>
          </p:nvPr>
        </p:nvSpPr>
        <p:spPr/>
        <p:txBody>
          <a:bodyPr/>
          <a:lstStyle/>
          <a:p>
            <a:r>
              <a:rPr lang="en-IN" dirty="0" smtClean="0"/>
              <a:t>WEBINAR</a:t>
            </a:r>
            <a:endParaRPr lang="en-IN" dirty="0"/>
          </a:p>
        </p:txBody>
      </p:sp>
    </p:spTree>
    <p:extLst>
      <p:ext uri="{BB962C8B-B14F-4D97-AF65-F5344CB8AC3E}">
        <p14:creationId xmlns:p14="http://schemas.microsoft.com/office/powerpoint/2010/main" val="1120024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What is the difference between WBT and ILT?</a:t>
            </a:r>
            <a:endParaRPr lang="en-IN" dirty="0"/>
          </a:p>
        </p:txBody>
      </p:sp>
      <p:sp>
        <p:nvSpPr>
          <p:cNvPr id="3" name="Title 2"/>
          <p:cNvSpPr>
            <a:spLocks noGrp="1"/>
          </p:cNvSpPr>
          <p:nvPr>
            <p:ph type="title"/>
          </p:nvPr>
        </p:nvSpPr>
        <p:spPr/>
        <p:txBody>
          <a:bodyPr/>
          <a:lstStyle/>
          <a:p>
            <a:r>
              <a:rPr lang="en-IN" dirty="0" smtClean="0"/>
              <a:t>Quiz???</a:t>
            </a:r>
            <a:endParaRPr lang="en-IN" dirty="0"/>
          </a:p>
        </p:txBody>
      </p:sp>
    </p:spTree>
    <p:extLst>
      <p:ext uri="{BB962C8B-B14F-4D97-AF65-F5344CB8AC3E}">
        <p14:creationId xmlns:p14="http://schemas.microsoft.com/office/powerpoint/2010/main" val="3417070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Instructional </a:t>
            </a:r>
            <a:r>
              <a:rPr lang="en-IN" dirty="0"/>
              <a:t>design involves the identification of the knowledge, information, and skill gaps of a particular group of people and creating or selecting learning experiences that close this gap. Instructional designers base their learning decisions on cognitive psychology, instructional theory and best practices.</a:t>
            </a:r>
          </a:p>
        </p:txBody>
      </p:sp>
      <p:sp>
        <p:nvSpPr>
          <p:cNvPr id="3" name="Title 2"/>
          <p:cNvSpPr>
            <a:spLocks noGrp="1"/>
          </p:cNvSpPr>
          <p:nvPr>
            <p:ph type="title"/>
          </p:nvPr>
        </p:nvSpPr>
        <p:spPr/>
        <p:txBody>
          <a:bodyPr/>
          <a:lstStyle/>
          <a:p>
            <a:r>
              <a:rPr lang="en-IN" dirty="0"/>
              <a:t>INSTRUCTIONAL </a:t>
            </a:r>
            <a:r>
              <a:rPr lang="en-IN" dirty="0" smtClean="0"/>
              <a:t>DESIGN</a:t>
            </a:r>
            <a:endParaRPr lang="en-IN" dirty="0"/>
          </a:p>
        </p:txBody>
      </p:sp>
    </p:spTree>
    <p:extLst>
      <p:ext uri="{BB962C8B-B14F-4D97-AF65-F5344CB8AC3E}">
        <p14:creationId xmlns:p14="http://schemas.microsoft.com/office/powerpoint/2010/main" val="571944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An </a:t>
            </a:r>
            <a:r>
              <a:rPr lang="en-IN" dirty="0"/>
              <a:t>instructional designer practices the craft and science of instructional design. This person identifies the needs of a targeted audience and determines the best approaches for meeting the audience’s needs. It could involve designing and writing online learning courses as well as writing the manuals needed for Instructor-Led Training. Some instructional designers also create graphics and use authoring systems to produce online courses.</a:t>
            </a:r>
          </a:p>
        </p:txBody>
      </p:sp>
      <p:sp>
        <p:nvSpPr>
          <p:cNvPr id="3" name="Title 2"/>
          <p:cNvSpPr>
            <a:spLocks noGrp="1"/>
          </p:cNvSpPr>
          <p:nvPr>
            <p:ph type="title"/>
          </p:nvPr>
        </p:nvSpPr>
        <p:spPr/>
        <p:txBody>
          <a:bodyPr/>
          <a:lstStyle/>
          <a:p>
            <a:r>
              <a:rPr lang="en-IN" dirty="0"/>
              <a:t>INSTRUCTIONAL </a:t>
            </a:r>
            <a:r>
              <a:rPr lang="en-IN" dirty="0" smtClean="0"/>
              <a:t>DESIGNER</a:t>
            </a:r>
            <a:endParaRPr lang="en-IN" dirty="0"/>
          </a:p>
        </p:txBody>
      </p:sp>
    </p:spTree>
    <p:extLst>
      <p:ext uri="{BB962C8B-B14F-4D97-AF65-F5344CB8AC3E}">
        <p14:creationId xmlns:p14="http://schemas.microsoft.com/office/powerpoint/2010/main" val="2028433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ELearning </a:t>
            </a:r>
            <a:r>
              <a:rPr lang="en-IN" dirty="0"/>
              <a:t>and training software that assists in creating online courses, or the final </a:t>
            </a:r>
            <a:r>
              <a:rPr lang="en-IN" dirty="0" err="1"/>
              <a:t>elearning</a:t>
            </a:r>
            <a:r>
              <a:rPr lang="en-IN" dirty="0"/>
              <a:t> material for a learner’s use. Some examples include Articulate Storyline, Articulate Studio, Adobe Captivate, and </a:t>
            </a:r>
            <a:r>
              <a:rPr lang="en-IN" dirty="0" err="1"/>
              <a:t>iSpring</a:t>
            </a:r>
            <a:r>
              <a:rPr lang="en-IN" dirty="0"/>
              <a:t> Presenter.</a:t>
            </a:r>
          </a:p>
        </p:txBody>
      </p:sp>
      <p:sp>
        <p:nvSpPr>
          <p:cNvPr id="3" name="Title 2"/>
          <p:cNvSpPr>
            <a:spLocks noGrp="1"/>
          </p:cNvSpPr>
          <p:nvPr>
            <p:ph type="title"/>
          </p:nvPr>
        </p:nvSpPr>
        <p:spPr/>
        <p:txBody>
          <a:bodyPr/>
          <a:lstStyle/>
          <a:p>
            <a:r>
              <a:rPr lang="en-IN" dirty="0" smtClean="0"/>
              <a:t>AUTHORING TOOL</a:t>
            </a:r>
            <a:endParaRPr lang="en-IN" dirty="0"/>
          </a:p>
        </p:txBody>
      </p:sp>
    </p:spTree>
    <p:extLst>
      <p:ext uri="{BB962C8B-B14F-4D97-AF65-F5344CB8AC3E}">
        <p14:creationId xmlns:p14="http://schemas.microsoft.com/office/powerpoint/2010/main" val="30982400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a:t>
            </a:r>
            <a:r>
              <a:rPr lang="en-IN" dirty="0"/>
              <a:t>course outline that is created prior to developing course materials. Storyboards cover topics such as objectives, course content, target audience, and duration.</a:t>
            </a:r>
          </a:p>
        </p:txBody>
      </p:sp>
      <p:sp>
        <p:nvSpPr>
          <p:cNvPr id="3" name="Title 2"/>
          <p:cNvSpPr>
            <a:spLocks noGrp="1"/>
          </p:cNvSpPr>
          <p:nvPr>
            <p:ph type="title"/>
          </p:nvPr>
        </p:nvSpPr>
        <p:spPr/>
        <p:txBody>
          <a:bodyPr/>
          <a:lstStyle/>
          <a:p>
            <a:r>
              <a:rPr lang="en-IN" dirty="0" smtClean="0"/>
              <a:t>STORYBOARD</a:t>
            </a:r>
            <a:endParaRPr lang="en-IN" dirty="0"/>
          </a:p>
        </p:txBody>
      </p:sp>
    </p:spTree>
    <p:extLst>
      <p:ext uri="{BB962C8B-B14F-4D97-AF65-F5344CB8AC3E}">
        <p14:creationId xmlns:p14="http://schemas.microsoft.com/office/powerpoint/2010/main" val="2972809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Learning that takes place on a hand-held device, such as a mobile phone, that can take place anytime and anywhere.</a:t>
            </a:r>
          </a:p>
        </p:txBody>
      </p:sp>
      <p:sp>
        <p:nvSpPr>
          <p:cNvPr id="3" name="Title 2"/>
          <p:cNvSpPr>
            <a:spLocks noGrp="1"/>
          </p:cNvSpPr>
          <p:nvPr>
            <p:ph type="title"/>
          </p:nvPr>
        </p:nvSpPr>
        <p:spPr/>
        <p:txBody>
          <a:bodyPr>
            <a:normAutofit/>
          </a:bodyPr>
          <a:lstStyle/>
          <a:p>
            <a:r>
              <a:rPr lang="en-IN" dirty="0"/>
              <a:t>MOBILE </a:t>
            </a:r>
            <a:r>
              <a:rPr lang="en-IN" dirty="0" smtClean="0"/>
              <a:t>LEARNING</a:t>
            </a:r>
            <a:endParaRPr lang="en-IN" dirty="0"/>
          </a:p>
        </p:txBody>
      </p:sp>
    </p:spTree>
    <p:extLst>
      <p:ext uri="{BB962C8B-B14F-4D97-AF65-F5344CB8AC3E}">
        <p14:creationId xmlns:p14="http://schemas.microsoft.com/office/powerpoint/2010/main" val="8720168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A </a:t>
            </a:r>
            <a:r>
              <a:rPr lang="en-IN" dirty="0"/>
              <a:t>combination of tools and software that allows for the planning, scheduling, and delivering of online training courses. The system often has mechanisms in place to measure learning and progress.</a:t>
            </a:r>
          </a:p>
        </p:txBody>
      </p:sp>
      <p:sp>
        <p:nvSpPr>
          <p:cNvPr id="3" name="Title 2"/>
          <p:cNvSpPr>
            <a:spLocks noGrp="1"/>
          </p:cNvSpPr>
          <p:nvPr>
            <p:ph type="title"/>
          </p:nvPr>
        </p:nvSpPr>
        <p:spPr/>
        <p:txBody>
          <a:bodyPr>
            <a:normAutofit fontScale="90000"/>
          </a:bodyPr>
          <a:lstStyle/>
          <a:p>
            <a:r>
              <a:rPr lang="en-IN" dirty="0"/>
              <a:t>Learning Management Systems (LMS</a:t>
            </a:r>
            <a:r>
              <a:rPr lang="en-IN" dirty="0" smtClean="0"/>
              <a:t>)</a:t>
            </a:r>
            <a:endParaRPr lang="en-IN" dirty="0"/>
          </a:p>
        </p:txBody>
      </p:sp>
    </p:spTree>
    <p:extLst>
      <p:ext uri="{BB962C8B-B14F-4D97-AF65-F5344CB8AC3E}">
        <p14:creationId xmlns:p14="http://schemas.microsoft.com/office/powerpoint/2010/main" val="22775879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a:t>
            </a:r>
            <a:r>
              <a:rPr lang="en-IN" dirty="0"/>
              <a:t>acronym for Sharable Content Object Reference Model, SCORM is the old model for packaging </a:t>
            </a:r>
            <a:r>
              <a:rPr lang="en-IN" dirty="0" err="1"/>
              <a:t>elearning</a:t>
            </a:r>
            <a:r>
              <a:rPr lang="en-IN" dirty="0"/>
              <a:t> modules so that they can be launched (and tracked) from an LMS.</a:t>
            </a:r>
          </a:p>
        </p:txBody>
      </p:sp>
      <p:sp>
        <p:nvSpPr>
          <p:cNvPr id="3" name="Title 2"/>
          <p:cNvSpPr>
            <a:spLocks noGrp="1"/>
          </p:cNvSpPr>
          <p:nvPr>
            <p:ph type="title"/>
          </p:nvPr>
        </p:nvSpPr>
        <p:spPr/>
        <p:txBody>
          <a:bodyPr>
            <a:normAutofit/>
          </a:bodyPr>
          <a:lstStyle/>
          <a:p>
            <a:r>
              <a:rPr lang="en-IN" dirty="0" smtClean="0"/>
              <a:t>SCORM</a:t>
            </a:r>
            <a:endParaRPr lang="en-IN" dirty="0"/>
          </a:p>
        </p:txBody>
      </p:sp>
    </p:spTree>
    <p:extLst>
      <p:ext uri="{BB962C8B-B14F-4D97-AF65-F5344CB8AC3E}">
        <p14:creationId xmlns:p14="http://schemas.microsoft.com/office/powerpoint/2010/main" val="3206674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a:t>
            </a:r>
            <a:r>
              <a:rPr lang="en-IN" dirty="0"/>
              <a:t>latest </a:t>
            </a:r>
            <a:r>
              <a:rPr lang="en-IN" dirty="0" err="1"/>
              <a:t>elearning</a:t>
            </a:r>
            <a:r>
              <a:rPr lang="en-IN" dirty="0"/>
              <a:t> protocol that extends upon SCORM so that learning events are not constrained to browsers, but allows for platform flexibility and maximum tracking/measurement.</a:t>
            </a:r>
          </a:p>
        </p:txBody>
      </p:sp>
      <p:sp>
        <p:nvSpPr>
          <p:cNvPr id="3" name="Title 2"/>
          <p:cNvSpPr>
            <a:spLocks noGrp="1"/>
          </p:cNvSpPr>
          <p:nvPr>
            <p:ph type="title"/>
          </p:nvPr>
        </p:nvSpPr>
        <p:spPr/>
        <p:txBody>
          <a:bodyPr>
            <a:normAutofit/>
          </a:bodyPr>
          <a:lstStyle/>
          <a:p>
            <a:r>
              <a:rPr lang="en-IN" dirty="0"/>
              <a:t>Tin Can (Experience) </a:t>
            </a:r>
            <a:r>
              <a:rPr lang="en-IN" dirty="0" smtClean="0"/>
              <a:t>API</a:t>
            </a:r>
            <a:endParaRPr lang="en-IN" dirty="0"/>
          </a:p>
        </p:txBody>
      </p:sp>
    </p:spTree>
    <p:extLst>
      <p:ext uri="{BB962C8B-B14F-4D97-AF65-F5344CB8AC3E}">
        <p14:creationId xmlns:p14="http://schemas.microsoft.com/office/powerpoint/2010/main" val="12372075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a:t>
            </a:r>
            <a:r>
              <a:rPr lang="en-IN" dirty="0"/>
              <a:t>place where Tin Can statements are sent. An LRS can reside within a traditional LMS, or as a separate entity. With the statements in one place, further reports and metrics can be obtained.</a:t>
            </a:r>
          </a:p>
        </p:txBody>
      </p:sp>
      <p:sp>
        <p:nvSpPr>
          <p:cNvPr id="3" name="Title 2"/>
          <p:cNvSpPr>
            <a:spLocks noGrp="1"/>
          </p:cNvSpPr>
          <p:nvPr>
            <p:ph type="title"/>
          </p:nvPr>
        </p:nvSpPr>
        <p:spPr/>
        <p:txBody>
          <a:bodyPr>
            <a:normAutofit/>
          </a:bodyPr>
          <a:lstStyle/>
          <a:p>
            <a:r>
              <a:rPr lang="en-IN" dirty="0"/>
              <a:t>Learning Record Store </a:t>
            </a:r>
            <a:r>
              <a:rPr lang="en-IN" dirty="0" smtClean="0"/>
              <a:t>(LRS)</a:t>
            </a:r>
            <a:endParaRPr lang="en-IN" dirty="0"/>
          </a:p>
        </p:txBody>
      </p:sp>
    </p:spTree>
    <p:extLst>
      <p:ext uri="{BB962C8B-B14F-4D97-AF65-F5344CB8AC3E}">
        <p14:creationId xmlns:p14="http://schemas.microsoft.com/office/powerpoint/2010/main" val="15036480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Short </a:t>
            </a:r>
            <a:r>
              <a:rPr lang="en-IN" dirty="0"/>
              <a:t>for Massive Open Online Course, MOOC classes are often focused on an academic discipline (but not always). Popular MOOC programs include </a:t>
            </a:r>
            <a:r>
              <a:rPr lang="en-IN" dirty="0" err="1"/>
              <a:t>edX</a:t>
            </a:r>
            <a:r>
              <a:rPr lang="en-IN" dirty="0"/>
              <a:t> and </a:t>
            </a:r>
            <a:r>
              <a:rPr lang="en-IN" dirty="0" err="1"/>
              <a:t>Coursera</a:t>
            </a:r>
            <a:r>
              <a:rPr lang="en-IN" dirty="0"/>
              <a:t>.</a:t>
            </a:r>
          </a:p>
        </p:txBody>
      </p:sp>
      <p:sp>
        <p:nvSpPr>
          <p:cNvPr id="3" name="Title 2"/>
          <p:cNvSpPr>
            <a:spLocks noGrp="1"/>
          </p:cNvSpPr>
          <p:nvPr>
            <p:ph type="title"/>
          </p:nvPr>
        </p:nvSpPr>
        <p:spPr/>
        <p:txBody>
          <a:bodyPr>
            <a:normAutofit/>
          </a:bodyPr>
          <a:lstStyle/>
          <a:p>
            <a:r>
              <a:rPr lang="en-IN" dirty="0" smtClean="0"/>
              <a:t>MOOC</a:t>
            </a:r>
            <a:endParaRPr lang="en-IN" dirty="0"/>
          </a:p>
        </p:txBody>
      </p:sp>
    </p:spTree>
    <p:extLst>
      <p:ext uri="{BB962C8B-B14F-4D97-AF65-F5344CB8AC3E}">
        <p14:creationId xmlns:p14="http://schemas.microsoft.com/office/powerpoint/2010/main" val="2504933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Who is Instructional Designer?</a:t>
            </a:r>
            <a:endParaRPr lang="en-IN" dirty="0"/>
          </a:p>
        </p:txBody>
      </p:sp>
      <p:sp>
        <p:nvSpPr>
          <p:cNvPr id="3" name="Title 2"/>
          <p:cNvSpPr>
            <a:spLocks noGrp="1"/>
          </p:cNvSpPr>
          <p:nvPr>
            <p:ph type="title"/>
          </p:nvPr>
        </p:nvSpPr>
        <p:spPr/>
        <p:txBody>
          <a:bodyPr/>
          <a:lstStyle/>
          <a:p>
            <a:r>
              <a:rPr lang="en-IN" dirty="0" smtClean="0"/>
              <a:t>Quiz???</a:t>
            </a:r>
            <a:endParaRPr lang="en-IN" dirty="0"/>
          </a:p>
        </p:txBody>
      </p:sp>
    </p:spTree>
    <p:extLst>
      <p:ext uri="{BB962C8B-B14F-4D97-AF65-F5344CB8AC3E}">
        <p14:creationId xmlns:p14="http://schemas.microsoft.com/office/powerpoint/2010/main" val="7904269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Any questions???</a:t>
            </a:r>
            <a:endParaRPr lang="en-IN" dirty="0"/>
          </a:p>
        </p:txBody>
      </p:sp>
      <p:sp>
        <p:nvSpPr>
          <p:cNvPr id="3" name="Title 2"/>
          <p:cNvSpPr>
            <a:spLocks noGrp="1"/>
          </p:cNvSpPr>
          <p:nvPr>
            <p:ph type="title"/>
          </p:nvPr>
        </p:nvSpPr>
        <p:spPr/>
        <p:txBody>
          <a:bodyPr/>
          <a:lstStyle/>
          <a:p>
            <a:r>
              <a:rPr lang="en-IN" dirty="0" smtClean="0"/>
              <a:t>Thank You!</a:t>
            </a:r>
            <a:endParaRPr lang="en-IN" dirty="0"/>
          </a:p>
        </p:txBody>
      </p:sp>
    </p:spTree>
    <p:extLst>
      <p:ext uri="{BB962C8B-B14F-4D97-AF65-F5344CB8AC3E}">
        <p14:creationId xmlns:p14="http://schemas.microsoft.com/office/powerpoint/2010/main" val="3304682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Distance Education/Learning occurs when students and their instructors are in different geographical locations and the instruction occurs on an electronic device, such as a computer or mobile phone. The learning can occur in a synchronous environment, in which all participants are connected at the same time or in an asynchronous environment, when participants are engaged in learning at different times.</a:t>
            </a:r>
          </a:p>
        </p:txBody>
      </p:sp>
      <p:sp>
        <p:nvSpPr>
          <p:cNvPr id="3" name="Title 2"/>
          <p:cNvSpPr>
            <a:spLocks noGrp="1"/>
          </p:cNvSpPr>
          <p:nvPr>
            <p:ph type="title"/>
          </p:nvPr>
        </p:nvSpPr>
        <p:spPr/>
        <p:txBody>
          <a:bodyPr>
            <a:normAutofit/>
          </a:bodyPr>
          <a:lstStyle/>
          <a:p>
            <a:r>
              <a:rPr lang="en-IN" dirty="0"/>
              <a:t>DISTANCE LEARNING</a:t>
            </a:r>
          </a:p>
        </p:txBody>
      </p:sp>
    </p:spTree>
    <p:extLst>
      <p:ext uri="{BB962C8B-B14F-4D97-AF65-F5344CB8AC3E}">
        <p14:creationId xmlns:p14="http://schemas.microsoft.com/office/powerpoint/2010/main" val="221917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Blended learning is an instructional approach that includes a combination of online and in-person learning activities. For example, students can complete online self-paced assignments by a certain date and then meet on-site or online for additional learning activities.</a:t>
            </a:r>
          </a:p>
        </p:txBody>
      </p:sp>
      <p:sp>
        <p:nvSpPr>
          <p:cNvPr id="3" name="Title 2"/>
          <p:cNvSpPr>
            <a:spLocks noGrp="1"/>
          </p:cNvSpPr>
          <p:nvPr>
            <p:ph type="title"/>
          </p:nvPr>
        </p:nvSpPr>
        <p:spPr/>
        <p:txBody>
          <a:bodyPr>
            <a:normAutofit/>
          </a:bodyPr>
          <a:lstStyle/>
          <a:p>
            <a:r>
              <a:rPr lang="en-IN" dirty="0"/>
              <a:t>BLENDED LEARNING</a:t>
            </a:r>
          </a:p>
        </p:txBody>
      </p:sp>
    </p:spTree>
    <p:extLst>
      <p:ext uri="{BB962C8B-B14F-4D97-AF65-F5344CB8AC3E}">
        <p14:creationId xmlns:p14="http://schemas.microsoft.com/office/powerpoint/2010/main" val="3466612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Informal </a:t>
            </a:r>
            <a:r>
              <a:rPr lang="en-IN" dirty="0"/>
              <a:t>learning occurs when people have a need to know something. They set their own learning objectives and acquire knowledge, skills and information in their own ways. This could be through asking questions, observing experts, practicing and conversing. It’s the kind of natural learning humans do outside of a structured environment.</a:t>
            </a:r>
          </a:p>
        </p:txBody>
      </p:sp>
      <p:sp>
        <p:nvSpPr>
          <p:cNvPr id="3" name="Title 2"/>
          <p:cNvSpPr>
            <a:spLocks noGrp="1"/>
          </p:cNvSpPr>
          <p:nvPr>
            <p:ph type="title"/>
          </p:nvPr>
        </p:nvSpPr>
        <p:spPr/>
        <p:txBody>
          <a:bodyPr>
            <a:normAutofit/>
          </a:bodyPr>
          <a:lstStyle/>
          <a:p>
            <a:r>
              <a:rPr lang="en-IN" dirty="0"/>
              <a:t>INFORMAL </a:t>
            </a:r>
            <a:r>
              <a:rPr lang="en-IN" dirty="0" smtClean="0"/>
              <a:t>LEARNING</a:t>
            </a:r>
            <a:endParaRPr lang="en-IN" dirty="0"/>
          </a:p>
        </p:txBody>
      </p:sp>
    </p:spTree>
    <p:extLst>
      <p:ext uri="{BB962C8B-B14F-4D97-AF65-F5344CB8AC3E}">
        <p14:creationId xmlns:p14="http://schemas.microsoft.com/office/powerpoint/2010/main" val="1185201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Social </a:t>
            </a:r>
            <a:r>
              <a:rPr lang="en-IN" dirty="0"/>
              <a:t>media learning refers to the acquisition of information and skills through social technologies that allow people to collaborate, converse, provide input, create content and share it. Examples of social media learning can occur through online social networking platforms, blogs and </a:t>
            </a:r>
            <a:r>
              <a:rPr lang="en-IN" dirty="0" err="1"/>
              <a:t>microblogs</a:t>
            </a:r>
            <a:r>
              <a:rPr lang="en-IN" dirty="0"/>
              <a:t> (like Twitter), online talk radio and wikis.</a:t>
            </a:r>
          </a:p>
        </p:txBody>
      </p:sp>
      <p:sp>
        <p:nvSpPr>
          <p:cNvPr id="3" name="Title 2"/>
          <p:cNvSpPr>
            <a:spLocks noGrp="1"/>
          </p:cNvSpPr>
          <p:nvPr>
            <p:ph type="title"/>
          </p:nvPr>
        </p:nvSpPr>
        <p:spPr/>
        <p:txBody>
          <a:bodyPr>
            <a:normAutofit/>
          </a:bodyPr>
          <a:lstStyle/>
          <a:p>
            <a:r>
              <a:rPr lang="en-IN" dirty="0"/>
              <a:t>SOCIAL MEDIA </a:t>
            </a:r>
            <a:r>
              <a:rPr lang="en-IN" dirty="0" smtClean="0"/>
              <a:t>LEARNING</a:t>
            </a:r>
            <a:endParaRPr lang="en-IN" dirty="0"/>
          </a:p>
        </p:txBody>
      </p:sp>
    </p:spTree>
    <p:extLst>
      <p:ext uri="{BB962C8B-B14F-4D97-AF65-F5344CB8AC3E}">
        <p14:creationId xmlns:p14="http://schemas.microsoft.com/office/powerpoint/2010/main" val="442654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What is eLearning?</a:t>
            </a:r>
            <a:endParaRPr lang="en-IN" dirty="0"/>
          </a:p>
        </p:txBody>
      </p:sp>
      <p:sp>
        <p:nvSpPr>
          <p:cNvPr id="3" name="Title 2"/>
          <p:cNvSpPr>
            <a:spLocks noGrp="1"/>
          </p:cNvSpPr>
          <p:nvPr>
            <p:ph type="title"/>
          </p:nvPr>
        </p:nvSpPr>
        <p:spPr/>
        <p:txBody>
          <a:bodyPr>
            <a:normAutofit/>
          </a:bodyPr>
          <a:lstStyle/>
          <a:p>
            <a:r>
              <a:rPr lang="en-IN" dirty="0" smtClean="0"/>
              <a:t>QUIZ???</a:t>
            </a:r>
            <a:endParaRPr lang="en-IN" dirty="0"/>
          </a:p>
        </p:txBody>
      </p:sp>
    </p:spTree>
    <p:extLst>
      <p:ext uri="{BB962C8B-B14F-4D97-AF65-F5344CB8AC3E}">
        <p14:creationId xmlns:p14="http://schemas.microsoft.com/office/powerpoint/2010/main" val="432054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a:t>
            </a:r>
            <a:r>
              <a:rPr lang="en-IN" dirty="0"/>
              <a:t>practice of delivering all course content online and using classroom time for activities that apply the learning content.</a:t>
            </a:r>
          </a:p>
        </p:txBody>
      </p:sp>
      <p:sp>
        <p:nvSpPr>
          <p:cNvPr id="3" name="Title 2"/>
          <p:cNvSpPr>
            <a:spLocks noGrp="1"/>
          </p:cNvSpPr>
          <p:nvPr>
            <p:ph type="title"/>
          </p:nvPr>
        </p:nvSpPr>
        <p:spPr/>
        <p:txBody>
          <a:bodyPr>
            <a:normAutofit/>
          </a:bodyPr>
          <a:lstStyle/>
          <a:p>
            <a:r>
              <a:rPr lang="en-IN" dirty="0"/>
              <a:t>Flipped </a:t>
            </a:r>
            <a:r>
              <a:rPr lang="en-IN" dirty="0" smtClean="0"/>
              <a:t>Learning</a:t>
            </a:r>
            <a:endParaRPr lang="en-IN" dirty="0"/>
          </a:p>
        </p:txBody>
      </p:sp>
    </p:spTree>
    <p:extLst>
      <p:ext uri="{BB962C8B-B14F-4D97-AF65-F5344CB8AC3E}">
        <p14:creationId xmlns:p14="http://schemas.microsoft.com/office/powerpoint/2010/main" val="8242122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27</TotalTime>
  <Words>1327</Words>
  <Application>Microsoft Office PowerPoint</Application>
  <PresentationFormat>On-screen Show (4:3)</PresentationFormat>
  <Paragraphs>73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Waveform</vt:lpstr>
      <vt:lpstr>Common eLearning Terms</vt:lpstr>
      <vt:lpstr>eLEARNING</vt:lpstr>
      <vt:lpstr>MOBILE LEARNING</vt:lpstr>
      <vt:lpstr>DISTANCE LEARNING</vt:lpstr>
      <vt:lpstr>BLENDED LEARNING</vt:lpstr>
      <vt:lpstr>INFORMAL LEARNING</vt:lpstr>
      <vt:lpstr>SOCIAL MEDIA LEARNING</vt:lpstr>
      <vt:lpstr>QUIZ???</vt:lpstr>
      <vt:lpstr>Flipped Learning</vt:lpstr>
      <vt:lpstr>ASYNCHRONOUS LEARNING</vt:lpstr>
      <vt:lpstr>SYNCHRONOUS LEARNING</vt:lpstr>
      <vt:lpstr>SELF-PACED LEARNING</vt:lpstr>
      <vt:lpstr>COURSEWARE</vt:lpstr>
      <vt:lpstr>MULTIMEDIA</vt:lpstr>
      <vt:lpstr>INTERACTIVE MULTIMEDIA</vt:lpstr>
      <vt:lpstr>STREAMING MEDIA</vt:lpstr>
      <vt:lpstr>Quiz???</vt:lpstr>
      <vt:lpstr>WEB-BASED TRAINING (WBT)</vt:lpstr>
      <vt:lpstr>COMPUTER-BASED TRAINING (CBT)</vt:lpstr>
      <vt:lpstr>INSTRUCTOR LED TRAINING (ILT)</vt:lpstr>
      <vt:lpstr>AUDIO CONFERENCING</vt:lpstr>
      <vt:lpstr>VIDEO CONFERENCING</vt:lpstr>
      <vt:lpstr>VIRTUAL CLASSROOM</vt:lpstr>
      <vt:lpstr>WEBINAR</vt:lpstr>
      <vt:lpstr>Quiz???</vt:lpstr>
      <vt:lpstr>INSTRUCTIONAL DESIGN</vt:lpstr>
      <vt:lpstr>INSTRUCTIONAL DESIGNER</vt:lpstr>
      <vt:lpstr>AUTHORING TOOL</vt:lpstr>
      <vt:lpstr>STORYBOARD</vt:lpstr>
      <vt:lpstr>Learning Management Systems (LMS)</vt:lpstr>
      <vt:lpstr>SCORM</vt:lpstr>
      <vt:lpstr>Tin Can (Experience) API</vt:lpstr>
      <vt:lpstr>Learning Record Store (LRS)</vt:lpstr>
      <vt:lpstr>MOOC</vt:lpstr>
      <vt:lpstr>Quiz???</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eLearning Terms</dc:title>
  <dc:creator>Aijaz Mohammed Barkathulla, Integra-PDY, IN</dc:creator>
  <cp:lastModifiedBy>Aijaz Mohammed Barkathulla, Integra-PDY, IN</cp:lastModifiedBy>
  <cp:revision>3</cp:revision>
  <dcterms:created xsi:type="dcterms:W3CDTF">2016-06-14T09:04:17Z</dcterms:created>
  <dcterms:modified xsi:type="dcterms:W3CDTF">2016-06-14T09:31:21Z</dcterms:modified>
</cp:coreProperties>
</file>