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1" r:id="rId3"/>
    <p:sldId id="257" r:id="rId4"/>
    <p:sldId id="258" r:id="rId5"/>
    <p:sldId id="264" r:id="rId6"/>
    <p:sldId id="270" r:id="rId7"/>
    <p:sldId id="259" r:id="rId8"/>
    <p:sldId id="262" r:id="rId9"/>
    <p:sldId id="260" r:id="rId10"/>
    <p:sldId id="269" r:id="rId11"/>
    <p:sldId id="266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941" autoAdjust="0"/>
  </p:normalViewPr>
  <p:slideViewPr>
    <p:cSldViewPr snapToGrid="0" showGuides="1">
      <p:cViewPr varScale="1">
        <p:scale>
          <a:sx n="83" d="100"/>
          <a:sy n="83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547B-4279-4D25-8CA1-CB0FDBD98ACE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E051-9592-4701-893C-5DFD1C0F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E051-9592-4701-893C-5DFD1C0FB0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6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4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5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5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3E5714-E359-4C0F-8AA6-C028C0FEC756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DE7CC2-70CE-48CF-928B-84210A1D1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6967-CEC7-42AB-41CB-C1A1AC1F7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Analysing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F6982-E12D-4FEE-539F-5B7AF8E8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120" y="4468031"/>
            <a:ext cx="8702225" cy="1069848"/>
          </a:xfrm>
        </p:spPr>
        <p:txBody>
          <a:bodyPr>
            <a:normAutofit/>
          </a:bodyPr>
          <a:lstStyle/>
          <a:p>
            <a:r>
              <a:rPr lang="en-IN" sz="3000" dirty="0"/>
              <a:t>A data driven approach to retaining top talent</a:t>
            </a:r>
          </a:p>
        </p:txBody>
      </p:sp>
    </p:spTree>
    <p:extLst>
      <p:ext uri="{BB962C8B-B14F-4D97-AF65-F5344CB8AC3E}">
        <p14:creationId xmlns:p14="http://schemas.microsoft.com/office/powerpoint/2010/main" val="274201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6F45-2209-0BC2-EB64-AA28B7C3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832"/>
            <a:ext cx="10058400" cy="1187150"/>
          </a:xfrm>
        </p:spPr>
        <p:txBody>
          <a:bodyPr/>
          <a:lstStyle/>
          <a:p>
            <a:pPr algn="ctr"/>
            <a:r>
              <a:rPr lang="en-IN" b="1" dirty="0"/>
              <a:t>Findings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7EB8-29DF-6950-E009-4875077D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982"/>
            <a:ext cx="10058400" cy="5311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Number of Companies Worked</a:t>
            </a:r>
          </a:p>
          <a:p>
            <a:r>
              <a:rPr lang="en-US" b="0" i="0" dirty="0">
                <a:effectLst/>
              </a:rPr>
              <a:t>The highest attrition rate was attributed to juniors who had previously worked in only one company.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b="1" i="0" dirty="0">
                <a:effectLst/>
              </a:rPr>
              <a:t>Business Travel</a:t>
            </a:r>
          </a:p>
          <a:p>
            <a:r>
              <a:rPr lang="en-US" dirty="0"/>
              <a:t>Most employees who travelled came from low level management which shows high churn.</a:t>
            </a:r>
          </a:p>
          <a:p>
            <a:r>
              <a:rPr lang="en-US" b="0" i="0" dirty="0">
                <a:effectLst/>
              </a:rPr>
              <a:t>Salary among three business travel categories is comparable.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b="1" i="0" dirty="0">
                <a:effectLst/>
              </a:rPr>
              <a:t>Salary Hike</a:t>
            </a:r>
          </a:p>
          <a:p>
            <a:r>
              <a:rPr lang="en-US" dirty="0"/>
              <a:t>Low level management with the lowest hike showed high churn.</a:t>
            </a:r>
          </a:p>
          <a:p>
            <a:pPr marL="0" indent="0">
              <a:buNone/>
            </a:pPr>
            <a:endParaRPr lang="en-US" sz="800" i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Education</a:t>
            </a:r>
          </a:p>
          <a:p>
            <a:r>
              <a:rPr lang="en-US" i="0" dirty="0">
                <a:effectLst/>
              </a:rPr>
              <a:t>Employees with life sciences degree comprise majority of departing employees.</a:t>
            </a:r>
          </a:p>
        </p:txBody>
      </p:sp>
    </p:spTree>
    <p:extLst>
      <p:ext uri="{BB962C8B-B14F-4D97-AF65-F5344CB8AC3E}">
        <p14:creationId xmlns:p14="http://schemas.microsoft.com/office/powerpoint/2010/main" val="408196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5CE-4189-C161-D5C6-4044BA68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Some Shocking Facts!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C8E1-8700-F80F-2845-CA41E297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616797"/>
            <a:ext cx="7638473" cy="4775200"/>
          </a:xfrm>
        </p:spPr>
        <p:txBody>
          <a:bodyPr>
            <a:normAutofit/>
          </a:bodyPr>
          <a:lstStyle/>
          <a:p>
            <a:r>
              <a:rPr lang="en-IN" dirty="0"/>
              <a:t>Pay gap based on gender is non existent.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Distance from home does not determine churn rate in any form.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Employees leaving within one year of promotion is consistently high among all categories.</a:t>
            </a:r>
          </a:p>
          <a:p>
            <a:endParaRPr lang="en-US" sz="100" dirty="0"/>
          </a:p>
          <a:p>
            <a:r>
              <a:rPr lang="en-US" b="0" i="0" dirty="0">
                <a:effectLst/>
              </a:rPr>
              <a:t>While the R&amp;D department receives the highest total salary allocation, the average salary of this department across other departments is the lowest.</a:t>
            </a:r>
          </a:p>
          <a:p>
            <a:endParaRPr lang="en-US" sz="100" dirty="0"/>
          </a:p>
          <a:p>
            <a:r>
              <a:rPr lang="en-US" dirty="0"/>
              <a:t>There is almost to no difference between average monthly wages of high and low performers.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945F-B71D-BF6B-056A-1E6DBAB9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3" y="2086650"/>
            <a:ext cx="3968872" cy="22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2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A66D-D1EE-E6C1-CEB5-BD5B490D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Adjustments to reduce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8633-336C-530B-7405-266BC482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0460"/>
          </a:xfrm>
        </p:spPr>
        <p:txBody>
          <a:bodyPr>
            <a:normAutofit fontScale="77500" lnSpcReduction="20000"/>
          </a:bodyPr>
          <a:lstStyle/>
          <a:p>
            <a:r>
              <a:rPr lang="en-IN" sz="2600" dirty="0"/>
              <a:t>Come up with more fresher friendly policies.</a:t>
            </a:r>
          </a:p>
          <a:p>
            <a:pPr marL="0" indent="0">
              <a:buNone/>
            </a:pPr>
            <a:endParaRPr lang="en-IN" sz="1000" dirty="0"/>
          </a:p>
          <a:p>
            <a:r>
              <a:rPr lang="en-IN" sz="2600" dirty="0"/>
              <a:t>Implement work structure of low turnover companies in the departments with high churn.</a:t>
            </a:r>
          </a:p>
          <a:p>
            <a:pPr marL="0" indent="0">
              <a:buNone/>
            </a:pPr>
            <a:endParaRPr lang="en-IN" sz="1100" dirty="0"/>
          </a:p>
          <a:p>
            <a:r>
              <a:rPr lang="en-IN" sz="2600" dirty="0"/>
              <a:t>Increase the salary increment percentage among the lower levels of management.</a:t>
            </a:r>
          </a:p>
          <a:p>
            <a:endParaRPr lang="en-IN" sz="1100" dirty="0"/>
          </a:p>
          <a:p>
            <a:r>
              <a:rPr lang="en-IN" sz="2600" dirty="0"/>
              <a:t>Collect constant feedback about the managers from employees working under them.</a:t>
            </a:r>
          </a:p>
          <a:p>
            <a:endParaRPr lang="en-IN" sz="1100" dirty="0"/>
          </a:p>
          <a:p>
            <a:r>
              <a:rPr lang="en-IN" sz="2600" dirty="0"/>
              <a:t>Promotion based on work as opposed to promotion based on years of work at company.</a:t>
            </a:r>
          </a:p>
          <a:p>
            <a:pPr marL="0" indent="0">
              <a:buNone/>
            </a:pPr>
            <a:endParaRPr lang="en-IN" sz="1000" dirty="0"/>
          </a:p>
          <a:p>
            <a:r>
              <a:rPr lang="en-IN" sz="2600" dirty="0"/>
              <a:t>Allocate stocks to freshers to retain them.</a:t>
            </a:r>
          </a:p>
          <a:p>
            <a:pPr marL="0" indent="0">
              <a:buNone/>
            </a:pPr>
            <a:endParaRPr lang="en-IN" sz="1200" dirty="0"/>
          </a:p>
          <a:p>
            <a:r>
              <a:rPr lang="en-IN" sz="2600" dirty="0"/>
              <a:t>Change training policies / keep the second , third training session less rigorous 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1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0C5-6A62-E8B3-B211-F2D21458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7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0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93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95F1-D702-B693-CDAD-C6069C53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1359"/>
            <a:ext cx="10058400" cy="1609344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C314-0076-4EA9-FEF7-81CA5EDB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70" y="1770702"/>
            <a:ext cx="6177557" cy="4537733"/>
          </a:xfrm>
        </p:spPr>
        <p:txBody>
          <a:bodyPr>
            <a:normAutofit/>
          </a:bodyPr>
          <a:lstStyle/>
          <a:p>
            <a:r>
              <a:rPr lang="en-IN" sz="2200" dirty="0"/>
              <a:t>The given HR Attrition dataset contains data about employee churn and factors contributing to it.</a:t>
            </a:r>
          </a:p>
          <a:p>
            <a:pPr marL="0" indent="0">
              <a:buNone/>
            </a:pPr>
            <a:endParaRPr lang="en-IN" sz="1000" dirty="0"/>
          </a:p>
          <a:p>
            <a:r>
              <a:rPr lang="en-IN" sz="2200" dirty="0"/>
              <a:t>Attrition refers to departure of employees from the organization  for any reason including resignation, termination, death or retirement.</a:t>
            </a:r>
          </a:p>
          <a:p>
            <a:pPr marL="0" indent="0">
              <a:buNone/>
            </a:pPr>
            <a:endParaRPr lang="en-IN" sz="1000" dirty="0"/>
          </a:p>
          <a:p>
            <a:r>
              <a:rPr lang="en-IN" sz="2200" dirty="0"/>
              <a:t>The aim of the analysis is to discover trends and find the root cause why employees are leaving so as to prevent it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D618C-895B-0BC6-711C-181D493CF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61" y="2415451"/>
            <a:ext cx="4047947" cy="26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1D0B-518D-6D6F-D9FD-86750B0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28" y="-63847"/>
            <a:ext cx="10515600" cy="984704"/>
          </a:xfrm>
        </p:spPr>
        <p:txBody>
          <a:bodyPr/>
          <a:lstStyle/>
          <a:p>
            <a:pPr algn="ctr"/>
            <a:r>
              <a:rPr lang="en-IN" b="1" dirty="0"/>
              <a:t>Lets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79DE-2BE1-C513-194E-0C7F96DE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313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E94B8-733F-282E-E2C3-833FEEFE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67601"/>
              </p:ext>
            </p:extLst>
          </p:nvPr>
        </p:nvGraphicFramePr>
        <p:xfrm>
          <a:off x="184727" y="901868"/>
          <a:ext cx="56819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976">
                  <a:extLst>
                    <a:ext uri="{9D8B030D-6E8A-4147-A177-3AD203B41FA5}">
                      <a16:colId xmlns:a16="http://schemas.microsoft.com/office/drawing/2014/main" val="2296753665"/>
                    </a:ext>
                  </a:extLst>
                </a:gridCol>
                <a:gridCol w="2840976">
                  <a:extLst>
                    <a:ext uri="{9D8B030D-6E8A-4147-A177-3AD203B41FA5}">
                      <a16:colId xmlns:a16="http://schemas.microsoft.com/office/drawing/2014/main" val="4093891047"/>
                    </a:ext>
                  </a:extLst>
                </a:gridCol>
              </a:tblGrid>
              <a:tr h="347466">
                <a:tc>
                  <a:txBody>
                    <a:bodyPr/>
                    <a:lstStyle/>
                    <a:p>
                      <a:r>
                        <a:rPr lang="en-IN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58817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18 - 60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37834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10032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Business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Rarely/Frequently /None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4317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Daily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100 - 1500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1011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HR/ Sales/ RnD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66398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1km - 30km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49639"/>
                  </a:ext>
                </a:extLst>
              </a:tr>
              <a:tr h="347466">
                <a:tc>
                  <a:txBody>
                    <a:bodyPr/>
                    <a:lstStyle/>
                    <a:p>
                      <a:r>
                        <a:rPr lang="en-IN" sz="18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3312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DE3BFC-DE61-6B73-15A9-11B86D56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63445"/>
              </p:ext>
            </p:extLst>
          </p:nvPr>
        </p:nvGraphicFramePr>
        <p:xfrm>
          <a:off x="184726" y="3825045"/>
          <a:ext cx="5681952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0976">
                  <a:extLst>
                    <a:ext uri="{9D8B030D-6E8A-4147-A177-3AD203B41FA5}">
                      <a16:colId xmlns:a16="http://schemas.microsoft.com/office/drawing/2014/main" val="4064028885"/>
                    </a:ext>
                  </a:extLst>
                </a:gridCol>
                <a:gridCol w="2840976">
                  <a:extLst>
                    <a:ext uri="{9D8B030D-6E8A-4147-A177-3AD203B41FA5}">
                      <a16:colId xmlns:a16="http://schemas.microsoft.com/office/drawing/2014/main" val="24666586"/>
                    </a:ext>
                  </a:extLst>
                </a:gridCol>
              </a:tblGrid>
              <a:tr h="330591">
                <a:tc>
                  <a:txBody>
                    <a:bodyPr/>
                    <a:lstStyle/>
                    <a:p>
                      <a:r>
                        <a:rPr lang="en-IN" sz="1800" dirty="0"/>
                        <a:t>Education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Medical/ Technical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4026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r>
                        <a:rPr lang="en-IN" sz="1800" dirty="0"/>
                        <a:t>Employee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1027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r>
                        <a:rPr lang="en-IN" sz="1800" dirty="0"/>
                        <a:t>Environment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40097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r>
                        <a:rPr lang="en-IN" sz="1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Male/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92531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r>
                        <a:rPr lang="en-IN" sz="1800" dirty="0"/>
                        <a:t>Hourly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56076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r>
                        <a:rPr lang="en-IN" sz="1800" dirty="0"/>
                        <a:t>Job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73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63B998-3ACC-9607-85B3-7A1EFDBB4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12029"/>
              </p:ext>
            </p:extLst>
          </p:nvPr>
        </p:nvGraphicFramePr>
        <p:xfrm>
          <a:off x="6145827" y="898965"/>
          <a:ext cx="58614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23">
                  <a:extLst>
                    <a:ext uri="{9D8B030D-6E8A-4147-A177-3AD203B41FA5}">
                      <a16:colId xmlns:a16="http://schemas.microsoft.com/office/drawing/2014/main" val="1251231742"/>
                    </a:ext>
                  </a:extLst>
                </a:gridCol>
                <a:gridCol w="2930723">
                  <a:extLst>
                    <a:ext uri="{9D8B030D-6E8A-4147-A177-3AD203B41FA5}">
                      <a16:colId xmlns:a16="http://schemas.microsoft.com/office/drawing/2014/main" val="2313824463"/>
                    </a:ext>
                  </a:extLst>
                </a:gridCol>
              </a:tblGrid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6203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Job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5347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Job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MD / Manager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3075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Job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2491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Married/Single/Divorced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9765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 – 8000 INR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8237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Monthly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2000 - 19000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33728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r>
                        <a:rPr lang="en-IN" dirty="0"/>
                        <a:t>No. of Companies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0 - 9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1040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221230C-74F2-1E88-03F0-1C5DF811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9339"/>
              </p:ext>
            </p:extLst>
          </p:nvPr>
        </p:nvGraphicFramePr>
        <p:xfrm>
          <a:off x="6145827" y="3811293"/>
          <a:ext cx="5861446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0723">
                  <a:extLst>
                    <a:ext uri="{9D8B030D-6E8A-4147-A177-3AD203B41FA5}">
                      <a16:colId xmlns:a16="http://schemas.microsoft.com/office/drawing/2014/main" val="4064028885"/>
                    </a:ext>
                  </a:extLst>
                </a:gridCol>
                <a:gridCol w="2930723">
                  <a:extLst>
                    <a:ext uri="{9D8B030D-6E8A-4147-A177-3AD203B41FA5}">
                      <a16:colId xmlns:a16="http://schemas.microsoft.com/office/drawing/2014/main" val="24666586"/>
                    </a:ext>
                  </a:extLst>
                </a:gridCol>
              </a:tblGrid>
              <a:tr h="324682">
                <a:tc>
                  <a:txBody>
                    <a:bodyPr/>
                    <a:lstStyle/>
                    <a:p>
                      <a:r>
                        <a:rPr lang="en-IN" dirty="0"/>
                        <a:t>Overtime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4026"/>
                  </a:ext>
                </a:extLst>
              </a:tr>
              <a:tr h="329191">
                <a:tc>
                  <a:txBody>
                    <a:bodyPr/>
                    <a:lstStyle/>
                    <a:p>
                      <a:r>
                        <a:rPr lang="en-IN" dirty="0"/>
                        <a:t>% Salary Hike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11% –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1027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IN" dirty="0"/>
                        <a:t>Performance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40097"/>
                  </a:ext>
                </a:extLst>
              </a:tr>
              <a:tr h="329191">
                <a:tc>
                  <a:txBody>
                    <a:bodyPr/>
                    <a:lstStyle/>
                    <a:p>
                      <a:r>
                        <a:rPr lang="en-IN" dirty="0"/>
                        <a:t>Relationship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92531"/>
                  </a:ext>
                </a:extLst>
              </a:tr>
              <a:tr h="329191">
                <a:tc>
                  <a:txBody>
                    <a:bodyPr/>
                    <a:lstStyle/>
                    <a:p>
                      <a:r>
                        <a:rPr lang="en-IN" dirty="0"/>
                        <a:t>Stock Option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56076"/>
                  </a:ext>
                </a:extLst>
              </a:tr>
              <a:tr h="329191">
                <a:tc>
                  <a:txBody>
                    <a:bodyPr/>
                    <a:lstStyle/>
                    <a:p>
                      <a:r>
                        <a:rPr lang="en-IN" dirty="0"/>
                        <a:t>Total Working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0 - 40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734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014DFE6-CE45-D410-CC43-C8B3A09A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45040"/>
              </p:ext>
            </p:extLst>
          </p:nvPr>
        </p:nvGraphicFramePr>
        <p:xfrm>
          <a:off x="184725" y="6019605"/>
          <a:ext cx="5681954" cy="741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0977">
                  <a:extLst>
                    <a:ext uri="{9D8B030D-6E8A-4147-A177-3AD203B41FA5}">
                      <a16:colId xmlns:a16="http://schemas.microsoft.com/office/drawing/2014/main" val="1035491661"/>
                    </a:ext>
                  </a:extLst>
                </a:gridCol>
                <a:gridCol w="2840977">
                  <a:extLst>
                    <a:ext uri="{9D8B030D-6E8A-4147-A177-3AD203B41FA5}">
                      <a16:colId xmlns:a16="http://schemas.microsoft.com/office/drawing/2014/main" val="2419572680"/>
                    </a:ext>
                  </a:extLst>
                </a:gridCol>
              </a:tblGrid>
              <a:tr h="239570">
                <a:tc>
                  <a:txBody>
                    <a:bodyPr/>
                    <a:lstStyle/>
                    <a:p>
                      <a:r>
                        <a:rPr lang="en-IN" dirty="0"/>
                        <a:t>Work Life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2491"/>
                  </a:ext>
                </a:extLst>
              </a:tr>
              <a:tr h="375992">
                <a:tc>
                  <a:txBody>
                    <a:bodyPr/>
                    <a:lstStyle/>
                    <a:p>
                      <a:r>
                        <a:rPr lang="en-IN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0 - 40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976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1C12BE-6034-B7F0-1452-4AD411CE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89758"/>
              </p:ext>
            </p:extLst>
          </p:nvPr>
        </p:nvGraphicFramePr>
        <p:xfrm>
          <a:off x="6145827" y="5983961"/>
          <a:ext cx="586144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22252">
                  <a:extLst>
                    <a:ext uri="{9D8B030D-6E8A-4147-A177-3AD203B41FA5}">
                      <a16:colId xmlns:a16="http://schemas.microsoft.com/office/drawing/2014/main" val="1035491661"/>
                    </a:ext>
                  </a:extLst>
                </a:gridCol>
                <a:gridCol w="2939194">
                  <a:extLst>
                    <a:ext uri="{9D8B030D-6E8A-4147-A177-3AD203B41FA5}">
                      <a16:colId xmlns:a16="http://schemas.microsoft.com/office/drawing/2014/main" val="2419572680"/>
                    </a:ext>
                  </a:extLst>
                </a:gridCol>
              </a:tblGrid>
              <a:tr h="311248">
                <a:tc>
                  <a:txBody>
                    <a:bodyPr/>
                    <a:lstStyle/>
                    <a:p>
                      <a:r>
                        <a:rPr lang="en-IN" dirty="0"/>
                        <a:t>Years Since 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–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2491"/>
                  </a:ext>
                </a:extLst>
              </a:tr>
              <a:tr h="319956">
                <a:tc>
                  <a:txBody>
                    <a:bodyPr/>
                    <a:lstStyle/>
                    <a:p>
                      <a:r>
                        <a:rPr lang="en-IN" dirty="0"/>
                        <a:t>Years w Curr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0 - 17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61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47F3-5DDE-DA62-7CFD-2725D882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28"/>
            <a:ext cx="10515600" cy="1115332"/>
          </a:xfrm>
        </p:spPr>
        <p:txBody>
          <a:bodyPr/>
          <a:lstStyle/>
          <a:p>
            <a:pPr algn="ctr"/>
            <a:r>
              <a:rPr lang="en-IN" b="1" dirty="0"/>
              <a:t>Basic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F628-DC6B-7E69-F6FB-F23DEAAA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90"/>
            <a:ext cx="10515600" cy="5003709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/>
              <a:t>Handle Missing Values</a:t>
            </a:r>
          </a:p>
          <a:p>
            <a:endParaRPr lang="en-IN" sz="1000" b="1" dirty="0"/>
          </a:p>
          <a:p>
            <a:r>
              <a:rPr lang="en-IN" sz="2000" b="1" dirty="0"/>
              <a:t>Type Conversion -</a:t>
            </a:r>
            <a:r>
              <a:rPr lang="en-IN" sz="2000" dirty="0"/>
              <a:t> Conversion of Attrition column from variable type to text type</a:t>
            </a:r>
          </a:p>
          <a:p>
            <a:pPr marL="0" indent="0">
              <a:buNone/>
            </a:pPr>
            <a:endParaRPr lang="en-IN" sz="500" dirty="0"/>
          </a:p>
          <a:p>
            <a:r>
              <a:rPr lang="en-IN" sz="2000" b="1" dirty="0"/>
              <a:t>Removal of redundant columns/ duplicate rows - </a:t>
            </a:r>
            <a:r>
              <a:rPr lang="en-IN" sz="2000" dirty="0"/>
              <a:t>Over18, YearsSinceLastPromotion vs YearsInCurrentRole</a:t>
            </a:r>
          </a:p>
          <a:p>
            <a:endParaRPr lang="en-IN" sz="1000" dirty="0"/>
          </a:p>
          <a:p>
            <a:r>
              <a:rPr lang="en-IN" sz="2000" b="1" dirty="0"/>
              <a:t>Add Conditional Columns - </a:t>
            </a:r>
            <a:r>
              <a:rPr lang="en-IN" sz="2000" dirty="0"/>
              <a:t>Condensing DistanceFromHome into 3 categories – Far, Near, Very Far</a:t>
            </a:r>
          </a:p>
          <a:p>
            <a:endParaRPr lang="en-IN" sz="1000" dirty="0"/>
          </a:p>
          <a:p>
            <a:r>
              <a:rPr lang="en-IN" sz="2000" b="1" dirty="0"/>
              <a:t>Creating Measures - </a:t>
            </a:r>
            <a:r>
              <a:rPr lang="en-IN" sz="2000" dirty="0"/>
              <a:t>Measures can be used across all tables and make visualization easier. </a:t>
            </a:r>
          </a:p>
          <a:p>
            <a:pPr marL="0" indent="0">
              <a:buNone/>
            </a:pPr>
            <a:r>
              <a:rPr lang="en-IN" sz="2000" dirty="0"/>
              <a:t>    Eg: Total Employees, Retained Employees, etc</a:t>
            </a:r>
          </a:p>
          <a:p>
            <a:pPr marL="0" indent="0">
              <a:buNone/>
            </a:pPr>
            <a:endParaRPr lang="en-IN" sz="1000" dirty="0"/>
          </a:p>
          <a:p>
            <a:r>
              <a:rPr lang="en-IN" sz="2000" b="1" dirty="0"/>
              <a:t>Data Modelling - </a:t>
            </a:r>
            <a:r>
              <a:rPr lang="en-IN" sz="2000" dirty="0"/>
              <a:t>Condense the given table into many dimension tables which have one to many relationship with the provided table (fact table). </a:t>
            </a:r>
          </a:p>
          <a:p>
            <a:pPr marL="0" indent="0">
              <a:buNone/>
            </a:pPr>
            <a:r>
              <a:rPr lang="en-IN" sz="2000" dirty="0"/>
              <a:t>    Eg: Distance table, age table, etc</a:t>
            </a:r>
          </a:p>
        </p:txBody>
      </p:sp>
    </p:spTree>
    <p:extLst>
      <p:ext uri="{BB962C8B-B14F-4D97-AF65-F5344CB8AC3E}">
        <p14:creationId xmlns:p14="http://schemas.microsoft.com/office/powerpoint/2010/main" val="341657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25D8-B5E0-3C23-08A7-55E4012F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500" b="1" dirty="0"/>
              <a:t>Factors that contribute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F5D6-3DA0-9434-B6A7-88B02F09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13498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Age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Job Level / Management Level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Department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Marital Status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Business Travel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Salary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Manager Switch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Stocks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Overtime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Training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4AFF5-6ECD-2A8F-59CF-26BBE28B8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" b="1285"/>
          <a:stretch/>
        </p:blipFill>
        <p:spPr>
          <a:xfrm>
            <a:off x="5025538" y="1829589"/>
            <a:ext cx="2874672" cy="374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C709D-E05A-6987-B4E7-3A65D96F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4" y="1560946"/>
            <a:ext cx="3255214" cy="1745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280A8-E764-36F2-E9D6-87D43C574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4" y="3702045"/>
            <a:ext cx="3124097" cy="20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4CC-4A43-485A-236E-6890D81A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78214"/>
            <a:ext cx="11877964" cy="1609344"/>
          </a:xfrm>
        </p:spPr>
        <p:txBody>
          <a:bodyPr>
            <a:normAutofit/>
          </a:bodyPr>
          <a:lstStyle/>
          <a:p>
            <a:pPr algn="ctr"/>
            <a:r>
              <a:rPr lang="en-IN" sz="4200" b="1" dirty="0"/>
              <a:t>Factors that don't contribute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63DE-5132-23D2-7F4A-8DD2C860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58" y="1983250"/>
            <a:ext cx="3696116" cy="4050792"/>
          </a:xfrm>
        </p:spPr>
        <p:txBody>
          <a:bodyPr/>
          <a:lstStyle/>
          <a:p>
            <a:r>
              <a:rPr lang="en-IN" dirty="0"/>
              <a:t>Gender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Distance From Home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Job Satisfaction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Job Involvement</a:t>
            </a:r>
          </a:p>
          <a:p>
            <a:pPr marL="0" indent="0">
              <a:buNone/>
            </a:pPr>
            <a:endParaRPr lang="en-IN" sz="100" dirty="0"/>
          </a:p>
          <a:p>
            <a:r>
              <a:rPr lang="en-IN" dirty="0"/>
              <a:t>Environment Satisfaction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A36CB-199A-F1B5-CEAA-C7AF1D015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81" y="1843445"/>
            <a:ext cx="3254022" cy="2017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F7C10-A002-79AB-78F6-BE2D3C2BB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21" y="1843445"/>
            <a:ext cx="3254022" cy="180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EF2D9-C915-56E8-127D-4C04C87C1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40" y="4003156"/>
            <a:ext cx="3310057" cy="203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E9F36B-C262-B718-26CA-28F004547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73" y="4003156"/>
            <a:ext cx="3279418" cy="18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97E-49FA-0084-3D17-A08A84F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8"/>
            <a:ext cx="10515600" cy="1011093"/>
          </a:xfrm>
        </p:spPr>
        <p:txBody>
          <a:bodyPr/>
          <a:lstStyle/>
          <a:p>
            <a:pPr algn="ctr"/>
            <a:r>
              <a:rPr lang="en-IN" b="1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6D1B-DCDA-239E-5456-3CFFB1B0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70"/>
            <a:ext cx="10515600" cy="5567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/>
              <a:t>Age</a:t>
            </a:r>
          </a:p>
          <a:p>
            <a:r>
              <a:rPr lang="en-IN" sz="2000" dirty="0"/>
              <a:t>26-35 age bucket consisted of highest number of departing employees.</a:t>
            </a:r>
          </a:p>
          <a:p>
            <a:r>
              <a:rPr lang="en-IN" sz="2000" dirty="0"/>
              <a:t>Low level management consists mostly of people from age range of 18-35.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Department</a:t>
            </a:r>
          </a:p>
          <a:p>
            <a:r>
              <a:rPr lang="en-IN" sz="2000" dirty="0"/>
              <a:t>R&amp;D is the department with most churn while HR has the least churn.</a:t>
            </a:r>
          </a:p>
          <a:p>
            <a:r>
              <a:rPr lang="en-IN" sz="2000" dirty="0"/>
              <a:t>Sales has the highest churned to total employee ratio.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Distance</a:t>
            </a:r>
          </a:p>
          <a:p>
            <a:r>
              <a:rPr lang="en-IN" sz="2000" dirty="0"/>
              <a:t>Employees who lived nearby were the ones who departed most across all categories.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Performance rating</a:t>
            </a:r>
          </a:p>
          <a:p>
            <a:r>
              <a:rPr lang="en-IN" sz="2000" dirty="0"/>
              <a:t>Employees with low performance rating contributed to highest churn (200/237).</a:t>
            </a:r>
          </a:p>
          <a:p>
            <a:r>
              <a:rPr lang="en-IN" sz="2000" dirty="0"/>
              <a:t>About 68% churned  employees come from low level management and demonstrate less performance rating.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75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F49C-E59D-FF00-9681-2C9733E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964911"/>
          </a:xfrm>
        </p:spPr>
        <p:txBody>
          <a:bodyPr/>
          <a:lstStyle/>
          <a:p>
            <a:pPr algn="ctr"/>
            <a:r>
              <a:rPr lang="en-IN" b="1" dirty="0"/>
              <a:t>Findings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3C33-9415-12FD-F395-A71EFC8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54306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/>
              <a:t>Overtime</a:t>
            </a:r>
          </a:p>
          <a:p>
            <a:r>
              <a:rPr lang="en-IN" sz="2200" dirty="0"/>
              <a:t>Does not work life balance and job satisfaction.</a:t>
            </a:r>
          </a:p>
          <a:p>
            <a:r>
              <a:rPr lang="en-IN" sz="2200" dirty="0"/>
              <a:t>Average salary of overtime and non overtime workers is almost same.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400" b="1" dirty="0"/>
              <a:t>Marital Status</a:t>
            </a:r>
          </a:p>
          <a:p>
            <a:r>
              <a:rPr lang="en-IN" sz="2200" dirty="0"/>
              <a:t>Bachelors in all age groups have the highest attrition dominating over 50% of the total.</a:t>
            </a:r>
          </a:p>
          <a:p>
            <a:r>
              <a:rPr lang="en-IN" sz="2200" dirty="0"/>
              <a:t>Married employees in 26-35 age bucket also show significant churn.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Years with current manager</a:t>
            </a:r>
          </a:p>
          <a:p>
            <a:r>
              <a:rPr lang="en-IN" sz="2200" dirty="0"/>
              <a:t>Attrition is higher among employees who were assigned to work with a new manger (35%).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Monthly Income and Increase</a:t>
            </a:r>
          </a:p>
          <a:p>
            <a:r>
              <a:rPr lang="en-IN" sz="2200" dirty="0"/>
              <a:t>Higher income and increase among top level management.</a:t>
            </a:r>
          </a:p>
          <a:p>
            <a:endParaRPr lang="en-IN" sz="2200" b="1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99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1C1B-5058-8E58-244E-AEA1BC8A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18"/>
            <a:ext cx="10515600" cy="1048038"/>
          </a:xfrm>
        </p:spPr>
        <p:txBody>
          <a:bodyPr/>
          <a:lstStyle/>
          <a:p>
            <a:pPr algn="ctr"/>
            <a:r>
              <a:rPr lang="en-IN" b="1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ABDF-0B8A-CED2-440D-1BFF7996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056"/>
            <a:ext cx="10515600" cy="5075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Training Times per Year</a:t>
            </a:r>
          </a:p>
          <a:p>
            <a:r>
              <a:rPr lang="en-IN" sz="2000" dirty="0"/>
              <a:t>Low and middle level management employees who were trained on an average of 2-3 times have highest attrition.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Stocks</a:t>
            </a:r>
          </a:p>
          <a:p>
            <a:r>
              <a:rPr lang="en-IN" dirty="0"/>
              <a:t>Employees who were provided zero stocks showed higher churn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Job Satisfaction</a:t>
            </a:r>
          </a:p>
          <a:p>
            <a:r>
              <a:rPr lang="en-IN" sz="2000" dirty="0"/>
              <a:t>About 25%-30% of departing employees gave their job satisfaction a rating of dissatisfied (1) on a scale of 1 to 4.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2200" b="1" dirty="0"/>
              <a:t>Experience</a:t>
            </a:r>
          </a:p>
          <a:p>
            <a:r>
              <a:rPr lang="en-IN" dirty="0"/>
              <a:t>Candidates with experience less than 2 years show the most attrition.</a:t>
            </a:r>
          </a:p>
          <a:p>
            <a:pPr marL="0" indent="0">
              <a:buNone/>
            </a:pPr>
            <a:endParaRPr lang="en-IN" sz="1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120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625</TotalTime>
  <Words>902</Words>
  <Application>Microsoft Office PowerPoint</Application>
  <PresentationFormat>Widescreen</PresentationFormat>
  <Paragraphs>200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Analysing employee attrition</vt:lpstr>
      <vt:lpstr>Introduction</vt:lpstr>
      <vt:lpstr>Lets Look At The Data</vt:lpstr>
      <vt:lpstr>Basic Pre-processing</vt:lpstr>
      <vt:lpstr>Factors that contribute to Attrition</vt:lpstr>
      <vt:lpstr>Factors that don't contribute to attrition</vt:lpstr>
      <vt:lpstr>Findings </vt:lpstr>
      <vt:lpstr>Findings </vt:lpstr>
      <vt:lpstr>Findings </vt:lpstr>
      <vt:lpstr>Findings </vt:lpstr>
      <vt:lpstr>Some Shocking Facts! </vt:lpstr>
      <vt:lpstr>Adjustments to reduce Attrition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asha_arvholla@outlook.com</dc:creator>
  <cp:lastModifiedBy>asha_arvholla@outlook.com</cp:lastModifiedBy>
  <cp:revision>8</cp:revision>
  <dcterms:created xsi:type="dcterms:W3CDTF">2023-03-04T12:20:19Z</dcterms:created>
  <dcterms:modified xsi:type="dcterms:W3CDTF">2023-03-07T06:55:15Z</dcterms:modified>
</cp:coreProperties>
</file>