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56" r:id="rId3"/>
    <p:sldId id="258" r:id="rId4"/>
    <p:sldId id="263" r:id="rId5"/>
    <p:sldId id="259" r:id="rId6"/>
    <p:sldId id="264" r:id="rId7"/>
    <p:sldId id="261" r:id="rId8"/>
    <p:sldId id="262" r:id="rId9"/>
    <p:sldId id="265" r:id="rId10"/>
    <p:sldId id="266" r:id="rId11"/>
    <p:sldId id="267"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9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497750-039A-4560-AA77-31CF1D5F1559}"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2365343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497750-039A-4560-AA77-31CF1D5F1559}"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247559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497750-039A-4560-AA77-31CF1D5F1559}"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179745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497750-039A-4560-AA77-31CF1D5F1559}"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97681-5AB9-4E8D-8ADE-5DE48682758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51371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97750-039A-4560-AA77-31CF1D5F1559}"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759560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497750-039A-4560-AA77-31CF1D5F1559}" type="datetimeFigureOut">
              <a:rPr lang="en-US" smtClean="0"/>
              <a:t>5/6/2025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4059937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C497750-039A-4560-AA77-31CF1D5F1559}" type="datetimeFigureOut">
              <a:rPr lang="en-US" smtClean="0"/>
              <a:t>5/6/2025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3866445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97750-039A-4560-AA77-31CF1D5F1559}"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3667770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497750-039A-4560-AA77-31CF1D5F1559}"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97895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C497750-039A-4560-AA77-31CF1D5F1559}"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13924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497750-039A-4560-AA77-31CF1D5F1559}"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2358829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497750-039A-4560-AA77-31CF1D5F1559}"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419718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497750-039A-4560-AA77-31CF1D5F1559}"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1045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C497750-039A-4560-AA77-31CF1D5F1559}" type="datetimeFigureOut">
              <a:rPr lang="en-US" smtClean="0"/>
              <a:t>5/6/2025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271373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C497750-039A-4560-AA77-31CF1D5F1559}" type="datetimeFigureOut">
              <a:rPr lang="en-US" smtClean="0"/>
              <a:t>5/6/2025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220497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C497750-039A-4560-AA77-31CF1D5F1559}" type="datetimeFigureOut">
              <a:rPr lang="en-US" smtClean="0"/>
              <a:t>5/6/2025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281376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497750-039A-4560-AA77-31CF1D5F1559}"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97681-5AB9-4E8D-8ADE-5DE486827583}" type="slidenum">
              <a:rPr lang="en-US" smtClean="0"/>
              <a:t>‹#›</a:t>
            </a:fld>
            <a:endParaRPr lang="en-US"/>
          </a:p>
        </p:txBody>
      </p:sp>
    </p:spTree>
    <p:extLst>
      <p:ext uri="{BB962C8B-B14F-4D97-AF65-F5344CB8AC3E}">
        <p14:creationId xmlns:p14="http://schemas.microsoft.com/office/powerpoint/2010/main" val="203223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C497750-039A-4560-AA77-31CF1D5F1559}" type="datetimeFigureOut">
              <a:rPr lang="en-US" smtClean="0"/>
              <a:t>5/6/2025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0097681-5AB9-4E8D-8ADE-5DE486827583}" type="slidenum">
              <a:rPr lang="en-US" smtClean="0"/>
              <a:t>‹#›</a:t>
            </a:fld>
            <a:endParaRPr lang="en-US"/>
          </a:p>
        </p:txBody>
      </p:sp>
    </p:spTree>
    <p:extLst>
      <p:ext uri="{BB962C8B-B14F-4D97-AF65-F5344CB8AC3E}">
        <p14:creationId xmlns:p14="http://schemas.microsoft.com/office/powerpoint/2010/main" val="3653133841"/>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cholar.google.com/scholar?as_q=House+Price+Prediction+Using+Machine+Learning+Via+Data+Analysis&amp;as_occt=title&amp;hl=en&amp;as_sdt=0%2C31" TargetMode="External"/><Relationship Id="rId2" Type="http://schemas.openxmlformats.org/officeDocument/2006/relationships/hyperlink" Target="https://www.ijfmr.com/research-paper.php?id=1849" TargetMode="External"/><Relationship Id="rId1" Type="http://schemas.openxmlformats.org/officeDocument/2006/relationships/slideLayout" Target="../slideLayouts/slideLayout2.xml"/><Relationship Id="rId6" Type="http://schemas.openxmlformats.org/officeDocument/2006/relationships/hyperlink" Target="https://scholar.google.com/scholar?as_q=House+Price+Prediction+with+Machine+Learning&amp;as_occt=title&amp;hl=en&amp;as_sdt=0%2C31" TargetMode="External"/><Relationship Id="rId5" Type="http://schemas.openxmlformats.org/officeDocument/2006/relationships/hyperlink" Target="https://scholar.google.com/scholar?as_q=House+price+prediction+based+on+machine+learning+and+deep+learning+methods&amp;as_occt=title&amp;hl=en&amp;as_sdt=0%2C31" TargetMode="External"/><Relationship Id="rId4" Type="http://schemas.openxmlformats.org/officeDocument/2006/relationships/hyperlink" Target="https://sol.sbc.org.br/index.php/eniac/article/view/930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CD687-FF8B-02D6-B07F-0C8B3C34E169}"/>
              </a:ext>
            </a:extLst>
          </p:cNvPr>
          <p:cNvSpPr>
            <a:spLocks noGrp="1"/>
          </p:cNvSpPr>
          <p:nvPr>
            <p:ph type="title"/>
          </p:nvPr>
        </p:nvSpPr>
        <p:spPr>
          <a:xfrm>
            <a:off x="838200" y="365125"/>
            <a:ext cx="10515600" cy="5701138"/>
          </a:xfrm>
        </p:spPr>
        <p:txBody>
          <a:bodyPr>
            <a:noAutofit/>
          </a:bodyPr>
          <a:lstStyle/>
          <a:p>
            <a:pPr algn="ctr"/>
            <a:r>
              <a:rPr lang="en-US" sz="8800" dirty="0">
                <a:latin typeface="Times New Roman" panose="02020603050405020304" pitchFamily="18" charset="0"/>
                <a:cs typeface="Times New Roman" panose="02020603050405020304" pitchFamily="18" charset="0"/>
              </a:rPr>
              <a:t>HOUSE PRICE PREDICTION, HYDERABAD</a:t>
            </a:r>
            <a:br>
              <a:rPr lang="en-US" sz="8800" dirty="0">
                <a:latin typeface="Times New Roman" panose="02020603050405020304" pitchFamily="18" charset="0"/>
                <a:cs typeface="Times New Roman" panose="02020603050405020304" pitchFamily="18" charset="0"/>
              </a:rPr>
            </a:br>
            <a:r>
              <a:rPr lang="en-US" sz="8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-Asha Jyothi Kapu</a:t>
            </a:r>
          </a:p>
        </p:txBody>
      </p:sp>
    </p:spTree>
    <p:extLst>
      <p:ext uri="{BB962C8B-B14F-4D97-AF65-F5344CB8AC3E}">
        <p14:creationId xmlns:p14="http://schemas.microsoft.com/office/powerpoint/2010/main" val="171751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84A6-3A4B-C5B6-165A-B7987CEF8E0B}"/>
              </a:ext>
            </a:extLst>
          </p:cNvPr>
          <p:cNvSpPr>
            <a:spLocks noGrp="1"/>
          </p:cNvSpPr>
          <p:nvPr>
            <p:ph type="title"/>
          </p:nvPr>
        </p:nvSpPr>
        <p:spPr>
          <a:xfrm>
            <a:off x="1021140" y="522250"/>
            <a:ext cx="8825659" cy="525966"/>
          </a:xfrm>
        </p:spPr>
        <p:txBody>
          <a:bodyPr/>
          <a:lstStyle/>
          <a:p>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Technology/Domain Introduction:</a:t>
            </a:r>
            <a:br>
              <a:rPr lang="en-US" sz="24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6000" b="1" dirty="0"/>
          </a:p>
        </p:txBody>
      </p:sp>
      <p:sp>
        <p:nvSpPr>
          <p:cNvPr id="3" name="Text Placeholder 2">
            <a:extLst>
              <a:ext uri="{FF2B5EF4-FFF2-40B4-BE49-F238E27FC236}">
                <a16:creationId xmlns:a16="http://schemas.microsoft.com/office/drawing/2014/main" id="{0F290B95-9AB9-AB52-3F95-1A2FD8E1A04E}"/>
              </a:ext>
            </a:extLst>
          </p:cNvPr>
          <p:cNvSpPr>
            <a:spLocks noGrp="1"/>
          </p:cNvSpPr>
          <p:nvPr>
            <p:ph type="body" sz="half" idx="2"/>
          </p:nvPr>
        </p:nvSpPr>
        <p:spPr>
          <a:xfrm>
            <a:off x="1121500" y="1471963"/>
            <a:ext cx="8825659" cy="5809784"/>
          </a:xfrm>
        </p:spPr>
        <p:txBody>
          <a:bodyPr/>
          <a:lstStyle/>
          <a:p>
            <a:r>
              <a:rPr lang="en-US" sz="2000" dirty="0">
                <a:effectLst/>
                <a:latin typeface="Times New Roman" panose="02020603050405020304" pitchFamily="18" charset="0"/>
                <a:ea typeface="Calibri" panose="020F0502020204030204" pitchFamily="34" charset="0"/>
              </a:rPr>
              <a:t>The algorithms used in this analysis include: Linear Regression, Decision Tree Regressor, Random Forest Regressor, Gradient Boosting Regressor and </a:t>
            </a:r>
            <a:r>
              <a:rPr lang="en-US" sz="2000" dirty="0" err="1">
                <a:effectLst/>
                <a:latin typeface="Times New Roman" panose="02020603050405020304" pitchFamily="18" charset="0"/>
                <a:ea typeface="Calibri" panose="020F0502020204030204" pitchFamily="34" charset="0"/>
              </a:rPr>
              <a:t>XGBoost</a:t>
            </a:r>
            <a:r>
              <a:rPr lang="en-US" sz="2000" dirty="0">
                <a:effectLst/>
                <a:latin typeface="Times New Roman" panose="02020603050405020304" pitchFamily="18" charset="0"/>
                <a:ea typeface="Calibri" panose="020F0502020204030204" pitchFamily="34" charset="0"/>
              </a:rPr>
              <a:t> Regressor. To assess the performance of these models, I utilized the sci-kit learn Python library. Then evaluated the models using several performances metrics, which includes R-square, Mean Absolute Error (MAE), Mean Absolute Percentage Error (MAPE). These metrics provide valuable insights into the accuracy and effectiveness of the models in predicting house price. </a:t>
            </a:r>
          </a:p>
          <a:p>
            <a:pPr marL="342900" indent="-342900">
              <a:buAutoNum type="arabicPeriod"/>
            </a:pPr>
            <a:r>
              <a:rPr lang="en-US" sz="2000" dirty="0">
                <a:latin typeface="Times New Roman" panose="02020603050405020304" pitchFamily="18" charset="0"/>
                <a:ea typeface="Calibri" panose="020F0502020204030204" pitchFamily="34" charset="0"/>
              </a:rPr>
              <a:t>Linear Regression</a:t>
            </a:r>
          </a:p>
          <a:p>
            <a:pPr marL="342900" indent="-342900">
              <a:buAutoNum type="arabicPeriod"/>
            </a:pPr>
            <a:r>
              <a:rPr lang="en-US" sz="2000" dirty="0">
                <a:effectLst/>
                <a:latin typeface="Times New Roman" panose="02020603050405020304" pitchFamily="18" charset="0"/>
                <a:ea typeface="Calibri" panose="020F0502020204030204" pitchFamily="34" charset="0"/>
              </a:rPr>
              <a:t>Random Forest</a:t>
            </a:r>
          </a:p>
          <a:p>
            <a:pPr marL="342900" indent="-342900">
              <a:buAutoNum type="arabicPeriod"/>
            </a:pPr>
            <a:r>
              <a:rPr lang="en-US" sz="2000" dirty="0" err="1">
                <a:effectLst/>
                <a:latin typeface="Times New Roman" panose="02020603050405020304" pitchFamily="18" charset="0"/>
                <a:ea typeface="Calibri" panose="020F0502020204030204" pitchFamily="34" charset="0"/>
              </a:rPr>
              <a:t>CatBoost</a:t>
            </a:r>
            <a:r>
              <a:rPr lang="en-US" sz="2000" dirty="0">
                <a:effectLst/>
                <a:latin typeface="Times New Roman" panose="02020603050405020304" pitchFamily="18" charset="0"/>
                <a:ea typeface="Calibri" panose="020F0502020204030204" pitchFamily="34" charset="0"/>
              </a:rPr>
              <a:t> Regression</a:t>
            </a:r>
          </a:p>
          <a:p>
            <a:pPr marL="342900" indent="-342900">
              <a:buAutoNum type="arabicPeriod"/>
            </a:pPr>
            <a:r>
              <a:rPr lang="en-US" sz="2000" dirty="0">
                <a:latin typeface="Times New Roman" panose="02020603050405020304" pitchFamily="18" charset="0"/>
                <a:ea typeface="Calibri" panose="020F0502020204030204" pitchFamily="34" charset="0"/>
              </a:rPr>
              <a:t>Stacking Regression</a:t>
            </a:r>
          </a:p>
          <a:p>
            <a:pPr marL="342900" indent="-342900">
              <a:buAutoNum type="arabicPeriod"/>
            </a:pPr>
            <a:r>
              <a:rPr lang="en-US" sz="2000" dirty="0">
                <a:latin typeface="Times New Roman" panose="02020603050405020304" pitchFamily="18" charset="0"/>
                <a:ea typeface="Calibri" panose="020F0502020204030204" pitchFamily="34" charset="0"/>
              </a:rPr>
              <a:t>XGB Regression</a:t>
            </a:r>
          </a:p>
          <a:p>
            <a:pPr marL="342900" indent="-342900">
              <a:buAutoNum type="arabicPeriod"/>
            </a:pPr>
            <a:endParaRPr lang="en-US" sz="20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96098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61FD-B2F1-AAB1-8A7A-B49E850EB24A}"/>
              </a:ext>
            </a:extLst>
          </p:cNvPr>
          <p:cNvSpPr>
            <a:spLocks noGrp="1"/>
          </p:cNvSpPr>
          <p:nvPr>
            <p:ph type="title"/>
          </p:nvPr>
        </p:nvSpPr>
        <p:spPr>
          <a:xfrm>
            <a:off x="646111" y="452718"/>
            <a:ext cx="9404723" cy="617799"/>
          </a:xfrm>
        </p:spPr>
        <p:txBody>
          <a:bodyPr/>
          <a:lstStyle/>
          <a:p>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 Introduction: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5910D35-F304-B2B4-57B6-E9030603A38E}"/>
              </a:ext>
            </a:extLst>
          </p:cNvPr>
          <p:cNvSpPr>
            <a:spLocks noGrp="1"/>
          </p:cNvSpPr>
          <p:nvPr>
            <p:ph idx="1"/>
          </p:nvPr>
        </p:nvSpPr>
        <p:spPr>
          <a:xfrm>
            <a:off x="824532" y="1170879"/>
            <a:ext cx="8946541" cy="5088672"/>
          </a:xfrm>
        </p:spPr>
        <p:txBody>
          <a:bodyPr>
            <a:normAutofit/>
          </a:bodyPr>
          <a:lstStyle/>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For this project, the primary programming language used is Python. Python is widely regarded as the leading language for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data science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machine learning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House Price Prediction, </a:t>
            </a: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Hyderbad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applications due to its simplicity, extensive library support, and strong community. It offers an ideal balance between rapid development, powerful data handling capabilities, and support for deploying production-grade systems.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rPr>
              <a:t>The advantages of using Python in this project include:</a:t>
            </a:r>
          </a:p>
          <a:p>
            <a:pPr>
              <a:buAutoNum type="arabicPeriod"/>
            </a:pPr>
            <a:r>
              <a:rPr lang="en-US" sz="1800" b="1" dirty="0">
                <a:effectLst/>
                <a:latin typeface="Times New Roman" panose="02020603050405020304" pitchFamily="18" charset="0"/>
                <a:ea typeface="Calibri" panose="020F0502020204030204" pitchFamily="34" charset="0"/>
              </a:rPr>
              <a:t>  Rich Libraries for Machine Learning and Deep Learning</a:t>
            </a:r>
            <a:endParaRPr lang="en-US" sz="1800" b="1" dirty="0">
              <a:latin typeface="Times New Roman" panose="02020603050405020304" pitchFamily="18" charset="0"/>
              <a:ea typeface="Calibri" panose="020F0502020204030204" pitchFamily="34" charset="0"/>
            </a:endParaRPr>
          </a:p>
          <a:p>
            <a:pPr marL="457200" indent="-457200">
              <a:buAutoNum type="arabicPeriod"/>
            </a:pPr>
            <a:r>
              <a:rPr lang="en-US" sz="1800" b="1" dirty="0">
                <a:effectLst/>
                <a:latin typeface="Times New Roman" panose="02020603050405020304" pitchFamily="18" charset="0"/>
                <a:ea typeface="Times New Roman" panose="02020603050405020304" pitchFamily="18" charset="0"/>
              </a:rPr>
              <a:t>Robust Data Handling and Preprocessing</a:t>
            </a:r>
          </a:p>
          <a:p>
            <a:pPr marL="457200" indent="-457200">
              <a:buAutoNum type="arabicPeriod"/>
            </a:pPr>
            <a:r>
              <a:rPr lang="en-US" sz="1800" b="1" dirty="0">
                <a:effectLst/>
                <a:latin typeface="Times New Roman" panose="02020603050405020304" pitchFamily="18" charset="0"/>
                <a:ea typeface="Times New Roman" panose="02020603050405020304" pitchFamily="18" charset="0"/>
              </a:rPr>
              <a:t>Real-Time Data Collection and Streaming</a:t>
            </a:r>
          </a:p>
          <a:p>
            <a:pPr marL="457200" indent="-457200">
              <a:buAutoNum type="arabicPeriod"/>
            </a:pPr>
            <a:r>
              <a:rPr lang="en-US" sz="1800" b="1" dirty="0">
                <a:effectLst/>
                <a:latin typeface="Times New Roman" panose="02020603050405020304" pitchFamily="18" charset="0"/>
                <a:ea typeface="Times New Roman" panose="02020603050405020304" pitchFamily="18" charset="0"/>
              </a:rPr>
              <a:t>Model Deployment and API Development</a:t>
            </a:r>
            <a:endParaRPr lang="en-US" sz="1800" b="1" dirty="0">
              <a:latin typeface="Times New Roman" panose="02020603050405020304" pitchFamily="18" charset="0"/>
              <a:ea typeface="Times New Roman" panose="02020603050405020304" pitchFamily="18" charset="0"/>
            </a:endParaRPr>
          </a:p>
          <a:p>
            <a:pPr marL="457200" indent="-457200">
              <a:buAutoNum type="arabicPeriod"/>
            </a:pPr>
            <a:r>
              <a:rPr lang="en-US" sz="1800" b="1" dirty="0">
                <a:effectLst/>
                <a:latin typeface="Times New Roman" panose="02020603050405020304" pitchFamily="18" charset="0"/>
                <a:ea typeface="Times New Roman" panose="02020603050405020304" pitchFamily="18" charset="0"/>
              </a:rPr>
              <a:t>Visualization Tools</a:t>
            </a:r>
          </a:p>
          <a:p>
            <a:pPr marL="457200" indent="-457200">
              <a:buAutoNum type="arabicPeriod"/>
            </a:pPr>
            <a:r>
              <a:rPr lang="en-US" sz="1800" b="1" dirty="0">
                <a:effectLst/>
                <a:latin typeface="Times New Roman" panose="02020603050405020304" pitchFamily="18" charset="0"/>
                <a:ea typeface="Times New Roman" panose="02020603050405020304" pitchFamily="18" charset="0"/>
              </a:rPr>
              <a:t>Flexibility and Integration</a:t>
            </a:r>
            <a:endParaRPr lang="en-US" dirty="0"/>
          </a:p>
        </p:txBody>
      </p:sp>
    </p:spTree>
    <p:extLst>
      <p:ext uri="{BB962C8B-B14F-4D97-AF65-F5344CB8AC3E}">
        <p14:creationId xmlns:p14="http://schemas.microsoft.com/office/powerpoint/2010/main" val="339951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F414-5106-9EF5-240E-B15FD43E09CE}"/>
              </a:ext>
            </a:extLst>
          </p:cNvPr>
          <p:cNvSpPr>
            <a:spLocks noGrp="1"/>
          </p:cNvSpPr>
          <p:nvPr>
            <p:ph type="title"/>
          </p:nvPr>
        </p:nvSpPr>
        <p:spPr>
          <a:xfrm>
            <a:off x="646111" y="452718"/>
            <a:ext cx="9404723" cy="1376082"/>
          </a:xfrm>
        </p:spPr>
        <p:txBody>
          <a:bodyPr/>
          <a:lstStyle/>
          <a:p>
            <a:r>
              <a:rPr lang="en-US" dirty="0"/>
              <a:t>OUTPUT TEST CASES:</a:t>
            </a:r>
            <a:br>
              <a:rPr lang="en-US" dirty="0"/>
            </a:br>
            <a:br>
              <a:rPr lang="en-US" dirty="0"/>
            </a:br>
            <a:r>
              <a:rPr lang="en-US" sz="2000" dirty="0"/>
              <a:t>Test-1:</a:t>
            </a:r>
            <a:endParaRPr lang="en-US" dirty="0"/>
          </a:p>
        </p:txBody>
      </p:sp>
      <p:pic>
        <p:nvPicPr>
          <p:cNvPr id="3" name="Picture 2">
            <a:extLst>
              <a:ext uri="{FF2B5EF4-FFF2-40B4-BE49-F238E27FC236}">
                <a16:creationId xmlns:a16="http://schemas.microsoft.com/office/drawing/2014/main" id="{891470D0-7C6D-6814-493C-DCD7909A4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912" y="2561281"/>
            <a:ext cx="7283605" cy="3519631"/>
          </a:xfrm>
          <a:prstGeom prst="rect">
            <a:avLst/>
          </a:prstGeom>
        </p:spPr>
      </p:pic>
    </p:spTree>
    <p:extLst>
      <p:ext uri="{BB962C8B-B14F-4D97-AF65-F5344CB8AC3E}">
        <p14:creationId xmlns:p14="http://schemas.microsoft.com/office/powerpoint/2010/main" val="2101626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2C4C7-5C8C-F4B8-A53C-98C38E66A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C6044B-C1D2-24B8-3931-D9F4F203FA83}"/>
              </a:ext>
            </a:extLst>
          </p:cNvPr>
          <p:cNvSpPr>
            <a:spLocks noGrp="1"/>
          </p:cNvSpPr>
          <p:nvPr>
            <p:ph type="title"/>
          </p:nvPr>
        </p:nvSpPr>
        <p:spPr>
          <a:xfrm>
            <a:off x="646111" y="452718"/>
            <a:ext cx="9404723" cy="1376082"/>
          </a:xfrm>
        </p:spPr>
        <p:txBody>
          <a:bodyPr/>
          <a:lstStyle/>
          <a:p>
            <a:r>
              <a:rPr lang="en-US" dirty="0"/>
              <a:t>OUTPUT TEST CASES:</a:t>
            </a:r>
            <a:br>
              <a:rPr lang="en-US" dirty="0"/>
            </a:br>
            <a:br>
              <a:rPr lang="en-US" dirty="0"/>
            </a:br>
            <a:r>
              <a:rPr lang="en-US" sz="2000" dirty="0"/>
              <a:t>result-1:</a:t>
            </a:r>
            <a:endParaRPr lang="en-US" dirty="0"/>
          </a:p>
        </p:txBody>
      </p:sp>
      <p:pic>
        <p:nvPicPr>
          <p:cNvPr id="4" name="Picture 3">
            <a:extLst>
              <a:ext uri="{FF2B5EF4-FFF2-40B4-BE49-F238E27FC236}">
                <a16:creationId xmlns:a16="http://schemas.microsoft.com/office/drawing/2014/main" id="{B5CAFFD8-44C0-6313-FB05-0A343BBAE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2410142"/>
            <a:ext cx="5778670" cy="3455399"/>
          </a:xfrm>
          <a:prstGeom prst="rect">
            <a:avLst/>
          </a:prstGeom>
        </p:spPr>
      </p:pic>
    </p:spTree>
    <p:extLst>
      <p:ext uri="{BB962C8B-B14F-4D97-AF65-F5344CB8AC3E}">
        <p14:creationId xmlns:p14="http://schemas.microsoft.com/office/powerpoint/2010/main" val="278883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DECD7-5914-582F-BD0E-3F44F5044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3DEE1F-DCF3-84C1-D64C-6BB810125A6F}"/>
              </a:ext>
            </a:extLst>
          </p:cNvPr>
          <p:cNvSpPr>
            <a:spLocks noGrp="1"/>
          </p:cNvSpPr>
          <p:nvPr>
            <p:ph type="title"/>
          </p:nvPr>
        </p:nvSpPr>
        <p:spPr>
          <a:xfrm>
            <a:off x="646111" y="452718"/>
            <a:ext cx="9404723" cy="1376082"/>
          </a:xfrm>
        </p:spPr>
        <p:txBody>
          <a:bodyPr/>
          <a:lstStyle/>
          <a:p>
            <a:r>
              <a:rPr lang="en-US" dirty="0"/>
              <a:t>OUTPUT TEST CASES:</a:t>
            </a:r>
            <a:br>
              <a:rPr lang="en-US" dirty="0"/>
            </a:br>
            <a:br>
              <a:rPr lang="en-US" dirty="0"/>
            </a:br>
            <a:r>
              <a:rPr lang="en-US" sz="2000" dirty="0"/>
              <a:t>Test-2:</a:t>
            </a:r>
            <a:endParaRPr lang="en-US" dirty="0"/>
          </a:p>
        </p:txBody>
      </p:sp>
      <p:pic>
        <p:nvPicPr>
          <p:cNvPr id="4" name="Picture 3">
            <a:extLst>
              <a:ext uri="{FF2B5EF4-FFF2-40B4-BE49-F238E27FC236}">
                <a16:creationId xmlns:a16="http://schemas.microsoft.com/office/drawing/2014/main" id="{DEC24EAA-414D-CE25-CBC5-8448ED340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954" y="2343040"/>
            <a:ext cx="7457495" cy="4062241"/>
          </a:xfrm>
          <a:prstGeom prst="rect">
            <a:avLst/>
          </a:prstGeom>
        </p:spPr>
      </p:pic>
    </p:spTree>
    <p:extLst>
      <p:ext uri="{BB962C8B-B14F-4D97-AF65-F5344CB8AC3E}">
        <p14:creationId xmlns:p14="http://schemas.microsoft.com/office/powerpoint/2010/main" val="1827111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D06FC-3047-FC0B-4937-B602C03FE6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65E3CB-200A-161C-7295-C616DB06A22D}"/>
              </a:ext>
            </a:extLst>
          </p:cNvPr>
          <p:cNvSpPr>
            <a:spLocks noGrp="1"/>
          </p:cNvSpPr>
          <p:nvPr>
            <p:ph type="title"/>
          </p:nvPr>
        </p:nvSpPr>
        <p:spPr>
          <a:xfrm>
            <a:off x="646111" y="452718"/>
            <a:ext cx="9404723" cy="1376082"/>
          </a:xfrm>
        </p:spPr>
        <p:txBody>
          <a:bodyPr/>
          <a:lstStyle/>
          <a:p>
            <a:r>
              <a:rPr lang="en-US" dirty="0"/>
              <a:t>OUTPUT TEST CASES:</a:t>
            </a:r>
            <a:br>
              <a:rPr lang="en-US" dirty="0"/>
            </a:br>
            <a:br>
              <a:rPr lang="en-US" dirty="0"/>
            </a:br>
            <a:r>
              <a:rPr lang="en-US" sz="2000" dirty="0"/>
              <a:t>result-2:</a:t>
            </a:r>
            <a:endParaRPr lang="en-US" dirty="0"/>
          </a:p>
        </p:txBody>
      </p:sp>
      <p:pic>
        <p:nvPicPr>
          <p:cNvPr id="3" name="Picture 2">
            <a:extLst>
              <a:ext uri="{FF2B5EF4-FFF2-40B4-BE49-F238E27FC236}">
                <a16:creationId xmlns:a16="http://schemas.microsoft.com/office/drawing/2014/main" id="{6BA55C43-2822-E0A5-A479-EB5FF221C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90" y="2379817"/>
            <a:ext cx="5943600" cy="3898320"/>
          </a:xfrm>
          <a:prstGeom prst="rect">
            <a:avLst/>
          </a:prstGeom>
        </p:spPr>
      </p:pic>
    </p:spTree>
    <p:extLst>
      <p:ext uri="{BB962C8B-B14F-4D97-AF65-F5344CB8AC3E}">
        <p14:creationId xmlns:p14="http://schemas.microsoft.com/office/powerpoint/2010/main" val="38101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3D494-B1DD-8F2E-ED3B-67563CEAAA71}"/>
              </a:ext>
            </a:extLst>
          </p:cNvPr>
          <p:cNvSpPr>
            <a:spLocks noGrp="1"/>
          </p:cNvSpPr>
          <p:nvPr>
            <p:ph type="title"/>
          </p:nvPr>
        </p:nvSpPr>
        <p:spPr>
          <a:xfrm>
            <a:off x="646111" y="452718"/>
            <a:ext cx="9404723" cy="796219"/>
          </a:xfrm>
        </p:spPr>
        <p:txBody>
          <a:bodyPr/>
          <a:lstStyle/>
          <a:p>
            <a:r>
              <a:rPr lang="en-US" dirty="0"/>
              <a:t>Conclusion:</a:t>
            </a:r>
          </a:p>
        </p:txBody>
      </p:sp>
      <p:sp>
        <p:nvSpPr>
          <p:cNvPr id="3" name="Content Placeholder 2">
            <a:extLst>
              <a:ext uri="{FF2B5EF4-FFF2-40B4-BE49-F238E27FC236}">
                <a16:creationId xmlns:a16="http://schemas.microsoft.com/office/drawing/2014/main" id="{7E57D7C0-232B-7D1C-A80D-354089F2DC9F}"/>
              </a:ext>
            </a:extLst>
          </p:cNvPr>
          <p:cNvSpPr>
            <a:spLocks noGrp="1"/>
          </p:cNvSpPr>
          <p:nvPr>
            <p:ph idx="1"/>
          </p:nvPr>
        </p:nvSpPr>
        <p:spPr>
          <a:xfrm>
            <a:off x="791078" y="1331259"/>
            <a:ext cx="8946541" cy="4701551"/>
          </a:xfrm>
        </p:spPr>
        <p:txBody>
          <a:bodyPr/>
          <a:lstStyle/>
          <a:p>
            <a:pPr marL="0" marR="0">
              <a:lnSpc>
                <a:spcPct val="115000"/>
              </a:lnSpc>
              <a:spcAft>
                <a:spcPts val="80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 aimed to predict house property prices using various machine learning algorithms and compared them in terms of performance metrics. The machine learning algorithms includes Linear Regression, Random Forest Regression, Gradient Boosting Regression and XGB Regression. All these algorithms were trained on a dataset containing 2100 records. After evaluating the performance metrics of all these algorithms, it was observed that the "Linear Regression",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CatBoost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Regressor", "Random Forest", "</a:t>
            </a:r>
            <a:r>
              <a:rPr lang="en-US"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Regressor",</a:t>
            </a:r>
            <a:r>
              <a:rPr lang="en-US" sz="1800" kern="100" dirty="0">
                <a:latin typeface="Calibri" panose="020F0502020204030204" pitchFamily="34"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"Stacking Regressor” performed exceptionally well in terms of performance metrics, achieving the highest adjusted R-squared value of 0.999999999992362, the lowest MAE of 7.311904761952067 and MSE of 60.38928571549791 and RMSE of 7.771054350311669 surpassing the other models. The Stacking regressor has performed well followed by Stacking regressor with good results. For enhancement there is need of adding some more features which will change the house price prediction results.</a:t>
            </a:r>
            <a:endParaRPr lang="en-US" dirty="0"/>
          </a:p>
        </p:txBody>
      </p:sp>
    </p:spTree>
    <p:extLst>
      <p:ext uri="{BB962C8B-B14F-4D97-AF65-F5344CB8AC3E}">
        <p14:creationId xmlns:p14="http://schemas.microsoft.com/office/powerpoint/2010/main" val="825949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FC50-3D02-E994-B59E-40A7E9A146F9}"/>
              </a:ext>
            </a:extLst>
          </p:cNvPr>
          <p:cNvSpPr>
            <a:spLocks noGrp="1"/>
          </p:cNvSpPr>
          <p:nvPr>
            <p:ph type="title"/>
          </p:nvPr>
        </p:nvSpPr>
        <p:spPr>
          <a:xfrm>
            <a:off x="646111" y="452718"/>
            <a:ext cx="9404723" cy="773916"/>
          </a:xfrm>
        </p:spPr>
        <p:txBody>
          <a:bodyPr/>
          <a:lstStyle/>
          <a:p>
            <a:r>
              <a:rPr lang="en-US" dirty="0"/>
              <a:t>References:</a:t>
            </a:r>
          </a:p>
        </p:txBody>
      </p:sp>
      <p:sp>
        <p:nvSpPr>
          <p:cNvPr id="3" name="Content Placeholder 2">
            <a:extLst>
              <a:ext uri="{FF2B5EF4-FFF2-40B4-BE49-F238E27FC236}">
                <a16:creationId xmlns:a16="http://schemas.microsoft.com/office/drawing/2014/main" id="{567C9EF9-0DED-95F7-1EFD-D1CEC712F357}"/>
              </a:ext>
            </a:extLst>
          </p:cNvPr>
          <p:cNvSpPr>
            <a:spLocks noGrp="1"/>
          </p:cNvSpPr>
          <p:nvPr>
            <p:ph idx="1"/>
          </p:nvPr>
        </p:nvSpPr>
        <p:spPr>
          <a:xfrm>
            <a:off x="724169" y="1331259"/>
            <a:ext cx="10605469" cy="4195481"/>
          </a:xfrm>
        </p:spPr>
        <p:txBody>
          <a:bodyPr/>
          <a:lstStyle/>
          <a:p>
            <a:pPr marL="0" indent="0">
              <a:buNone/>
            </a:pPr>
            <a:r>
              <a:rPr lang="en-US" dirty="0"/>
              <a:t>1. </a:t>
            </a:r>
            <a:r>
              <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https://www.ijfmr.com/research-paper.php?id=1849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2. </a:t>
            </a:r>
            <a:r>
              <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https://scholar.google.com/scholar?as_q=House+Price+Prediction+Using+Machine+Learning</a:t>
            </a:r>
          </a:p>
          <a:p>
            <a:pPr marL="0" indent="0">
              <a:buNone/>
            </a:pPr>
            <a:r>
              <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a:t>
            </a:r>
            <a:r>
              <a:rPr lang="en-US" sz="1800" u="sng" kern="10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Via+Data+Analysis&amp;as_occt</a:t>
            </a:r>
            <a:r>
              <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a:t>
            </a:r>
            <a:r>
              <a:rPr lang="en-US" sz="1800" u="sng" kern="10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title&amp;hl</a:t>
            </a:r>
            <a:r>
              <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a:t>
            </a:r>
            <a:r>
              <a:rPr lang="en-US" sz="1800" u="sng" kern="10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en&amp;as_sdt</a:t>
            </a:r>
            <a:r>
              <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=0%2C31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3. </a:t>
            </a:r>
            <a:r>
              <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https://sol.sbc.org.br/index.php/eniac/article/view/9300</a:t>
            </a:r>
            <a:endPar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a:t>
            </a:r>
            <a:r>
              <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https://scholar.google.com/scholar?as_q=House+price+prediction+based+on+machine+learning+and+deep+</a:t>
            </a:r>
          </a:p>
          <a:p>
            <a:pPr marL="0" indent="0">
              <a:buNone/>
            </a:pPr>
            <a:r>
              <a:rPr lang="en-US" sz="1800" u="sng" kern="10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learning+methods&amp;as_occt</a:t>
            </a:r>
            <a:r>
              <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a:t>
            </a:r>
            <a:r>
              <a:rPr lang="en-US" sz="1800" u="sng" kern="10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title&amp;hl</a:t>
            </a:r>
            <a:r>
              <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a:t>
            </a:r>
            <a:r>
              <a:rPr lang="en-US" sz="1800" u="sng" kern="10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en&amp;as_sdt</a:t>
            </a:r>
            <a:r>
              <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=0%2C31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5. </a:t>
            </a:r>
            <a:r>
              <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https://scholar.google.com/scholar?as_q=House+Price+Prediction+with+Machine+ </a:t>
            </a:r>
            <a:r>
              <a:rPr lang="en-US" sz="1800" u="sng" kern="100" dirty="0" err="1">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Learning&amp;as_occt</a:t>
            </a:r>
            <a:r>
              <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=title&amp;hl=en&amp;as_sdt=0%2C31</a:t>
            </a:r>
            <a:endPar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u="sng" kern="1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4620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70D5-9A33-D81E-C544-DDA7DF7179EE}"/>
              </a:ext>
            </a:extLst>
          </p:cNvPr>
          <p:cNvSpPr>
            <a:spLocks noGrp="1"/>
          </p:cNvSpPr>
          <p:nvPr>
            <p:ph type="ctrTitle"/>
          </p:nvPr>
        </p:nvSpPr>
        <p:spPr>
          <a:xfrm>
            <a:off x="1401337" y="-1040974"/>
            <a:ext cx="9144000" cy="2387600"/>
          </a:xfrm>
        </p:spPr>
        <p:txBody>
          <a:bodyPr/>
          <a:lstStyle/>
          <a:p>
            <a:r>
              <a:rPr lang="en-US" b="1" dirty="0"/>
              <a:t>ABSTRACT</a:t>
            </a:r>
          </a:p>
        </p:txBody>
      </p:sp>
      <p:sp>
        <p:nvSpPr>
          <p:cNvPr id="3" name="Subtitle 2">
            <a:extLst>
              <a:ext uri="{FF2B5EF4-FFF2-40B4-BE49-F238E27FC236}">
                <a16:creationId xmlns:a16="http://schemas.microsoft.com/office/drawing/2014/main" id="{BFBACAD1-0636-C195-AF0F-9283E2AB3E34}"/>
              </a:ext>
            </a:extLst>
          </p:cNvPr>
          <p:cNvSpPr>
            <a:spLocks noGrp="1"/>
          </p:cNvSpPr>
          <p:nvPr>
            <p:ph type="subTitle" idx="1"/>
          </p:nvPr>
        </p:nvSpPr>
        <p:spPr>
          <a:xfrm>
            <a:off x="1120697" y="1906955"/>
            <a:ext cx="9950605" cy="3044089"/>
          </a:xfrm>
        </p:spPr>
        <p:txBody>
          <a:bodyPr>
            <a:normAutofit fontScale="92500" lnSpcReduction="10000"/>
          </a:bodyPr>
          <a:lstStyle/>
          <a:p>
            <a:pPr algn="l"/>
            <a:r>
              <a:rPr lang="en-US" sz="3600" cap="none" dirty="0">
                <a:effectLst/>
                <a:latin typeface="Times New Roman" panose="02020603050405020304" pitchFamily="18" charset="0"/>
                <a:ea typeface="Times New Roman" panose="02020603050405020304" pitchFamily="18" charset="0"/>
              </a:rPr>
              <a:t>House Price Prediction Is A Critical Aspect Of Real Estate, Providing Valuable Insights For Buyers, Sellers, And Investors. In 2024, The Methods Used To Forecast Housing Prices Have Evolved Significantly, Blending Traditional Techniques With Advanced Machine Learning. </a:t>
            </a:r>
            <a:endParaRPr lang="en-US" sz="3600" cap="none" dirty="0">
              <a:effectLst/>
              <a:latin typeface="Arial" panose="020B0604020202020204" pitchFamily="34" charset="0"/>
              <a:ea typeface="Arial" panose="020B0604020202020204" pitchFamily="34" charset="0"/>
            </a:endParaRPr>
          </a:p>
          <a:p>
            <a:pPr algn="l"/>
            <a:endParaRPr lang="en-US" dirty="0"/>
          </a:p>
        </p:txBody>
      </p:sp>
    </p:spTree>
    <p:extLst>
      <p:ext uri="{BB962C8B-B14F-4D97-AF65-F5344CB8AC3E}">
        <p14:creationId xmlns:p14="http://schemas.microsoft.com/office/powerpoint/2010/main" val="88193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4569-1DCE-716F-69E7-F152B816A866}"/>
              </a:ext>
            </a:extLst>
          </p:cNvPr>
          <p:cNvSpPr>
            <a:spLocks noGrp="1"/>
          </p:cNvSpPr>
          <p:nvPr>
            <p:ph type="title"/>
          </p:nvPr>
        </p:nvSpPr>
        <p:spPr/>
        <p:txBody>
          <a:bodyPr/>
          <a:lstStyle/>
          <a:p>
            <a:pPr algn="ctr"/>
            <a:r>
              <a:rPr lang="en-US" b="1" dirty="0"/>
              <a:t>EXISTING METHODS</a:t>
            </a:r>
          </a:p>
        </p:txBody>
      </p:sp>
      <p:sp>
        <p:nvSpPr>
          <p:cNvPr id="3" name="Content Placeholder 2">
            <a:extLst>
              <a:ext uri="{FF2B5EF4-FFF2-40B4-BE49-F238E27FC236}">
                <a16:creationId xmlns:a16="http://schemas.microsoft.com/office/drawing/2014/main" id="{A45434FE-1296-082D-9A8D-C4DC6671AF57}"/>
              </a:ext>
            </a:extLst>
          </p:cNvPr>
          <p:cNvSpPr>
            <a:spLocks noGrp="1"/>
          </p:cNvSpPr>
          <p:nvPr>
            <p:ph idx="1"/>
          </p:nvPr>
        </p:nvSpPr>
        <p:spPr>
          <a:xfrm>
            <a:off x="1103312" y="2052918"/>
            <a:ext cx="8946541" cy="3086973"/>
          </a:xfrm>
        </p:spPr>
        <p:txBody>
          <a:bodyPr>
            <a:normAutofit/>
          </a:bodyPr>
          <a:lstStyle/>
          <a:p>
            <a:pPr marL="0" indent="0">
              <a:buNone/>
            </a:pPr>
            <a:r>
              <a:rPr lang="en-US" dirty="0">
                <a:effectLst/>
                <a:latin typeface="Times New Roman" panose="02020603050405020304" pitchFamily="18" charset="0"/>
                <a:ea typeface="Times New Roman" panose="02020603050405020304" pitchFamily="18" charset="0"/>
              </a:rPr>
              <a:t>1. Linear Regression</a:t>
            </a:r>
          </a:p>
          <a:p>
            <a:pPr marL="0" indent="0">
              <a:buNone/>
            </a:pPr>
            <a:r>
              <a:rPr lang="en-US" dirty="0"/>
              <a:t>2. </a:t>
            </a:r>
            <a:r>
              <a:rPr lang="en-US" dirty="0">
                <a:effectLst/>
                <a:latin typeface="Times New Roman" panose="02020603050405020304" pitchFamily="18" charset="0"/>
                <a:ea typeface="Times New Roman" panose="02020603050405020304" pitchFamily="18" charset="0"/>
              </a:rPr>
              <a:t>Multiple Linear Regression</a:t>
            </a:r>
          </a:p>
          <a:p>
            <a:pPr marL="0" indent="0">
              <a:buNone/>
            </a:pPr>
            <a:r>
              <a:rPr lang="en-US" dirty="0">
                <a:effectLst/>
                <a:latin typeface="Times New Roman" panose="02020603050405020304" pitchFamily="18" charset="0"/>
                <a:ea typeface="Times New Roman" panose="02020603050405020304" pitchFamily="18" charset="0"/>
              </a:rPr>
              <a:t>3. Decision Trees</a:t>
            </a:r>
          </a:p>
          <a:p>
            <a:pPr marL="0" indent="0">
              <a:buNone/>
            </a:pPr>
            <a:r>
              <a:rPr lang="en-US" dirty="0">
                <a:effectLst/>
                <a:latin typeface="Times New Roman" panose="02020603050405020304" pitchFamily="18" charset="0"/>
                <a:ea typeface="Times New Roman" panose="02020603050405020304" pitchFamily="18" charset="0"/>
              </a:rPr>
              <a:t>4. Random Forests</a:t>
            </a:r>
          </a:p>
          <a:p>
            <a:pPr marL="0" indent="0">
              <a:buNone/>
            </a:pPr>
            <a:r>
              <a:rPr lang="en-US" dirty="0">
                <a:effectLst/>
                <a:latin typeface="Times New Roman" panose="02020603050405020304" pitchFamily="18" charset="0"/>
                <a:ea typeface="Times New Roman" panose="02020603050405020304" pitchFamily="18" charset="0"/>
              </a:rPr>
              <a:t>5. K-Nearest Neighbors (KNN)</a:t>
            </a:r>
          </a:p>
          <a:p>
            <a:pPr marL="0" indent="0">
              <a:buNone/>
            </a:pPr>
            <a:r>
              <a:rPr lang="en-US" dirty="0">
                <a:latin typeface="Times New Roman" panose="02020603050405020304" pitchFamily="18" charset="0"/>
              </a:rPr>
              <a:t>6. </a:t>
            </a:r>
            <a:r>
              <a:rPr lang="en-US" dirty="0">
                <a:effectLst/>
                <a:latin typeface="Times New Roman" panose="02020603050405020304" pitchFamily="18" charset="0"/>
                <a:ea typeface="Times New Roman" panose="02020603050405020304" pitchFamily="18" charset="0"/>
              </a:rPr>
              <a:t>Time Series Models (e.g., ARIMA)</a:t>
            </a:r>
            <a:endParaRPr lang="en-US" dirty="0"/>
          </a:p>
        </p:txBody>
      </p:sp>
    </p:spTree>
    <p:extLst>
      <p:ext uri="{BB962C8B-B14F-4D97-AF65-F5344CB8AC3E}">
        <p14:creationId xmlns:p14="http://schemas.microsoft.com/office/powerpoint/2010/main" val="46916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F623-E1E3-A193-D7DB-EDF299520AAB}"/>
              </a:ext>
            </a:extLst>
          </p:cNvPr>
          <p:cNvSpPr>
            <a:spLocks noGrp="1"/>
          </p:cNvSpPr>
          <p:nvPr>
            <p:ph type="title"/>
          </p:nvPr>
        </p:nvSpPr>
        <p:spPr>
          <a:xfrm>
            <a:off x="448733" y="1232647"/>
            <a:ext cx="10515600" cy="676276"/>
          </a:xfrm>
        </p:spPr>
        <p:txBody>
          <a:bodyPr>
            <a:normAutofit fontScale="90000"/>
          </a:bodyPr>
          <a:lstStyle/>
          <a:p>
            <a:r>
              <a:rPr lang="en-US" sz="4000" b="1" u="sng" dirty="0"/>
              <a:t>Disadvantages</a:t>
            </a:r>
            <a:r>
              <a:rPr lang="en-US" sz="3600" b="1" u="sng" dirty="0"/>
              <a:t>:</a:t>
            </a:r>
          </a:p>
        </p:txBody>
      </p:sp>
      <p:sp>
        <p:nvSpPr>
          <p:cNvPr id="4" name="Rectangle 1">
            <a:extLst>
              <a:ext uri="{FF2B5EF4-FFF2-40B4-BE49-F238E27FC236}">
                <a16:creationId xmlns:a16="http://schemas.microsoft.com/office/drawing/2014/main" id="{E4ACEFB1-FEE6-A494-1417-FFA897217F2E}"/>
              </a:ext>
            </a:extLst>
          </p:cNvPr>
          <p:cNvSpPr>
            <a:spLocks noGrp="1" noChangeArrowheads="1"/>
          </p:cNvSpPr>
          <p:nvPr>
            <p:ph idx="1"/>
          </p:nvPr>
        </p:nvSpPr>
        <p:spPr bwMode="auto">
          <a:xfrm>
            <a:off x="448733" y="2274841"/>
            <a:ext cx="1129453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800" dirty="0"/>
              <a:t>Poor at handling </a:t>
            </a:r>
            <a:r>
              <a:rPr lang="en-US" sz="1800" b="1" dirty="0"/>
              <a:t>imbalanced data</a:t>
            </a:r>
            <a:r>
              <a:rPr lang="en-US" sz="1800" dirty="0"/>
              <a:t> or </a:t>
            </a:r>
            <a:r>
              <a:rPr lang="en-US" sz="1800" b="1" dirty="0"/>
              <a:t>missing values</a:t>
            </a:r>
            <a:r>
              <a:rPr lang="en-US" sz="1800" dirty="0"/>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800" dirty="0"/>
              <a:t>Poor performance if </a:t>
            </a:r>
            <a:r>
              <a:rPr lang="en-US" sz="1800" b="1" dirty="0"/>
              <a:t>important features are missing</a:t>
            </a:r>
            <a:r>
              <a:rPr lang="en-US" sz="1800" dirty="0"/>
              <a:t> or </a:t>
            </a:r>
            <a:r>
              <a:rPr lang="en-US" sz="1800" b="1" dirty="0"/>
              <a:t>data is not well-preprocessed</a:t>
            </a:r>
            <a:r>
              <a:rPr lang="en-US" sz="1800" dirty="0"/>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800" dirty="0"/>
              <a:t>No multicollinearity (independent features shouldn't be highly correlated).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800" dirty="0"/>
              <a:t>Assumes </a:t>
            </a:r>
            <a:r>
              <a:rPr lang="en-US" sz="1800" b="1" dirty="0"/>
              <a:t>homoscedasticity</a:t>
            </a:r>
            <a:r>
              <a:rPr lang="en-US" sz="1800" dirty="0"/>
              <a:t> (constant variance of errors), which may not hold in real data.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800" b="1" dirty="0"/>
              <a:t>Prone to overfitting</a:t>
            </a:r>
            <a:r>
              <a:rPr lang="en-US" sz="1800" dirty="0"/>
              <a:t>, especially with deep trees.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800" b="1" dirty="0"/>
              <a:t>Computationally expensive</a:t>
            </a:r>
            <a:r>
              <a:rPr lang="en-US" sz="1800" dirty="0"/>
              <a:t> for large datasets (slow at prediction time).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800" dirty="0"/>
              <a:t>Poor at handling </a:t>
            </a:r>
            <a:r>
              <a:rPr lang="en-US" sz="1800" b="1" dirty="0"/>
              <a:t>imbalanced data</a:t>
            </a:r>
            <a:r>
              <a:rPr lang="en-US" sz="1800" dirty="0"/>
              <a:t> or </a:t>
            </a:r>
            <a:r>
              <a:rPr lang="en-US" sz="1800" b="1" dirty="0"/>
              <a:t>missing values</a:t>
            </a:r>
            <a:r>
              <a:rPr lang="en-US" sz="1800" dirty="0"/>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749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B1782-3B70-8BCB-BD10-6DF9297152C5}"/>
              </a:ext>
            </a:extLst>
          </p:cNvPr>
          <p:cNvSpPr>
            <a:spLocks noGrp="1"/>
          </p:cNvSpPr>
          <p:nvPr>
            <p:ph type="title"/>
          </p:nvPr>
        </p:nvSpPr>
        <p:spPr/>
        <p:txBody>
          <a:bodyPr/>
          <a:lstStyle/>
          <a:p>
            <a:pPr algn="ctr"/>
            <a:r>
              <a:rPr lang="en-US" b="1" dirty="0"/>
              <a:t>PROPOSED METHODS</a:t>
            </a:r>
          </a:p>
        </p:txBody>
      </p:sp>
      <p:sp>
        <p:nvSpPr>
          <p:cNvPr id="3" name="Content Placeholder 2">
            <a:extLst>
              <a:ext uri="{FF2B5EF4-FFF2-40B4-BE49-F238E27FC236}">
                <a16:creationId xmlns:a16="http://schemas.microsoft.com/office/drawing/2014/main" id="{41AC5190-B3D4-0483-6B2F-729BEC7BC8F5}"/>
              </a:ext>
            </a:extLst>
          </p:cNvPr>
          <p:cNvSpPr>
            <a:spLocks noGrp="1"/>
          </p:cNvSpPr>
          <p:nvPr>
            <p:ph idx="1"/>
          </p:nvPr>
        </p:nvSpPr>
        <p:spPr>
          <a:xfrm>
            <a:off x="925550" y="1690688"/>
            <a:ext cx="10428249" cy="4486275"/>
          </a:xfrm>
        </p:spPr>
        <p:txBody>
          <a:bodyPr>
            <a:normAutofit/>
          </a:bodyPr>
          <a:lstStyle/>
          <a:p>
            <a:pPr marL="0" indent="0">
              <a:buNone/>
            </a:pPr>
            <a:r>
              <a:rPr lang="en-US" dirty="0">
                <a:effectLst/>
                <a:latin typeface="Times New Roman" panose="02020603050405020304" pitchFamily="18" charset="0"/>
                <a:ea typeface="Times New Roman" panose="02020603050405020304" pitchFamily="18" charset="0"/>
              </a:rPr>
              <a:t>1. Data Preprocessing &amp; Feature Engineering</a:t>
            </a:r>
          </a:p>
          <a:p>
            <a:pPr marL="0" indent="0">
              <a:buNone/>
            </a:pPr>
            <a:r>
              <a:rPr lang="en-US" dirty="0"/>
              <a:t>2. </a:t>
            </a:r>
            <a:r>
              <a:rPr lang="en-US" u="none" strike="noStrike" dirty="0">
                <a:effectLst/>
                <a:latin typeface="Times New Roman" panose="02020603050405020304" pitchFamily="18" charset="0"/>
                <a:ea typeface="Times New Roman" panose="02020603050405020304" pitchFamily="18" charset="0"/>
              </a:rPr>
              <a:t>Exploratory Data Analysis (EDA)</a:t>
            </a:r>
            <a:endParaRPr lang="en-US" u="none" strike="noStrike" dirty="0">
              <a:effectLst/>
              <a:latin typeface="Arial" panose="020B0604020202020204" pitchFamily="34" charset="0"/>
              <a:ea typeface="Arial" panose="020B0604020202020204" pitchFamily="34" charset="0"/>
            </a:endParaRPr>
          </a:p>
          <a:p>
            <a:pPr marL="0" indent="0">
              <a:buNone/>
            </a:pPr>
            <a:r>
              <a:rPr lang="en-US" dirty="0"/>
              <a:t>3. </a:t>
            </a:r>
            <a:r>
              <a:rPr lang="en-US" u="none" strike="noStrike" dirty="0">
                <a:effectLst/>
                <a:latin typeface="Times New Roman" panose="02020603050405020304" pitchFamily="18" charset="0"/>
                <a:ea typeface="Times New Roman" panose="02020603050405020304" pitchFamily="18" charset="0"/>
              </a:rPr>
              <a:t>Linear Regression </a:t>
            </a:r>
          </a:p>
          <a:p>
            <a:pPr marL="0" indent="0">
              <a:buNone/>
            </a:pPr>
            <a:r>
              <a:rPr lang="en-US" dirty="0"/>
              <a:t>4. </a:t>
            </a:r>
            <a:r>
              <a:rPr lang="en-US" u="none" strike="noStrike" dirty="0">
                <a:effectLst/>
                <a:latin typeface="Times New Roman" panose="02020603050405020304" pitchFamily="18" charset="0"/>
                <a:ea typeface="Times New Roman" panose="02020603050405020304" pitchFamily="18" charset="0"/>
              </a:rPr>
              <a:t>Random Forests</a:t>
            </a:r>
            <a:endParaRPr lang="en-US" u="none" strike="noStrike" dirty="0">
              <a:effectLst/>
              <a:latin typeface="Arial" panose="020B0604020202020204" pitchFamily="34" charset="0"/>
              <a:ea typeface="Arial" panose="020B0604020202020204" pitchFamily="34" charset="0"/>
            </a:endParaRPr>
          </a:p>
          <a:p>
            <a:pPr marL="0" indent="0">
              <a:buNone/>
            </a:pPr>
            <a:r>
              <a:rPr lang="en-US" dirty="0"/>
              <a:t>5. </a:t>
            </a:r>
            <a:r>
              <a:rPr lang="en-US" u="none" strike="noStrike" dirty="0">
                <a:effectLst/>
                <a:latin typeface="Times New Roman" panose="02020603050405020304" pitchFamily="18" charset="0"/>
                <a:ea typeface="Times New Roman" panose="02020603050405020304" pitchFamily="18" charset="0"/>
              </a:rPr>
              <a:t>Gradient Boosting (</a:t>
            </a:r>
            <a:r>
              <a:rPr lang="en-US" u="none" strike="noStrike" dirty="0" err="1">
                <a:effectLst/>
                <a:latin typeface="Times New Roman" panose="02020603050405020304" pitchFamily="18" charset="0"/>
                <a:ea typeface="Times New Roman" panose="02020603050405020304" pitchFamily="18" charset="0"/>
              </a:rPr>
              <a:t>XGBoost</a:t>
            </a:r>
            <a:r>
              <a:rPr lang="en-US" u="none" strike="noStrike" dirty="0">
                <a:effectLst/>
                <a:latin typeface="Times New Roman" panose="02020603050405020304" pitchFamily="18" charset="0"/>
                <a:ea typeface="Times New Roman" panose="02020603050405020304" pitchFamily="18" charset="0"/>
              </a:rPr>
              <a:t>/</a:t>
            </a:r>
            <a:r>
              <a:rPr lang="en-US" u="none" strike="noStrike" dirty="0" err="1">
                <a:effectLst/>
                <a:latin typeface="Times New Roman" panose="02020603050405020304" pitchFamily="18" charset="0"/>
                <a:ea typeface="Times New Roman" panose="02020603050405020304" pitchFamily="18" charset="0"/>
              </a:rPr>
              <a:t>LightGBM</a:t>
            </a:r>
            <a:r>
              <a:rPr lang="en-US" u="none" strike="noStrike" dirty="0">
                <a:effectLst/>
                <a:latin typeface="Times New Roman" panose="02020603050405020304" pitchFamily="18" charset="0"/>
                <a:ea typeface="Times New Roman" panose="02020603050405020304" pitchFamily="18" charset="0"/>
              </a:rPr>
              <a:t>)</a:t>
            </a:r>
            <a:endParaRPr lang="en-US" u="none" strike="noStrike" dirty="0">
              <a:effectLst/>
              <a:latin typeface="Arial" panose="020B0604020202020204" pitchFamily="34" charset="0"/>
              <a:ea typeface="Arial" panose="020B0604020202020204" pitchFamily="34" charset="0"/>
            </a:endParaRPr>
          </a:p>
          <a:p>
            <a:pPr marL="0" indent="0">
              <a:buNone/>
            </a:pPr>
            <a:r>
              <a:rPr lang="en-US" dirty="0"/>
              <a:t>6. </a:t>
            </a:r>
            <a:r>
              <a:rPr lang="en-US" dirty="0" err="1"/>
              <a:t>CatBoost</a:t>
            </a:r>
            <a:r>
              <a:rPr lang="en-US" dirty="0"/>
              <a:t> Regression</a:t>
            </a:r>
          </a:p>
          <a:p>
            <a:pPr marL="0" indent="0">
              <a:buNone/>
            </a:pPr>
            <a:r>
              <a:rPr lang="en-US" dirty="0"/>
              <a:t>7. Stacking Regression</a:t>
            </a:r>
          </a:p>
          <a:p>
            <a:pPr marL="0" indent="0">
              <a:buNone/>
            </a:pPr>
            <a:endParaRPr lang="en-US" dirty="0"/>
          </a:p>
        </p:txBody>
      </p:sp>
    </p:spTree>
    <p:extLst>
      <p:ext uri="{BB962C8B-B14F-4D97-AF65-F5344CB8AC3E}">
        <p14:creationId xmlns:p14="http://schemas.microsoft.com/office/powerpoint/2010/main" val="320355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BEC7-104F-0668-B45A-1E42C511F027}"/>
              </a:ext>
            </a:extLst>
          </p:cNvPr>
          <p:cNvSpPr>
            <a:spLocks noGrp="1"/>
          </p:cNvSpPr>
          <p:nvPr>
            <p:ph type="title"/>
          </p:nvPr>
        </p:nvSpPr>
        <p:spPr>
          <a:xfrm>
            <a:off x="992204" y="865639"/>
            <a:ext cx="10515600" cy="904875"/>
          </a:xfrm>
        </p:spPr>
        <p:txBody>
          <a:bodyPr/>
          <a:lstStyle/>
          <a:p>
            <a:r>
              <a:rPr lang="en-US" b="1" u="sng" dirty="0"/>
              <a:t>Advantages</a:t>
            </a:r>
            <a:r>
              <a:rPr lang="en-US" u="sng" dirty="0"/>
              <a:t>:</a:t>
            </a:r>
          </a:p>
        </p:txBody>
      </p:sp>
      <p:sp>
        <p:nvSpPr>
          <p:cNvPr id="4" name="Rectangle 1">
            <a:extLst>
              <a:ext uri="{FF2B5EF4-FFF2-40B4-BE49-F238E27FC236}">
                <a16:creationId xmlns:a16="http://schemas.microsoft.com/office/drawing/2014/main" id="{AA87CDD9-C442-CEE3-8DA3-E0E158A6A345}"/>
              </a:ext>
            </a:extLst>
          </p:cNvPr>
          <p:cNvSpPr>
            <a:spLocks noGrp="1" noChangeArrowheads="1"/>
          </p:cNvSpPr>
          <p:nvPr>
            <p:ph idx="1"/>
          </p:nvPr>
        </p:nvSpPr>
        <p:spPr bwMode="auto">
          <a:xfrm>
            <a:off x="920550" y="1895621"/>
            <a:ext cx="10174913"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v"/>
            </a:pPr>
            <a:r>
              <a:rPr lang="en-US" sz="1600" dirty="0"/>
              <a:t>Handles </a:t>
            </a:r>
            <a:r>
              <a:rPr lang="en-US" sz="1600" b="1" dirty="0"/>
              <a:t>missing values</a:t>
            </a:r>
            <a:r>
              <a:rPr lang="en-US" sz="1600" dirty="0"/>
              <a:t>, </a:t>
            </a:r>
            <a:r>
              <a:rPr lang="en-US" sz="1600" b="1" dirty="0"/>
              <a:t>outliers</a:t>
            </a:r>
            <a:r>
              <a:rPr lang="en-US" sz="1600" dirty="0"/>
              <a:t>, and </a:t>
            </a:r>
            <a:r>
              <a:rPr lang="en-US" sz="1600" b="1" dirty="0"/>
              <a:t>scaling</a:t>
            </a:r>
            <a:r>
              <a:rPr lang="en-US" sz="1600" dirty="0"/>
              <a:t>, improving model robustness.</a:t>
            </a:r>
          </a:p>
          <a:p>
            <a:pPr defTabSz="914400" eaLnBrk="0" fontAlgn="base" hangingPunct="0">
              <a:spcBef>
                <a:spcPct val="0"/>
              </a:spcBef>
              <a:spcAft>
                <a:spcPct val="0"/>
              </a:spcAft>
              <a:buClrTx/>
              <a:buSzTx/>
              <a:buFont typeface="Wingdings" panose="05000000000000000000" pitchFamily="2" charset="2"/>
              <a:buChar char="v"/>
            </a:pPr>
            <a:r>
              <a:rPr lang="en-US" sz="1600" dirty="0"/>
              <a:t>Improves </a:t>
            </a:r>
            <a:r>
              <a:rPr lang="en-US" sz="1600" b="1" dirty="0"/>
              <a:t>model performance</a:t>
            </a:r>
            <a:r>
              <a:rPr lang="en-US" sz="1600" dirty="0"/>
              <a:t> by making data more meaningful.</a:t>
            </a:r>
          </a:p>
          <a:p>
            <a:pPr defTabSz="914400" eaLnBrk="0" fontAlgn="base" hangingPunct="0">
              <a:spcBef>
                <a:spcPct val="0"/>
              </a:spcBef>
              <a:spcAft>
                <a:spcPct val="0"/>
              </a:spcAft>
              <a:buClrTx/>
              <a:buSzTx/>
              <a:buFont typeface="Wingdings" panose="05000000000000000000" pitchFamily="2" charset="2"/>
              <a:buChar char="v"/>
            </a:pPr>
            <a:r>
              <a:rPr lang="en-US" sz="1600" dirty="0"/>
              <a:t>Reduces </a:t>
            </a:r>
            <a:r>
              <a:rPr lang="en-US" sz="1600" b="1" dirty="0"/>
              <a:t>noise</a:t>
            </a:r>
            <a:r>
              <a:rPr lang="en-US" sz="1600" dirty="0"/>
              <a:t> and </a:t>
            </a:r>
            <a:r>
              <a:rPr lang="en-US" sz="1600" b="1" dirty="0"/>
              <a:t>dimensionality</a:t>
            </a:r>
            <a:r>
              <a:rPr lang="en-US" sz="1600" dirty="0"/>
              <a:t>, boosting accuracy and training speed.</a:t>
            </a:r>
          </a:p>
          <a:p>
            <a:pPr defTabSz="914400" eaLnBrk="0" fontAlgn="base" hangingPunct="0">
              <a:spcBef>
                <a:spcPct val="0"/>
              </a:spcBef>
              <a:spcAft>
                <a:spcPct val="0"/>
              </a:spcAft>
              <a:buClrTx/>
              <a:buSzTx/>
              <a:buFont typeface="Wingdings" panose="05000000000000000000" pitchFamily="2" charset="2"/>
              <a:buChar char="v"/>
            </a:pPr>
            <a:r>
              <a:rPr lang="en-US" sz="1600" dirty="0"/>
              <a:t>Helps uncover </a:t>
            </a:r>
            <a:r>
              <a:rPr lang="en-US" sz="1600" b="1" dirty="0"/>
              <a:t>patterns</a:t>
            </a:r>
            <a:r>
              <a:rPr lang="en-US" sz="1600" dirty="0"/>
              <a:t>, </a:t>
            </a:r>
            <a:r>
              <a:rPr lang="en-US" sz="1600" b="1" dirty="0"/>
              <a:t>outliers</a:t>
            </a:r>
            <a:r>
              <a:rPr lang="en-US" sz="1600" dirty="0"/>
              <a:t>, and </a:t>
            </a:r>
            <a:r>
              <a:rPr lang="en-US" sz="1600" b="1" dirty="0"/>
              <a:t>relationships</a:t>
            </a:r>
            <a:r>
              <a:rPr lang="en-US" sz="1600" dirty="0"/>
              <a:t> in data.</a:t>
            </a:r>
          </a:p>
          <a:p>
            <a:pPr defTabSz="914400" eaLnBrk="0" fontAlgn="base" hangingPunct="0">
              <a:spcBef>
                <a:spcPct val="0"/>
              </a:spcBef>
              <a:spcAft>
                <a:spcPct val="0"/>
              </a:spcAft>
              <a:buClrTx/>
              <a:buSzTx/>
              <a:buFont typeface="Wingdings" panose="05000000000000000000" pitchFamily="2" charset="2"/>
              <a:buChar char="v"/>
            </a:pPr>
            <a:r>
              <a:rPr lang="en-US" sz="1600" dirty="0"/>
              <a:t>Guides </a:t>
            </a:r>
            <a:r>
              <a:rPr lang="en-US" sz="1600" b="1" dirty="0"/>
              <a:t>feature selection</a:t>
            </a:r>
            <a:r>
              <a:rPr lang="en-US" sz="1600" dirty="0"/>
              <a:t> and </a:t>
            </a:r>
            <a:r>
              <a:rPr lang="en-US" sz="1600" b="1" dirty="0"/>
              <a:t>model choice</a:t>
            </a:r>
            <a:r>
              <a:rPr lang="en-US" sz="1600" dirty="0"/>
              <a:t> based on data insights.</a:t>
            </a:r>
          </a:p>
          <a:p>
            <a:pPr defTabSz="914400" eaLnBrk="0" fontAlgn="base" hangingPunct="0">
              <a:spcBef>
                <a:spcPct val="0"/>
              </a:spcBef>
              <a:spcAft>
                <a:spcPct val="0"/>
              </a:spcAft>
              <a:buClrTx/>
              <a:buSzTx/>
              <a:buFont typeface="Wingdings" panose="05000000000000000000" pitchFamily="2" charset="2"/>
              <a:buChar char="v"/>
            </a:pPr>
            <a:r>
              <a:rPr lang="en-US" sz="1600" b="1" dirty="0"/>
              <a:t>Simple and fast</a:t>
            </a:r>
            <a:r>
              <a:rPr lang="en-US" sz="1600" dirty="0"/>
              <a:t> to implement and train.</a:t>
            </a:r>
          </a:p>
          <a:p>
            <a:pPr defTabSz="914400" eaLnBrk="0" fontAlgn="base" hangingPunct="0">
              <a:spcBef>
                <a:spcPct val="0"/>
              </a:spcBef>
              <a:spcAft>
                <a:spcPct val="0"/>
              </a:spcAft>
              <a:buClrTx/>
              <a:buSzTx/>
              <a:buFont typeface="Wingdings" panose="05000000000000000000" pitchFamily="2" charset="2"/>
              <a:buChar char="v"/>
            </a:pPr>
            <a:r>
              <a:rPr lang="en-US" sz="1600" dirty="0"/>
              <a:t>Works well for </a:t>
            </a:r>
            <a:r>
              <a:rPr lang="en-US" sz="1600" b="1" dirty="0"/>
              <a:t>linearly correlated</a:t>
            </a:r>
            <a:r>
              <a:rPr lang="en-US" sz="1600" dirty="0"/>
              <a:t> data.</a:t>
            </a:r>
          </a:p>
          <a:p>
            <a:pPr defTabSz="914400" eaLnBrk="0" fontAlgn="base" hangingPunct="0">
              <a:spcBef>
                <a:spcPct val="0"/>
              </a:spcBef>
              <a:spcAft>
                <a:spcPct val="0"/>
              </a:spcAft>
              <a:buClrTx/>
              <a:buSzTx/>
              <a:buFont typeface="Wingdings" panose="05000000000000000000" pitchFamily="2" charset="2"/>
              <a:buChar char="v"/>
            </a:pPr>
            <a:r>
              <a:rPr lang="en-US" sz="1600" dirty="0"/>
              <a:t>Reduces </a:t>
            </a:r>
            <a:r>
              <a:rPr lang="en-US" sz="1600" b="1" dirty="0"/>
              <a:t>overfitting</a:t>
            </a:r>
            <a:r>
              <a:rPr lang="en-US" sz="1600" dirty="0"/>
              <a:t> by averaging many decision trees.</a:t>
            </a:r>
          </a:p>
          <a:p>
            <a:pPr defTabSz="914400" eaLnBrk="0" fontAlgn="base" hangingPunct="0">
              <a:spcBef>
                <a:spcPct val="0"/>
              </a:spcBef>
              <a:spcAft>
                <a:spcPct val="0"/>
              </a:spcAft>
              <a:buClrTx/>
              <a:buSzTx/>
              <a:buFont typeface="Wingdings" panose="05000000000000000000" pitchFamily="2" charset="2"/>
              <a:buChar char="v"/>
            </a:pPr>
            <a:r>
              <a:rPr lang="en-US" sz="1600" dirty="0"/>
              <a:t>Handles </a:t>
            </a:r>
            <a:r>
              <a:rPr lang="en-US" sz="1600" b="1" dirty="0"/>
              <a:t>non-linear relationships</a:t>
            </a:r>
            <a:r>
              <a:rPr lang="en-US" sz="1600" dirty="0"/>
              <a:t> and </a:t>
            </a:r>
            <a:r>
              <a:rPr lang="en-US" sz="1600" b="1" dirty="0"/>
              <a:t>high-dimensional data</a:t>
            </a:r>
            <a:r>
              <a:rPr lang="en-US" sz="1600" dirty="0"/>
              <a:t>.</a:t>
            </a:r>
          </a:p>
          <a:p>
            <a:pPr defTabSz="914400" eaLnBrk="0" fontAlgn="base" hangingPunct="0">
              <a:spcBef>
                <a:spcPct val="0"/>
              </a:spcBef>
              <a:spcAft>
                <a:spcPct val="0"/>
              </a:spcAft>
              <a:buClrTx/>
              <a:buSzTx/>
              <a:buFont typeface="Wingdings" panose="05000000000000000000" pitchFamily="2" charset="2"/>
              <a:buChar char="v"/>
            </a:pPr>
            <a:r>
              <a:rPr lang="en-US" sz="1600" dirty="0"/>
              <a:t>Handles both </a:t>
            </a:r>
            <a:r>
              <a:rPr lang="en-US" sz="1600" b="1" dirty="0"/>
              <a:t>classification and regression</a:t>
            </a:r>
            <a:r>
              <a:rPr lang="en-US" sz="1600" dirty="0"/>
              <a:t> well.</a:t>
            </a:r>
          </a:p>
          <a:p>
            <a:pPr defTabSz="914400" eaLnBrk="0" fontAlgn="base" hangingPunct="0">
              <a:spcBef>
                <a:spcPct val="0"/>
              </a:spcBef>
              <a:spcAft>
                <a:spcPct val="0"/>
              </a:spcAft>
              <a:buClrTx/>
              <a:buSzTx/>
              <a:buFont typeface="Wingdings" panose="05000000000000000000" pitchFamily="2" charset="2"/>
              <a:buChar char="v"/>
            </a:pPr>
            <a:r>
              <a:rPr lang="en-US" sz="1600" dirty="0"/>
              <a:t>Extremely </a:t>
            </a:r>
            <a:r>
              <a:rPr lang="en-US" sz="1600" b="1" dirty="0"/>
              <a:t>high accuracy</a:t>
            </a:r>
            <a:r>
              <a:rPr lang="en-US" sz="1600" dirty="0"/>
              <a:t> and </a:t>
            </a:r>
            <a:r>
              <a:rPr lang="en-US" sz="1600" b="1" dirty="0"/>
              <a:t>performance</a:t>
            </a:r>
            <a:r>
              <a:rPr lang="en-US" sz="1600" dirty="0"/>
              <a:t>, often outperforming other models.</a:t>
            </a:r>
          </a:p>
          <a:p>
            <a:pPr defTabSz="914400" eaLnBrk="0" fontAlgn="base" hangingPunct="0">
              <a:spcBef>
                <a:spcPct val="0"/>
              </a:spcBef>
              <a:spcAft>
                <a:spcPct val="0"/>
              </a:spcAft>
              <a:buClrTx/>
              <a:buSzTx/>
              <a:buFont typeface="Wingdings" panose="05000000000000000000" pitchFamily="2" charset="2"/>
              <a:buChar char="v"/>
            </a:pPr>
            <a:endParaRPr lang="en-US" sz="1600" dirty="0"/>
          </a:p>
          <a:p>
            <a:pPr defTabSz="914400" eaLnBrk="0" fontAlgn="base" hangingPunct="0">
              <a:spcBef>
                <a:spcPct val="0"/>
              </a:spcBef>
              <a:spcAft>
                <a:spcPct val="0"/>
              </a:spcAft>
              <a:buClrTx/>
              <a:buSzTx/>
              <a:buFont typeface="Wingdings" panose="05000000000000000000" pitchFamily="2" charset="2"/>
              <a:buChar char="v"/>
            </a:pPr>
            <a:endParaRPr lang="en-US" sz="1600" dirty="0"/>
          </a:p>
          <a:p>
            <a:pPr defTabSz="914400" eaLnBrk="0" fontAlgn="base" hangingPunct="0">
              <a:spcBef>
                <a:spcPct val="0"/>
              </a:spcBef>
              <a:spcAft>
                <a:spcPct val="0"/>
              </a:spcAft>
              <a:buClrTx/>
              <a:buSzTx/>
              <a:buFont typeface="Wingdings" panose="05000000000000000000" pitchFamily="2" charset="2"/>
              <a:buChar char="v"/>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FCF1E6A-97E1-5D12-8051-992FEC28256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Handles </a:t>
            </a:r>
            <a:r>
              <a:rPr kumimoji="0" lang="en-US" altLang="en-US" sz="1800" b="1" i="0" u="none" strike="noStrike" cap="none" normalizeH="0" baseline="0">
                <a:ln>
                  <a:noFill/>
                </a:ln>
                <a:solidFill>
                  <a:schemeClr val="tx1"/>
                </a:solidFill>
                <a:effectLst/>
                <a:latin typeface="Arial" panose="020B0604020202020204" pitchFamily="34" charset="0"/>
              </a:rPr>
              <a:t>categorical features automatically</a:t>
            </a:r>
            <a:r>
              <a:rPr kumimoji="0" lang="en-US" altLang="en-US" sz="1800" b="0" i="0" u="none" strike="noStrike" cap="none" normalizeH="0" baseline="0">
                <a:ln>
                  <a:noFill/>
                </a:ln>
                <a:solidFill>
                  <a:schemeClr val="tx1"/>
                </a:solidFill>
                <a:effectLst/>
                <a:latin typeface="Arial" panose="020B0604020202020204" pitchFamily="34" charset="0"/>
              </a:rPr>
              <a:t> — no need for manual encoding.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3247CA0-9E1A-6CBF-735E-C1F9418C20DC}"/>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Handles </a:t>
            </a:r>
            <a:r>
              <a:rPr kumimoji="0" lang="en-US" altLang="en-US" sz="1800" b="1" i="0" u="none" strike="noStrike" cap="none" normalizeH="0" baseline="0">
                <a:ln>
                  <a:noFill/>
                </a:ln>
                <a:solidFill>
                  <a:schemeClr val="tx1"/>
                </a:solidFill>
                <a:effectLst/>
                <a:latin typeface="Arial" panose="020B0604020202020204" pitchFamily="34" charset="0"/>
              </a:rPr>
              <a:t>categorical features automatically</a:t>
            </a:r>
            <a:r>
              <a:rPr kumimoji="0" lang="en-US" altLang="en-US" sz="1800" b="0" i="0" u="none" strike="noStrike" cap="none" normalizeH="0" baseline="0">
                <a:ln>
                  <a:noFill/>
                </a:ln>
                <a:solidFill>
                  <a:schemeClr val="tx1"/>
                </a:solidFill>
                <a:effectLst/>
                <a:latin typeface="Arial" panose="020B0604020202020204" pitchFamily="34" charset="0"/>
              </a:rPr>
              <a:t> — no need for manual encoding.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4C9D123-F4BC-64C5-62AB-9F0C8BD66852}"/>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Handles </a:t>
            </a:r>
            <a:r>
              <a:rPr kumimoji="0" lang="en-US" altLang="en-US" sz="1800" b="1" i="0" u="none" strike="noStrike" cap="none" normalizeH="0" baseline="0">
                <a:ln>
                  <a:noFill/>
                </a:ln>
                <a:solidFill>
                  <a:schemeClr val="tx1"/>
                </a:solidFill>
                <a:effectLst/>
                <a:latin typeface="Arial" panose="020B0604020202020204" pitchFamily="34" charset="0"/>
              </a:rPr>
              <a:t>categorical features automatically</a:t>
            </a:r>
            <a:r>
              <a:rPr kumimoji="0" lang="en-US" altLang="en-US" sz="1800" b="0" i="0" u="none" strike="noStrike" cap="none" normalizeH="0" baseline="0">
                <a:ln>
                  <a:noFill/>
                </a:ln>
                <a:solidFill>
                  <a:schemeClr val="tx1"/>
                </a:solidFill>
                <a:effectLst/>
                <a:latin typeface="Arial" panose="020B0604020202020204" pitchFamily="34" charset="0"/>
              </a:rPr>
              <a:t> — no need for manual encoding.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3025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EFF567-8B4B-C7C1-CCCE-E85BDFD33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4396" y="1766035"/>
            <a:ext cx="4775200" cy="4076700"/>
          </a:xfrm>
          <a:prstGeom prst="rect">
            <a:avLst/>
          </a:prstGeom>
        </p:spPr>
      </p:pic>
      <p:sp>
        <p:nvSpPr>
          <p:cNvPr id="4" name="Rectangle 3">
            <a:extLst>
              <a:ext uri="{FF2B5EF4-FFF2-40B4-BE49-F238E27FC236}">
                <a16:creationId xmlns:a16="http://schemas.microsoft.com/office/drawing/2014/main" id="{A5852CF4-AC6C-64F5-885B-C0D244D0F15C}"/>
              </a:ext>
            </a:extLst>
          </p:cNvPr>
          <p:cNvSpPr/>
          <p:nvPr/>
        </p:nvSpPr>
        <p:spPr>
          <a:xfrm>
            <a:off x="3263721" y="616975"/>
            <a:ext cx="5356549" cy="9313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t>System Architecture</a:t>
            </a:r>
          </a:p>
        </p:txBody>
      </p:sp>
    </p:spTree>
    <p:extLst>
      <p:ext uri="{BB962C8B-B14F-4D97-AF65-F5344CB8AC3E}">
        <p14:creationId xmlns:p14="http://schemas.microsoft.com/office/powerpoint/2010/main" val="142674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89B9-531F-9CBC-DB5F-02BDD6DE26D2}"/>
              </a:ext>
            </a:extLst>
          </p:cNvPr>
          <p:cNvSpPr>
            <a:spLocks noGrp="1"/>
          </p:cNvSpPr>
          <p:nvPr>
            <p:ph type="title"/>
          </p:nvPr>
        </p:nvSpPr>
        <p:spPr/>
        <p:txBody>
          <a:bodyPr/>
          <a:lstStyle/>
          <a:p>
            <a:r>
              <a:rPr lang="en-US" b="1" dirty="0"/>
              <a:t>System Requirements</a:t>
            </a:r>
          </a:p>
        </p:txBody>
      </p:sp>
      <p:sp>
        <p:nvSpPr>
          <p:cNvPr id="3" name="Content Placeholder 2">
            <a:extLst>
              <a:ext uri="{FF2B5EF4-FFF2-40B4-BE49-F238E27FC236}">
                <a16:creationId xmlns:a16="http://schemas.microsoft.com/office/drawing/2014/main" id="{2B78191F-87C1-140E-79D1-C8E907DEF651}"/>
              </a:ext>
            </a:extLst>
          </p:cNvPr>
          <p:cNvSpPr>
            <a:spLocks noGrp="1"/>
          </p:cNvSpPr>
          <p:nvPr>
            <p:ph sz="half" idx="1"/>
          </p:nvPr>
        </p:nvSpPr>
        <p:spPr/>
        <p:txBody>
          <a:bodyPr/>
          <a:lstStyle/>
          <a:p>
            <a:pPr marL="0" indent="0">
              <a:buNone/>
            </a:pPr>
            <a:r>
              <a:rPr lang="en-US" u="sng" dirty="0"/>
              <a:t>Software Requirements:</a:t>
            </a:r>
          </a:p>
          <a:p>
            <a:pPr marL="0" indent="0">
              <a:buNone/>
            </a:pPr>
            <a:r>
              <a:rPr lang="en-US" dirty="0"/>
              <a:t>Operating System</a:t>
            </a:r>
          </a:p>
          <a:p>
            <a:pPr marL="0" indent="0">
              <a:buNone/>
            </a:pPr>
            <a:r>
              <a:rPr lang="en-US" dirty="0"/>
              <a:t>Programming lang.</a:t>
            </a:r>
          </a:p>
          <a:p>
            <a:pPr marL="0" indent="0">
              <a:buNone/>
            </a:pPr>
            <a:r>
              <a:rPr lang="en-US" dirty="0"/>
              <a:t>Libraries and Framework</a:t>
            </a:r>
          </a:p>
          <a:p>
            <a:pPr marL="0" indent="0">
              <a:buNone/>
            </a:pPr>
            <a:r>
              <a:rPr lang="en-US" dirty="0"/>
              <a:t>Database</a:t>
            </a:r>
          </a:p>
          <a:p>
            <a:pPr marL="0" indent="0">
              <a:buNone/>
            </a:pPr>
            <a:r>
              <a:rPr lang="en-US" dirty="0"/>
              <a:t>Web frameworks</a:t>
            </a:r>
          </a:p>
          <a:p>
            <a:pPr marL="0" indent="0">
              <a:buNone/>
            </a:pPr>
            <a:r>
              <a:rPr lang="en-US" dirty="0"/>
              <a:t>Version Control</a:t>
            </a:r>
          </a:p>
        </p:txBody>
      </p:sp>
      <p:sp>
        <p:nvSpPr>
          <p:cNvPr id="4" name="Content Placeholder 3">
            <a:extLst>
              <a:ext uri="{FF2B5EF4-FFF2-40B4-BE49-F238E27FC236}">
                <a16:creationId xmlns:a16="http://schemas.microsoft.com/office/drawing/2014/main" id="{6ABFE3AC-86DF-6769-B369-37C06DC7F247}"/>
              </a:ext>
            </a:extLst>
          </p:cNvPr>
          <p:cNvSpPr>
            <a:spLocks noGrp="1"/>
          </p:cNvSpPr>
          <p:nvPr>
            <p:ph sz="half" idx="2"/>
          </p:nvPr>
        </p:nvSpPr>
        <p:spPr/>
        <p:txBody>
          <a:bodyPr/>
          <a:lstStyle/>
          <a:p>
            <a:pPr marL="0" indent="0">
              <a:buNone/>
            </a:pPr>
            <a:r>
              <a:rPr lang="en-US" u="sng" dirty="0"/>
              <a:t>Hardware Requirements:</a:t>
            </a:r>
          </a:p>
          <a:p>
            <a:pPr marL="0" indent="0">
              <a:buNone/>
            </a:pPr>
            <a:r>
              <a:rPr lang="en-US" dirty="0"/>
              <a:t>CPU 	-multi-core processor</a:t>
            </a:r>
          </a:p>
          <a:p>
            <a:pPr marL="0" indent="0">
              <a:buNone/>
            </a:pPr>
            <a:r>
              <a:rPr lang="en-US" dirty="0"/>
              <a:t>RAM	-Min 16GB </a:t>
            </a:r>
          </a:p>
          <a:p>
            <a:pPr marL="0" indent="0">
              <a:buNone/>
            </a:pPr>
            <a:r>
              <a:rPr lang="en-US" dirty="0"/>
              <a:t>Storage  -SSD (</a:t>
            </a:r>
            <a:r>
              <a:rPr lang="en-US" dirty="0" err="1"/>
              <a:t>atleast</a:t>
            </a:r>
            <a:r>
              <a:rPr lang="en-US" dirty="0"/>
              <a:t> 100GB)</a:t>
            </a:r>
          </a:p>
          <a:p>
            <a:pPr marL="0" indent="0">
              <a:buNone/>
            </a:pPr>
            <a:r>
              <a:rPr lang="en-US" dirty="0"/>
              <a:t>Network  -high speed internet 			connection</a:t>
            </a:r>
          </a:p>
        </p:txBody>
      </p:sp>
    </p:spTree>
    <p:extLst>
      <p:ext uri="{BB962C8B-B14F-4D97-AF65-F5344CB8AC3E}">
        <p14:creationId xmlns:p14="http://schemas.microsoft.com/office/powerpoint/2010/main" val="330291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3FBCF-9950-B586-45EB-A0FE773E040C}"/>
              </a:ext>
            </a:extLst>
          </p:cNvPr>
          <p:cNvSpPr>
            <a:spLocks noGrp="1"/>
          </p:cNvSpPr>
          <p:nvPr>
            <p:ph type="title"/>
          </p:nvPr>
        </p:nvSpPr>
        <p:spPr/>
        <p:txBody>
          <a:bodyPr/>
          <a:lstStyle/>
          <a:p>
            <a:r>
              <a:rPr lang="en-US" dirty="0"/>
              <a:t>UML DIAGRAMS:</a:t>
            </a:r>
            <a:br>
              <a:rPr lang="en-US" dirty="0"/>
            </a:br>
            <a:r>
              <a:rPr lang="en-US" dirty="0"/>
              <a:t>1. Use- Case Diagram</a:t>
            </a:r>
            <a:br>
              <a:rPr lang="en-US" dirty="0"/>
            </a:br>
            <a:r>
              <a:rPr lang="en-US" dirty="0"/>
              <a:t>2. Data Flow Diagram</a:t>
            </a:r>
            <a:br>
              <a:rPr lang="en-US" dirty="0"/>
            </a:br>
            <a:r>
              <a:rPr lang="en-US" dirty="0"/>
              <a:t>3. Class Diagram</a:t>
            </a:r>
            <a:br>
              <a:rPr lang="en-US" dirty="0"/>
            </a:br>
            <a:r>
              <a:rPr lang="en-US" dirty="0"/>
              <a:t>4. Sequence Diagram</a:t>
            </a:r>
            <a:br>
              <a:rPr lang="en-US" dirty="0"/>
            </a:br>
            <a:r>
              <a:rPr lang="en-US" dirty="0"/>
              <a:t>5. Activity Diagram</a:t>
            </a:r>
          </a:p>
        </p:txBody>
      </p:sp>
    </p:spTree>
    <p:extLst>
      <p:ext uri="{BB962C8B-B14F-4D97-AF65-F5344CB8AC3E}">
        <p14:creationId xmlns:p14="http://schemas.microsoft.com/office/powerpoint/2010/main" val="957684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8811</TotalTime>
  <Words>1031</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Ion</vt:lpstr>
      <vt:lpstr>HOUSE PRICE PREDICTION, HYDERABAD          -Asha Jyothi Kapu</vt:lpstr>
      <vt:lpstr>ABSTRACT</vt:lpstr>
      <vt:lpstr>EXISTING METHODS</vt:lpstr>
      <vt:lpstr>Disadvantages:</vt:lpstr>
      <vt:lpstr>PROPOSED METHODS</vt:lpstr>
      <vt:lpstr>Advantages:</vt:lpstr>
      <vt:lpstr>PowerPoint Presentation</vt:lpstr>
      <vt:lpstr>System Requirements</vt:lpstr>
      <vt:lpstr>UML DIAGRAMS: 1. Use- Case Diagram 2. Data Flow Diagram 3. Class Diagram 4. Sequence Diagram 5. Activity Diagram</vt:lpstr>
      <vt:lpstr>Technology/Domain Introduction: </vt:lpstr>
      <vt:lpstr>Programming Language Introduction: </vt:lpstr>
      <vt:lpstr>OUTPUT TEST CASES:  Test-1:</vt:lpstr>
      <vt:lpstr>OUTPUT TEST CASES:  result-1:</vt:lpstr>
      <vt:lpstr>OUTPUT TEST CASES:  Test-2:</vt:lpstr>
      <vt:lpstr>OUTPUT TEST CASES:  result-2:</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Tekone</dc:creator>
  <cp:lastModifiedBy>Tekone</cp:lastModifiedBy>
  <cp:revision>4</cp:revision>
  <dcterms:created xsi:type="dcterms:W3CDTF">2025-04-07T06:39:52Z</dcterms:created>
  <dcterms:modified xsi:type="dcterms:W3CDTF">2025-05-12T06:39:53Z</dcterms:modified>
</cp:coreProperties>
</file>