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51A217-E84D-4C80-A40C-A401AAFD24DC}">
  <a:tblStyle styleId="{3E51A217-E84D-4C80-A40C-A401AAFD24D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120C2EA8-1074-4399-A9EC-F2F4DAF6D15A}"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schemas.openxmlformats.org/officeDocument/2006/relationships/slide" Target="slides/slide77.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6.jpg"/><Relationship Id="rId4" Type="http://schemas.openxmlformats.org/officeDocument/2006/relationships/image" Target="../media/image2.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jpg"/><Relationship Id="rId4"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5.jpg"/><Relationship Id="rId4" Type="http://schemas.openxmlformats.org/officeDocument/2006/relationships/image" Target="../media/image7.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Basics</a:t>
            </a:r>
            <a:endParaRPr/>
          </a:p>
        </p:txBody>
      </p:sp>
      <p:sp>
        <p:nvSpPr>
          <p:cNvPr id="90" name="Google Shape;90;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91" name="Google Shape;9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idx="1" type="subTitle"/>
          </p:nvPr>
        </p:nvSpPr>
        <p:spPr>
          <a:xfrm>
            <a:off x="304800" y="0"/>
            <a:ext cx="8305800" cy="6172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3600"/>
              <a:buNone/>
            </a:pPr>
            <a:r>
              <a:rPr lang="en-US" sz="3600"/>
              <a:t>Operators</a:t>
            </a:r>
            <a:endParaRPr/>
          </a:p>
          <a:p>
            <a:pPr indent="0" lvl="0" marL="0" rtl="0" algn="l">
              <a:lnSpc>
                <a:spcPct val="80000"/>
              </a:lnSpc>
              <a:spcBef>
                <a:spcPts val="560"/>
              </a:spcBef>
              <a:spcAft>
                <a:spcPts val="0"/>
              </a:spcAft>
              <a:buClr>
                <a:srgbClr val="FF0000"/>
              </a:buClr>
              <a:buSzPts val="2800"/>
              <a:buNone/>
            </a:pPr>
            <a:r>
              <a:rPr lang="en-US" sz="2800">
                <a:solidFill>
                  <a:srgbClr val="FF0000"/>
                </a:solidFill>
              </a:rPr>
              <a:t>4.Assignment</a:t>
            </a:r>
            <a:endParaRPr/>
          </a:p>
          <a:p>
            <a:pPr indent="0" lvl="0" marL="0" rtl="0" algn="l">
              <a:lnSpc>
                <a:spcPct val="80000"/>
              </a:lnSpc>
              <a:spcBef>
                <a:spcPts val="400"/>
              </a:spcBef>
              <a:spcAft>
                <a:spcPts val="0"/>
              </a:spcAft>
              <a:buClr>
                <a:srgbClr val="888888"/>
              </a:buClr>
              <a:buSzPts val="2000"/>
              <a:buNone/>
            </a:pPr>
            <a:r>
              <a:rPr lang="en-US" sz="2000"/>
              <a:t>Assignment is used to assign a variable or a fixed value to another variable.</a:t>
            </a:r>
            <a:endParaRPr/>
          </a:p>
          <a:p>
            <a:pPr indent="0" lvl="0" marL="0" rtl="0" algn="l">
              <a:lnSpc>
                <a:spcPct val="80000"/>
              </a:lnSpc>
              <a:spcBef>
                <a:spcPts val="400"/>
              </a:spcBef>
              <a:spcAft>
                <a:spcPts val="0"/>
              </a:spcAft>
              <a:buClr>
                <a:srgbClr val="888888"/>
              </a:buClr>
              <a:buSzPts val="2000"/>
              <a:buNone/>
            </a:pPr>
            <a:r>
              <a:rPr lang="en-US" sz="2000"/>
              <a:t>=, +=(</a:t>
            </a:r>
            <a:r>
              <a:rPr lang="en-US" sz="2000">
                <a:solidFill>
                  <a:srgbClr val="00B050"/>
                </a:solidFill>
              </a:rPr>
              <a:t>short hand assignment</a:t>
            </a:r>
            <a:r>
              <a:rPr lang="en-US" sz="2000"/>
              <a:t>)</a:t>
            </a:r>
            <a:endParaRPr/>
          </a:p>
          <a:p>
            <a:pPr indent="0" lvl="0" marL="0" rtl="0" algn="l">
              <a:lnSpc>
                <a:spcPct val="80000"/>
              </a:lnSpc>
              <a:spcBef>
                <a:spcPts val="400"/>
              </a:spcBef>
              <a:spcAft>
                <a:spcPts val="0"/>
              </a:spcAft>
              <a:buClr>
                <a:srgbClr val="888888"/>
              </a:buClr>
              <a:buSzPts val="2000"/>
              <a:buNone/>
            </a:pPr>
            <a:r>
              <a:rPr lang="en-US" sz="2000"/>
              <a:t>-=, *=, /=, %=</a:t>
            </a:r>
            <a:endParaRPr/>
          </a:p>
          <a:p>
            <a:pPr indent="0" lvl="0" marL="0" rtl="0" algn="l">
              <a:lnSpc>
                <a:spcPct val="80000"/>
              </a:lnSpc>
              <a:spcBef>
                <a:spcPts val="400"/>
              </a:spcBef>
              <a:spcAft>
                <a:spcPts val="0"/>
              </a:spcAft>
              <a:buClr>
                <a:srgbClr val="888888"/>
              </a:buClr>
              <a:buSzPts val="2000"/>
              <a:buNone/>
            </a:pPr>
            <a:r>
              <a:rPr lang="en-US" sz="2000"/>
              <a:t>For eg. x+=y means x=x+y; X*=y; means x =x*y;</a:t>
            </a:r>
            <a:endParaRPr/>
          </a:p>
          <a:p>
            <a:pPr indent="0" lvl="0" marL="0" rtl="0" algn="l">
              <a:lnSpc>
                <a:spcPct val="80000"/>
              </a:lnSpc>
              <a:spcBef>
                <a:spcPts val="560"/>
              </a:spcBef>
              <a:spcAft>
                <a:spcPts val="0"/>
              </a:spcAft>
              <a:buClr>
                <a:srgbClr val="FF0000"/>
              </a:buClr>
              <a:buSzPts val="2800"/>
              <a:buNone/>
            </a:pPr>
            <a:r>
              <a:rPr lang="en-US" sz="2800">
                <a:solidFill>
                  <a:srgbClr val="FF0000"/>
                </a:solidFill>
              </a:rPr>
              <a:t>5.Conditional or Ternary Operator</a:t>
            </a:r>
            <a:endParaRPr/>
          </a:p>
          <a:p>
            <a:pPr indent="0" lvl="0" marL="0" rtl="0" algn="l">
              <a:lnSpc>
                <a:spcPct val="80000"/>
              </a:lnSpc>
              <a:spcBef>
                <a:spcPts val="480"/>
              </a:spcBef>
              <a:spcAft>
                <a:spcPts val="0"/>
              </a:spcAft>
              <a:buClr>
                <a:srgbClr val="888888"/>
              </a:buClr>
              <a:buSzPts val="2400"/>
              <a:buNone/>
            </a:pPr>
            <a:r>
              <a:rPr lang="en-US" sz="2400"/>
              <a:t>?:   condition?statment1:statement2;</a:t>
            </a:r>
            <a:endParaRPr/>
          </a:p>
          <a:p>
            <a:pPr indent="0" lvl="0" marL="0" rtl="0" algn="l">
              <a:lnSpc>
                <a:spcPct val="80000"/>
              </a:lnSpc>
              <a:spcBef>
                <a:spcPts val="480"/>
              </a:spcBef>
              <a:spcAft>
                <a:spcPts val="0"/>
              </a:spcAft>
              <a:buClr>
                <a:srgbClr val="888888"/>
              </a:buClr>
              <a:buSzPts val="2400"/>
              <a:buNone/>
            </a:pPr>
            <a:r>
              <a:rPr lang="en-US" sz="2400"/>
              <a:t>If condition is true statement1 is executed, else statement2 is executed</a:t>
            </a:r>
            <a:endParaRPr/>
          </a:p>
          <a:p>
            <a:pPr indent="0" lvl="0" marL="0" rtl="0" algn="l">
              <a:lnSpc>
                <a:spcPct val="80000"/>
              </a:lnSpc>
              <a:spcBef>
                <a:spcPts val="480"/>
              </a:spcBef>
              <a:spcAft>
                <a:spcPts val="0"/>
              </a:spcAft>
              <a:buClr>
                <a:srgbClr val="888888"/>
              </a:buClr>
              <a:buSzPts val="2400"/>
              <a:buNone/>
            </a:pPr>
            <a:r>
              <a:rPr lang="en-US" sz="2400"/>
              <a:t>It is called Ternary operator, as it will take three operands.</a:t>
            </a:r>
            <a:endParaRPr/>
          </a:p>
          <a:p>
            <a:pPr indent="0" lvl="0" marL="0" rtl="0" algn="l">
              <a:lnSpc>
                <a:spcPct val="80000"/>
              </a:lnSpc>
              <a:spcBef>
                <a:spcPts val="560"/>
              </a:spcBef>
              <a:spcAft>
                <a:spcPts val="0"/>
              </a:spcAft>
              <a:buClr>
                <a:srgbClr val="FF0000"/>
              </a:buClr>
              <a:buSzPts val="2800"/>
              <a:buNone/>
            </a:pPr>
            <a:r>
              <a:rPr lang="en-US" sz="2800">
                <a:solidFill>
                  <a:srgbClr val="FF0000"/>
                </a:solidFill>
              </a:rPr>
              <a:t>6.Bitwise</a:t>
            </a:r>
            <a:endParaRPr/>
          </a:p>
          <a:p>
            <a:pPr indent="0" lvl="0" marL="0" rtl="0" algn="l">
              <a:lnSpc>
                <a:spcPct val="80000"/>
              </a:lnSpc>
              <a:spcBef>
                <a:spcPts val="560"/>
              </a:spcBef>
              <a:spcAft>
                <a:spcPts val="0"/>
              </a:spcAft>
              <a:buClr>
                <a:srgbClr val="888888"/>
              </a:buClr>
              <a:buSzPts val="2800"/>
              <a:buNone/>
            </a:pPr>
            <a:r>
              <a:rPr lang="en-US" sz="2800"/>
              <a:t>&amp;- bitwise AND,|-bitwise OR,^ -bitwise XOR,&lt;&lt;(bit wise left shift),&gt;&gt;(bit wise right shift)</a:t>
            </a:r>
            <a:endParaRPr/>
          </a:p>
          <a:p>
            <a:pPr indent="0" lvl="0" marL="0" rtl="0" algn="l">
              <a:lnSpc>
                <a:spcPct val="80000"/>
              </a:lnSpc>
              <a:spcBef>
                <a:spcPts val="560"/>
              </a:spcBef>
              <a:spcAft>
                <a:spcPts val="0"/>
              </a:spcAft>
              <a:buClr>
                <a:srgbClr val="888888"/>
              </a:buClr>
              <a:buSzPts val="2800"/>
              <a:buNone/>
            </a:pPr>
            <a:r>
              <a:rPr lang="en-US" sz="2800"/>
              <a:t>16&amp;8</a:t>
            </a:r>
            <a:endParaRPr/>
          </a:p>
          <a:p>
            <a:pPr indent="0" lvl="0" marL="0" rtl="0" algn="l">
              <a:lnSpc>
                <a:spcPct val="80000"/>
              </a:lnSpc>
              <a:spcBef>
                <a:spcPts val="560"/>
              </a:spcBef>
              <a:spcAft>
                <a:spcPts val="0"/>
              </a:spcAft>
              <a:buClr>
                <a:srgbClr val="888888"/>
              </a:buClr>
              <a:buSzPts val="2800"/>
              <a:buNone/>
            </a:pPr>
            <a:r>
              <a:rPr lang="en-US" sz="2800"/>
              <a:t>0010000(binary representation of 16)</a:t>
            </a:r>
            <a:endParaRPr/>
          </a:p>
          <a:p>
            <a:pPr indent="0" lvl="0" marL="0" rtl="0" algn="l">
              <a:lnSpc>
                <a:spcPct val="80000"/>
              </a:lnSpc>
              <a:spcBef>
                <a:spcPts val="560"/>
              </a:spcBef>
              <a:spcAft>
                <a:spcPts val="0"/>
              </a:spcAft>
              <a:buClr>
                <a:srgbClr val="888888"/>
              </a:buClr>
              <a:buSzPts val="2800"/>
              <a:buNone/>
            </a:pPr>
            <a:r>
              <a:rPr lang="en-US" sz="2800"/>
              <a:t>0001000(binary representation of 8)</a:t>
            </a:r>
            <a:endParaRPr/>
          </a:p>
          <a:p>
            <a:pPr indent="0" lvl="0" marL="0" rtl="0" algn="l">
              <a:lnSpc>
                <a:spcPct val="80000"/>
              </a:lnSpc>
              <a:spcBef>
                <a:spcPts val="560"/>
              </a:spcBef>
              <a:spcAft>
                <a:spcPts val="0"/>
              </a:spcAft>
              <a:buClr>
                <a:srgbClr val="888888"/>
              </a:buClr>
              <a:buSzPts val="2800"/>
              <a:buNone/>
            </a:pPr>
            <a:r>
              <a:rPr lang="en-US" sz="2800"/>
              <a:t>_______</a:t>
            </a:r>
            <a:endParaRPr/>
          </a:p>
          <a:p>
            <a:pPr indent="0" lvl="0" marL="0" rtl="0" algn="l">
              <a:lnSpc>
                <a:spcPct val="80000"/>
              </a:lnSpc>
              <a:spcBef>
                <a:spcPts val="560"/>
              </a:spcBef>
              <a:spcAft>
                <a:spcPts val="0"/>
              </a:spcAft>
              <a:buClr>
                <a:srgbClr val="888888"/>
              </a:buClr>
              <a:buSzPts val="2800"/>
              <a:buNone/>
            </a:pPr>
            <a:r>
              <a:rPr lang="en-US" sz="2800"/>
              <a:t>0000000</a:t>
            </a:r>
            <a:endParaRPr/>
          </a:p>
        </p:txBody>
      </p:sp>
      <p:sp>
        <p:nvSpPr>
          <p:cNvPr id="167" name="Google Shape;16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idx="1" type="subTitle"/>
          </p:nvPr>
        </p:nvSpPr>
        <p:spPr>
          <a:xfrm>
            <a:off x="0" y="0"/>
            <a:ext cx="8915400" cy="6858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2520"/>
              <a:buNone/>
            </a:pPr>
            <a:r>
              <a:rPr lang="en-US" sz="2520"/>
              <a:t>Below tools are Required to develop java Programs</a:t>
            </a:r>
            <a:endParaRPr/>
          </a:p>
          <a:p>
            <a:pPr indent="0" lvl="0" marL="0" rtl="0" algn="l">
              <a:lnSpc>
                <a:spcPct val="80000"/>
              </a:lnSpc>
              <a:spcBef>
                <a:spcPts val="504"/>
              </a:spcBef>
              <a:spcAft>
                <a:spcPts val="0"/>
              </a:spcAft>
              <a:buClr>
                <a:srgbClr val="888888"/>
              </a:buClr>
              <a:buSzPts val="2520"/>
              <a:buNone/>
            </a:pPr>
            <a:r>
              <a:rPr lang="en-US" sz="2520"/>
              <a:t>As known execution of Java program has two steps Compilation and interpretation. Hence Java is </a:t>
            </a:r>
            <a:r>
              <a:rPr lang="en-US" sz="2520">
                <a:solidFill>
                  <a:srgbClr val="00B050"/>
                </a:solidFill>
              </a:rPr>
              <a:t>Compiled</a:t>
            </a:r>
            <a:r>
              <a:rPr lang="en-US" sz="2520"/>
              <a:t> and </a:t>
            </a:r>
            <a:r>
              <a:rPr lang="en-US" sz="2520">
                <a:solidFill>
                  <a:srgbClr val="00B050"/>
                </a:solidFill>
              </a:rPr>
              <a:t>Interpreted</a:t>
            </a:r>
            <a:r>
              <a:rPr lang="en-US" sz="2520"/>
              <a:t> language. </a:t>
            </a:r>
            <a:endParaRPr/>
          </a:p>
          <a:p>
            <a:pPr indent="0" lvl="0" marL="0" rtl="0" algn="l">
              <a:lnSpc>
                <a:spcPct val="80000"/>
              </a:lnSpc>
              <a:spcBef>
                <a:spcPts val="504"/>
              </a:spcBef>
              <a:spcAft>
                <a:spcPts val="0"/>
              </a:spcAft>
              <a:buClr>
                <a:srgbClr val="FF0000"/>
              </a:buClr>
              <a:buSzPts val="2520"/>
              <a:buNone/>
            </a:pPr>
            <a:r>
              <a:rPr b="1" lang="en-US" sz="2520">
                <a:solidFill>
                  <a:srgbClr val="FF0000"/>
                </a:solidFill>
              </a:rPr>
              <a:t>1.JDK(Java Development Kit) </a:t>
            </a:r>
            <a:r>
              <a:rPr lang="en-US" sz="2520"/>
              <a:t>– This is used to compile .java file to .class file. </a:t>
            </a:r>
            <a:r>
              <a:rPr lang="en-US" sz="2520">
                <a:solidFill>
                  <a:srgbClr val="00B050"/>
                </a:solidFill>
              </a:rPr>
              <a:t>Javac</a:t>
            </a:r>
            <a:r>
              <a:rPr lang="en-US" sz="2520"/>
              <a:t> command is used to compile a java program(Generally developer performs this step). JDK 1.8</a:t>
            </a:r>
            <a:endParaRPr/>
          </a:p>
          <a:p>
            <a:pPr indent="0" lvl="0" marL="0" rtl="0" algn="l">
              <a:lnSpc>
                <a:spcPct val="80000"/>
              </a:lnSpc>
              <a:spcBef>
                <a:spcPts val="504"/>
              </a:spcBef>
              <a:spcAft>
                <a:spcPts val="0"/>
              </a:spcAft>
              <a:buClr>
                <a:srgbClr val="FF0000"/>
              </a:buClr>
              <a:buSzPts val="2520"/>
              <a:buNone/>
            </a:pPr>
            <a:r>
              <a:rPr b="1" lang="en-US" sz="2520">
                <a:solidFill>
                  <a:srgbClr val="FF0000"/>
                </a:solidFill>
              </a:rPr>
              <a:t>2.JRE(Java Runtime Environment) </a:t>
            </a:r>
            <a:r>
              <a:rPr lang="en-US" sz="2520"/>
              <a:t>– JRE has </a:t>
            </a:r>
            <a:r>
              <a:rPr lang="en-US" sz="2520">
                <a:solidFill>
                  <a:srgbClr val="FF0000"/>
                </a:solidFill>
              </a:rPr>
              <a:t>JVM(Java Virtual Machine) </a:t>
            </a:r>
            <a:r>
              <a:rPr lang="en-US" sz="2520"/>
              <a:t>and run time libraries. JRE is used to execute/run/interpret .class file(Generally end user performs this step, directly or indirectly)</a:t>
            </a:r>
            <a:endParaRPr/>
          </a:p>
          <a:p>
            <a:pPr indent="0" lvl="0" marL="0" rtl="0" algn="l">
              <a:lnSpc>
                <a:spcPct val="80000"/>
              </a:lnSpc>
              <a:spcBef>
                <a:spcPts val="504"/>
              </a:spcBef>
              <a:spcAft>
                <a:spcPts val="0"/>
              </a:spcAft>
              <a:buClr>
                <a:srgbClr val="FF0000"/>
              </a:buClr>
              <a:buSzPts val="2520"/>
              <a:buNone/>
            </a:pPr>
            <a:r>
              <a:rPr b="1" lang="en-US" sz="2520">
                <a:solidFill>
                  <a:srgbClr val="FF0000"/>
                </a:solidFill>
              </a:rPr>
              <a:t>3. Any IDE(Integrated Development Environment). </a:t>
            </a:r>
            <a:r>
              <a:rPr lang="en-US" sz="2520"/>
              <a:t>IDE is just like workbench, to write, compile , debug and run code. </a:t>
            </a:r>
            <a:r>
              <a:rPr lang="en-US" sz="2520">
                <a:solidFill>
                  <a:srgbClr val="FF0000"/>
                </a:solidFill>
              </a:rPr>
              <a:t>IDE is optional</a:t>
            </a:r>
            <a:r>
              <a:rPr lang="en-US" sz="2520"/>
              <a:t>. </a:t>
            </a:r>
            <a:r>
              <a:rPr lang="en-US" sz="2520">
                <a:solidFill>
                  <a:srgbClr val="FF0000"/>
                </a:solidFill>
              </a:rPr>
              <a:t>Eclipse , Netbeans, Intellij, </a:t>
            </a:r>
            <a:r>
              <a:rPr lang="en-US" sz="2520"/>
              <a:t>are most widely used IDEs.</a:t>
            </a:r>
            <a:endParaRPr/>
          </a:p>
          <a:p>
            <a:pPr indent="0" lvl="0" marL="0" rtl="0" algn="l">
              <a:lnSpc>
                <a:spcPct val="80000"/>
              </a:lnSpc>
              <a:spcBef>
                <a:spcPts val="504"/>
              </a:spcBef>
              <a:spcAft>
                <a:spcPts val="0"/>
              </a:spcAft>
              <a:buClr>
                <a:srgbClr val="888888"/>
              </a:buClr>
              <a:buSzPts val="2520"/>
              <a:buNone/>
            </a:pPr>
            <a:r>
              <a:rPr lang="en-US" sz="2520"/>
              <a:t>NOTE: Instead of IDE command line also can be used</a:t>
            </a:r>
            <a:endParaRPr/>
          </a:p>
          <a:p>
            <a:pPr indent="0" lvl="0" marL="0" rtl="0" algn="l">
              <a:lnSpc>
                <a:spcPct val="80000"/>
              </a:lnSpc>
              <a:spcBef>
                <a:spcPts val="504"/>
              </a:spcBef>
              <a:spcAft>
                <a:spcPts val="0"/>
              </a:spcAft>
              <a:buClr>
                <a:srgbClr val="888888"/>
              </a:buClr>
              <a:buSzPts val="2520"/>
              <a:buNone/>
            </a:pPr>
            <a:r>
              <a:rPr lang="en-US" sz="2520"/>
              <a:t>Generally 1 and 2 are provided by Sun/Oracle, IDE may be provided by some other third party.</a:t>
            </a:r>
            <a:endParaRPr/>
          </a:p>
          <a:p>
            <a:pPr indent="0" lvl="0" marL="0" rtl="0" algn="l">
              <a:lnSpc>
                <a:spcPct val="80000"/>
              </a:lnSpc>
              <a:spcBef>
                <a:spcPts val="504"/>
              </a:spcBef>
              <a:spcAft>
                <a:spcPts val="0"/>
              </a:spcAft>
              <a:buClr>
                <a:srgbClr val="FF0000"/>
              </a:buClr>
              <a:buSzPts val="2520"/>
              <a:buNone/>
            </a:pPr>
            <a:r>
              <a:rPr lang="en-US" sz="2520">
                <a:solidFill>
                  <a:srgbClr val="FF0000"/>
                </a:solidFill>
              </a:rPr>
              <a:t>JSE</a:t>
            </a:r>
            <a:r>
              <a:rPr lang="en-US" sz="2520"/>
              <a:t> stands for </a:t>
            </a:r>
            <a:r>
              <a:rPr lang="en-US" sz="2520">
                <a:solidFill>
                  <a:srgbClr val="FF0000"/>
                </a:solidFill>
              </a:rPr>
              <a:t>Java Standard Edition</a:t>
            </a:r>
            <a:r>
              <a:rPr lang="en-US" sz="2520"/>
              <a:t>, which has all packages related to Core Java</a:t>
            </a:r>
            <a:endParaRPr/>
          </a:p>
          <a:p>
            <a:pPr indent="0" lvl="0" marL="0" rtl="0" algn="l">
              <a:lnSpc>
                <a:spcPct val="80000"/>
              </a:lnSpc>
              <a:spcBef>
                <a:spcPts val="504"/>
              </a:spcBef>
              <a:spcAft>
                <a:spcPts val="0"/>
              </a:spcAft>
              <a:buClr>
                <a:srgbClr val="FF0000"/>
              </a:buClr>
              <a:buSzPts val="2520"/>
              <a:buNone/>
            </a:pPr>
            <a:r>
              <a:rPr lang="en-US" sz="2520">
                <a:solidFill>
                  <a:srgbClr val="FF0000"/>
                </a:solidFill>
              </a:rPr>
              <a:t>J2EE</a:t>
            </a:r>
            <a:r>
              <a:rPr lang="en-US" sz="2520"/>
              <a:t> means </a:t>
            </a:r>
            <a:r>
              <a:rPr lang="en-US" sz="2520">
                <a:solidFill>
                  <a:srgbClr val="FF0000"/>
                </a:solidFill>
              </a:rPr>
              <a:t>Java 2 Enterprise Edition</a:t>
            </a:r>
            <a:r>
              <a:rPr lang="en-US" sz="2520"/>
              <a:t>, which has all packages related to Advanced java(like Jsp/servlets/EJB/etc…)</a:t>
            </a:r>
            <a:endParaRPr/>
          </a:p>
        </p:txBody>
      </p:sp>
      <p:sp>
        <p:nvSpPr>
          <p:cNvPr id="173" name="Google Shape;17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p:nvPr/>
        </p:nvSpPr>
        <p:spPr>
          <a:xfrm>
            <a:off x="2819400" y="914400"/>
            <a:ext cx="1981200" cy="1447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Java code(Human writeable, readable)</a:t>
            </a:r>
            <a:endParaRPr sz="1800">
              <a:solidFill>
                <a:schemeClr val="lt1"/>
              </a:solidFill>
              <a:latin typeface="Calibri"/>
              <a:ea typeface="Calibri"/>
              <a:cs typeface="Calibri"/>
              <a:sym typeface="Calibri"/>
            </a:endParaRPr>
          </a:p>
        </p:txBody>
      </p:sp>
      <p:sp>
        <p:nvSpPr>
          <p:cNvPr id="179" name="Google Shape;179;p24"/>
          <p:cNvSpPr/>
          <p:nvPr/>
        </p:nvSpPr>
        <p:spPr>
          <a:xfrm>
            <a:off x="2819400" y="4953000"/>
            <a:ext cx="1981200" cy="1447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executable</a:t>
            </a:r>
            <a:endParaRPr sz="1800">
              <a:solidFill>
                <a:schemeClr val="lt1"/>
              </a:solidFill>
              <a:latin typeface="Calibri"/>
              <a:ea typeface="Calibri"/>
              <a:cs typeface="Calibri"/>
              <a:sym typeface="Calibri"/>
            </a:endParaRPr>
          </a:p>
        </p:txBody>
      </p:sp>
      <p:sp>
        <p:nvSpPr>
          <p:cNvPr id="180" name="Google Shape;180;p24"/>
          <p:cNvSpPr/>
          <p:nvPr/>
        </p:nvSpPr>
        <p:spPr>
          <a:xfrm>
            <a:off x="2819400" y="3124200"/>
            <a:ext cx="1981200" cy="1447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 (byte code)</a:t>
            </a:r>
            <a:endParaRPr sz="1800">
              <a:solidFill>
                <a:schemeClr val="lt1"/>
              </a:solidFill>
              <a:latin typeface="Calibri"/>
              <a:ea typeface="Calibri"/>
              <a:cs typeface="Calibri"/>
              <a:sym typeface="Calibri"/>
            </a:endParaRPr>
          </a:p>
        </p:txBody>
      </p:sp>
      <p:sp>
        <p:nvSpPr>
          <p:cNvPr id="181" name="Google Shape;181;p24"/>
          <p:cNvSpPr/>
          <p:nvPr/>
        </p:nvSpPr>
        <p:spPr>
          <a:xfrm>
            <a:off x="3657600" y="1981200"/>
            <a:ext cx="228600" cy="15240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24"/>
          <p:cNvSpPr/>
          <p:nvPr/>
        </p:nvSpPr>
        <p:spPr>
          <a:xfrm>
            <a:off x="3657600" y="4114800"/>
            <a:ext cx="228600" cy="15240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4"/>
          <p:cNvSpPr txBox="1"/>
          <p:nvPr/>
        </p:nvSpPr>
        <p:spPr>
          <a:xfrm>
            <a:off x="3276600" y="2667000"/>
            <a:ext cx="2209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Javac Abcd.java</a:t>
            </a:r>
            <a:endParaRPr b="1" sz="1800">
              <a:solidFill>
                <a:srgbClr val="FF0000"/>
              </a:solidFill>
              <a:latin typeface="Calibri"/>
              <a:ea typeface="Calibri"/>
              <a:cs typeface="Calibri"/>
              <a:sym typeface="Calibri"/>
            </a:endParaRPr>
          </a:p>
        </p:txBody>
      </p:sp>
      <p:sp>
        <p:nvSpPr>
          <p:cNvPr id="184" name="Google Shape;184;p24"/>
          <p:cNvSpPr txBox="1"/>
          <p:nvPr/>
        </p:nvSpPr>
        <p:spPr>
          <a:xfrm>
            <a:off x="3429000" y="4572000"/>
            <a:ext cx="2209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Java Abcd</a:t>
            </a:r>
            <a:endParaRPr b="1" sz="1800">
              <a:solidFill>
                <a:srgbClr val="FF0000"/>
              </a:solidFill>
              <a:latin typeface="Calibri"/>
              <a:ea typeface="Calibri"/>
              <a:cs typeface="Calibri"/>
              <a:sym typeface="Calibri"/>
            </a:endParaRPr>
          </a:p>
        </p:txBody>
      </p:sp>
      <p:sp>
        <p:nvSpPr>
          <p:cNvPr id="185" name="Google Shape;185;p24"/>
          <p:cNvSpPr/>
          <p:nvPr/>
        </p:nvSpPr>
        <p:spPr>
          <a:xfrm>
            <a:off x="5410200" y="1905000"/>
            <a:ext cx="228600" cy="17526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24"/>
          <p:cNvSpPr/>
          <p:nvPr/>
        </p:nvSpPr>
        <p:spPr>
          <a:xfrm>
            <a:off x="5410200" y="3962400"/>
            <a:ext cx="228600" cy="17526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4"/>
          <p:cNvSpPr txBox="1"/>
          <p:nvPr/>
        </p:nvSpPr>
        <p:spPr>
          <a:xfrm>
            <a:off x="5715000" y="2590800"/>
            <a:ext cx="22098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Step1: Compilation, which is performed by Developer</a:t>
            </a:r>
            <a:endParaRPr sz="1800">
              <a:solidFill>
                <a:schemeClr val="dk1"/>
              </a:solidFill>
              <a:latin typeface="Calibri"/>
              <a:ea typeface="Calibri"/>
              <a:cs typeface="Calibri"/>
              <a:sym typeface="Calibri"/>
            </a:endParaRPr>
          </a:p>
        </p:txBody>
      </p:sp>
      <p:sp>
        <p:nvSpPr>
          <p:cNvPr id="188" name="Google Shape;188;p24"/>
          <p:cNvSpPr txBox="1"/>
          <p:nvPr/>
        </p:nvSpPr>
        <p:spPr>
          <a:xfrm>
            <a:off x="5715000" y="4343400"/>
            <a:ext cx="27432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Step2:Interpretation or Execution, which is performed by End user of Java Application</a:t>
            </a:r>
            <a:endParaRPr sz="1800">
              <a:solidFill>
                <a:schemeClr val="dk1"/>
              </a:solidFill>
              <a:latin typeface="Calibri"/>
              <a:ea typeface="Calibri"/>
              <a:cs typeface="Calibri"/>
              <a:sym typeface="Calibri"/>
            </a:endParaRPr>
          </a:p>
        </p:txBody>
      </p:sp>
      <p:sp>
        <p:nvSpPr>
          <p:cNvPr id="189" name="Google Shape;189;p24"/>
          <p:cNvSpPr/>
          <p:nvPr/>
        </p:nvSpPr>
        <p:spPr>
          <a:xfrm>
            <a:off x="2438400" y="3048000"/>
            <a:ext cx="304800" cy="1676400"/>
          </a:xfrm>
          <a:prstGeom prst="lef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4"/>
          <p:cNvSpPr txBox="1"/>
          <p:nvPr/>
        </p:nvSpPr>
        <p:spPr>
          <a:xfrm>
            <a:off x="0" y="2895600"/>
            <a:ext cx="23622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.class or byte code is platform independent, i..e can be executed on any platform (having different CPU or Operating System) using JRE.</a:t>
            </a:r>
            <a:endParaRPr sz="1800">
              <a:solidFill>
                <a:schemeClr val="dk1"/>
              </a:solidFill>
              <a:latin typeface="Calibri"/>
              <a:ea typeface="Calibri"/>
              <a:cs typeface="Calibri"/>
              <a:sym typeface="Calibri"/>
            </a:endParaRPr>
          </a:p>
        </p:txBody>
      </p:sp>
      <p:sp>
        <p:nvSpPr>
          <p:cNvPr id="191" name="Google Shape;191;p24"/>
          <p:cNvSpPr txBox="1"/>
          <p:nvPr/>
        </p:nvSpPr>
        <p:spPr>
          <a:xfrm>
            <a:off x="0" y="5410200"/>
            <a:ext cx="23622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.class is platform independent representation </a:t>
            </a:r>
            <a:endParaRPr sz="1800">
              <a:solidFill>
                <a:schemeClr val="dk1"/>
              </a:solidFill>
              <a:latin typeface="Calibri"/>
              <a:ea typeface="Calibri"/>
              <a:cs typeface="Calibri"/>
              <a:sym typeface="Calibri"/>
            </a:endParaRPr>
          </a:p>
        </p:txBody>
      </p:sp>
      <p:sp>
        <p:nvSpPr>
          <p:cNvPr id="192" name="Google Shape;192;p24"/>
          <p:cNvSpPr txBox="1"/>
          <p:nvPr/>
        </p:nvSpPr>
        <p:spPr>
          <a:xfrm>
            <a:off x="0" y="0"/>
            <a:ext cx="74676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How Java is Platform Independent?</a:t>
            </a:r>
            <a:endParaRPr sz="2800">
              <a:solidFill>
                <a:srgbClr val="FF0000"/>
              </a:solidFill>
              <a:latin typeface="Calibri"/>
              <a:ea typeface="Calibri"/>
              <a:cs typeface="Calibri"/>
              <a:sym typeface="Calibri"/>
            </a:endParaRPr>
          </a:p>
        </p:txBody>
      </p:sp>
      <p:cxnSp>
        <p:nvCxnSpPr>
          <p:cNvPr id="193" name="Google Shape;193;p24"/>
          <p:cNvCxnSpPr/>
          <p:nvPr/>
        </p:nvCxnSpPr>
        <p:spPr>
          <a:xfrm flipH="1" rot="10800000">
            <a:off x="4648200" y="2209800"/>
            <a:ext cx="1219200" cy="609600"/>
          </a:xfrm>
          <a:prstGeom prst="straightConnector1">
            <a:avLst/>
          </a:prstGeom>
          <a:noFill/>
          <a:ln cap="flat" cmpd="sng" w="9525">
            <a:solidFill>
              <a:srgbClr val="4A7DBA"/>
            </a:solidFill>
            <a:prstDash val="solid"/>
            <a:round/>
            <a:headEnd len="sm" w="sm" type="none"/>
            <a:tailEnd len="med" w="med" type="stealth"/>
          </a:ln>
        </p:spPr>
      </p:cxnSp>
      <p:sp>
        <p:nvSpPr>
          <p:cNvPr id="194" name="Google Shape;194;p24"/>
          <p:cNvSpPr txBox="1"/>
          <p:nvPr/>
        </p:nvSpPr>
        <p:spPr>
          <a:xfrm>
            <a:off x="5943600" y="1524000"/>
            <a:ext cx="2209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Command to compile java program</a:t>
            </a:r>
            <a:endParaRPr sz="1800">
              <a:solidFill>
                <a:schemeClr val="dk1"/>
              </a:solidFill>
              <a:latin typeface="Calibri"/>
              <a:ea typeface="Calibri"/>
              <a:cs typeface="Calibri"/>
              <a:sym typeface="Calibri"/>
            </a:endParaRPr>
          </a:p>
        </p:txBody>
      </p:sp>
      <p:cxnSp>
        <p:nvCxnSpPr>
          <p:cNvPr id="195" name="Google Shape;195;p24"/>
          <p:cNvCxnSpPr/>
          <p:nvPr/>
        </p:nvCxnSpPr>
        <p:spPr>
          <a:xfrm>
            <a:off x="4191000" y="4724400"/>
            <a:ext cx="1600200" cy="1524000"/>
          </a:xfrm>
          <a:prstGeom prst="straightConnector1">
            <a:avLst/>
          </a:prstGeom>
          <a:noFill/>
          <a:ln cap="flat" cmpd="sng" w="9525">
            <a:solidFill>
              <a:srgbClr val="4A7DBA"/>
            </a:solidFill>
            <a:prstDash val="solid"/>
            <a:round/>
            <a:headEnd len="sm" w="sm" type="none"/>
            <a:tailEnd len="med" w="med" type="stealth"/>
          </a:ln>
        </p:spPr>
      </p:cxnSp>
      <p:sp>
        <p:nvSpPr>
          <p:cNvPr id="196" name="Google Shape;196;p24"/>
          <p:cNvSpPr txBox="1"/>
          <p:nvPr/>
        </p:nvSpPr>
        <p:spPr>
          <a:xfrm>
            <a:off x="5943600" y="5791200"/>
            <a:ext cx="2743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Command to interpret java program</a:t>
            </a:r>
            <a:endParaRPr sz="1800">
              <a:solidFill>
                <a:schemeClr val="dk1"/>
              </a:solidFill>
              <a:latin typeface="Calibri"/>
              <a:ea typeface="Calibri"/>
              <a:cs typeface="Calibri"/>
              <a:sym typeface="Calibri"/>
            </a:endParaRPr>
          </a:p>
        </p:txBody>
      </p:sp>
      <p:sp>
        <p:nvSpPr>
          <p:cNvPr id="197" name="Google Shape;197;p24"/>
          <p:cNvSpPr txBox="1"/>
          <p:nvPr/>
        </p:nvSpPr>
        <p:spPr>
          <a:xfrm>
            <a:off x="5410200" y="228600"/>
            <a:ext cx="23622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Since java is interpreted, it executes relatively slower</a:t>
            </a:r>
            <a:endParaRPr sz="1800">
              <a:solidFill>
                <a:schemeClr val="dk1"/>
              </a:solidFill>
              <a:latin typeface="Calibri"/>
              <a:ea typeface="Calibri"/>
              <a:cs typeface="Calibri"/>
              <a:sym typeface="Calibri"/>
            </a:endParaRPr>
          </a:p>
        </p:txBody>
      </p:sp>
      <p:sp>
        <p:nvSpPr>
          <p:cNvPr id="198" name="Google Shape;19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idx="1" type="subTitle"/>
          </p:nvPr>
        </p:nvSpPr>
        <p:spPr>
          <a:xfrm>
            <a:off x="304800" y="228600"/>
            <a:ext cx="8305800" cy="6172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3600"/>
              <a:buNone/>
            </a:pPr>
            <a:r>
              <a:rPr lang="en-US" sz="3600"/>
              <a:t>Programs:</a:t>
            </a:r>
            <a:endParaRPr/>
          </a:p>
          <a:p>
            <a:pPr indent="0" lvl="0" marL="0" rtl="0" algn="l">
              <a:lnSpc>
                <a:spcPct val="80000"/>
              </a:lnSpc>
              <a:spcBef>
                <a:spcPts val="720"/>
              </a:spcBef>
              <a:spcAft>
                <a:spcPts val="0"/>
              </a:spcAft>
              <a:buClr>
                <a:srgbClr val="888888"/>
              </a:buClr>
              <a:buSzPts val="3600"/>
              <a:buNone/>
            </a:pPr>
            <a:r>
              <a:rPr lang="en-US" sz="3600"/>
              <a:t>#1.Hello World Program</a:t>
            </a:r>
            <a:endParaRPr/>
          </a:p>
          <a:p>
            <a:pPr indent="0" lvl="0" marL="0" rtl="0" algn="l">
              <a:lnSpc>
                <a:spcPct val="80000"/>
              </a:lnSpc>
              <a:spcBef>
                <a:spcPts val="720"/>
              </a:spcBef>
              <a:spcAft>
                <a:spcPts val="0"/>
              </a:spcAft>
              <a:buClr>
                <a:srgbClr val="888888"/>
              </a:buClr>
              <a:buSzPts val="3600"/>
              <a:buNone/>
            </a:pPr>
            <a:r>
              <a:rPr lang="en-US" sz="3600"/>
              <a:t>#2.Add two numbers, multiply,  mod, divide.</a:t>
            </a:r>
            <a:endParaRPr/>
          </a:p>
          <a:p>
            <a:pPr indent="0" lvl="0" marL="0" rtl="0" algn="l">
              <a:lnSpc>
                <a:spcPct val="80000"/>
              </a:lnSpc>
              <a:spcBef>
                <a:spcPts val="720"/>
              </a:spcBef>
              <a:spcAft>
                <a:spcPts val="0"/>
              </a:spcAft>
              <a:buClr>
                <a:srgbClr val="888888"/>
              </a:buClr>
              <a:buSzPts val="3600"/>
              <a:buNone/>
            </a:pPr>
            <a:r>
              <a:rPr lang="en-US" sz="3600"/>
              <a:t>#3.Display multiplication table of a number</a:t>
            </a:r>
            <a:endParaRPr/>
          </a:p>
          <a:p>
            <a:pPr indent="0" lvl="0" marL="0" rtl="0" algn="l">
              <a:lnSpc>
                <a:spcPct val="80000"/>
              </a:lnSpc>
              <a:spcBef>
                <a:spcPts val="720"/>
              </a:spcBef>
              <a:spcAft>
                <a:spcPts val="0"/>
              </a:spcAft>
              <a:buClr>
                <a:srgbClr val="888888"/>
              </a:buClr>
              <a:buSzPts val="3600"/>
              <a:buNone/>
            </a:pPr>
            <a:r>
              <a:rPr lang="en-US" sz="3600"/>
              <a:t>#4.Bit complex mathematical expression</a:t>
            </a:r>
            <a:endParaRPr/>
          </a:p>
          <a:p>
            <a:pPr indent="0" lvl="0" marL="0" rtl="0" algn="l">
              <a:lnSpc>
                <a:spcPct val="80000"/>
              </a:lnSpc>
              <a:spcBef>
                <a:spcPts val="720"/>
              </a:spcBef>
              <a:spcAft>
                <a:spcPts val="0"/>
              </a:spcAft>
              <a:buClr>
                <a:srgbClr val="888888"/>
              </a:buClr>
              <a:buSzPts val="3600"/>
              <a:buNone/>
            </a:pPr>
            <a:r>
              <a:rPr lang="en-US" sz="3600"/>
              <a:t>#5.Fibonacci series</a:t>
            </a:r>
            <a:endParaRPr/>
          </a:p>
          <a:p>
            <a:pPr indent="0" lvl="0" marL="0" rtl="0" algn="l">
              <a:lnSpc>
                <a:spcPct val="80000"/>
              </a:lnSpc>
              <a:spcBef>
                <a:spcPts val="720"/>
              </a:spcBef>
              <a:spcAft>
                <a:spcPts val="0"/>
              </a:spcAft>
              <a:buClr>
                <a:srgbClr val="888888"/>
              </a:buClr>
              <a:buSzPts val="3600"/>
              <a:buNone/>
            </a:pPr>
            <a:r>
              <a:rPr lang="en-US" sz="3600"/>
              <a:t>#6.Extract and print each digit of a number</a:t>
            </a:r>
            <a:endParaRPr/>
          </a:p>
          <a:p>
            <a:pPr indent="0" lvl="0" marL="0" rtl="0" algn="l">
              <a:lnSpc>
                <a:spcPct val="80000"/>
              </a:lnSpc>
              <a:spcBef>
                <a:spcPts val="720"/>
              </a:spcBef>
              <a:spcAft>
                <a:spcPts val="0"/>
              </a:spcAft>
              <a:buClr>
                <a:srgbClr val="888888"/>
              </a:buClr>
              <a:buSzPts val="3600"/>
              <a:buNone/>
            </a:pPr>
            <a:r>
              <a:rPr lang="en-US" sz="3600"/>
              <a:t>#7.Use loops to display multiplication tables from 1 to 5, and 10 multiples of each.</a:t>
            </a:r>
            <a:endParaRPr/>
          </a:p>
          <a:p>
            <a:pPr indent="0" lvl="0" marL="0" rtl="0" algn="l">
              <a:lnSpc>
                <a:spcPct val="80000"/>
              </a:lnSpc>
              <a:spcBef>
                <a:spcPts val="560"/>
              </a:spcBef>
              <a:spcAft>
                <a:spcPts val="0"/>
              </a:spcAft>
              <a:buClr>
                <a:srgbClr val="888888"/>
              </a:buClr>
              <a:buSzPts val="2800"/>
              <a:buNone/>
            </a:pPr>
            <a:r>
              <a:t/>
            </a:r>
            <a:endParaRPr sz="2800"/>
          </a:p>
        </p:txBody>
      </p:sp>
      <p:sp>
        <p:nvSpPr>
          <p:cNvPr id="204" name="Google Shape;204;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aphicFrame>
        <p:nvGraphicFramePr>
          <p:cNvPr id="209" name="Google Shape;209;p26"/>
          <p:cNvGraphicFramePr/>
          <p:nvPr/>
        </p:nvGraphicFramePr>
        <p:xfrm>
          <a:off x="1524000" y="1397000"/>
          <a:ext cx="3000000" cy="3000000"/>
        </p:xfrm>
        <a:graphic>
          <a:graphicData uri="http://schemas.openxmlformats.org/drawingml/2006/table">
            <a:tbl>
              <a:tblPr bandRow="1" firstRow="1">
                <a:noFill/>
                <a:tableStyleId>{120C2EA8-1074-4399-A9EC-F2F4DAF6D15A}</a:tableStyleId>
              </a:tblPr>
              <a:tblGrid>
                <a:gridCol w="870850"/>
                <a:gridCol w="870850"/>
                <a:gridCol w="870850"/>
                <a:gridCol w="870850"/>
                <a:gridCol w="870850"/>
                <a:gridCol w="870850"/>
                <a:gridCol w="87085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10" name="Google Shape;210;p26"/>
          <p:cNvSpPr/>
          <p:nvPr/>
        </p:nvSpPr>
        <p:spPr>
          <a:xfrm>
            <a:off x="457200" y="381000"/>
            <a:ext cx="8153400"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 Program to check Armstrong number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#8.Take a number in String format, print sum of individual digits. Eg. If “5436” is given as input, output should be 18 i..e 5+4+3+6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#9. Reverse digits of any given int and print. For eg. 4386 is input, output should be 6834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#10. Read contents of a file, append A at the end of every word, and write it back to file.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eg, if below is contents of file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Hello How are you?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need to be changed to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HelloA HowA areA you?A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#11. For a given int, multiply with 2 and print, whenever Enter key is pressed. Program can exit, when stop is entered by user, and enter is pressed.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#12.Print two dimensional arrays, in column major order i..e print first column numbers, then second column,etc…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#13.print  two dimensional array elements diagonal wise, starting from left(consider no. of rows are same as number of columns)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#14.print two dimensional array elements diagonal wise, starting from left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#15.diff b/n runtime &amp; compile time polymorphism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idx="1" type="subTitle"/>
          </p:nvPr>
        </p:nvSpPr>
        <p:spPr>
          <a:xfrm>
            <a:off x="304800" y="228600"/>
            <a:ext cx="8305800" cy="640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3200"/>
              <a:buNone/>
            </a:pPr>
            <a:r>
              <a:rPr lang="en-US">
                <a:solidFill>
                  <a:srgbClr val="FF0000"/>
                </a:solidFill>
              </a:rPr>
              <a:t>Array: </a:t>
            </a:r>
            <a:r>
              <a:rPr lang="en-US"/>
              <a:t>An Array is simplest data structure  which stores same type of multiple items, sequentially in main memory.</a:t>
            </a:r>
            <a:endParaRPr/>
          </a:p>
          <a:p>
            <a:pPr indent="0" lvl="0" marL="0" rtl="0" algn="l">
              <a:spcBef>
                <a:spcPts val="640"/>
              </a:spcBef>
              <a:spcAft>
                <a:spcPts val="0"/>
              </a:spcAft>
              <a:buClr>
                <a:srgbClr val="888888"/>
              </a:buClr>
              <a:buSzPts val="3200"/>
              <a:buNone/>
            </a:pPr>
            <a:r>
              <a:t/>
            </a:r>
            <a:endParaRPr/>
          </a:p>
          <a:p>
            <a:pPr indent="0" lvl="0" marL="0" rtl="0" algn="l">
              <a:spcBef>
                <a:spcPts val="640"/>
              </a:spcBef>
              <a:spcAft>
                <a:spcPts val="0"/>
              </a:spcAft>
              <a:buClr>
                <a:srgbClr val="888888"/>
              </a:buClr>
              <a:buSzPts val="3200"/>
              <a:buNone/>
            </a:pPr>
            <a:r>
              <a:t/>
            </a:r>
            <a:endParaRPr/>
          </a:p>
          <a:p>
            <a:pPr indent="0" lvl="0" marL="0" rtl="0" algn="ctr">
              <a:spcBef>
                <a:spcPts val="640"/>
              </a:spcBef>
              <a:spcAft>
                <a:spcPts val="0"/>
              </a:spcAft>
              <a:buClr>
                <a:srgbClr val="888888"/>
              </a:buClr>
              <a:buSzPts val="3200"/>
              <a:buNone/>
            </a:pPr>
            <a:r>
              <a:rPr lang="en-US"/>
              <a:t>An array has a name, type, and size associated with it. Size of array is number of elements in it. Array is stored in above manner in Main Memory.</a:t>
            </a:r>
            <a:endParaRPr/>
          </a:p>
          <a:p>
            <a:pPr indent="0" lvl="0" marL="0" rtl="0" algn="ctr">
              <a:spcBef>
                <a:spcPts val="640"/>
              </a:spcBef>
              <a:spcAft>
                <a:spcPts val="0"/>
              </a:spcAft>
              <a:buClr>
                <a:srgbClr val="FF0000"/>
              </a:buClr>
              <a:buSzPts val="3200"/>
              <a:buNone/>
            </a:pPr>
            <a:r>
              <a:rPr lang="en-US">
                <a:solidFill>
                  <a:srgbClr val="FF0000"/>
                </a:solidFill>
              </a:rPr>
              <a:t>Array_name.length</a:t>
            </a:r>
            <a:r>
              <a:rPr lang="en-US"/>
              <a:t> gives total number of elements in array</a:t>
            </a:r>
            <a:endParaRPr/>
          </a:p>
          <a:p>
            <a:pPr indent="0" lvl="0" marL="0" rtl="0" algn="l">
              <a:spcBef>
                <a:spcPts val="640"/>
              </a:spcBef>
              <a:spcAft>
                <a:spcPts val="0"/>
              </a:spcAft>
              <a:buClr>
                <a:srgbClr val="888888"/>
              </a:buClr>
              <a:buSzPts val="3200"/>
              <a:buNone/>
            </a:pPr>
            <a:r>
              <a:t/>
            </a:r>
            <a:endParaRPr/>
          </a:p>
        </p:txBody>
      </p:sp>
      <p:sp>
        <p:nvSpPr>
          <p:cNvPr id="217" name="Google Shape;217;p27"/>
          <p:cNvSpPr/>
          <p:nvPr/>
        </p:nvSpPr>
        <p:spPr>
          <a:xfrm>
            <a:off x="5334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56</a:t>
            </a:r>
            <a:endParaRPr sz="1800">
              <a:solidFill>
                <a:schemeClr val="lt1"/>
              </a:solidFill>
              <a:latin typeface="Calibri"/>
              <a:ea typeface="Calibri"/>
              <a:cs typeface="Calibri"/>
              <a:sym typeface="Calibri"/>
            </a:endParaRPr>
          </a:p>
        </p:txBody>
      </p:sp>
      <p:sp>
        <p:nvSpPr>
          <p:cNvPr id="218" name="Google Shape;218;p27"/>
          <p:cNvSpPr/>
          <p:nvPr/>
        </p:nvSpPr>
        <p:spPr>
          <a:xfrm>
            <a:off x="14478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23</a:t>
            </a:r>
            <a:endParaRPr sz="1800">
              <a:solidFill>
                <a:schemeClr val="lt1"/>
              </a:solidFill>
              <a:latin typeface="Calibri"/>
              <a:ea typeface="Calibri"/>
              <a:cs typeface="Calibri"/>
              <a:sym typeface="Calibri"/>
            </a:endParaRPr>
          </a:p>
        </p:txBody>
      </p:sp>
      <p:sp>
        <p:nvSpPr>
          <p:cNvPr id="219" name="Google Shape;219;p27"/>
          <p:cNvSpPr/>
          <p:nvPr/>
        </p:nvSpPr>
        <p:spPr>
          <a:xfrm>
            <a:off x="23622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52</a:t>
            </a:r>
            <a:endParaRPr sz="1800">
              <a:solidFill>
                <a:schemeClr val="lt1"/>
              </a:solidFill>
              <a:latin typeface="Calibri"/>
              <a:ea typeface="Calibri"/>
              <a:cs typeface="Calibri"/>
              <a:sym typeface="Calibri"/>
            </a:endParaRPr>
          </a:p>
        </p:txBody>
      </p:sp>
      <p:sp>
        <p:nvSpPr>
          <p:cNvPr id="220" name="Google Shape;220;p27"/>
          <p:cNvSpPr txBox="1"/>
          <p:nvPr/>
        </p:nvSpPr>
        <p:spPr>
          <a:xfrm>
            <a:off x="457200" y="15794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0</a:t>
            </a:r>
            <a:endParaRPr b="0" i="0" sz="1600" u="none" cap="none" strike="noStrike">
              <a:solidFill>
                <a:srgbClr val="888888"/>
              </a:solidFill>
              <a:latin typeface="Calibri"/>
              <a:ea typeface="Calibri"/>
              <a:cs typeface="Calibri"/>
              <a:sym typeface="Calibri"/>
            </a:endParaRPr>
          </a:p>
        </p:txBody>
      </p:sp>
      <p:sp>
        <p:nvSpPr>
          <p:cNvPr id="221" name="Google Shape;221;p27"/>
          <p:cNvSpPr txBox="1"/>
          <p:nvPr/>
        </p:nvSpPr>
        <p:spPr>
          <a:xfrm>
            <a:off x="1447800" y="16556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lang="en-US" sz="1600">
                <a:solidFill>
                  <a:srgbClr val="888888"/>
                </a:solidFill>
                <a:latin typeface="Calibri"/>
                <a:ea typeface="Calibri"/>
                <a:cs typeface="Calibri"/>
                <a:sym typeface="Calibri"/>
              </a:rPr>
              <a:t>1</a:t>
            </a:r>
            <a:endParaRPr b="0" i="0" sz="1600" u="none" cap="none" strike="noStrike">
              <a:solidFill>
                <a:srgbClr val="888888"/>
              </a:solidFill>
              <a:latin typeface="Calibri"/>
              <a:ea typeface="Calibri"/>
              <a:cs typeface="Calibri"/>
              <a:sym typeface="Calibri"/>
            </a:endParaRPr>
          </a:p>
        </p:txBody>
      </p:sp>
      <p:sp>
        <p:nvSpPr>
          <p:cNvPr id="222" name="Google Shape;222;p27"/>
          <p:cNvSpPr txBox="1"/>
          <p:nvPr/>
        </p:nvSpPr>
        <p:spPr>
          <a:xfrm>
            <a:off x="2286000" y="16556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lang="en-US" sz="1600">
                <a:solidFill>
                  <a:srgbClr val="888888"/>
                </a:solidFill>
                <a:latin typeface="Calibri"/>
                <a:ea typeface="Calibri"/>
                <a:cs typeface="Calibri"/>
                <a:sym typeface="Calibri"/>
              </a:rPr>
              <a:t>2</a:t>
            </a:r>
            <a:endParaRPr b="0" i="0" sz="1600" u="none" cap="none" strike="noStrike">
              <a:solidFill>
                <a:srgbClr val="888888"/>
              </a:solidFill>
              <a:latin typeface="Calibri"/>
              <a:ea typeface="Calibri"/>
              <a:cs typeface="Calibri"/>
              <a:sym typeface="Calibri"/>
            </a:endParaRPr>
          </a:p>
        </p:txBody>
      </p:sp>
      <p:sp>
        <p:nvSpPr>
          <p:cNvPr id="223" name="Google Shape;223;p27"/>
          <p:cNvSpPr txBox="1"/>
          <p:nvPr/>
        </p:nvSpPr>
        <p:spPr>
          <a:xfrm>
            <a:off x="6754090" y="1475510"/>
            <a:ext cx="19812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Index</a:t>
            </a:r>
            <a:endParaRPr b="0" i="0" sz="2000" u="none" cap="none" strike="noStrike">
              <a:solidFill>
                <a:srgbClr val="888888"/>
              </a:solidFill>
              <a:latin typeface="Calibri"/>
              <a:ea typeface="Calibri"/>
              <a:cs typeface="Calibri"/>
              <a:sym typeface="Calibri"/>
            </a:endParaRPr>
          </a:p>
        </p:txBody>
      </p:sp>
      <p:cxnSp>
        <p:nvCxnSpPr>
          <p:cNvPr id="224" name="Google Shape;224;p27"/>
          <p:cNvCxnSpPr/>
          <p:nvPr/>
        </p:nvCxnSpPr>
        <p:spPr>
          <a:xfrm flipH="1" rot="10800000">
            <a:off x="5715000" y="1655618"/>
            <a:ext cx="1676400" cy="228600"/>
          </a:xfrm>
          <a:prstGeom prst="straightConnector1">
            <a:avLst/>
          </a:prstGeom>
          <a:noFill/>
          <a:ln cap="flat" cmpd="sng" w="9525">
            <a:solidFill>
              <a:srgbClr val="4A7DBA"/>
            </a:solidFill>
            <a:prstDash val="solid"/>
            <a:round/>
            <a:headEnd len="sm" w="sm" type="none"/>
            <a:tailEnd len="med" w="med" type="stealth"/>
          </a:ln>
        </p:spPr>
      </p:cxnSp>
      <p:sp>
        <p:nvSpPr>
          <p:cNvPr id="225" name="Google Shape;225;p27"/>
          <p:cNvSpPr/>
          <p:nvPr/>
        </p:nvSpPr>
        <p:spPr>
          <a:xfrm>
            <a:off x="32766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32</a:t>
            </a:r>
            <a:endParaRPr sz="1800">
              <a:solidFill>
                <a:schemeClr val="lt1"/>
              </a:solidFill>
              <a:latin typeface="Calibri"/>
              <a:ea typeface="Calibri"/>
              <a:cs typeface="Calibri"/>
              <a:sym typeface="Calibri"/>
            </a:endParaRPr>
          </a:p>
        </p:txBody>
      </p:sp>
      <p:sp>
        <p:nvSpPr>
          <p:cNvPr id="226" name="Google Shape;226;p27"/>
          <p:cNvSpPr/>
          <p:nvPr/>
        </p:nvSpPr>
        <p:spPr>
          <a:xfrm>
            <a:off x="41910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41</a:t>
            </a:r>
            <a:endParaRPr sz="1800">
              <a:solidFill>
                <a:schemeClr val="lt1"/>
              </a:solidFill>
              <a:latin typeface="Calibri"/>
              <a:ea typeface="Calibri"/>
              <a:cs typeface="Calibri"/>
              <a:sym typeface="Calibri"/>
            </a:endParaRPr>
          </a:p>
        </p:txBody>
      </p:sp>
      <p:sp>
        <p:nvSpPr>
          <p:cNvPr id="227" name="Google Shape;227;p27"/>
          <p:cNvSpPr/>
          <p:nvPr/>
        </p:nvSpPr>
        <p:spPr>
          <a:xfrm>
            <a:off x="51054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32</a:t>
            </a:r>
            <a:endParaRPr sz="1800">
              <a:solidFill>
                <a:schemeClr val="lt1"/>
              </a:solidFill>
              <a:latin typeface="Calibri"/>
              <a:ea typeface="Calibri"/>
              <a:cs typeface="Calibri"/>
              <a:sym typeface="Calibri"/>
            </a:endParaRPr>
          </a:p>
        </p:txBody>
      </p:sp>
      <p:sp>
        <p:nvSpPr>
          <p:cNvPr id="228" name="Google Shape;228;p27"/>
          <p:cNvSpPr txBox="1"/>
          <p:nvPr/>
        </p:nvSpPr>
        <p:spPr>
          <a:xfrm>
            <a:off x="3276600" y="16556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lang="en-US" sz="1600">
                <a:solidFill>
                  <a:srgbClr val="888888"/>
                </a:solidFill>
                <a:latin typeface="Calibri"/>
                <a:ea typeface="Calibri"/>
                <a:cs typeface="Calibri"/>
                <a:sym typeface="Calibri"/>
              </a:rPr>
              <a:t>3</a:t>
            </a:r>
            <a:endParaRPr b="0" i="0" sz="1600" u="none" cap="none" strike="noStrike">
              <a:solidFill>
                <a:srgbClr val="888888"/>
              </a:solidFill>
              <a:latin typeface="Calibri"/>
              <a:ea typeface="Calibri"/>
              <a:cs typeface="Calibri"/>
              <a:sym typeface="Calibri"/>
            </a:endParaRPr>
          </a:p>
        </p:txBody>
      </p:sp>
      <p:sp>
        <p:nvSpPr>
          <p:cNvPr id="229" name="Google Shape;229;p27"/>
          <p:cNvSpPr txBox="1"/>
          <p:nvPr/>
        </p:nvSpPr>
        <p:spPr>
          <a:xfrm>
            <a:off x="4267200" y="17318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4</a:t>
            </a:r>
            <a:endParaRPr b="0" i="0" sz="1600" u="none" cap="none" strike="noStrike">
              <a:solidFill>
                <a:srgbClr val="888888"/>
              </a:solidFill>
              <a:latin typeface="Calibri"/>
              <a:ea typeface="Calibri"/>
              <a:cs typeface="Calibri"/>
              <a:sym typeface="Calibri"/>
            </a:endParaRPr>
          </a:p>
        </p:txBody>
      </p:sp>
      <p:sp>
        <p:nvSpPr>
          <p:cNvPr id="230" name="Google Shape;230;p27"/>
          <p:cNvSpPr txBox="1"/>
          <p:nvPr/>
        </p:nvSpPr>
        <p:spPr>
          <a:xfrm>
            <a:off x="5105400" y="17318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5</a:t>
            </a:r>
            <a:endParaRPr b="0" i="0" sz="1600" u="none" cap="none" strike="noStrike">
              <a:solidFill>
                <a:srgbClr val="888888"/>
              </a:solidFill>
              <a:latin typeface="Calibri"/>
              <a:ea typeface="Calibri"/>
              <a:cs typeface="Calibri"/>
              <a:sym typeface="Calibri"/>
            </a:endParaRPr>
          </a:p>
        </p:txBody>
      </p:sp>
      <p:cxnSp>
        <p:nvCxnSpPr>
          <p:cNvPr id="231" name="Google Shape;231;p27"/>
          <p:cNvCxnSpPr/>
          <p:nvPr/>
        </p:nvCxnSpPr>
        <p:spPr>
          <a:xfrm flipH="1" rot="10800000">
            <a:off x="5715000" y="2417618"/>
            <a:ext cx="1143000" cy="76200"/>
          </a:xfrm>
          <a:prstGeom prst="straightConnector1">
            <a:avLst/>
          </a:prstGeom>
          <a:noFill/>
          <a:ln cap="flat" cmpd="sng" w="28575">
            <a:solidFill>
              <a:schemeClr val="dk1"/>
            </a:solidFill>
            <a:prstDash val="dash"/>
            <a:round/>
            <a:headEnd len="sm" w="sm" type="none"/>
            <a:tailEnd len="med" w="med" type="stealth"/>
          </a:ln>
        </p:spPr>
      </p:cxnSp>
      <p:sp>
        <p:nvSpPr>
          <p:cNvPr id="232" name="Google Shape;232;p27"/>
          <p:cNvSpPr txBox="1"/>
          <p:nvPr/>
        </p:nvSpPr>
        <p:spPr>
          <a:xfrm>
            <a:off x="6754090" y="2209800"/>
            <a:ext cx="19812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lang="en-US" sz="2000">
                <a:solidFill>
                  <a:srgbClr val="888888"/>
                </a:solidFill>
                <a:latin typeface="Calibri"/>
                <a:ea typeface="Calibri"/>
                <a:cs typeface="Calibri"/>
                <a:sym typeface="Calibri"/>
              </a:rPr>
              <a:t>Element</a:t>
            </a:r>
            <a:r>
              <a:rPr lang="en-US" sz="2000">
                <a:solidFill>
                  <a:srgbClr val="888888"/>
                </a:solidFill>
                <a:latin typeface="Calibri"/>
                <a:ea typeface="Calibri"/>
                <a:cs typeface="Calibri"/>
                <a:sym typeface="Calibri"/>
              </a:rPr>
              <a:t> or item</a:t>
            </a:r>
            <a:endParaRPr b="0" i="0" sz="2000" u="none" cap="none" strike="noStrike">
              <a:solidFill>
                <a:srgbClr val="888888"/>
              </a:solidFill>
              <a:latin typeface="Calibri"/>
              <a:ea typeface="Calibri"/>
              <a:cs typeface="Calibri"/>
              <a:sym typeface="Calibri"/>
            </a:endParaRPr>
          </a:p>
        </p:txBody>
      </p:sp>
      <p:sp>
        <p:nvSpPr>
          <p:cNvPr id="233" name="Google Shape;23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960"/>
              <a:buNone/>
            </a:pPr>
            <a:r>
              <a:rPr lang="en-US" sz="2960"/>
              <a:t>Array can be of any type. There are two ways an array can be declared</a:t>
            </a:r>
            <a:endParaRPr/>
          </a:p>
          <a:p>
            <a:pPr indent="0" lvl="0" marL="0" rtl="0" algn="l">
              <a:lnSpc>
                <a:spcPct val="90000"/>
              </a:lnSpc>
              <a:spcBef>
                <a:spcPts val="592"/>
              </a:spcBef>
              <a:spcAft>
                <a:spcPts val="0"/>
              </a:spcAft>
              <a:buClr>
                <a:srgbClr val="888888"/>
              </a:buClr>
              <a:buSzPts val="2960"/>
              <a:buNone/>
            </a:pPr>
            <a:r>
              <a:rPr lang="en-US" sz="2960"/>
              <a:t>1. For eg. To declare an int array of size 20</a:t>
            </a:r>
            <a:endParaRPr/>
          </a:p>
          <a:p>
            <a:pPr indent="0" lvl="0" marL="0" rtl="0" algn="l">
              <a:lnSpc>
                <a:spcPct val="90000"/>
              </a:lnSpc>
              <a:spcBef>
                <a:spcPts val="592"/>
              </a:spcBef>
              <a:spcAft>
                <a:spcPts val="0"/>
              </a:spcAft>
              <a:buClr>
                <a:srgbClr val="00B050"/>
              </a:buClr>
              <a:buSzPts val="2960"/>
              <a:buNone/>
            </a:pPr>
            <a:r>
              <a:rPr i="1" lang="en-US" sz="2960">
                <a:solidFill>
                  <a:srgbClr val="00B050"/>
                </a:solidFill>
              </a:rPr>
              <a:t>int</a:t>
            </a:r>
            <a:r>
              <a:rPr i="1" lang="en-US" sz="2960"/>
              <a:t> arr[] = </a:t>
            </a:r>
            <a:r>
              <a:rPr i="1" lang="en-US" sz="2960">
                <a:solidFill>
                  <a:srgbClr val="00B050"/>
                </a:solidFill>
              </a:rPr>
              <a:t>new</a:t>
            </a:r>
            <a:r>
              <a:rPr i="1" lang="en-US" sz="2960"/>
              <a:t> </a:t>
            </a:r>
            <a:r>
              <a:rPr i="1" lang="en-US" sz="2960">
                <a:solidFill>
                  <a:srgbClr val="00B050"/>
                </a:solidFill>
              </a:rPr>
              <a:t>int</a:t>
            </a:r>
            <a:r>
              <a:rPr i="1" lang="en-US" sz="2960"/>
              <a:t>[20];</a:t>
            </a:r>
            <a:endParaRPr/>
          </a:p>
          <a:p>
            <a:pPr indent="0" lvl="0" marL="0" rtl="0" algn="l">
              <a:lnSpc>
                <a:spcPct val="90000"/>
              </a:lnSpc>
              <a:spcBef>
                <a:spcPts val="592"/>
              </a:spcBef>
              <a:spcAft>
                <a:spcPts val="0"/>
              </a:spcAft>
              <a:buClr>
                <a:srgbClr val="888888"/>
              </a:buClr>
              <a:buSzPts val="2960"/>
              <a:buNone/>
            </a:pPr>
            <a:r>
              <a:rPr i="1" lang="en-US" sz="2960"/>
              <a:t>//only memory is allocated, but not initialized</a:t>
            </a:r>
            <a:endParaRPr/>
          </a:p>
          <a:p>
            <a:pPr indent="0" lvl="0" marL="0" rtl="0" algn="l">
              <a:lnSpc>
                <a:spcPct val="90000"/>
              </a:lnSpc>
              <a:spcBef>
                <a:spcPts val="592"/>
              </a:spcBef>
              <a:spcAft>
                <a:spcPts val="0"/>
              </a:spcAft>
              <a:buClr>
                <a:srgbClr val="888888"/>
              </a:buClr>
              <a:buSzPts val="2960"/>
              <a:buNone/>
            </a:pPr>
            <a:r>
              <a:rPr lang="en-US" sz="2960"/>
              <a:t>//new keyword is used to allocate memory</a:t>
            </a:r>
            <a:endParaRPr/>
          </a:p>
          <a:p>
            <a:pPr indent="0" lvl="0" marL="0" rtl="0" algn="l">
              <a:lnSpc>
                <a:spcPct val="90000"/>
              </a:lnSpc>
              <a:spcBef>
                <a:spcPts val="592"/>
              </a:spcBef>
              <a:spcAft>
                <a:spcPts val="0"/>
              </a:spcAft>
              <a:buClr>
                <a:srgbClr val="888888"/>
              </a:buClr>
              <a:buSzPts val="2960"/>
              <a:buNone/>
            </a:pPr>
            <a:r>
              <a:rPr lang="en-US" sz="2960"/>
              <a:t>2.How to initialize arrays, below statement allocates memory and also initializes values</a:t>
            </a:r>
            <a:endParaRPr/>
          </a:p>
          <a:p>
            <a:pPr indent="0" lvl="0" marL="0" rtl="0" algn="l">
              <a:lnSpc>
                <a:spcPct val="90000"/>
              </a:lnSpc>
              <a:spcBef>
                <a:spcPts val="592"/>
              </a:spcBef>
              <a:spcAft>
                <a:spcPts val="0"/>
              </a:spcAft>
              <a:buClr>
                <a:srgbClr val="888888"/>
              </a:buClr>
              <a:buSzPts val="2960"/>
              <a:buNone/>
            </a:pPr>
            <a:r>
              <a:rPr i="1" lang="en-US" sz="2960"/>
              <a:t>float marks[] ={ 34,21,42,18}; //new keyword not required</a:t>
            </a:r>
            <a:endParaRPr/>
          </a:p>
          <a:p>
            <a:pPr indent="0" lvl="0" marL="0" rtl="0" algn="l">
              <a:lnSpc>
                <a:spcPct val="90000"/>
              </a:lnSpc>
              <a:spcBef>
                <a:spcPts val="592"/>
              </a:spcBef>
              <a:spcAft>
                <a:spcPts val="0"/>
              </a:spcAft>
              <a:buClr>
                <a:srgbClr val="888888"/>
              </a:buClr>
              <a:buSzPts val="2960"/>
              <a:buNone/>
            </a:pPr>
            <a:r>
              <a:t/>
            </a:r>
            <a:endParaRPr sz="2960"/>
          </a:p>
          <a:p>
            <a:pPr indent="0" lvl="0" marL="0" rtl="0" algn="l">
              <a:lnSpc>
                <a:spcPct val="90000"/>
              </a:lnSpc>
              <a:spcBef>
                <a:spcPts val="592"/>
              </a:spcBef>
              <a:spcAft>
                <a:spcPts val="0"/>
              </a:spcAft>
              <a:buClr>
                <a:srgbClr val="888888"/>
              </a:buClr>
              <a:buSzPts val="2960"/>
              <a:buNone/>
            </a:pPr>
            <a:r>
              <a:rPr lang="en-US" sz="2960"/>
              <a:t>An element in an array can be referred using index as shown below.</a:t>
            </a:r>
            <a:endParaRPr/>
          </a:p>
          <a:p>
            <a:pPr indent="0" lvl="0" marL="0" rtl="0" algn="l">
              <a:lnSpc>
                <a:spcPct val="90000"/>
              </a:lnSpc>
              <a:spcBef>
                <a:spcPts val="592"/>
              </a:spcBef>
              <a:spcAft>
                <a:spcPts val="0"/>
              </a:spcAft>
              <a:buClr>
                <a:srgbClr val="888888"/>
              </a:buClr>
              <a:buSzPts val="2960"/>
              <a:buNone/>
            </a:pPr>
            <a:r>
              <a:rPr i="1" lang="en-US" sz="2960"/>
              <a:t>arr[3] = 56;//to access an item in index 3</a:t>
            </a:r>
            <a:endParaRPr/>
          </a:p>
          <a:p>
            <a:pPr indent="0" lvl="0" marL="0" rtl="0" algn="l">
              <a:lnSpc>
                <a:spcPct val="90000"/>
              </a:lnSpc>
              <a:spcBef>
                <a:spcPts val="592"/>
              </a:spcBef>
              <a:spcAft>
                <a:spcPts val="0"/>
              </a:spcAft>
              <a:buClr>
                <a:srgbClr val="888888"/>
              </a:buClr>
              <a:buSzPts val="2960"/>
              <a:buNone/>
            </a:pPr>
            <a:r>
              <a:rPr i="1" lang="en-US" sz="2960"/>
              <a:t>System.out.println(arr[3]);</a:t>
            </a:r>
            <a:endParaRPr/>
          </a:p>
          <a:p>
            <a:pPr indent="0" lvl="0" marL="0" rtl="0" algn="ctr">
              <a:lnSpc>
                <a:spcPct val="90000"/>
              </a:lnSpc>
              <a:spcBef>
                <a:spcPts val="592"/>
              </a:spcBef>
              <a:spcAft>
                <a:spcPts val="0"/>
              </a:spcAft>
              <a:buClr>
                <a:srgbClr val="888888"/>
              </a:buClr>
              <a:buSzPts val="2960"/>
              <a:buNone/>
            </a:pPr>
            <a:r>
              <a:t/>
            </a:r>
            <a:endParaRPr sz="2960"/>
          </a:p>
        </p:txBody>
      </p:sp>
      <p:sp>
        <p:nvSpPr>
          <p:cNvPr id="239" name="Google Shape;23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idx="1" type="subTitle"/>
          </p:nvPr>
        </p:nvSpPr>
        <p:spPr>
          <a:xfrm>
            <a:off x="0" y="1219200"/>
            <a:ext cx="990600" cy="533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1600"/>
              <a:buNone/>
            </a:pPr>
            <a:r>
              <a:rPr lang="en-US" sz="1600"/>
              <a:t>0</a:t>
            </a:r>
            <a:endParaRPr sz="1600"/>
          </a:p>
        </p:txBody>
      </p:sp>
      <p:sp>
        <p:nvSpPr>
          <p:cNvPr id="245" name="Google Shape;245;p29"/>
          <p:cNvSpPr/>
          <p:nvPr/>
        </p:nvSpPr>
        <p:spPr>
          <a:xfrm>
            <a:off x="838200" y="12192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29"/>
          <p:cNvSpPr/>
          <p:nvPr/>
        </p:nvSpPr>
        <p:spPr>
          <a:xfrm>
            <a:off x="1752600" y="12192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29"/>
          <p:cNvSpPr/>
          <p:nvPr/>
        </p:nvSpPr>
        <p:spPr>
          <a:xfrm>
            <a:off x="2667000" y="12192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48" name="Google Shape;248;p29"/>
          <p:cNvGraphicFramePr/>
          <p:nvPr/>
        </p:nvGraphicFramePr>
        <p:xfrm>
          <a:off x="1524000" y="2112818"/>
          <a:ext cx="3000000" cy="3000000"/>
        </p:xfrm>
        <a:graphic>
          <a:graphicData uri="http://schemas.openxmlformats.org/drawingml/2006/table">
            <a:tbl>
              <a:tblPr bandRow="1" firstRow="1">
                <a:noFill/>
                <a:tableStyleId>{120C2EA8-1074-4399-A9EC-F2F4DAF6D15A}</a:tableStyleId>
              </a:tblPr>
              <a:tblGrid>
                <a:gridCol w="870850"/>
                <a:gridCol w="870850"/>
                <a:gridCol w="239475"/>
                <a:gridCol w="1502225"/>
                <a:gridCol w="870850"/>
                <a:gridCol w="870850"/>
                <a:gridCol w="87085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49" name="Google Shape;249;p29"/>
          <p:cNvSpPr/>
          <p:nvPr/>
        </p:nvSpPr>
        <p:spPr>
          <a:xfrm>
            <a:off x="838200" y="19350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29"/>
          <p:cNvSpPr/>
          <p:nvPr/>
        </p:nvSpPr>
        <p:spPr>
          <a:xfrm>
            <a:off x="1752600" y="19350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29"/>
          <p:cNvSpPr/>
          <p:nvPr/>
        </p:nvSpPr>
        <p:spPr>
          <a:xfrm>
            <a:off x="2667000" y="19350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52" name="Google Shape;252;p29"/>
          <p:cNvGraphicFramePr/>
          <p:nvPr/>
        </p:nvGraphicFramePr>
        <p:xfrm>
          <a:off x="1524000" y="2768600"/>
          <a:ext cx="3000000" cy="3000000"/>
        </p:xfrm>
        <a:graphic>
          <a:graphicData uri="http://schemas.openxmlformats.org/drawingml/2006/table">
            <a:tbl>
              <a:tblPr bandRow="1" firstRow="1">
                <a:noFill/>
                <a:tableStyleId>{120C2EA8-1074-4399-A9EC-F2F4DAF6D15A}</a:tableStyleId>
              </a:tblPr>
              <a:tblGrid>
                <a:gridCol w="870850"/>
                <a:gridCol w="870850"/>
                <a:gridCol w="870850"/>
                <a:gridCol w="870850"/>
                <a:gridCol w="870850"/>
                <a:gridCol w="870850"/>
                <a:gridCol w="87085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53" name="Google Shape;253;p29"/>
          <p:cNvSpPr/>
          <p:nvPr/>
        </p:nvSpPr>
        <p:spPr>
          <a:xfrm>
            <a:off x="838200" y="25908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29"/>
          <p:cNvSpPr/>
          <p:nvPr/>
        </p:nvSpPr>
        <p:spPr>
          <a:xfrm>
            <a:off x="1752600" y="2590800"/>
            <a:ext cx="914400" cy="685800"/>
          </a:xfrm>
          <a:prstGeom prst="rect">
            <a:avLst/>
          </a:prstGeom>
          <a:solidFill>
            <a:schemeClr val="accen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29"/>
          <p:cNvSpPr/>
          <p:nvPr/>
        </p:nvSpPr>
        <p:spPr>
          <a:xfrm>
            <a:off x="2667000" y="25908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29"/>
          <p:cNvSpPr/>
          <p:nvPr/>
        </p:nvSpPr>
        <p:spPr>
          <a:xfrm>
            <a:off x="838200" y="3276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29"/>
          <p:cNvSpPr/>
          <p:nvPr/>
        </p:nvSpPr>
        <p:spPr>
          <a:xfrm>
            <a:off x="1752600" y="3276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9"/>
          <p:cNvSpPr/>
          <p:nvPr/>
        </p:nvSpPr>
        <p:spPr>
          <a:xfrm>
            <a:off x="2667000" y="3276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29"/>
          <p:cNvSpPr txBox="1"/>
          <p:nvPr/>
        </p:nvSpPr>
        <p:spPr>
          <a:xfrm>
            <a:off x="0" y="19812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lang="en-US" sz="1600">
                <a:solidFill>
                  <a:srgbClr val="888888"/>
                </a:solidFill>
                <a:latin typeface="Calibri"/>
                <a:ea typeface="Calibri"/>
                <a:cs typeface="Calibri"/>
                <a:sym typeface="Calibri"/>
              </a:rPr>
              <a:t>1</a:t>
            </a:r>
            <a:endParaRPr b="0" i="0" sz="1600" u="none" cap="none" strike="noStrike">
              <a:solidFill>
                <a:srgbClr val="888888"/>
              </a:solidFill>
              <a:latin typeface="Calibri"/>
              <a:ea typeface="Calibri"/>
              <a:cs typeface="Calibri"/>
              <a:sym typeface="Calibri"/>
            </a:endParaRPr>
          </a:p>
        </p:txBody>
      </p:sp>
      <p:sp>
        <p:nvSpPr>
          <p:cNvPr id="260" name="Google Shape;260;p29"/>
          <p:cNvSpPr txBox="1"/>
          <p:nvPr/>
        </p:nvSpPr>
        <p:spPr>
          <a:xfrm>
            <a:off x="0" y="26670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lang="en-US" sz="1600">
                <a:solidFill>
                  <a:srgbClr val="888888"/>
                </a:solidFill>
                <a:latin typeface="Calibri"/>
                <a:ea typeface="Calibri"/>
                <a:cs typeface="Calibri"/>
                <a:sym typeface="Calibri"/>
              </a:rPr>
              <a:t>2</a:t>
            </a:r>
            <a:endParaRPr b="0" i="0" sz="1600" u="none" cap="none" strike="noStrike">
              <a:solidFill>
                <a:srgbClr val="888888"/>
              </a:solidFill>
              <a:latin typeface="Calibri"/>
              <a:ea typeface="Calibri"/>
              <a:cs typeface="Calibri"/>
              <a:sym typeface="Calibri"/>
            </a:endParaRPr>
          </a:p>
        </p:txBody>
      </p:sp>
      <p:sp>
        <p:nvSpPr>
          <p:cNvPr id="261" name="Google Shape;261;p29"/>
          <p:cNvSpPr txBox="1"/>
          <p:nvPr/>
        </p:nvSpPr>
        <p:spPr>
          <a:xfrm>
            <a:off x="0" y="33528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lang="en-US" sz="1600">
                <a:solidFill>
                  <a:srgbClr val="888888"/>
                </a:solidFill>
                <a:latin typeface="Calibri"/>
                <a:ea typeface="Calibri"/>
                <a:cs typeface="Calibri"/>
                <a:sym typeface="Calibri"/>
              </a:rPr>
              <a:t>3</a:t>
            </a:r>
            <a:endParaRPr b="0" i="0" sz="1600" u="none" cap="none" strike="noStrike">
              <a:solidFill>
                <a:srgbClr val="888888"/>
              </a:solidFill>
              <a:latin typeface="Calibri"/>
              <a:ea typeface="Calibri"/>
              <a:cs typeface="Calibri"/>
              <a:sym typeface="Calibri"/>
            </a:endParaRPr>
          </a:p>
        </p:txBody>
      </p:sp>
      <p:sp>
        <p:nvSpPr>
          <p:cNvPr id="262" name="Google Shape;262;p29"/>
          <p:cNvSpPr txBox="1"/>
          <p:nvPr/>
        </p:nvSpPr>
        <p:spPr>
          <a:xfrm>
            <a:off x="762000" y="6858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0</a:t>
            </a:r>
            <a:endParaRPr b="0" i="0" sz="1600" u="none" cap="none" strike="noStrike">
              <a:solidFill>
                <a:srgbClr val="888888"/>
              </a:solidFill>
              <a:latin typeface="Calibri"/>
              <a:ea typeface="Calibri"/>
              <a:cs typeface="Calibri"/>
              <a:sym typeface="Calibri"/>
            </a:endParaRPr>
          </a:p>
        </p:txBody>
      </p:sp>
      <p:sp>
        <p:nvSpPr>
          <p:cNvPr id="263" name="Google Shape;263;p29"/>
          <p:cNvSpPr txBox="1"/>
          <p:nvPr/>
        </p:nvSpPr>
        <p:spPr>
          <a:xfrm>
            <a:off x="1752600" y="7620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lang="en-US" sz="1600">
                <a:solidFill>
                  <a:srgbClr val="888888"/>
                </a:solidFill>
                <a:latin typeface="Calibri"/>
                <a:ea typeface="Calibri"/>
                <a:cs typeface="Calibri"/>
                <a:sym typeface="Calibri"/>
              </a:rPr>
              <a:t>1</a:t>
            </a:r>
            <a:endParaRPr b="0" i="0" sz="1600" u="none" cap="none" strike="noStrike">
              <a:solidFill>
                <a:srgbClr val="888888"/>
              </a:solidFill>
              <a:latin typeface="Calibri"/>
              <a:ea typeface="Calibri"/>
              <a:cs typeface="Calibri"/>
              <a:sym typeface="Calibri"/>
            </a:endParaRPr>
          </a:p>
        </p:txBody>
      </p:sp>
      <p:sp>
        <p:nvSpPr>
          <p:cNvPr id="264" name="Google Shape;264;p29"/>
          <p:cNvSpPr txBox="1"/>
          <p:nvPr/>
        </p:nvSpPr>
        <p:spPr>
          <a:xfrm>
            <a:off x="2590800" y="7620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lang="en-US" sz="1600">
                <a:solidFill>
                  <a:srgbClr val="888888"/>
                </a:solidFill>
                <a:latin typeface="Calibri"/>
                <a:ea typeface="Calibri"/>
                <a:cs typeface="Calibri"/>
                <a:sym typeface="Calibri"/>
              </a:rPr>
              <a:t>2</a:t>
            </a:r>
            <a:endParaRPr b="0" i="0" sz="1600" u="none" cap="none" strike="noStrike">
              <a:solidFill>
                <a:srgbClr val="888888"/>
              </a:solidFill>
              <a:latin typeface="Calibri"/>
              <a:ea typeface="Calibri"/>
              <a:cs typeface="Calibri"/>
              <a:sym typeface="Calibri"/>
            </a:endParaRPr>
          </a:p>
        </p:txBody>
      </p:sp>
      <p:sp>
        <p:nvSpPr>
          <p:cNvPr id="265" name="Google Shape;265;p29"/>
          <p:cNvSpPr txBox="1"/>
          <p:nvPr/>
        </p:nvSpPr>
        <p:spPr>
          <a:xfrm>
            <a:off x="304800" y="4191000"/>
            <a:ext cx="19812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Row</a:t>
            </a:r>
            <a:r>
              <a:rPr b="0" i="0" lang="en-US" sz="2000" u="none" cap="none" strike="noStrike">
                <a:solidFill>
                  <a:srgbClr val="888888"/>
                </a:solidFill>
                <a:latin typeface="Calibri"/>
                <a:ea typeface="Calibri"/>
                <a:cs typeface="Calibri"/>
                <a:sym typeface="Calibri"/>
              </a:rPr>
              <a:t> Index</a:t>
            </a:r>
            <a:endParaRPr b="0" i="0" sz="2000" u="none" cap="none" strike="noStrike">
              <a:solidFill>
                <a:srgbClr val="888888"/>
              </a:solidFill>
              <a:latin typeface="Calibri"/>
              <a:ea typeface="Calibri"/>
              <a:cs typeface="Calibri"/>
              <a:sym typeface="Calibri"/>
            </a:endParaRPr>
          </a:p>
        </p:txBody>
      </p:sp>
      <p:sp>
        <p:nvSpPr>
          <p:cNvPr id="266" name="Google Shape;266;p29"/>
          <p:cNvSpPr txBox="1"/>
          <p:nvPr/>
        </p:nvSpPr>
        <p:spPr>
          <a:xfrm>
            <a:off x="4191000" y="685800"/>
            <a:ext cx="19812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lang="en-US" sz="2000">
                <a:solidFill>
                  <a:srgbClr val="888888"/>
                </a:solidFill>
                <a:latin typeface="Calibri"/>
                <a:ea typeface="Calibri"/>
                <a:cs typeface="Calibri"/>
                <a:sym typeface="Calibri"/>
              </a:rPr>
              <a:t>Column</a:t>
            </a:r>
            <a:r>
              <a:rPr b="0" i="0" lang="en-US" sz="2000" u="none" cap="none" strike="noStrike">
                <a:solidFill>
                  <a:srgbClr val="888888"/>
                </a:solidFill>
                <a:latin typeface="Calibri"/>
                <a:ea typeface="Calibri"/>
                <a:cs typeface="Calibri"/>
                <a:sym typeface="Calibri"/>
              </a:rPr>
              <a:t> Index</a:t>
            </a:r>
            <a:endParaRPr b="0" i="0" sz="2000" u="none" cap="none" strike="noStrike">
              <a:solidFill>
                <a:srgbClr val="888888"/>
              </a:solidFill>
              <a:latin typeface="Calibri"/>
              <a:ea typeface="Calibri"/>
              <a:cs typeface="Calibri"/>
              <a:sym typeface="Calibri"/>
            </a:endParaRPr>
          </a:p>
        </p:txBody>
      </p:sp>
      <p:cxnSp>
        <p:nvCxnSpPr>
          <p:cNvPr id="267" name="Google Shape;267;p29"/>
          <p:cNvCxnSpPr>
            <a:endCxn id="261" idx="2"/>
          </p:cNvCxnSpPr>
          <p:nvPr/>
        </p:nvCxnSpPr>
        <p:spPr>
          <a:xfrm rot="10800000">
            <a:off x="495300" y="3886200"/>
            <a:ext cx="266700" cy="609600"/>
          </a:xfrm>
          <a:prstGeom prst="straightConnector1">
            <a:avLst/>
          </a:prstGeom>
          <a:noFill/>
          <a:ln cap="flat" cmpd="sng" w="9525">
            <a:solidFill>
              <a:srgbClr val="4A7DBA"/>
            </a:solidFill>
            <a:prstDash val="solid"/>
            <a:round/>
            <a:headEnd len="sm" w="sm" type="none"/>
            <a:tailEnd len="med" w="med" type="stealth"/>
          </a:ln>
        </p:spPr>
      </p:cxnSp>
      <p:cxnSp>
        <p:nvCxnSpPr>
          <p:cNvPr id="268" name="Google Shape;268;p29"/>
          <p:cNvCxnSpPr/>
          <p:nvPr/>
        </p:nvCxnSpPr>
        <p:spPr>
          <a:xfrm flipH="1">
            <a:off x="3352800" y="914400"/>
            <a:ext cx="990600" cy="76200"/>
          </a:xfrm>
          <a:prstGeom prst="straightConnector1">
            <a:avLst/>
          </a:prstGeom>
          <a:noFill/>
          <a:ln cap="flat" cmpd="sng" w="9525">
            <a:solidFill>
              <a:srgbClr val="4A7DBA"/>
            </a:solidFill>
            <a:prstDash val="solid"/>
            <a:round/>
            <a:headEnd len="sm" w="sm" type="none"/>
            <a:tailEnd len="med" w="med" type="stealth"/>
          </a:ln>
        </p:spPr>
      </p:cxnSp>
      <p:sp>
        <p:nvSpPr>
          <p:cNvPr id="269" name="Google Shape;269;p29"/>
          <p:cNvSpPr txBox="1"/>
          <p:nvPr/>
        </p:nvSpPr>
        <p:spPr>
          <a:xfrm>
            <a:off x="0" y="4724400"/>
            <a:ext cx="9144000" cy="2133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590"/>
              <a:buFont typeface="Arial"/>
              <a:buNone/>
            </a:pPr>
            <a:r>
              <a:rPr lang="en-US" sz="2590">
                <a:solidFill>
                  <a:srgbClr val="888888"/>
                </a:solidFill>
                <a:latin typeface="Calibri"/>
                <a:ea typeface="Calibri"/>
                <a:cs typeface="Calibri"/>
                <a:sym typeface="Calibri"/>
              </a:rPr>
              <a:t>Two dimensional array is an Array of Arrays</a:t>
            </a:r>
            <a:endParaRPr/>
          </a:p>
          <a:p>
            <a:pPr indent="0" lvl="0" marL="0" marR="0" rtl="0" algn="l">
              <a:lnSpc>
                <a:spcPct val="80000"/>
              </a:lnSpc>
              <a:spcBef>
                <a:spcPts val="518"/>
              </a:spcBef>
              <a:spcAft>
                <a:spcPts val="0"/>
              </a:spcAft>
              <a:buClr>
                <a:srgbClr val="888888"/>
              </a:buClr>
              <a:buSzPts val="2590"/>
              <a:buFont typeface="Arial"/>
              <a:buNone/>
            </a:pPr>
            <a:r>
              <a:rPr lang="en-US" sz="2590">
                <a:solidFill>
                  <a:srgbClr val="888888"/>
                </a:solidFill>
                <a:latin typeface="Calibri"/>
                <a:ea typeface="Calibri"/>
                <a:cs typeface="Calibri"/>
                <a:sym typeface="Calibri"/>
              </a:rPr>
              <a:t>How to declare 2-d Array</a:t>
            </a:r>
            <a:endParaRPr/>
          </a:p>
          <a:p>
            <a:pPr indent="0" lvl="0" marL="0" marR="0" rtl="0" algn="l">
              <a:lnSpc>
                <a:spcPct val="80000"/>
              </a:lnSpc>
              <a:spcBef>
                <a:spcPts val="518"/>
              </a:spcBef>
              <a:spcAft>
                <a:spcPts val="0"/>
              </a:spcAft>
              <a:buClr>
                <a:srgbClr val="888888"/>
              </a:buClr>
              <a:buSzPts val="2590"/>
              <a:buFont typeface="Arial"/>
              <a:buNone/>
            </a:pPr>
            <a:r>
              <a:rPr lang="en-US" sz="2590">
                <a:solidFill>
                  <a:srgbClr val="888888"/>
                </a:solidFill>
                <a:latin typeface="Calibri"/>
                <a:ea typeface="Calibri"/>
                <a:cs typeface="Calibri"/>
                <a:sym typeface="Calibri"/>
              </a:rPr>
              <a:t>int arr[][] = new int[4][3];</a:t>
            </a:r>
            <a:endParaRPr/>
          </a:p>
          <a:p>
            <a:pPr indent="0" lvl="0" marL="0" marR="0" rtl="0" algn="l">
              <a:lnSpc>
                <a:spcPct val="80000"/>
              </a:lnSpc>
              <a:spcBef>
                <a:spcPts val="518"/>
              </a:spcBef>
              <a:spcAft>
                <a:spcPts val="0"/>
              </a:spcAft>
              <a:buClr>
                <a:srgbClr val="888888"/>
              </a:buClr>
              <a:buSzPts val="2590"/>
              <a:buFont typeface="Arial"/>
              <a:buNone/>
            </a:pPr>
            <a:r>
              <a:rPr b="0" i="0" lang="en-US" sz="2590" u="none" cap="none" strike="noStrike">
                <a:solidFill>
                  <a:srgbClr val="888888"/>
                </a:solidFill>
                <a:latin typeface="Calibri"/>
                <a:ea typeface="Calibri"/>
                <a:cs typeface="Calibri"/>
                <a:sym typeface="Calibri"/>
              </a:rPr>
              <a:t>How to access an element in 2 d array</a:t>
            </a:r>
            <a:endParaRPr/>
          </a:p>
          <a:p>
            <a:pPr indent="0" lvl="0" marL="0" marR="0" rtl="0" algn="l">
              <a:lnSpc>
                <a:spcPct val="80000"/>
              </a:lnSpc>
              <a:spcBef>
                <a:spcPts val="518"/>
              </a:spcBef>
              <a:spcAft>
                <a:spcPts val="0"/>
              </a:spcAft>
              <a:buClr>
                <a:srgbClr val="888888"/>
              </a:buClr>
              <a:buSzPts val="2590"/>
              <a:buFont typeface="Arial"/>
              <a:buNone/>
            </a:pPr>
            <a:r>
              <a:rPr lang="en-US" sz="2590">
                <a:solidFill>
                  <a:srgbClr val="888888"/>
                </a:solidFill>
                <a:latin typeface="Calibri"/>
                <a:ea typeface="Calibri"/>
                <a:cs typeface="Calibri"/>
                <a:sym typeface="Calibri"/>
              </a:rPr>
              <a:t>arr[0][0] = 45;</a:t>
            </a:r>
            <a:endParaRPr b="0" i="0" sz="2590" u="none" cap="none" strike="noStrike">
              <a:solidFill>
                <a:srgbClr val="888888"/>
              </a:solidFill>
              <a:latin typeface="Calibri"/>
              <a:ea typeface="Calibri"/>
              <a:cs typeface="Calibri"/>
              <a:sym typeface="Calibri"/>
            </a:endParaRPr>
          </a:p>
        </p:txBody>
      </p:sp>
      <p:sp>
        <p:nvSpPr>
          <p:cNvPr id="270" name="Google Shape;270;p29"/>
          <p:cNvSpPr txBox="1"/>
          <p:nvPr/>
        </p:nvSpPr>
        <p:spPr>
          <a:xfrm>
            <a:off x="-228600" y="0"/>
            <a:ext cx="53340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Arial"/>
              <a:buNone/>
            </a:pPr>
            <a:r>
              <a:rPr b="0" i="0" lang="en-US" sz="3600" u="none" cap="none" strike="noStrike">
                <a:solidFill>
                  <a:srgbClr val="FF0000"/>
                </a:solidFill>
                <a:latin typeface="Calibri"/>
                <a:ea typeface="Calibri"/>
                <a:cs typeface="Calibri"/>
                <a:sym typeface="Calibri"/>
              </a:rPr>
              <a:t>Two Dimensional Arrays</a:t>
            </a:r>
            <a:endParaRPr b="0" i="0" sz="3600" u="none" cap="none" strike="noStrike">
              <a:solidFill>
                <a:srgbClr val="FF0000"/>
              </a:solidFill>
              <a:latin typeface="Calibri"/>
              <a:ea typeface="Calibri"/>
              <a:cs typeface="Calibri"/>
              <a:sym typeface="Calibri"/>
            </a:endParaRPr>
          </a:p>
        </p:txBody>
      </p:sp>
      <p:cxnSp>
        <p:nvCxnSpPr>
          <p:cNvPr id="271" name="Google Shape;271;p29"/>
          <p:cNvCxnSpPr/>
          <p:nvPr/>
        </p:nvCxnSpPr>
        <p:spPr>
          <a:xfrm flipH="1" rot="10800000">
            <a:off x="2286000" y="2590800"/>
            <a:ext cx="2819400" cy="304800"/>
          </a:xfrm>
          <a:prstGeom prst="straightConnector1">
            <a:avLst/>
          </a:prstGeom>
          <a:noFill/>
          <a:ln cap="flat" cmpd="sng" w="9525">
            <a:solidFill>
              <a:schemeClr val="dk1"/>
            </a:solidFill>
            <a:prstDash val="dash"/>
            <a:round/>
            <a:headEnd len="sm" w="sm" type="none"/>
            <a:tailEnd len="med" w="med" type="stealth"/>
          </a:ln>
        </p:spPr>
      </p:cxnSp>
      <p:sp>
        <p:nvSpPr>
          <p:cNvPr id="272" name="Google Shape;272;p29"/>
          <p:cNvSpPr txBox="1"/>
          <p:nvPr/>
        </p:nvSpPr>
        <p:spPr>
          <a:xfrm>
            <a:off x="4648200" y="2362200"/>
            <a:ext cx="19812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b="1" lang="en-US" sz="2000">
                <a:solidFill>
                  <a:srgbClr val="888888"/>
                </a:solidFill>
                <a:latin typeface="Calibri"/>
                <a:ea typeface="Calibri"/>
                <a:cs typeface="Calibri"/>
                <a:sym typeface="Calibri"/>
              </a:rPr>
              <a:t>a</a:t>
            </a:r>
            <a:r>
              <a:rPr b="1" i="0" lang="en-US" sz="2000" u="none" cap="none" strike="noStrike">
                <a:solidFill>
                  <a:srgbClr val="888888"/>
                </a:solidFill>
                <a:latin typeface="Calibri"/>
                <a:ea typeface="Calibri"/>
                <a:cs typeface="Calibri"/>
                <a:sym typeface="Calibri"/>
              </a:rPr>
              <a:t>rr[2][1]</a:t>
            </a:r>
            <a:endParaRPr b="1" i="0" sz="2000" u="none" cap="none" strike="noStrike">
              <a:solidFill>
                <a:srgbClr val="888888"/>
              </a:solidFill>
              <a:latin typeface="Calibri"/>
              <a:ea typeface="Calibri"/>
              <a:cs typeface="Calibri"/>
              <a:sym typeface="Calibri"/>
            </a:endParaRPr>
          </a:p>
        </p:txBody>
      </p:sp>
      <p:sp>
        <p:nvSpPr>
          <p:cNvPr id="273" name="Google Shape;27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74" name="Google Shape;274;p29"/>
          <p:cNvSpPr/>
          <p:nvPr/>
        </p:nvSpPr>
        <p:spPr>
          <a:xfrm>
            <a:off x="0" y="1066800"/>
            <a:ext cx="4419600" cy="1066800"/>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5" name="Google Shape;275;p29"/>
          <p:cNvCxnSpPr>
            <a:stCxn id="274" idx="3"/>
          </p:cNvCxnSpPr>
          <p:nvPr/>
        </p:nvCxnSpPr>
        <p:spPr>
          <a:xfrm flipH="1" rot="10800000">
            <a:off x="4419600" y="1447800"/>
            <a:ext cx="914400" cy="152400"/>
          </a:xfrm>
          <a:prstGeom prst="straightConnector1">
            <a:avLst/>
          </a:prstGeom>
          <a:noFill/>
          <a:ln cap="flat" cmpd="sng" w="9525">
            <a:solidFill>
              <a:srgbClr val="4A7DBA"/>
            </a:solidFill>
            <a:prstDash val="solid"/>
            <a:round/>
            <a:headEnd len="sm" w="sm" type="none"/>
            <a:tailEnd len="med" w="med" type="stealth"/>
          </a:ln>
        </p:spPr>
      </p:cxnSp>
      <p:sp>
        <p:nvSpPr>
          <p:cNvPr id="276" name="Google Shape;276;p29"/>
          <p:cNvSpPr txBox="1"/>
          <p:nvPr/>
        </p:nvSpPr>
        <p:spPr>
          <a:xfrm>
            <a:off x="5181600" y="1219200"/>
            <a:ext cx="11430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lang="en-US" sz="2000">
                <a:solidFill>
                  <a:srgbClr val="888888"/>
                </a:solidFill>
                <a:latin typeface="Calibri"/>
                <a:ea typeface="Calibri"/>
                <a:cs typeface="Calibri"/>
                <a:sym typeface="Calibri"/>
              </a:rPr>
              <a:t>a</a:t>
            </a:r>
            <a:r>
              <a:rPr b="0" i="0" lang="en-US" sz="2000" u="none" cap="none" strike="noStrike">
                <a:solidFill>
                  <a:srgbClr val="888888"/>
                </a:solidFill>
                <a:latin typeface="Calibri"/>
                <a:ea typeface="Calibri"/>
                <a:cs typeface="Calibri"/>
                <a:sym typeface="Calibri"/>
              </a:rPr>
              <a:t>rr[0]</a:t>
            </a:r>
            <a:endParaRPr b="0" i="0" sz="2000" u="none" cap="none" strike="noStrike">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1760"/>
              <a:buNone/>
            </a:pPr>
            <a:r>
              <a:rPr lang="en-US" sz="1760">
                <a:solidFill>
                  <a:srgbClr val="FF0000"/>
                </a:solidFill>
              </a:rPr>
              <a:t>Two dimensional Array:</a:t>
            </a:r>
            <a:endParaRPr/>
          </a:p>
          <a:p>
            <a:pPr indent="0" lvl="0" marL="0" rtl="0" algn="l">
              <a:lnSpc>
                <a:spcPct val="80000"/>
              </a:lnSpc>
              <a:spcBef>
                <a:spcPts val="418"/>
              </a:spcBef>
              <a:spcAft>
                <a:spcPts val="0"/>
              </a:spcAft>
              <a:buClr>
                <a:srgbClr val="FF0000"/>
              </a:buClr>
              <a:buSzPts val="2090"/>
              <a:buNone/>
            </a:pPr>
            <a:r>
              <a:rPr lang="en-US" sz="2090">
                <a:solidFill>
                  <a:srgbClr val="FF0000"/>
                </a:solidFill>
              </a:rPr>
              <a:t>There are two ways to declare/initialize arrays</a:t>
            </a:r>
            <a:endParaRPr/>
          </a:p>
          <a:p>
            <a:pPr indent="0" lvl="0" marL="0" rtl="0" algn="l">
              <a:lnSpc>
                <a:spcPct val="80000"/>
              </a:lnSpc>
              <a:spcBef>
                <a:spcPts val="418"/>
              </a:spcBef>
              <a:spcAft>
                <a:spcPts val="0"/>
              </a:spcAft>
              <a:buClr>
                <a:srgbClr val="FF0000"/>
              </a:buClr>
              <a:buSzPts val="2090"/>
              <a:buNone/>
            </a:pPr>
            <a:r>
              <a:rPr lang="en-US" sz="2090">
                <a:solidFill>
                  <a:srgbClr val="FF0000"/>
                </a:solidFill>
              </a:rPr>
              <a:t>#1.</a:t>
            </a:r>
            <a:endParaRPr/>
          </a:p>
          <a:p>
            <a:pPr indent="0" lvl="0" marL="0" rtl="0" algn="l">
              <a:lnSpc>
                <a:spcPct val="80000"/>
              </a:lnSpc>
              <a:spcBef>
                <a:spcPts val="418"/>
              </a:spcBef>
              <a:spcAft>
                <a:spcPts val="0"/>
              </a:spcAft>
              <a:buClr>
                <a:srgbClr val="FF0000"/>
              </a:buClr>
              <a:buSzPts val="2090"/>
              <a:buNone/>
            </a:pPr>
            <a:r>
              <a:rPr lang="en-US" sz="2090">
                <a:solidFill>
                  <a:srgbClr val="FF0000"/>
                </a:solidFill>
              </a:rPr>
              <a:t>int subj_marks[][] = new int[5][10];</a:t>
            </a:r>
            <a:endParaRPr/>
          </a:p>
          <a:p>
            <a:pPr indent="0" lvl="0" marL="0" rtl="0" algn="l">
              <a:lnSpc>
                <a:spcPct val="80000"/>
              </a:lnSpc>
              <a:spcBef>
                <a:spcPts val="418"/>
              </a:spcBef>
              <a:spcAft>
                <a:spcPts val="0"/>
              </a:spcAft>
              <a:buClr>
                <a:srgbClr val="FF0000"/>
              </a:buClr>
              <a:buSzPts val="2090"/>
              <a:buNone/>
            </a:pPr>
            <a:r>
              <a:rPr lang="en-US" sz="2090">
                <a:solidFill>
                  <a:srgbClr val="FF0000"/>
                </a:solidFill>
              </a:rPr>
              <a:t>subj_marks[0][0] = 46;</a:t>
            </a:r>
            <a:endParaRPr/>
          </a:p>
          <a:p>
            <a:pPr indent="0" lvl="0" marL="0" rtl="0" algn="l">
              <a:lnSpc>
                <a:spcPct val="80000"/>
              </a:lnSpc>
              <a:spcBef>
                <a:spcPts val="418"/>
              </a:spcBef>
              <a:spcAft>
                <a:spcPts val="0"/>
              </a:spcAft>
              <a:buClr>
                <a:srgbClr val="888888"/>
              </a:buClr>
              <a:buSzPts val="2090"/>
              <a:buNone/>
            </a:pPr>
            <a:r>
              <a:t/>
            </a:r>
            <a:endParaRPr sz="2090">
              <a:solidFill>
                <a:srgbClr val="FF0000"/>
              </a:solidFill>
            </a:endParaRPr>
          </a:p>
          <a:p>
            <a:pPr indent="0" lvl="0" marL="0" rtl="0" algn="l">
              <a:lnSpc>
                <a:spcPct val="80000"/>
              </a:lnSpc>
              <a:spcBef>
                <a:spcPts val="418"/>
              </a:spcBef>
              <a:spcAft>
                <a:spcPts val="0"/>
              </a:spcAft>
              <a:buClr>
                <a:srgbClr val="FF0000"/>
              </a:buClr>
              <a:buSzPts val="2090"/>
              <a:buNone/>
            </a:pPr>
            <a:r>
              <a:rPr lang="en-US" sz="2090">
                <a:solidFill>
                  <a:srgbClr val="FF0000"/>
                </a:solidFill>
              </a:rPr>
              <a:t>#2.//2 rows, 3 columns</a:t>
            </a:r>
            <a:endParaRPr/>
          </a:p>
          <a:p>
            <a:pPr indent="0" lvl="0" marL="0" rtl="0" algn="l">
              <a:lnSpc>
                <a:spcPct val="80000"/>
              </a:lnSpc>
              <a:spcBef>
                <a:spcPts val="418"/>
              </a:spcBef>
              <a:spcAft>
                <a:spcPts val="0"/>
              </a:spcAft>
              <a:buClr>
                <a:srgbClr val="FF0000"/>
              </a:buClr>
              <a:buSzPts val="2090"/>
              <a:buNone/>
            </a:pPr>
            <a:r>
              <a:rPr lang="en-US" sz="2090">
                <a:solidFill>
                  <a:srgbClr val="FF0000"/>
                </a:solidFill>
              </a:rPr>
              <a:t>float abc[][] ={</a:t>
            </a:r>
            <a:endParaRPr/>
          </a:p>
          <a:p>
            <a:pPr indent="0" lvl="0" marL="0" rtl="0" algn="l">
              <a:lnSpc>
                <a:spcPct val="80000"/>
              </a:lnSpc>
              <a:spcBef>
                <a:spcPts val="418"/>
              </a:spcBef>
              <a:spcAft>
                <a:spcPts val="0"/>
              </a:spcAft>
              <a:buClr>
                <a:srgbClr val="00B050"/>
              </a:buClr>
              <a:buSzPts val="2090"/>
              <a:buNone/>
            </a:pPr>
            <a:r>
              <a:rPr lang="en-US" sz="2090">
                <a:solidFill>
                  <a:srgbClr val="00B050"/>
                </a:solidFill>
              </a:rPr>
              <a:t>	{15,21,13}</a:t>
            </a:r>
            <a:r>
              <a:rPr lang="en-US" sz="2090">
                <a:solidFill>
                  <a:srgbClr val="FF0000"/>
                </a:solidFill>
              </a:rPr>
              <a:t>,</a:t>
            </a:r>
            <a:endParaRPr/>
          </a:p>
          <a:p>
            <a:pPr indent="0" lvl="0" marL="0" rtl="0" algn="l">
              <a:lnSpc>
                <a:spcPct val="80000"/>
              </a:lnSpc>
              <a:spcBef>
                <a:spcPts val="418"/>
              </a:spcBef>
              <a:spcAft>
                <a:spcPts val="0"/>
              </a:spcAft>
              <a:buClr>
                <a:srgbClr val="00B050"/>
              </a:buClr>
              <a:buSzPts val="2090"/>
              <a:buNone/>
            </a:pPr>
            <a:r>
              <a:rPr lang="en-US" sz="2090">
                <a:solidFill>
                  <a:srgbClr val="00B050"/>
                </a:solidFill>
              </a:rPr>
              <a:t>	{43,15,46}</a:t>
            </a:r>
            <a:endParaRPr/>
          </a:p>
          <a:p>
            <a:pPr indent="0" lvl="0" marL="0" rtl="0" algn="l">
              <a:lnSpc>
                <a:spcPct val="80000"/>
              </a:lnSpc>
              <a:spcBef>
                <a:spcPts val="418"/>
              </a:spcBef>
              <a:spcAft>
                <a:spcPts val="0"/>
              </a:spcAft>
              <a:buClr>
                <a:srgbClr val="00B050"/>
              </a:buClr>
              <a:buSzPts val="2090"/>
              <a:buNone/>
            </a:pPr>
            <a:r>
              <a:rPr lang="en-US" sz="2090">
                <a:solidFill>
                  <a:srgbClr val="00B050"/>
                </a:solidFill>
              </a:rPr>
              <a:t>		</a:t>
            </a:r>
            <a:r>
              <a:rPr lang="en-US" sz="2090">
                <a:solidFill>
                  <a:srgbClr val="FF0000"/>
                </a:solidFill>
              </a:rPr>
              <a:t>}; </a:t>
            </a:r>
            <a:endParaRPr/>
          </a:p>
          <a:p>
            <a:pPr indent="0" lvl="0" marL="0" rtl="0" algn="l">
              <a:lnSpc>
                <a:spcPct val="80000"/>
              </a:lnSpc>
              <a:spcBef>
                <a:spcPts val="264"/>
              </a:spcBef>
              <a:spcAft>
                <a:spcPts val="0"/>
              </a:spcAft>
              <a:buClr>
                <a:srgbClr val="888888"/>
              </a:buClr>
              <a:buSzPts val="1320"/>
              <a:buNone/>
            </a:pPr>
            <a:r>
              <a:rPr b="1" lang="en-US" sz="1320"/>
              <a:t>double [][] temperature = {{23.4,32.5,45.3},</a:t>
            </a:r>
            <a:endParaRPr/>
          </a:p>
          <a:p>
            <a:pPr indent="0" lvl="0" marL="0" rtl="0" algn="ctr">
              <a:lnSpc>
                <a:spcPct val="80000"/>
              </a:lnSpc>
              <a:spcBef>
                <a:spcPts val="264"/>
              </a:spcBef>
              <a:spcAft>
                <a:spcPts val="0"/>
              </a:spcAft>
              <a:buClr>
                <a:srgbClr val="888888"/>
              </a:buClr>
              <a:buSzPts val="1320"/>
              <a:buNone/>
            </a:pPr>
            <a:r>
              <a:rPr lang="en-US" sz="1320"/>
              <a:t>{42.3,37.4,39.6}};</a:t>
            </a:r>
            <a:endParaRPr sz="2090">
              <a:solidFill>
                <a:srgbClr val="FF0000"/>
              </a:solidFill>
            </a:endParaRPr>
          </a:p>
          <a:p>
            <a:pPr indent="0" lvl="0" marL="0" rtl="0" algn="l">
              <a:lnSpc>
                <a:spcPct val="80000"/>
              </a:lnSpc>
              <a:spcBef>
                <a:spcPts val="418"/>
              </a:spcBef>
              <a:spcAft>
                <a:spcPts val="0"/>
              </a:spcAft>
              <a:buClr>
                <a:srgbClr val="FF0000"/>
              </a:buClr>
              <a:buSzPts val="2090"/>
              <a:buNone/>
            </a:pPr>
            <a:r>
              <a:rPr lang="en-US" sz="2090">
                <a:solidFill>
                  <a:srgbClr val="FF0000"/>
                </a:solidFill>
              </a:rPr>
              <a:t>Abc array has two rows and three columns</a:t>
            </a:r>
            <a:endParaRPr/>
          </a:p>
          <a:p>
            <a:pPr indent="0" lvl="0" marL="0" rtl="0" algn="l">
              <a:lnSpc>
                <a:spcPct val="80000"/>
              </a:lnSpc>
              <a:spcBef>
                <a:spcPts val="418"/>
              </a:spcBef>
              <a:spcAft>
                <a:spcPts val="0"/>
              </a:spcAft>
              <a:buClr>
                <a:srgbClr val="888888"/>
              </a:buClr>
              <a:buSzPts val="2090"/>
              <a:buNone/>
            </a:pPr>
            <a:r>
              <a:t/>
            </a:r>
            <a:endParaRPr sz="2090">
              <a:solidFill>
                <a:srgbClr val="FF0000"/>
              </a:solidFill>
            </a:endParaRPr>
          </a:p>
          <a:p>
            <a:pPr indent="0" lvl="0" marL="0" rtl="0" algn="l">
              <a:lnSpc>
                <a:spcPct val="80000"/>
              </a:lnSpc>
              <a:spcBef>
                <a:spcPts val="418"/>
              </a:spcBef>
              <a:spcAft>
                <a:spcPts val="0"/>
              </a:spcAft>
              <a:buClr>
                <a:srgbClr val="FF0000"/>
              </a:buClr>
              <a:buSzPts val="2090"/>
              <a:buNone/>
            </a:pPr>
            <a:r>
              <a:rPr lang="en-US" sz="2090">
                <a:solidFill>
                  <a:srgbClr val="FF0000"/>
                </a:solidFill>
              </a:rPr>
              <a:t>abc[0][1] = 58;</a:t>
            </a:r>
            <a:endParaRPr/>
          </a:p>
          <a:p>
            <a:pPr indent="0" lvl="0" marL="0" rtl="0" algn="l">
              <a:lnSpc>
                <a:spcPct val="80000"/>
              </a:lnSpc>
              <a:spcBef>
                <a:spcPts val="418"/>
              </a:spcBef>
              <a:spcAft>
                <a:spcPts val="0"/>
              </a:spcAft>
              <a:buClr>
                <a:srgbClr val="FF0000"/>
              </a:buClr>
              <a:buSzPts val="2090"/>
              <a:buNone/>
            </a:pPr>
            <a:r>
              <a:rPr lang="en-US" sz="2090">
                <a:solidFill>
                  <a:srgbClr val="FF0000"/>
                </a:solidFill>
              </a:rPr>
              <a:t>System.out.println(abc[1][2]);</a:t>
            </a:r>
            <a:endParaRPr/>
          </a:p>
          <a:p>
            <a:pPr indent="0" lvl="0" marL="0" rtl="0" algn="l">
              <a:lnSpc>
                <a:spcPct val="80000"/>
              </a:lnSpc>
              <a:spcBef>
                <a:spcPts val="418"/>
              </a:spcBef>
              <a:spcAft>
                <a:spcPts val="0"/>
              </a:spcAft>
              <a:buClr>
                <a:srgbClr val="888888"/>
              </a:buClr>
              <a:buSzPts val="2090"/>
              <a:buNone/>
            </a:pPr>
            <a:r>
              <a:t/>
            </a:r>
            <a:endParaRPr sz="2090">
              <a:solidFill>
                <a:srgbClr val="FF0000"/>
              </a:solidFill>
            </a:endParaRPr>
          </a:p>
          <a:p>
            <a:pPr indent="0" lvl="0" marL="0" rtl="0" algn="l">
              <a:lnSpc>
                <a:spcPct val="80000"/>
              </a:lnSpc>
              <a:spcBef>
                <a:spcPts val="418"/>
              </a:spcBef>
              <a:spcAft>
                <a:spcPts val="0"/>
              </a:spcAft>
              <a:buClr>
                <a:srgbClr val="FF0000"/>
              </a:buClr>
              <a:buSzPts val="2090"/>
              <a:buNone/>
            </a:pPr>
            <a:r>
              <a:rPr lang="en-US" sz="2090">
                <a:solidFill>
                  <a:srgbClr val="FF0000"/>
                </a:solidFill>
              </a:rPr>
              <a:t>new is keyword used to allocate memory</a:t>
            </a:r>
            <a:endParaRPr/>
          </a:p>
          <a:p>
            <a:pPr indent="0" lvl="0" marL="0" rtl="0" algn="l">
              <a:lnSpc>
                <a:spcPct val="80000"/>
              </a:lnSpc>
              <a:spcBef>
                <a:spcPts val="418"/>
              </a:spcBef>
              <a:spcAft>
                <a:spcPts val="0"/>
              </a:spcAft>
              <a:buClr>
                <a:srgbClr val="FF0000"/>
              </a:buClr>
              <a:buSzPts val="2090"/>
              <a:buNone/>
            </a:pPr>
            <a:r>
              <a:rPr lang="en-US" sz="2090">
                <a:solidFill>
                  <a:srgbClr val="FF0000"/>
                </a:solidFill>
              </a:rPr>
              <a:t>Number of rows and columns cannot be changed dynamically(during program execution), after creation of an array </a:t>
            </a:r>
            <a:endParaRPr sz="2090"/>
          </a:p>
        </p:txBody>
      </p:sp>
      <p:graphicFrame>
        <p:nvGraphicFramePr>
          <p:cNvPr id="282" name="Google Shape;282;p30"/>
          <p:cNvGraphicFramePr/>
          <p:nvPr/>
        </p:nvGraphicFramePr>
        <p:xfrm>
          <a:off x="1295400" y="4343400"/>
          <a:ext cx="3000000" cy="3000000"/>
        </p:xfrm>
        <a:graphic>
          <a:graphicData uri="http://schemas.openxmlformats.org/drawingml/2006/table">
            <a:tbl>
              <a:tblPr bandRow="1" firstRow="1">
                <a:noFill/>
                <a:tableStyleId>{120C2EA8-1074-4399-A9EC-F2F4DAF6D15A}</a:tableStyleId>
              </a:tblPr>
              <a:tblGrid>
                <a:gridCol w="1219200"/>
                <a:gridCol w="1219200"/>
                <a:gridCol w="1219200"/>
                <a:gridCol w="1219200"/>
                <a:gridCol w="12192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83" name="Google Shape;283;p30"/>
          <p:cNvGraphicFramePr/>
          <p:nvPr/>
        </p:nvGraphicFramePr>
        <p:xfrm>
          <a:off x="1524000" y="4267200"/>
          <a:ext cx="3000000" cy="3000000"/>
        </p:xfrm>
        <a:graphic>
          <a:graphicData uri="http://schemas.openxmlformats.org/drawingml/2006/table">
            <a:tbl>
              <a:tblPr bandRow="1" firstRow="1">
                <a:noFill/>
                <a:tableStyleId>{120C2EA8-1074-4399-A9EC-F2F4DAF6D15A}</a:tableStyleId>
              </a:tblPr>
              <a:tblGrid>
                <a:gridCol w="1524000"/>
                <a:gridCol w="1524000"/>
                <a:gridCol w="1524000"/>
                <a:gridCol w="15240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84" name="Google Shape;284;p30"/>
          <p:cNvSpPr txBox="1"/>
          <p:nvPr/>
        </p:nvSpPr>
        <p:spPr>
          <a:xfrm>
            <a:off x="6324600" y="5715000"/>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2000"/>
              <a:buNone/>
            </a:pPr>
            <a:r>
              <a:rPr b="1" lang="en-US" sz="2000">
                <a:solidFill>
                  <a:srgbClr val="FF0000"/>
                </a:solidFill>
              </a:rPr>
              <a:t>Type Casting:</a:t>
            </a:r>
            <a:endParaRPr/>
          </a:p>
          <a:p>
            <a:pPr indent="0" lvl="0" marL="0" rtl="0" algn="l">
              <a:lnSpc>
                <a:spcPct val="80000"/>
              </a:lnSpc>
              <a:spcBef>
                <a:spcPts val="475"/>
              </a:spcBef>
              <a:spcAft>
                <a:spcPts val="0"/>
              </a:spcAft>
              <a:buClr>
                <a:schemeClr val="dk1"/>
              </a:buClr>
              <a:buSzPts val="2375"/>
              <a:buNone/>
            </a:pPr>
            <a:r>
              <a:rPr lang="en-US" sz="2375">
                <a:solidFill>
                  <a:schemeClr val="dk1"/>
                </a:solidFill>
              </a:rPr>
              <a:t>Type Casting is converting one data type to another, and Type casting is allowed only between compatible types. Since Java is strictly or strongly typed language, Type casting is required to convert bigger values into smaller. For eg.</a:t>
            </a:r>
            <a:endParaRPr/>
          </a:p>
          <a:p>
            <a:pPr indent="0" lvl="0" marL="0" rtl="0" algn="l">
              <a:lnSpc>
                <a:spcPct val="80000"/>
              </a:lnSpc>
              <a:spcBef>
                <a:spcPts val="475"/>
              </a:spcBef>
              <a:spcAft>
                <a:spcPts val="0"/>
              </a:spcAft>
              <a:buClr>
                <a:schemeClr val="dk1"/>
              </a:buClr>
              <a:buSzPts val="2375"/>
              <a:buNone/>
            </a:pPr>
            <a:r>
              <a:rPr lang="en-US" sz="2375">
                <a:solidFill>
                  <a:schemeClr val="dk1"/>
                </a:solidFill>
              </a:rPr>
              <a:t>float tmp = (float)23.7; </a:t>
            </a:r>
            <a:endParaRPr/>
          </a:p>
          <a:p>
            <a:pPr indent="0" lvl="0" marL="0" rtl="0" algn="l">
              <a:lnSpc>
                <a:spcPct val="80000"/>
              </a:lnSpc>
              <a:spcBef>
                <a:spcPts val="475"/>
              </a:spcBef>
              <a:spcAft>
                <a:spcPts val="0"/>
              </a:spcAft>
              <a:buClr>
                <a:schemeClr val="dk1"/>
              </a:buClr>
              <a:buSzPts val="2375"/>
              <a:buNone/>
            </a:pPr>
            <a:r>
              <a:rPr lang="en-US" sz="2375">
                <a:solidFill>
                  <a:schemeClr val="dk1"/>
                </a:solidFill>
              </a:rPr>
              <a:t>int marks = (int) 56.37; </a:t>
            </a:r>
            <a:endParaRPr/>
          </a:p>
          <a:p>
            <a:pPr indent="0" lvl="0" marL="0" rtl="0" algn="l">
              <a:lnSpc>
                <a:spcPct val="80000"/>
              </a:lnSpc>
              <a:spcBef>
                <a:spcPts val="475"/>
              </a:spcBef>
              <a:spcAft>
                <a:spcPts val="0"/>
              </a:spcAft>
              <a:buClr>
                <a:srgbClr val="888888"/>
              </a:buClr>
              <a:buSzPts val="2375"/>
              <a:buNone/>
            </a:pPr>
            <a:r>
              <a:t/>
            </a:r>
            <a:endParaRPr sz="2375">
              <a:solidFill>
                <a:srgbClr val="FF0000"/>
              </a:solidFill>
            </a:endParaRPr>
          </a:p>
          <a:p>
            <a:pPr indent="0" lvl="0" marL="0" rtl="0" algn="l">
              <a:lnSpc>
                <a:spcPct val="80000"/>
              </a:lnSpc>
              <a:spcBef>
                <a:spcPts val="475"/>
              </a:spcBef>
              <a:spcAft>
                <a:spcPts val="0"/>
              </a:spcAft>
              <a:buClr>
                <a:srgbClr val="888888"/>
              </a:buClr>
              <a:buSzPts val="2375"/>
              <a:buNone/>
            </a:pPr>
            <a:r>
              <a:t/>
            </a:r>
            <a:endParaRPr sz="2375">
              <a:solidFill>
                <a:srgbClr val="FF0000"/>
              </a:solidFill>
            </a:endParaRPr>
          </a:p>
          <a:p>
            <a:pPr indent="0" lvl="0" marL="0" rtl="0" algn="l">
              <a:lnSpc>
                <a:spcPct val="80000"/>
              </a:lnSpc>
              <a:spcBef>
                <a:spcPts val="475"/>
              </a:spcBef>
              <a:spcAft>
                <a:spcPts val="0"/>
              </a:spcAft>
              <a:buClr>
                <a:srgbClr val="888888"/>
              </a:buClr>
              <a:buSzPts val="2375"/>
              <a:buNone/>
            </a:pPr>
            <a:r>
              <a:t/>
            </a:r>
            <a:endParaRPr sz="2375">
              <a:solidFill>
                <a:srgbClr val="FF0000"/>
              </a:solidFill>
            </a:endParaRPr>
          </a:p>
          <a:p>
            <a:pPr indent="0" lvl="0" marL="0" rtl="0" algn="l">
              <a:lnSpc>
                <a:spcPct val="80000"/>
              </a:lnSpc>
              <a:spcBef>
                <a:spcPts val="475"/>
              </a:spcBef>
              <a:spcAft>
                <a:spcPts val="0"/>
              </a:spcAft>
              <a:buClr>
                <a:srgbClr val="888888"/>
              </a:buClr>
              <a:buSzPts val="2375"/>
              <a:buNone/>
            </a:pPr>
            <a:r>
              <a:t/>
            </a:r>
            <a:endParaRPr sz="2375">
              <a:solidFill>
                <a:srgbClr val="FF0000"/>
              </a:solidFill>
            </a:endParaRPr>
          </a:p>
          <a:p>
            <a:pPr indent="0" lvl="0" marL="0" rtl="0" algn="l">
              <a:lnSpc>
                <a:spcPct val="80000"/>
              </a:lnSpc>
              <a:spcBef>
                <a:spcPts val="475"/>
              </a:spcBef>
              <a:spcAft>
                <a:spcPts val="0"/>
              </a:spcAft>
              <a:buClr>
                <a:srgbClr val="888888"/>
              </a:buClr>
              <a:buSzPts val="2375"/>
              <a:buNone/>
            </a:pPr>
            <a:r>
              <a:t/>
            </a:r>
            <a:endParaRPr sz="2375">
              <a:solidFill>
                <a:srgbClr val="FF0000"/>
              </a:solidFill>
            </a:endParaRPr>
          </a:p>
          <a:p>
            <a:pPr indent="0" lvl="0" marL="0" rtl="0" algn="l">
              <a:lnSpc>
                <a:spcPct val="80000"/>
              </a:lnSpc>
              <a:spcBef>
                <a:spcPts val="475"/>
              </a:spcBef>
              <a:spcAft>
                <a:spcPts val="0"/>
              </a:spcAft>
              <a:buClr>
                <a:srgbClr val="FF0000"/>
              </a:buClr>
              <a:buSzPts val="2375"/>
              <a:buNone/>
            </a:pPr>
            <a:r>
              <a:rPr lang="en-US" sz="2375">
                <a:solidFill>
                  <a:srgbClr val="FF0000"/>
                </a:solidFill>
              </a:rPr>
              <a:t>NOTE: </a:t>
            </a:r>
            <a:r>
              <a:rPr lang="en-US" sz="2375">
                <a:solidFill>
                  <a:schemeClr val="dk1"/>
                </a:solidFill>
              </a:rPr>
              <a:t>Compiler treats 3.52 as double by default. To store 3.52 in float variable, u need to use 3.52f or typecast it, as shown above. long literals need to be suffixed with l or L</a:t>
            </a:r>
            <a:endParaRPr/>
          </a:p>
          <a:p>
            <a:pPr indent="0" lvl="0" marL="0" rtl="0" algn="l">
              <a:lnSpc>
                <a:spcPct val="80000"/>
              </a:lnSpc>
              <a:spcBef>
                <a:spcPts val="475"/>
              </a:spcBef>
              <a:spcAft>
                <a:spcPts val="0"/>
              </a:spcAft>
              <a:buClr>
                <a:srgbClr val="FF0000"/>
              </a:buClr>
              <a:buSzPts val="2375"/>
              <a:buNone/>
            </a:pPr>
            <a:r>
              <a:rPr b="1" lang="en-US" sz="2375">
                <a:solidFill>
                  <a:srgbClr val="FF0000"/>
                </a:solidFill>
              </a:rPr>
              <a:t>Type Promotion:</a:t>
            </a:r>
            <a:r>
              <a:rPr lang="en-US" sz="2375">
                <a:solidFill>
                  <a:srgbClr val="FF0000"/>
                </a:solidFill>
              </a:rPr>
              <a:t> </a:t>
            </a:r>
            <a:r>
              <a:rPr lang="en-US" sz="2375">
                <a:solidFill>
                  <a:schemeClr val="dk1"/>
                </a:solidFill>
              </a:rPr>
              <a:t>Automatically</a:t>
            </a:r>
            <a:r>
              <a:rPr lang="en-US" sz="2375">
                <a:solidFill>
                  <a:srgbClr val="FF0000"/>
                </a:solidFill>
              </a:rPr>
              <a:t> </a:t>
            </a:r>
            <a:r>
              <a:rPr lang="en-US" sz="2375">
                <a:solidFill>
                  <a:schemeClr val="dk1"/>
                </a:solidFill>
              </a:rPr>
              <a:t>converting a data type of smaller size to a bigger one. For example accommodating float literal in a double variable. Here int literal is promoted to double.</a:t>
            </a:r>
            <a:endParaRPr/>
          </a:p>
          <a:p>
            <a:pPr indent="0" lvl="0" marL="0" rtl="0" algn="l">
              <a:lnSpc>
                <a:spcPct val="80000"/>
              </a:lnSpc>
              <a:spcBef>
                <a:spcPts val="475"/>
              </a:spcBef>
              <a:spcAft>
                <a:spcPts val="0"/>
              </a:spcAft>
              <a:buClr>
                <a:schemeClr val="dk1"/>
              </a:buClr>
              <a:buSzPts val="2375"/>
              <a:buNone/>
            </a:pPr>
            <a:r>
              <a:rPr lang="en-US" sz="2375">
                <a:solidFill>
                  <a:schemeClr val="dk1"/>
                </a:solidFill>
              </a:rPr>
              <a:t>double abc = 3;</a:t>
            </a:r>
            <a:endParaRPr/>
          </a:p>
        </p:txBody>
      </p:sp>
      <p:graphicFrame>
        <p:nvGraphicFramePr>
          <p:cNvPr id="291" name="Google Shape;291;p31"/>
          <p:cNvGraphicFramePr/>
          <p:nvPr/>
        </p:nvGraphicFramePr>
        <p:xfrm>
          <a:off x="1295400" y="2667000"/>
          <a:ext cx="3000000" cy="3000000"/>
        </p:xfrm>
        <a:graphic>
          <a:graphicData uri="http://schemas.openxmlformats.org/drawingml/2006/table">
            <a:tbl>
              <a:tblPr bandRow="1" firstRow="1">
                <a:noFill/>
                <a:tableStyleId>{120C2EA8-1074-4399-A9EC-F2F4DAF6D15A}</a:tableStyleId>
              </a:tblPr>
              <a:tblGrid>
                <a:gridCol w="1219200"/>
                <a:gridCol w="1219200"/>
                <a:gridCol w="1219200"/>
                <a:gridCol w="1219200"/>
                <a:gridCol w="12192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92" name="Google Shape;292;p31"/>
          <p:cNvSpPr txBox="1"/>
          <p:nvPr/>
        </p:nvSpPr>
        <p:spPr>
          <a:xfrm>
            <a:off x="6324600" y="5715000"/>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93" name="Google Shape;293;p31"/>
          <p:cNvCxnSpPr/>
          <p:nvPr/>
        </p:nvCxnSpPr>
        <p:spPr>
          <a:xfrm>
            <a:off x="1981200" y="1828800"/>
            <a:ext cx="3200400" cy="1143000"/>
          </a:xfrm>
          <a:prstGeom prst="straightConnector1">
            <a:avLst/>
          </a:prstGeom>
          <a:noFill/>
          <a:ln cap="flat" cmpd="sng" w="9525">
            <a:solidFill>
              <a:srgbClr val="4A7DBA"/>
            </a:solidFill>
            <a:prstDash val="solid"/>
            <a:round/>
            <a:headEnd len="sm" w="sm" type="none"/>
            <a:tailEnd len="med" w="med" type="stealth"/>
          </a:ln>
        </p:spPr>
      </p:cxnSp>
      <p:cxnSp>
        <p:nvCxnSpPr>
          <p:cNvPr id="294" name="Google Shape;294;p31"/>
          <p:cNvCxnSpPr/>
          <p:nvPr/>
        </p:nvCxnSpPr>
        <p:spPr>
          <a:xfrm>
            <a:off x="1066800" y="1828800"/>
            <a:ext cx="1524000" cy="1447800"/>
          </a:xfrm>
          <a:prstGeom prst="straightConnector1">
            <a:avLst/>
          </a:prstGeom>
          <a:noFill/>
          <a:ln cap="flat" cmpd="sng" w="9525">
            <a:solidFill>
              <a:srgbClr val="4A7DBA"/>
            </a:solidFill>
            <a:prstDash val="solid"/>
            <a:round/>
            <a:headEnd len="sm" w="sm" type="none"/>
            <a:tailEnd len="med" w="med" type="stealth"/>
          </a:ln>
        </p:spPr>
      </p:cxnSp>
      <p:cxnSp>
        <p:nvCxnSpPr>
          <p:cNvPr id="295" name="Google Shape;295;p31"/>
          <p:cNvCxnSpPr/>
          <p:nvPr/>
        </p:nvCxnSpPr>
        <p:spPr>
          <a:xfrm flipH="1" rot="-5400000">
            <a:off x="-152400" y="2514600"/>
            <a:ext cx="1600200" cy="228600"/>
          </a:xfrm>
          <a:prstGeom prst="straightConnector1">
            <a:avLst/>
          </a:prstGeom>
          <a:noFill/>
          <a:ln cap="flat" cmpd="sng" w="9525">
            <a:solidFill>
              <a:srgbClr val="4A7DBA"/>
            </a:solidFill>
            <a:prstDash val="solid"/>
            <a:round/>
            <a:headEnd len="sm" w="sm" type="none"/>
            <a:tailEnd len="med" w="med" type="stealth"/>
          </a:ln>
        </p:spPr>
      </p:cxnSp>
      <p:sp>
        <p:nvSpPr>
          <p:cNvPr id="296" name="Google Shape;296;p31"/>
          <p:cNvSpPr txBox="1"/>
          <p:nvPr/>
        </p:nvSpPr>
        <p:spPr>
          <a:xfrm>
            <a:off x="4876800" y="2971800"/>
            <a:ext cx="2057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type</a:t>
            </a:r>
            <a:endParaRPr sz="1800">
              <a:solidFill>
                <a:schemeClr val="dk1"/>
              </a:solidFill>
              <a:latin typeface="Calibri"/>
              <a:ea typeface="Calibri"/>
              <a:cs typeface="Calibri"/>
              <a:sym typeface="Calibri"/>
            </a:endParaRPr>
          </a:p>
        </p:txBody>
      </p:sp>
      <p:sp>
        <p:nvSpPr>
          <p:cNvPr id="297" name="Google Shape;297;p31"/>
          <p:cNvSpPr txBox="1"/>
          <p:nvPr/>
        </p:nvSpPr>
        <p:spPr>
          <a:xfrm>
            <a:off x="2209800" y="3352800"/>
            <a:ext cx="2057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Destination type</a:t>
            </a:r>
            <a:endParaRPr sz="1800">
              <a:solidFill>
                <a:schemeClr val="dk1"/>
              </a:solidFill>
              <a:latin typeface="Calibri"/>
              <a:ea typeface="Calibri"/>
              <a:cs typeface="Calibri"/>
              <a:sym typeface="Calibri"/>
            </a:endParaRPr>
          </a:p>
        </p:txBody>
      </p:sp>
      <p:sp>
        <p:nvSpPr>
          <p:cNvPr id="298" name="Google Shape;298;p31"/>
          <p:cNvSpPr txBox="1"/>
          <p:nvPr/>
        </p:nvSpPr>
        <p:spPr>
          <a:xfrm>
            <a:off x="0" y="3581400"/>
            <a:ext cx="2057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Destination variable</a:t>
            </a:r>
            <a:endParaRPr sz="1800">
              <a:solidFill>
                <a:schemeClr val="dk1"/>
              </a:solidFill>
              <a:latin typeface="Calibri"/>
              <a:ea typeface="Calibri"/>
              <a:cs typeface="Calibri"/>
              <a:sym typeface="Calibri"/>
            </a:endParaRPr>
          </a:p>
        </p:txBody>
      </p:sp>
      <p:sp>
        <p:nvSpPr>
          <p:cNvPr id="299" name="Google Shape;29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0000"/>
              </a:buClr>
              <a:buSzPts val="5200"/>
              <a:buNone/>
            </a:pPr>
            <a:r>
              <a:rPr lang="en-US" sz="5200">
                <a:solidFill>
                  <a:srgbClr val="FF0000"/>
                </a:solidFill>
              </a:rPr>
              <a:t>Evolution of Computer Languages</a:t>
            </a:r>
            <a:endParaRPr/>
          </a:p>
          <a:p>
            <a:pPr indent="0" lvl="0" marL="0" rtl="0" algn="ctr">
              <a:spcBef>
                <a:spcPts val="640"/>
              </a:spcBef>
              <a:spcAft>
                <a:spcPts val="0"/>
              </a:spcAft>
              <a:buClr>
                <a:srgbClr val="888888"/>
              </a:buClr>
              <a:buSzPts val="3200"/>
              <a:buNone/>
            </a:pPr>
            <a:r>
              <a:rPr lang="en-US"/>
              <a:t>As known, CPU finally executes only binary instructions, or machine Language. However, it is tedious and time consuming to directly develop Applications in Binary. Hence Assembly language was used(Mov A,B ADD A,C)</a:t>
            </a:r>
            <a:endParaRPr/>
          </a:p>
          <a:p>
            <a:pPr indent="0" lvl="0" marL="0" rtl="0" algn="ctr">
              <a:spcBef>
                <a:spcPts val="640"/>
              </a:spcBef>
              <a:spcAft>
                <a:spcPts val="0"/>
              </a:spcAft>
              <a:buClr>
                <a:srgbClr val="888888"/>
              </a:buClr>
              <a:buSzPts val="3200"/>
              <a:buNone/>
            </a:pPr>
            <a:r>
              <a:rPr lang="en-US"/>
              <a:t>A Compiler translates High Level Language program to Machine code. For eg. C, C++, Java are various Compilers.</a:t>
            </a:r>
            <a:endParaRPr/>
          </a:p>
        </p:txBody>
      </p:sp>
      <p:sp>
        <p:nvSpPr>
          <p:cNvPr id="97" name="Google Shape;9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2"/>
          <p:cNvSpPr txBox="1"/>
          <p:nvPr>
            <p:ph idx="1" type="subTitle"/>
          </p:nvPr>
        </p:nvSpPr>
        <p:spPr>
          <a:xfrm>
            <a:off x="304800" y="228600"/>
            <a:ext cx="3810000" cy="640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1800"/>
              <a:buNone/>
            </a:pPr>
            <a:r>
              <a:rPr lang="en-US" sz="1800"/>
              <a:t>Conditional/Control Flow statements</a:t>
            </a:r>
            <a:endParaRPr/>
          </a:p>
          <a:p>
            <a:pPr indent="0" lvl="0" marL="0" rtl="0" algn="l">
              <a:spcBef>
                <a:spcPts val="360"/>
              </a:spcBef>
              <a:spcAft>
                <a:spcPts val="0"/>
              </a:spcAft>
              <a:buClr>
                <a:srgbClr val="888888"/>
              </a:buClr>
              <a:buSzPts val="1800"/>
              <a:buNone/>
            </a:pPr>
            <a:r>
              <a:rPr lang="en-US" sz="1800"/>
              <a:t>#1. to execute set of statement when a condition is true</a:t>
            </a:r>
            <a:endParaRPr/>
          </a:p>
          <a:p>
            <a:pPr indent="0" lvl="0" marL="0" rtl="0" algn="l">
              <a:spcBef>
                <a:spcPts val="360"/>
              </a:spcBef>
              <a:spcAft>
                <a:spcPts val="0"/>
              </a:spcAft>
              <a:buClr>
                <a:srgbClr val="FF0000"/>
              </a:buClr>
              <a:buSzPts val="1800"/>
              <a:buNone/>
            </a:pPr>
            <a:r>
              <a:rPr lang="en-US" sz="1800">
                <a:solidFill>
                  <a:srgbClr val="FF0000"/>
                </a:solidFill>
              </a:rPr>
              <a:t>if</a:t>
            </a:r>
            <a:r>
              <a:rPr lang="en-US" sz="1800"/>
              <a:t>(condition)</a:t>
            </a:r>
            <a:endParaRPr/>
          </a:p>
          <a:p>
            <a:pPr indent="0" lvl="0" marL="0" rtl="0" algn="l">
              <a:spcBef>
                <a:spcPts val="360"/>
              </a:spcBef>
              <a:spcAft>
                <a:spcPts val="0"/>
              </a:spcAft>
              <a:buClr>
                <a:srgbClr val="888888"/>
              </a:buClr>
              <a:buSzPts val="1800"/>
              <a:buNone/>
            </a:pPr>
            <a:r>
              <a:rPr lang="en-US" sz="1800"/>
              <a:t>{</a:t>
            </a:r>
            <a:endParaRPr/>
          </a:p>
          <a:p>
            <a:pPr indent="0" lvl="0" marL="0" rtl="0" algn="l">
              <a:spcBef>
                <a:spcPts val="360"/>
              </a:spcBef>
              <a:spcAft>
                <a:spcPts val="0"/>
              </a:spcAft>
              <a:buClr>
                <a:srgbClr val="888888"/>
              </a:buClr>
              <a:buSzPts val="1800"/>
              <a:buNone/>
            </a:pPr>
            <a:r>
              <a:rPr lang="en-US" sz="1800"/>
              <a:t>//statement 1</a:t>
            </a:r>
            <a:endParaRPr/>
          </a:p>
          <a:p>
            <a:pPr indent="0" lvl="0" marL="0" rtl="0" algn="l">
              <a:spcBef>
                <a:spcPts val="360"/>
              </a:spcBef>
              <a:spcAft>
                <a:spcPts val="0"/>
              </a:spcAft>
              <a:buClr>
                <a:srgbClr val="888888"/>
              </a:buClr>
              <a:buSzPts val="1800"/>
              <a:buNone/>
            </a:pPr>
            <a:r>
              <a:rPr lang="en-US" sz="1800"/>
              <a:t>}</a:t>
            </a:r>
            <a:endParaRPr/>
          </a:p>
          <a:p>
            <a:pPr indent="0" lvl="0" marL="0" rtl="0" algn="l">
              <a:spcBef>
                <a:spcPts val="360"/>
              </a:spcBef>
              <a:spcAft>
                <a:spcPts val="0"/>
              </a:spcAft>
              <a:buClr>
                <a:srgbClr val="888888"/>
              </a:buClr>
              <a:buSzPts val="1800"/>
              <a:buNone/>
            </a:pPr>
            <a:r>
              <a:rPr lang="en-US" sz="1800"/>
              <a:t>Eg) . </a:t>
            </a:r>
            <a:r>
              <a:rPr lang="en-US" sz="1800">
                <a:solidFill>
                  <a:srgbClr val="FF0000"/>
                </a:solidFill>
              </a:rPr>
              <a:t>if</a:t>
            </a:r>
            <a:r>
              <a:rPr lang="en-US" sz="1800"/>
              <a:t>(z&lt;20)</a:t>
            </a:r>
            <a:endParaRPr/>
          </a:p>
          <a:p>
            <a:pPr indent="0" lvl="0" marL="0" rtl="0" algn="l">
              <a:spcBef>
                <a:spcPts val="360"/>
              </a:spcBef>
              <a:spcAft>
                <a:spcPts val="0"/>
              </a:spcAft>
              <a:buClr>
                <a:srgbClr val="888888"/>
              </a:buClr>
              <a:buSzPts val="1800"/>
              <a:buNone/>
            </a:pPr>
            <a:r>
              <a:rPr lang="en-US" sz="1800"/>
              <a:t>{</a:t>
            </a:r>
            <a:endParaRPr/>
          </a:p>
          <a:p>
            <a:pPr indent="0" lvl="0" marL="0" rtl="0" algn="l">
              <a:spcBef>
                <a:spcPts val="360"/>
              </a:spcBef>
              <a:spcAft>
                <a:spcPts val="0"/>
              </a:spcAft>
              <a:buClr>
                <a:srgbClr val="888888"/>
              </a:buClr>
              <a:buSzPts val="1800"/>
              <a:buNone/>
            </a:pPr>
            <a:r>
              <a:rPr lang="en-US" sz="1800"/>
              <a:t>//statements</a:t>
            </a:r>
            <a:endParaRPr/>
          </a:p>
          <a:p>
            <a:pPr indent="0" lvl="0" marL="0" rtl="0" algn="l">
              <a:spcBef>
                <a:spcPts val="360"/>
              </a:spcBef>
              <a:spcAft>
                <a:spcPts val="0"/>
              </a:spcAft>
              <a:buClr>
                <a:srgbClr val="888888"/>
              </a:buClr>
              <a:buSzPts val="1800"/>
              <a:buNone/>
            </a:pPr>
            <a:r>
              <a:rPr lang="en-US" sz="1800"/>
              <a:t>}</a:t>
            </a:r>
            <a:endParaRPr/>
          </a:p>
          <a:p>
            <a:pPr indent="0" lvl="0" marL="0" rtl="0" algn="l">
              <a:spcBef>
                <a:spcPts val="360"/>
              </a:spcBef>
              <a:spcAft>
                <a:spcPts val="0"/>
              </a:spcAft>
              <a:buClr>
                <a:srgbClr val="888888"/>
              </a:buClr>
              <a:buSzPts val="1800"/>
              <a:buNone/>
            </a:pPr>
            <a:r>
              <a:rPr lang="en-US" sz="1800"/>
              <a:t>#2. to  execute one set of statements when a condition is true, and execute another set of statements, when condition is false</a:t>
            </a:r>
            <a:endParaRPr/>
          </a:p>
          <a:p>
            <a:pPr indent="0" lvl="0" marL="0" rtl="0" algn="l">
              <a:spcBef>
                <a:spcPts val="360"/>
              </a:spcBef>
              <a:spcAft>
                <a:spcPts val="0"/>
              </a:spcAft>
              <a:buClr>
                <a:srgbClr val="FF0000"/>
              </a:buClr>
              <a:buSzPts val="1800"/>
              <a:buNone/>
            </a:pPr>
            <a:r>
              <a:rPr lang="en-US" sz="1800">
                <a:solidFill>
                  <a:srgbClr val="FF0000"/>
                </a:solidFill>
              </a:rPr>
              <a:t>if</a:t>
            </a:r>
            <a:r>
              <a:rPr lang="en-US" sz="1800"/>
              <a:t>(condition)</a:t>
            </a:r>
            <a:endParaRPr/>
          </a:p>
          <a:p>
            <a:pPr indent="0" lvl="0" marL="0" rtl="0" algn="l">
              <a:spcBef>
                <a:spcPts val="360"/>
              </a:spcBef>
              <a:spcAft>
                <a:spcPts val="0"/>
              </a:spcAft>
              <a:buClr>
                <a:srgbClr val="888888"/>
              </a:buClr>
              <a:buSzPts val="1800"/>
              <a:buNone/>
            </a:pPr>
            <a:r>
              <a:rPr lang="en-US" sz="1800"/>
              <a:t>{</a:t>
            </a:r>
            <a:endParaRPr/>
          </a:p>
          <a:p>
            <a:pPr indent="0" lvl="0" marL="0" rtl="0" algn="l">
              <a:spcBef>
                <a:spcPts val="360"/>
              </a:spcBef>
              <a:spcAft>
                <a:spcPts val="0"/>
              </a:spcAft>
              <a:buClr>
                <a:srgbClr val="888888"/>
              </a:buClr>
              <a:buSzPts val="1800"/>
              <a:buNone/>
            </a:pPr>
            <a:r>
              <a:rPr lang="en-US" sz="1800"/>
              <a:t>//statements 1</a:t>
            </a:r>
            <a:endParaRPr/>
          </a:p>
          <a:p>
            <a:pPr indent="0" lvl="0" marL="0" rtl="0" algn="l">
              <a:spcBef>
                <a:spcPts val="360"/>
              </a:spcBef>
              <a:spcAft>
                <a:spcPts val="0"/>
              </a:spcAft>
              <a:buClr>
                <a:srgbClr val="888888"/>
              </a:buClr>
              <a:buSzPts val="1800"/>
              <a:buNone/>
            </a:pPr>
            <a:r>
              <a:rPr lang="en-US" sz="1800"/>
              <a:t>}</a:t>
            </a:r>
            <a:r>
              <a:rPr lang="en-US" sz="1800">
                <a:solidFill>
                  <a:srgbClr val="FF0000"/>
                </a:solidFill>
              </a:rPr>
              <a:t>else</a:t>
            </a:r>
            <a:endParaRPr/>
          </a:p>
          <a:p>
            <a:pPr indent="0" lvl="0" marL="0" rtl="0" algn="l">
              <a:spcBef>
                <a:spcPts val="360"/>
              </a:spcBef>
              <a:spcAft>
                <a:spcPts val="0"/>
              </a:spcAft>
              <a:buClr>
                <a:srgbClr val="888888"/>
              </a:buClr>
              <a:buSzPts val="1800"/>
              <a:buNone/>
            </a:pPr>
            <a:r>
              <a:rPr lang="en-US" sz="1800"/>
              <a:t>{</a:t>
            </a:r>
            <a:endParaRPr/>
          </a:p>
          <a:p>
            <a:pPr indent="0" lvl="0" marL="0" rtl="0" algn="l">
              <a:spcBef>
                <a:spcPts val="360"/>
              </a:spcBef>
              <a:spcAft>
                <a:spcPts val="0"/>
              </a:spcAft>
              <a:buClr>
                <a:srgbClr val="888888"/>
              </a:buClr>
              <a:buSzPts val="1800"/>
              <a:buNone/>
            </a:pPr>
            <a:r>
              <a:rPr lang="en-US" sz="1800"/>
              <a:t>//statements 2</a:t>
            </a:r>
            <a:endParaRPr/>
          </a:p>
          <a:p>
            <a:pPr indent="0" lvl="0" marL="0" rtl="0" algn="l">
              <a:spcBef>
                <a:spcPts val="360"/>
              </a:spcBef>
              <a:spcAft>
                <a:spcPts val="0"/>
              </a:spcAft>
              <a:buClr>
                <a:srgbClr val="888888"/>
              </a:buClr>
              <a:buSzPts val="1800"/>
              <a:buNone/>
            </a:pPr>
            <a:r>
              <a:rPr lang="en-US" sz="1800"/>
              <a:t>}</a:t>
            </a:r>
            <a:endParaRPr/>
          </a:p>
          <a:p>
            <a:pPr indent="0" lvl="0" marL="0" rtl="0" algn="l">
              <a:spcBef>
                <a:spcPts val="240"/>
              </a:spcBef>
              <a:spcAft>
                <a:spcPts val="0"/>
              </a:spcAft>
              <a:buClr>
                <a:srgbClr val="888888"/>
              </a:buClr>
              <a:buSzPts val="1200"/>
              <a:buNone/>
            </a:pPr>
            <a:r>
              <a:t/>
            </a:r>
            <a:endParaRPr sz="1200"/>
          </a:p>
        </p:txBody>
      </p:sp>
      <p:sp>
        <p:nvSpPr>
          <p:cNvPr id="306" name="Google Shape;306;p32"/>
          <p:cNvSpPr/>
          <p:nvPr/>
        </p:nvSpPr>
        <p:spPr>
          <a:xfrm>
            <a:off x="4191000" y="0"/>
            <a:ext cx="4572000" cy="6432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#3. </a:t>
            </a:r>
            <a:endParaRPr sz="2800">
              <a:solidFill>
                <a:srgbClr val="FF0000"/>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if</a:t>
            </a:r>
            <a:r>
              <a:rPr lang="en-US" sz="2400">
                <a:solidFill>
                  <a:schemeClr val="dk1"/>
                </a:solidFill>
                <a:latin typeface="Calibri"/>
                <a:ea typeface="Calibri"/>
                <a:cs typeface="Calibri"/>
                <a:sym typeface="Calibri"/>
              </a:rPr>
              <a:t>(condition1)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//statements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else if</a:t>
            </a:r>
            <a:r>
              <a:rPr lang="en-US" sz="2400">
                <a:solidFill>
                  <a:schemeClr val="dk1"/>
                </a:solidFill>
                <a:latin typeface="Calibri"/>
                <a:ea typeface="Calibri"/>
                <a:cs typeface="Calibri"/>
                <a:sym typeface="Calibri"/>
              </a:rPr>
              <a:t>(condition2)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//statements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else if</a:t>
            </a:r>
            <a:r>
              <a:rPr lang="en-US" sz="2400">
                <a:solidFill>
                  <a:schemeClr val="dk1"/>
                </a:solidFill>
                <a:latin typeface="Calibri"/>
                <a:ea typeface="Calibri"/>
                <a:cs typeface="Calibri"/>
                <a:sym typeface="Calibri"/>
              </a:rPr>
              <a:t>(condition3)</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//statements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else</a:t>
            </a:r>
            <a:r>
              <a:rPr lang="en-US" sz="2400">
                <a:solidFill>
                  <a:schemeClr val="dk1"/>
                </a:solidFill>
                <a:latin typeface="Calibri"/>
                <a:ea typeface="Calibri"/>
                <a:cs typeface="Calibri"/>
                <a:sym typeface="Calibri"/>
              </a:rPr>
              <a:t> //else is optional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07" name="Google Shape;307;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2000"/>
              <a:buNone/>
            </a:pPr>
            <a:r>
              <a:rPr lang="en-US" sz="2000">
                <a:solidFill>
                  <a:srgbClr val="FF0000"/>
                </a:solidFill>
              </a:rPr>
              <a:t>Nested if is valid</a:t>
            </a:r>
            <a:endParaRPr/>
          </a:p>
          <a:p>
            <a:pPr indent="0" lvl="0" marL="0" rtl="0" algn="l">
              <a:lnSpc>
                <a:spcPct val="80000"/>
              </a:lnSpc>
              <a:spcBef>
                <a:spcPts val="400"/>
              </a:spcBef>
              <a:spcAft>
                <a:spcPts val="0"/>
              </a:spcAft>
              <a:buClr>
                <a:srgbClr val="888888"/>
              </a:buClr>
              <a:buSzPts val="2000"/>
              <a:buNone/>
            </a:pPr>
            <a:r>
              <a:rPr lang="en-US" sz="2000"/>
              <a:t>if(condition1) //outer if</a:t>
            </a:r>
            <a:endParaRPr/>
          </a:p>
          <a:p>
            <a:pPr indent="0" lvl="0" marL="0" rtl="0" algn="l">
              <a:lnSpc>
                <a:spcPct val="80000"/>
              </a:lnSpc>
              <a:spcBef>
                <a:spcPts val="400"/>
              </a:spcBef>
              <a:spcAft>
                <a:spcPts val="0"/>
              </a:spcAft>
              <a:buClr>
                <a:srgbClr val="888888"/>
              </a:buClr>
              <a:buSzPts val="2000"/>
              <a:buNone/>
            </a:pPr>
            <a:r>
              <a:rPr lang="en-US" sz="2000"/>
              <a:t>{</a:t>
            </a:r>
            <a:endParaRPr/>
          </a:p>
          <a:p>
            <a:pPr indent="0" lvl="0" marL="0" rtl="0" algn="l">
              <a:lnSpc>
                <a:spcPct val="80000"/>
              </a:lnSpc>
              <a:spcBef>
                <a:spcPts val="400"/>
              </a:spcBef>
              <a:spcAft>
                <a:spcPts val="0"/>
              </a:spcAft>
              <a:buClr>
                <a:srgbClr val="888888"/>
              </a:buClr>
              <a:buSzPts val="2000"/>
              <a:buNone/>
            </a:pPr>
            <a:r>
              <a:rPr lang="en-US" sz="2000"/>
              <a:t>//statements to execute when condition1 is true</a:t>
            </a:r>
            <a:endParaRPr/>
          </a:p>
          <a:p>
            <a:pPr indent="0" lvl="0" marL="0" rtl="0" algn="l">
              <a:lnSpc>
                <a:spcPct val="80000"/>
              </a:lnSpc>
              <a:spcBef>
                <a:spcPts val="400"/>
              </a:spcBef>
              <a:spcAft>
                <a:spcPts val="0"/>
              </a:spcAft>
              <a:buClr>
                <a:srgbClr val="888888"/>
              </a:buClr>
              <a:buSzPts val="2000"/>
              <a:buNone/>
            </a:pPr>
            <a:r>
              <a:rPr lang="en-US" sz="2000"/>
              <a:t>	if(condition2) //inner if</a:t>
            </a:r>
            <a:endParaRPr/>
          </a:p>
          <a:p>
            <a:pPr indent="0" lvl="0" marL="0" rtl="0" algn="l">
              <a:lnSpc>
                <a:spcPct val="80000"/>
              </a:lnSpc>
              <a:spcBef>
                <a:spcPts val="400"/>
              </a:spcBef>
              <a:spcAft>
                <a:spcPts val="0"/>
              </a:spcAft>
              <a:buClr>
                <a:srgbClr val="888888"/>
              </a:buClr>
              <a:buSzPts val="2000"/>
              <a:buNone/>
            </a:pPr>
            <a:r>
              <a:rPr lang="en-US" sz="2000"/>
              <a:t>	{</a:t>
            </a:r>
            <a:endParaRPr/>
          </a:p>
          <a:p>
            <a:pPr indent="0" lvl="0" marL="0" rtl="0" algn="l">
              <a:lnSpc>
                <a:spcPct val="80000"/>
              </a:lnSpc>
              <a:spcBef>
                <a:spcPts val="400"/>
              </a:spcBef>
              <a:spcAft>
                <a:spcPts val="0"/>
              </a:spcAft>
              <a:buClr>
                <a:srgbClr val="888888"/>
              </a:buClr>
              <a:buSzPts val="2000"/>
              <a:buNone/>
            </a:pPr>
            <a:r>
              <a:rPr lang="en-US" sz="2000"/>
              <a:t>		//statements to execute when condition1 and condition2 are true</a:t>
            </a:r>
            <a:endParaRPr/>
          </a:p>
          <a:p>
            <a:pPr indent="0" lvl="0" marL="0" rtl="0" algn="l">
              <a:lnSpc>
                <a:spcPct val="80000"/>
              </a:lnSpc>
              <a:spcBef>
                <a:spcPts val="400"/>
              </a:spcBef>
              <a:spcAft>
                <a:spcPts val="0"/>
              </a:spcAft>
              <a:buClr>
                <a:srgbClr val="888888"/>
              </a:buClr>
              <a:buSzPts val="2000"/>
              <a:buNone/>
            </a:pPr>
            <a:r>
              <a:rPr lang="en-US" sz="2000"/>
              <a:t>	}</a:t>
            </a:r>
            <a:endParaRPr/>
          </a:p>
          <a:p>
            <a:pPr indent="0" lvl="0" marL="0" rtl="0" algn="l">
              <a:lnSpc>
                <a:spcPct val="80000"/>
              </a:lnSpc>
              <a:spcBef>
                <a:spcPts val="400"/>
              </a:spcBef>
              <a:spcAft>
                <a:spcPts val="0"/>
              </a:spcAft>
              <a:buClr>
                <a:srgbClr val="888888"/>
              </a:buClr>
              <a:buSzPts val="2000"/>
              <a:buNone/>
            </a:pPr>
            <a:r>
              <a:rPr lang="en-US" sz="2000"/>
              <a:t>}</a:t>
            </a:r>
            <a:endParaRPr/>
          </a:p>
          <a:p>
            <a:pPr indent="0" lvl="0" marL="0" rtl="0" algn="l">
              <a:lnSpc>
                <a:spcPct val="80000"/>
              </a:lnSpc>
              <a:spcBef>
                <a:spcPts val="400"/>
              </a:spcBef>
              <a:spcAft>
                <a:spcPts val="0"/>
              </a:spcAft>
              <a:buClr>
                <a:srgbClr val="FF0000"/>
              </a:buClr>
              <a:buSzPts val="2000"/>
              <a:buNone/>
            </a:pPr>
            <a:r>
              <a:rPr lang="en-US" sz="2000">
                <a:solidFill>
                  <a:srgbClr val="FF0000"/>
                </a:solidFill>
              </a:rPr>
              <a:t>Find difference between above and below</a:t>
            </a:r>
            <a:endParaRPr/>
          </a:p>
          <a:p>
            <a:pPr indent="0" lvl="0" marL="0" rtl="0" algn="l">
              <a:lnSpc>
                <a:spcPct val="80000"/>
              </a:lnSpc>
              <a:spcBef>
                <a:spcPts val="400"/>
              </a:spcBef>
              <a:spcAft>
                <a:spcPts val="0"/>
              </a:spcAft>
              <a:buClr>
                <a:srgbClr val="888888"/>
              </a:buClr>
              <a:buSzPts val="2000"/>
              <a:buNone/>
            </a:pPr>
            <a:r>
              <a:rPr lang="en-US" sz="2000"/>
              <a:t>if(condition1 &amp;&amp; condition2 )</a:t>
            </a:r>
            <a:endParaRPr/>
          </a:p>
          <a:p>
            <a:pPr indent="0" lvl="0" marL="0" rtl="0" algn="l">
              <a:lnSpc>
                <a:spcPct val="80000"/>
              </a:lnSpc>
              <a:spcBef>
                <a:spcPts val="400"/>
              </a:spcBef>
              <a:spcAft>
                <a:spcPts val="0"/>
              </a:spcAft>
              <a:buClr>
                <a:srgbClr val="888888"/>
              </a:buClr>
              <a:buSzPts val="2000"/>
              <a:buNone/>
            </a:pPr>
            <a:r>
              <a:rPr lang="en-US" sz="2000"/>
              <a:t>{		</a:t>
            </a:r>
            <a:endParaRPr/>
          </a:p>
          <a:p>
            <a:pPr indent="0" lvl="0" marL="0" rtl="0" algn="l">
              <a:lnSpc>
                <a:spcPct val="80000"/>
              </a:lnSpc>
              <a:spcBef>
                <a:spcPts val="400"/>
              </a:spcBef>
              <a:spcAft>
                <a:spcPts val="0"/>
              </a:spcAft>
              <a:buClr>
                <a:srgbClr val="888888"/>
              </a:buClr>
              <a:buSzPts val="2000"/>
              <a:buNone/>
            </a:pPr>
            <a:r>
              <a:rPr lang="en-US" sz="2000"/>
              <a:t>	//statements to execute when condition1 and 2 are true</a:t>
            </a:r>
            <a:endParaRPr/>
          </a:p>
          <a:p>
            <a:pPr indent="0" lvl="0" marL="0" rtl="0" algn="l">
              <a:lnSpc>
                <a:spcPct val="80000"/>
              </a:lnSpc>
              <a:spcBef>
                <a:spcPts val="400"/>
              </a:spcBef>
              <a:spcAft>
                <a:spcPts val="0"/>
              </a:spcAft>
              <a:buClr>
                <a:srgbClr val="888888"/>
              </a:buClr>
              <a:buSzPts val="2000"/>
              <a:buNone/>
            </a:pPr>
            <a:r>
              <a:rPr lang="en-US" sz="2000"/>
              <a:t>}</a:t>
            </a:r>
            <a:endParaRPr/>
          </a:p>
          <a:p>
            <a:pPr indent="0" lvl="0" marL="0" rtl="0" algn="l">
              <a:lnSpc>
                <a:spcPct val="80000"/>
              </a:lnSpc>
              <a:spcBef>
                <a:spcPts val="400"/>
              </a:spcBef>
              <a:spcAft>
                <a:spcPts val="0"/>
              </a:spcAft>
              <a:buClr>
                <a:srgbClr val="888888"/>
              </a:buClr>
              <a:buSzPts val="2000"/>
              <a:buNone/>
            </a:pPr>
            <a:r>
              <a:t/>
            </a:r>
            <a:endParaRPr sz="2000"/>
          </a:p>
          <a:p>
            <a:pPr indent="0" lvl="0" marL="0" rtl="0" algn="l">
              <a:lnSpc>
                <a:spcPct val="80000"/>
              </a:lnSpc>
              <a:spcBef>
                <a:spcPts val="400"/>
              </a:spcBef>
              <a:spcAft>
                <a:spcPts val="0"/>
              </a:spcAft>
              <a:buClr>
                <a:srgbClr val="888888"/>
              </a:buClr>
              <a:buSzPts val="2000"/>
              <a:buNone/>
            </a:pPr>
            <a:r>
              <a:rPr lang="en-US" sz="2000"/>
              <a:t>if(condition1 || condition2 )</a:t>
            </a:r>
            <a:endParaRPr/>
          </a:p>
          <a:p>
            <a:pPr indent="0" lvl="0" marL="0" rtl="0" algn="l">
              <a:lnSpc>
                <a:spcPct val="80000"/>
              </a:lnSpc>
              <a:spcBef>
                <a:spcPts val="400"/>
              </a:spcBef>
              <a:spcAft>
                <a:spcPts val="0"/>
              </a:spcAft>
              <a:buClr>
                <a:srgbClr val="888888"/>
              </a:buClr>
              <a:buSzPts val="2000"/>
              <a:buNone/>
            </a:pPr>
            <a:r>
              <a:rPr lang="en-US" sz="2000"/>
              <a:t>{		</a:t>
            </a:r>
            <a:endParaRPr/>
          </a:p>
          <a:p>
            <a:pPr indent="0" lvl="0" marL="0" rtl="0" algn="l">
              <a:lnSpc>
                <a:spcPct val="80000"/>
              </a:lnSpc>
              <a:spcBef>
                <a:spcPts val="400"/>
              </a:spcBef>
              <a:spcAft>
                <a:spcPts val="0"/>
              </a:spcAft>
              <a:buClr>
                <a:srgbClr val="888888"/>
              </a:buClr>
              <a:buSzPts val="2000"/>
              <a:buNone/>
            </a:pPr>
            <a:r>
              <a:rPr lang="en-US" sz="2000"/>
              <a:t>	//statements to execute when either condition1 or 2 is true</a:t>
            </a:r>
            <a:endParaRPr/>
          </a:p>
          <a:p>
            <a:pPr indent="0" lvl="0" marL="0" rtl="0" algn="l">
              <a:lnSpc>
                <a:spcPct val="80000"/>
              </a:lnSpc>
              <a:spcBef>
                <a:spcPts val="400"/>
              </a:spcBef>
              <a:spcAft>
                <a:spcPts val="0"/>
              </a:spcAft>
              <a:buClr>
                <a:srgbClr val="888888"/>
              </a:buClr>
              <a:buSzPts val="2000"/>
              <a:buNone/>
            </a:pPr>
            <a:r>
              <a:rPr lang="en-US" sz="2000"/>
              <a:t>}</a:t>
            </a:r>
            <a:endParaRPr/>
          </a:p>
          <a:p>
            <a:pPr indent="0" lvl="0" marL="0" rtl="0" algn="l">
              <a:lnSpc>
                <a:spcPct val="80000"/>
              </a:lnSpc>
              <a:spcBef>
                <a:spcPts val="400"/>
              </a:spcBef>
              <a:spcAft>
                <a:spcPts val="0"/>
              </a:spcAft>
              <a:buClr>
                <a:srgbClr val="888888"/>
              </a:buClr>
              <a:buSzPts val="2000"/>
              <a:buNone/>
            </a:pPr>
            <a:r>
              <a:t/>
            </a:r>
            <a:endParaRPr sz="2000"/>
          </a:p>
          <a:p>
            <a:pPr indent="0" lvl="0" marL="0" rtl="0" algn="l">
              <a:lnSpc>
                <a:spcPct val="80000"/>
              </a:lnSpc>
              <a:spcBef>
                <a:spcPts val="400"/>
              </a:spcBef>
              <a:spcAft>
                <a:spcPts val="0"/>
              </a:spcAft>
              <a:buClr>
                <a:srgbClr val="888888"/>
              </a:buClr>
              <a:buSzPts val="2000"/>
              <a:buNone/>
            </a:pPr>
            <a:r>
              <a:t/>
            </a:r>
            <a:endParaRPr sz="2000"/>
          </a:p>
          <a:p>
            <a:pPr indent="0" lvl="0" marL="0" rtl="0" algn="l">
              <a:lnSpc>
                <a:spcPct val="80000"/>
              </a:lnSpc>
              <a:spcBef>
                <a:spcPts val="400"/>
              </a:spcBef>
              <a:spcAft>
                <a:spcPts val="0"/>
              </a:spcAft>
              <a:buClr>
                <a:srgbClr val="888888"/>
              </a:buClr>
              <a:buSzPts val="2000"/>
              <a:buNone/>
            </a:pPr>
            <a:r>
              <a:rPr lang="en-US" sz="2000"/>
              <a:t>The execution flow differs when condition1 is true and condition is false</a:t>
            </a:r>
            <a:endParaRPr/>
          </a:p>
          <a:p>
            <a:pPr indent="0" lvl="0" marL="0" rtl="0" algn="l">
              <a:lnSpc>
                <a:spcPct val="80000"/>
              </a:lnSpc>
              <a:spcBef>
                <a:spcPts val="400"/>
              </a:spcBef>
              <a:spcAft>
                <a:spcPts val="0"/>
              </a:spcAft>
              <a:buClr>
                <a:srgbClr val="888888"/>
              </a:buClr>
              <a:buSzPts val="2000"/>
              <a:buNone/>
            </a:pPr>
            <a:r>
              <a:t/>
            </a:r>
            <a:endParaRPr sz="2000"/>
          </a:p>
          <a:p>
            <a:pPr indent="0" lvl="0" marL="0" rtl="0" algn="l">
              <a:lnSpc>
                <a:spcPct val="80000"/>
              </a:lnSpc>
              <a:spcBef>
                <a:spcPts val="400"/>
              </a:spcBef>
              <a:spcAft>
                <a:spcPts val="0"/>
              </a:spcAft>
              <a:buClr>
                <a:srgbClr val="888888"/>
              </a:buClr>
              <a:buSzPts val="2000"/>
              <a:buNone/>
            </a:pPr>
            <a:r>
              <a:t/>
            </a:r>
            <a:endParaRPr sz="2000"/>
          </a:p>
        </p:txBody>
      </p:sp>
      <p:sp>
        <p:nvSpPr>
          <p:cNvPr id="313" name="Google Shape;31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4"/>
          <p:cNvSpPr txBox="1"/>
          <p:nvPr>
            <p:ph idx="1" type="subTitle"/>
          </p:nvPr>
        </p:nvSpPr>
        <p:spPr>
          <a:xfrm>
            <a:off x="304800" y="228600"/>
            <a:ext cx="8305800" cy="6400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2960"/>
              <a:buNone/>
            </a:pPr>
            <a:r>
              <a:rPr lang="en-US" sz="2960"/>
              <a:t>switch()</a:t>
            </a:r>
            <a:endParaRPr/>
          </a:p>
          <a:p>
            <a:pPr indent="0" lvl="0" marL="0" rtl="0" algn="l">
              <a:lnSpc>
                <a:spcPct val="80000"/>
              </a:lnSpc>
              <a:spcBef>
                <a:spcPts val="592"/>
              </a:spcBef>
              <a:spcAft>
                <a:spcPts val="0"/>
              </a:spcAft>
              <a:buClr>
                <a:srgbClr val="888888"/>
              </a:buClr>
              <a:buSzPts val="2960"/>
              <a:buNone/>
            </a:pPr>
            <a:r>
              <a:rPr lang="en-US" sz="2960"/>
              <a:t>{</a:t>
            </a:r>
            <a:endParaRPr/>
          </a:p>
          <a:p>
            <a:pPr indent="0" lvl="0" marL="0" rtl="0" algn="l">
              <a:lnSpc>
                <a:spcPct val="80000"/>
              </a:lnSpc>
              <a:spcBef>
                <a:spcPts val="592"/>
              </a:spcBef>
              <a:spcAft>
                <a:spcPts val="0"/>
              </a:spcAft>
              <a:buClr>
                <a:srgbClr val="888888"/>
              </a:buClr>
              <a:buSzPts val="2960"/>
              <a:buNone/>
            </a:pPr>
            <a:r>
              <a:rPr lang="en-US" sz="2960"/>
              <a:t>case 1:</a:t>
            </a:r>
            <a:endParaRPr/>
          </a:p>
          <a:p>
            <a:pPr indent="0" lvl="0" marL="0" rtl="0" algn="l">
              <a:lnSpc>
                <a:spcPct val="80000"/>
              </a:lnSpc>
              <a:spcBef>
                <a:spcPts val="592"/>
              </a:spcBef>
              <a:spcAft>
                <a:spcPts val="0"/>
              </a:spcAft>
              <a:buClr>
                <a:srgbClr val="888888"/>
              </a:buClr>
              <a:buSzPts val="2960"/>
              <a:buNone/>
            </a:pPr>
            <a:r>
              <a:rPr lang="en-US" sz="2960"/>
              <a:t>//statement;</a:t>
            </a:r>
            <a:endParaRPr/>
          </a:p>
          <a:p>
            <a:pPr indent="0" lvl="0" marL="0" rtl="0" algn="l">
              <a:lnSpc>
                <a:spcPct val="80000"/>
              </a:lnSpc>
              <a:spcBef>
                <a:spcPts val="592"/>
              </a:spcBef>
              <a:spcAft>
                <a:spcPts val="0"/>
              </a:spcAft>
              <a:buClr>
                <a:srgbClr val="888888"/>
              </a:buClr>
              <a:buSzPts val="2960"/>
              <a:buNone/>
            </a:pPr>
            <a:r>
              <a:rPr lang="en-US" sz="2960"/>
              <a:t>break;</a:t>
            </a:r>
            <a:endParaRPr/>
          </a:p>
          <a:p>
            <a:pPr indent="0" lvl="0" marL="0" rtl="0" algn="l">
              <a:lnSpc>
                <a:spcPct val="80000"/>
              </a:lnSpc>
              <a:spcBef>
                <a:spcPts val="592"/>
              </a:spcBef>
              <a:spcAft>
                <a:spcPts val="0"/>
              </a:spcAft>
              <a:buClr>
                <a:srgbClr val="888888"/>
              </a:buClr>
              <a:buSzPts val="2960"/>
              <a:buNone/>
            </a:pPr>
            <a:r>
              <a:t/>
            </a:r>
            <a:endParaRPr sz="2960"/>
          </a:p>
          <a:p>
            <a:pPr indent="0" lvl="0" marL="0" rtl="0" algn="l">
              <a:lnSpc>
                <a:spcPct val="80000"/>
              </a:lnSpc>
              <a:spcBef>
                <a:spcPts val="592"/>
              </a:spcBef>
              <a:spcAft>
                <a:spcPts val="0"/>
              </a:spcAft>
              <a:buClr>
                <a:srgbClr val="888888"/>
              </a:buClr>
              <a:buSzPts val="2960"/>
              <a:buNone/>
            </a:pPr>
            <a:r>
              <a:rPr lang="en-US" sz="2960"/>
              <a:t>case2:</a:t>
            </a:r>
            <a:endParaRPr/>
          </a:p>
          <a:p>
            <a:pPr indent="0" lvl="0" marL="0" rtl="0" algn="l">
              <a:lnSpc>
                <a:spcPct val="80000"/>
              </a:lnSpc>
              <a:spcBef>
                <a:spcPts val="592"/>
              </a:spcBef>
              <a:spcAft>
                <a:spcPts val="0"/>
              </a:spcAft>
              <a:buClr>
                <a:srgbClr val="888888"/>
              </a:buClr>
              <a:buSzPts val="2960"/>
              <a:buNone/>
            </a:pPr>
            <a:r>
              <a:rPr lang="en-US" sz="2960"/>
              <a:t>//statement;</a:t>
            </a:r>
            <a:endParaRPr/>
          </a:p>
          <a:p>
            <a:pPr indent="0" lvl="0" marL="0" rtl="0" algn="l">
              <a:lnSpc>
                <a:spcPct val="80000"/>
              </a:lnSpc>
              <a:spcBef>
                <a:spcPts val="592"/>
              </a:spcBef>
              <a:spcAft>
                <a:spcPts val="0"/>
              </a:spcAft>
              <a:buClr>
                <a:srgbClr val="888888"/>
              </a:buClr>
              <a:buSzPts val="2960"/>
              <a:buNone/>
            </a:pPr>
            <a:r>
              <a:rPr lang="en-US" sz="2960"/>
              <a:t>break;</a:t>
            </a:r>
            <a:endParaRPr/>
          </a:p>
          <a:p>
            <a:pPr indent="0" lvl="0" marL="0" rtl="0" algn="l">
              <a:lnSpc>
                <a:spcPct val="80000"/>
              </a:lnSpc>
              <a:spcBef>
                <a:spcPts val="592"/>
              </a:spcBef>
              <a:spcAft>
                <a:spcPts val="0"/>
              </a:spcAft>
              <a:buClr>
                <a:srgbClr val="888888"/>
              </a:buClr>
              <a:buSzPts val="2960"/>
              <a:buNone/>
            </a:pPr>
            <a:r>
              <a:t/>
            </a:r>
            <a:endParaRPr sz="2960"/>
          </a:p>
          <a:p>
            <a:pPr indent="0" lvl="0" marL="0" rtl="0" algn="l">
              <a:lnSpc>
                <a:spcPct val="80000"/>
              </a:lnSpc>
              <a:spcBef>
                <a:spcPts val="592"/>
              </a:spcBef>
              <a:spcAft>
                <a:spcPts val="0"/>
              </a:spcAft>
              <a:buClr>
                <a:srgbClr val="888888"/>
              </a:buClr>
              <a:buSzPts val="2960"/>
              <a:buNone/>
            </a:pPr>
            <a:r>
              <a:rPr lang="en-US" sz="2960"/>
              <a:t>default:</a:t>
            </a:r>
            <a:endParaRPr/>
          </a:p>
          <a:p>
            <a:pPr indent="0" lvl="0" marL="0" rtl="0" algn="l">
              <a:lnSpc>
                <a:spcPct val="80000"/>
              </a:lnSpc>
              <a:spcBef>
                <a:spcPts val="592"/>
              </a:spcBef>
              <a:spcAft>
                <a:spcPts val="0"/>
              </a:spcAft>
              <a:buClr>
                <a:srgbClr val="888888"/>
              </a:buClr>
              <a:buSzPts val="2960"/>
              <a:buNone/>
            </a:pPr>
            <a:r>
              <a:rPr lang="en-US" sz="2960"/>
              <a:t>//statement</a:t>
            </a:r>
            <a:endParaRPr/>
          </a:p>
          <a:p>
            <a:pPr indent="0" lvl="0" marL="0" rtl="0" algn="l">
              <a:lnSpc>
                <a:spcPct val="80000"/>
              </a:lnSpc>
              <a:spcBef>
                <a:spcPts val="592"/>
              </a:spcBef>
              <a:spcAft>
                <a:spcPts val="0"/>
              </a:spcAft>
              <a:buClr>
                <a:srgbClr val="888888"/>
              </a:buClr>
              <a:buSzPts val="2960"/>
              <a:buNone/>
            </a:pPr>
            <a:r>
              <a:rPr lang="en-US" sz="2960"/>
              <a:t>}</a:t>
            </a:r>
            <a:endParaRPr sz="2960"/>
          </a:p>
          <a:p>
            <a:pPr indent="0" lvl="0" marL="0" rtl="0" algn="l">
              <a:lnSpc>
                <a:spcPct val="80000"/>
              </a:lnSpc>
              <a:spcBef>
                <a:spcPts val="592"/>
              </a:spcBef>
              <a:spcAft>
                <a:spcPts val="0"/>
              </a:spcAft>
              <a:buClr>
                <a:srgbClr val="888888"/>
              </a:buClr>
              <a:buSzPts val="2960"/>
              <a:buNone/>
            </a:pPr>
            <a:r>
              <a:t/>
            </a:r>
            <a:endParaRPr sz="2960"/>
          </a:p>
          <a:p>
            <a:pPr indent="0" lvl="0" marL="0" rtl="0" algn="l">
              <a:lnSpc>
                <a:spcPct val="80000"/>
              </a:lnSpc>
              <a:spcBef>
                <a:spcPts val="592"/>
              </a:spcBef>
              <a:spcAft>
                <a:spcPts val="0"/>
              </a:spcAft>
              <a:buClr>
                <a:srgbClr val="888888"/>
              </a:buClr>
              <a:buSzPts val="2960"/>
              <a:buNone/>
            </a:pPr>
            <a:r>
              <a:t/>
            </a:r>
            <a:endParaRPr sz="2960"/>
          </a:p>
        </p:txBody>
      </p:sp>
      <p:sp>
        <p:nvSpPr>
          <p:cNvPr id="319" name="Google Shape;31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idx="1" type="subTitle"/>
          </p:nvPr>
        </p:nvSpPr>
        <p:spPr>
          <a:xfrm>
            <a:off x="304800" y="228600"/>
            <a:ext cx="5105400" cy="632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solidFill>
                  <a:schemeClr val="dk1"/>
                </a:solidFill>
              </a:rPr>
              <a:t>Loops are used to execute set of  program statements repeatedly, until condition is true</a:t>
            </a:r>
            <a:endParaRPr/>
          </a:p>
          <a:p>
            <a:pPr indent="-514350" lvl="0" marL="514350" rtl="0" algn="l">
              <a:lnSpc>
                <a:spcPct val="90000"/>
              </a:lnSpc>
              <a:spcBef>
                <a:spcPts val="400"/>
              </a:spcBef>
              <a:spcAft>
                <a:spcPts val="0"/>
              </a:spcAft>
              <a:buClr>
                <a:schemeClr val="dk1"/>
              </a:buClr>
              <a:buSzPts val="2000"/>
              <a:buNone/>
            </a:pPr>
            <a:r>
              <a:rPr lang="en-US" sz="2000">
                <a:solidFill>
                  <a:schemeClr val="dk1"/>
                </a:solidFill>
              </a:rPr>
              <a:t>1.for loop </a:t>
            </a:r>
            <a:endParaRPr/>
          </a:p>
          <a:p>
            <a:pPr indent="-514350" lvl="0" marL="514350" rtl="0" algn="l">
              <a:lnSpc>
                <a:spcPct val="90000"/>
              </a:lnSpc>
              <a:spcBef>
                <a:spcPts val="400"/>
              </a:spcBef>
              <a:spcAft>
                <a:spcPts val="0"/>
              </a:spcAft>
              <a:buClr>
                <a:schemeClr val="dk1"/>
              </a:buClr>
              <a:buSzPts val="2000"/>
              <a:buNone/>
            </a:pPr>
            <a:r>
              <a:rPr lang="en-US" sz="2000">
                <a:solidFill>
                  <a:schemeClr val="dk1"/>
                </a:solidFill>
              </a:rPr>
              <a:t>	</a:t>
            </a:r>
            <a:r>
              <a:rPr lang="en-US" sz="2000">
                <a:solidFill>
                  <a:srgbClr val="00B050"/>
                </a:solidFill>
              </a:rPr>
              <a:t>for</a:t>
            </a:r>
            <a:r>
              <a:rPr lang="en-US" sz="2000">
                <a:solidFill>
                  <a:srgbClr val="FF0000"/>
                </a:solidFill>
              </a:rPr>
              <a:t>(initialization;condition;expression)</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//…statements</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a:t>
            </a:r>
            <a:endParaRPr/>
          </a:p>
          <a:p>
            <a:pPr indent="-514350" lvl="0" marL="514350" rtl="0" algn="l">
              <a:lnSpc>
                <a:spcPct val="90000"/>
              </a:lnSpc>
              <a:spcBef>
                <a:spcPts val="400"/>
              </a:spcBef>
              <a:spcAft>
                <a:spcPts val="0"/>
              </a:spcAft>
              <a:buClr>
                <a:srgbClr val="888888"/>
              </a:buClr>
              <a:buSzPts val="2000"/>
              <a:buNone/>
            </a:pPr>
            <a:r>
              <a:t/>
            </a:r>
            <a:endParaRPr sz="2000">
              <a:solidFill>
                <a:schemeClr val="dk1"/>
              </a:solidFill>
            </a:endParaRPr>
          </a:p>
          <a:p>
            <a:pPr indent="-514350" lvl="0" marL="514350" rtl="0" algn="l">
              <a:lnSpc>
                <a:spcPct val="90000"/>
              </a:lnSpc>
              <a:spcBef>
                <a:spcPts val="400"/>
              </a:spcBef>
              <a:spcAft>
                <a:spcPts val="0"/>
              </a:spcAft>
              <a:buClr>
                <a:schemeClr val="dk1"/>
              </a:buClr>
              <a:buSzPts val="2000"/>
              <a:buNone/>
            </a:pPr>
            <a:r>
              <a:rPr lang="en-US" sz="2000">
                <a:solidFill>
                  <a:schemeClr val="dk1"/>
                </a:solidFill>
              </a:rPr>
              <a:t>2.While loop </a:t>
            </a:r>
            <a:endParaRPr/>
          </a:p>
          <a:p>
            <a:pPr indent="-514350" lvl="1" marL="971550" rtl="0" algn="l">
              <a:lnSpc>
                <a:spcPct val="90000"/>
              </a:lnSpc>
              <a:spcBef>
                <a:spcPts val="400"/>
              </a:spcBef>
              <a:spcAft>
                <a:spcPts val="0"/>
              </a:spcAft>
              <a:buClr>
                <a:srgbClr val="00B050"/>
              </a:buClr>
              <a:buSzPts val="2000"/>
              <a:buNone/>
            </a:pPr>
            <a:r>
              <a:rPr lang="en-US" sz="2000">
                <a:solidFill>
                  <a:srgbClr val="00B050"/>
                </a:solidFill>
              </a:rPr>
              <a:t>while</a:t>
            </a:r>
            <a:r>
              <a:rPr lang="en-US" sz="2000">
                <a:solidFill>
                  <a:srgbClr val="FF0000"/>
                </a:solidFill>
              </a:rPr>
              <a:t>(condition)</a:t>
            </a:r>
            <a:endParaRPr/>
          </a:p>
          <a:p>
            <a:pPr indent="-514350" lvl="1" marL="971550" rtl="0" algn="l">
              <a:lnSpc>
                <a:spcPct val="90000"/>
              </a:lnSpc>
              <a:spcBef>
                <a:spcPts val="400"/>
              </a:spcBef>
              <a:spcAft>
                <a:spcPts val="0"/>
              </a:spcAft>
              <a:buClr>
                <a:srgbClr val="FF0000"/>
              </a:buClr>
              <a:buSzPts val="2000"/>
              <a:buNone/>
            </a:pPr>
            <a:r>
              <a:rPr lang="en-US" sz="2000">
                <a:solidFill>
                  <a:srgbClr val="FF0000"/>
                </a:solidFill>
              </a:rPr>
              <a:t>{</a:t>
            </a:r>
            <a:endParaRPr/>
          </a:p>
          <a:p>
            <a:pPr indent="-514350" lvl="1" marL="971550" rtl="0" algn="l">
              <a:lnSpc>
                <a:spcPct val="90000"/>
              </a:lnSpc>
              <a:spcBef>
                <a:spcPts val="400"/>
              </a:spcBef>
              <a:spcAft>
                <a:spcPts val="0"/>
              </a:spcAft>
              <a:buClr>
                <a:srgbClr val="FF0000"/>
              </a:buClr>
              <a:buSzPts val="2000"/>
              <a:buNone/>
            </a:pPr>
            <a:r>
              <a:rPr lang="en-US" sz="2000">
                <a:solidFill>
                  <a:srgbClr val="FF0000"/>
                </a:solidFill>
              </a:rPr>
              <a:t>//…statements</a:t>
            </a:r>
            <a:endParaRPr/>
          </a:p>
          <a:p>
            <a:pPr indent="-514350" lvl="1" marL="971550" rtl="0" algn="l">
              <a:lnSpc>
                <a:spcPct val="90000"/>
              </a:lnSpc>
              <a:spcBef>
                <a:spcPts val="400"/>
              </a:spcBef>
              <a:spcAft>
                <a:spcPts val="0"/>
              </a:spcAft>
              <a:buClr>
                <a:srgbClr val="FF0000"/>
              </a:buClr>
              <a:buSzPts val="2000"/>
              <a:buNone/>
            </a:pPr>
            <a:r>
              <a:rPr lang="en-US" sz="2000">
                <a:solidFill>
                  <a:srgbClr val="FF0000"/>
                </a:solidFill>
              </a:rPr>
              <a:t>}</a:t>
            </a:r>
            <a:endParaRPr/>
          </a:p>
          <a:p>
            <a:pPr indent="-514350" lvl="0" marL="514350" rtl="0" algn="l">
              <a:lnSpc>
                <a:spcPct val="90000"/>
              </a:lnSpc>
              <a:spcBef>
                <a:spcPts val="400"/>
              </a:spcBef>
              <a:spcAft>
                <a:spcPts val="0"/>
              </a:spcAft>
              <a:buClr>
                <a:schemeClr val="dk1"/>
              </a:buClr>
              <a:buSzPts val="2000"/>
              <a:buNone/>
            </a:pPr>
            <a:r>
              <a:rPr lang="en-US" sz="2000">
                <a:solidFill>
                  <a:schemeClr val="dk1"/>
                </a:solidFill>
              </a:rPr>
              <a:t>3.Do while loop</a:t>
            </a:r>
            <a:endParaRPr/>
          </a:p>
          <a:p>
            <a:pPr indent="-514350" lvl="0" marL="514350" rtl="0" algn="l">
              <a:lnSpc>
                <a:spcPct val="90000"/>
              </a:lnSpc>
              <a:spcBef>
                <a:spcPts val="400"/>
              </a:spcBef>
              <a:spcAft>
                <a:spcPts val="0"/>
              </a:spcAft>
              <a:buClr>
                <a:schemeClr val="dk1"/>
              </a:buClr>
              <a:buSzPts val="2000"/>
              <a:buNone/>
            </a:pPr>
            <a:r>
              <a:rPr lang="en-US" sz="2000">
                <a:solidFill>
                  <a:schemeClr val="dk1"/>
                </a:solidFill>
              </a:rPr>
              <a:t>	</a:t>
            </a:r>
            <a:r>
              <a:rPr lang="en-US" sz="2000">
                <a:solidFill>
                  <a:srgbClr val="00B050"/>
                </a:solidFill>
              </a:rPr>
              <a:t>do</a:t>
            </a:r>
            <a:r>
              <a:rPr lang="en-US" sz="2000">
                <a:solidFill>
                  <a:srgbClr val="FF0000"/>
                </a:solidFill>
              </a:rPr>
              <a:t>{</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//…statements</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a:t>
            </a:r>
            <a:r>
              <a:rPr lang="en-US" sz="2000">
                <a:solidFill>
                  <a:srgbClr val="00B050"/>
                </a:solidFill>
              </a:rPr>
              <a:t>while</a:t>
            </a:r>
            <a:r>
              <a:rPr lang="en-US" sz="2000">
                <a:solidFill>
                  <a:srgbClr val="FF0000"/>
                </a:solidFill>
              </a:rPr>
              <a:t>(condition);</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Condition can be relational or logical expression</a:t>
            </a:r>
            <a:endParaRPr/>
          </a:p>
          <a:p>
            <a:pPr indent="-514350" lvl="0" marL="514350" rtl="0" algn="l">
              <a:lnSpc>
                <a:spcPct val="90000"/>
              </a:lnSpc>
              <a:spcBef>
                <a:spcPts val="280"/>
              </a:spcBef>
              <a:spcAft>
                <a:spcPts val="0"/>
              </a:spcAft>
              <a:buClr>
                <a:srgbClr val="888888"/>
              </a:buClr>
              <a:buSzPts val="1400"/>
              <a:buNone/>
            </a:pPr>
            <a:r>
              <a:t/>
            </a:r>
            <a:endParaRPr sz="1400">
              <a:solidFill>
                <a:schemeClr val="dk1"/>
              </a:solidFill>
            </a:endParaRPr>
          </a:p>
          <a:p>
            <a:pPr indent="0" lvl="0" marL="0" rtl="0" algn="l">
              <a:lnSpc>
                <a:spcPct val="90000"/>
              </a:lnSpc>
              <a:spcBef>
                <a:spcPts val="280"/>
              </a:spcBef>
              <a:spcAft>
                <a:spcPts val="0"/>
              </a:spcAft>
              <a:buClr>
                <a:srgbClr val="888888"/>
              </a:buClr>
              <a:buSzPts val="1400"/>
              <a:buNone/>
            </a:pPr>
            <a:r>
              <a:t/>
            </a:r>
            <a:endParaRPr sz="1400">
              <a:solidFill>
                <a:schemeClr val="dk1"/>
              </a:solidFill>
            </a:endParaRPr>
          </a:p>
          <a:p>
            <a:pPr indent="0" lvl="0" marL="0" rtl="0" algn="l">
              <a:lnSpc>
                <a:spcPct val="90000"/>
              </a:lnSpc>
              <a:spcBef>
                <a:spcPts val="280"/>
              </a:spcBef>
              <a:spcAft>
                <a:spcPts val="0"/>
              </a:spcAft>
              <a:buClr>
                <a:srgbClr val="888888"/>
              </a:buClr>
              <a:buSzPts val="1400"/>
              <a:buNone/>
            </a:pPr>
            <a:r>
              <a:t/>
            </a:r>
            <a:endParaRPr sz="1400">
              <a:solidFill>
                <a:schemeClr val="dk1"/>
              </a:solidFill>
            </a:endParaRPr>
          </a:p>
        </p:txBody>
      </p:sp>
      <p:sp>
        <p:nvSpPr>
          <p:cNvPr id="325" name="Google Shape;325;p35"/>
          <p:cNvSpPr/>
          <p:nvPr/>
        </p:nvSpPr>
        <p:spPr>
          <a:xfrm>
            <a:off x="4876800" y="381001"/>
            <a:ext cx="4267200" cy="5632311"/>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while executes zero or more times, entry controlled loop</a:t>
            </a:r>
            <a:endParaRPr/>
          </a:p>
          <a:p>
            <a:pPr indent="-514350" lvl="0" marL="5143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do while executes one or more times, exit controlled loop</a:t>
            </a:r>
            <a:endParaRPr/>
          </a:p>
          <a:p>
            <a:pPr indent="-361950" lvl="0" marL="5143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514350" lvl="0" marL="5143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Nested loops are valid i..e for within for or for within while, etc…</a:t>
            </a:r>
            <a:endParaRPr/>
          </a:p>
          <a:p>
            <a:pPr indent="-361950" lvl="0" marL="5143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514350" lvl="0" marL="514350" marR="0" rtl="0" algn="l">
              <a:spcBef>
                <a:spcPts val="0"/>
              </a:spcBef>
              <a:spcAft>
                <a:spcPts val="0"/>
              </a:spcAft>
              <a:buClr>
                <a:srgbClr val="00B050"/>
              </a:buClr>
              <a:buSzPts val="2400"/>
              <a:buFont typeface="Arial"/>
              <a:buChar char="•"/>
            </a:pPr>
            <a:r>
              <a:rPr lang="en-US" sz="2400">
                <a:solidFill>
                  <a:srgbClr val="00B050"/>
                </a:solidFill>
                <a:latin typeface="Calibri"/>
                <a:ea typeface="Calibri"/>
                <a:cs typeface="Calibri"/>
                <a:sym typeface="Calibri"/>
              </a:rPr>
              <a:t>break; </a:t>
            </a:r>
            <a:endParaRPr/>
          </a:p>
          <a:p>
            <a:pPr indent="-514350" lvl="0" marL="514350" marR="0" rtl="0" algn="l">
              <a:spcBef>
                <a:spcPts val="0"/>
              </a:spcBef>
              <a:spcAft>
                <a:spcPts val="0"/>
              </a:spcAft>
              <a:buNone/>
            </a:pPr>
            <a:r>
              <a:rPr lang="en-US" sz="2400">
                <a:solidFill>
                  <a:schemeClr val="dk1"/>
                </a:solidFill>
                <a:latin typeface="Calibri"/>
                <a:ea typeface="Calibri"/>
                <a:cs typeface="Calibri"/>
                <a:sym typeface="Calibri"/>
              </a:rPr>
              <a:t>        break exits from the  loop</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a:t>
            </a:r>
            <a:r>
              <a:rPr lang="en-US" sz="2400">
                <a:solidFill>
                  <a:srgbClr val="00B050"/>
                </a:solidFill>
                <a:latin typeface="Calibri"/>
                <a:ea typeface="Calibri"/>
                <a:cs typeface="Calibri"/>
                <a:sym typeface="Calibri"/>
              </a:rPr>
              <a:t>continue; </a:t>
            </a:r>
            <a:r>
              <a:rPr lang="en-US" sz="2400">
                <a:solidFill>
                  <a:schemeClr val="dk1"/>
                </a:solidFill>
                <a:latin typeface="Calibri"/>
                <a:ea typeface="Calibri"/>
                <a:cs typeface="Calibri"/>
                <a:sym typeface="Calibri"/>
              </a:rPr>
              <a:t>skips current iteration and continues loop with next iteration</a:t>
            </a:r>
            <a:endParaRPr/>
          </a:p>
        </p:txBody>
      </p:sp>
      <p:sp>
        <p:nvSpPr>
          <p:cNvPr id="326" name="Google Shape;32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idx="1" type="subTitle"/>
          </p:nvPr>
        </p:nvSpPr>
        <p:spPr>
          <a:xfrm>
            <a:off x="304800" y="228600"/>
            <a:ext cx="5105400" cy="632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sz="2000">
                <a:solidFill>
                  <a:schemeClr val="dk1"/>
                </a:solidFill>
              </a:rPr>
              <a:t>Enhanced For Loop</a:t>
            </a:r>
            <a:endParaRPr/>
          </a:p>
          <a:p>
            <a:pPr indent="0" lvl="0" marL="0" rtl="0" algn="l">
              <a:spcBef>
                <a:spcPts val="400"/>
              </a:spcBef>
              <a:spcAft>
                <a:spcPts val="0"/>
              </a:spcAft>
              <a:buClr>
                <a:srgbClr val="888888"/>
              </a:buClr>
              <a:buSzPts val="2000"/>
              <a:buNone/>
            </a:pPr>
            <a:r>
              <a:t/>
            </a:r>
            <a:endParaRPr sz="2000">
              <a:solidFill>
                <a:schemeClr val="dk1"/>
              </a:solidFill>
            </a:endParaRPr>
          </a:p>
          <a:p>
            <a:pPr indent="0" lvl="0" marL="0" rtl="0" algn="l">
              <a:spcBef>
                <a:spcPts val="400"/>
              </a:spcBef>
              <a:spcAft>
                <a:spcPts val="0"/>
              </a:spcAft>
              <a:buClr>
                <a:srgbClr val="888888"/>
              </a:buClr>
              <a:buSzPts val="2000"/>
              <a:buNone/>
            </a:pPr>
            <a:r>
              <a:rPr lang="en-US" sz="2000"/>
              <a:t>enhanced for loop has been introduced in Java 5 version.</a:t>
            </a:r>
            <a:endParaRPr/>
          </a:p>
          <a:p>
            <a:pPr indent="0" lvl="0" marL="0" rtl="0" algn="l">
              <a:spcBef>
                <a:spcPts val="400"/>
              </a:spcBef>
              <a:spcAft>
                <a:spcPts val="0"/>
              </a:spcAft>
              <a:buClr>
                <a:srgbClr val="888888"/>
              </a:buClr>
              <a:buSzPts val="2000"/>
              <a:buNone/>
            </a:pPr>
            <a:r>
              <a:t/>
            </a:r>
            <a:endParaRPr sz="2000">
              <a:solidFill>
                <a:schemeClr val="dk1"/>
              </a:solidFill>
            </a:endParaRPr>
          </a:p>
          <a:p>
            <a:pPr indent="0" lvl="0" marL="0" rtl="0" algn="l">
              <a:spcBef>
                <a:spcPts val="400"/>
              </a:spcBef>
              <a:spcAft>
                <a:spcPts val="0"/>
              </a:spcAft>
              <a:buClr>
                <a:srgbClr val="888888"/>
              </a:buClr>
              <a:buSzPts val="2000"/>
              <a:buNone/>
            </a:pPr>
            <a:r>
              <a:rPr lang="en-US" sz="2000"/>
              <a:t>It is mainly used to traverse thru individual elements including arrays or any Collection</a:t>
            </a:r>
            <a:endParaRPr sz="2000">
              <a:solidFill>
                <a:schemeClr val="dk1"/>
              </a:solidFill>
            </a:endParaRPr>
          </a:p>
          <a:p>
            <a:pPr indent="-514350" lvl="0" marL="514350" rtl="0" algn="l">
              <a:spcBef>
                <a:spcPts val="280"/>
              </a:spcBef>
              <a:spcAft>
                <a:spcPts val="0"/>
              </a:spcAft>
              <a:buClr>
                <a:srgbClr val="888888"/>
              </a:buClr>
              <a:buSzPts val="1400"/>
              <a:buNone/>
            </a:pPr>
            <a:r>
              <a:t/>
            </a:r>
            <a:endParaRPr sz="1400">
              <a:solidFill>
                <a:schemeClr val="dk1"/>
              </a:solidFill>
            </a:endParaRPr>
          </a:p>
          <a:p>
            <a:pPr indent="0" lvl="0" marL="0" rtl="0" algn="l">
              <a:spcBef>
                <a:spcPts val="280"/>
              </a:spcBef>
              <a:spcAft>
                <a:spcPts val="0"/>
              </a:spcAft>
              <a:buClr>
                <a:srgbClr val="888888"/>
              </a:buClr>
              <a:buSzPts val="1400"/>
              <a:buNone/>
            </a:pPr>
            <a:r>
              <a:t/>
            </a:r>
            <a:endParaRPr sz="1400">
              <a:solidFill>
                <a:schemeClr val="dk1"/>
              </a:solidFill>
            </a:endParaRPr>
          </a:p>
          <a:p>
            <a:pPr indent="0" lvl="0" marL="0" rtl="0" algn="l">
              <a:spcBef>
                <a:spcPts val="280"/>
              </a:spcBef>
              <a:spcAft>
                <a:spcPts val="0"/>
              </a:spcAft>
              <a:buClr>
                <a:srgbClr val="888888"/>
              </a:buClr>
              <a:buSzPts val="1400"/>
              <a:buNone/>
            </a:pPr>
            <a:r>
              <a:t/>
            </a:r>
            <a:endParaRPr sz="1400">
              <a:solidFill>
                <a:schemeClr val="dk1"/>
              </a:solidFill>
            </a:endParaRPr>
          </a:p>
        </p:txBody>
      </p:sp>
      <p:sp>
        <p:nvSpPr>
          <p:cNvPr id="332" name="Google Shape;33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7"/>
          <p:cNvSpPr txBox="1"/>
          <p:nvPr>
            <p:ph idx="1" type="subTitle"/>
          </p:nvPr>
        </p:nvSpPr>
        <p:spPr>
          <a:xfrm>
            <a:off x="304800" y="228600"/>
            <a:ext cx="7924800" cy="213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solidFill>
                  <a:schemeClr val="dk1"/>
                </a:solidFill>
              </a:rPr>
              <a:t>How for loop works</a:t>
            </a:r>
            <a:endParaRPr/>
          </a:p>
          <a:p>
            <a:pPr indent="-514350" lvl="0" marL="514350" rtl="0" algn="l">
              <a:lnSpc>
                <a:spcPct val="90000"/>
              </a:lnSpc>
              <a:spcBef>
                <a:spcPts val="400"/>
              </a:spcBef>
              <a:spcAft>
                <a:spcPts val="0"/>
              </a:spcAft>
              <a:buClr>
                <a:schemeClr val="dk1"/>
              </a:buClr>
              <a:buSzPts val="2000"/>
              <a:buNone/>
            </a:pPr>
            <a:r>
              <a:rPr lang="en-US" sz="2000">
                <a:solidFill>
                  <a:schemeClr val="dk1"/>
                </a:solidFill>
              </a:rPr>
              <a:t>1.for loop </a:t>
            </a:r>
            <a:endParaRPr/>
          </a:p>
          <a:p>
            <a:pPr indent="-514350" lvl="0" marL="514350" rtl="0" algn="l">
              <a:lnSpc>
                <a:spcPct val="90000"/>
              </a:lnSpc>
              <a:spcBef>
                <a:spcPts val="400"/>
              </a:spcBef>
              <a:spcAft>
                <a:spcPts val="0"/>
              </a:spcAft>
              <a:buClr>
                <a:schemeClr val="dk1"/>
              </a:buClr>
              <a:buSzPts val="2000"/>
              <a:buNone/>
            </a:pPr>
            <a:r>
              <a:rPr lang="en-US" sz="2000">
                <a:solidFill>
                  <a:schemeClr val="dk1"/>
                </a:solidFill>
              </a:rPr>
              <a:t>	</a:t>
            </a:r>
            <a:r>
              <a:rPr lang="en-US" sz="2000">
                <a:solidFill>
                  <a:srgbClr val="00B050"/>
                </a:solidFill>
              </a:rPr>
              <a:t>for</a:t>
            </a:r>
            <a:r>
              <a:rPr lang="en-US" sz="2000">
                <a:solidFill>
                  <a:srgbClr val="FF0000"/>
                </a:solidFill>
              </a:rPr>
              <a:t>(initialization;condition;expression)</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//…statements</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a:t>
            </a:r>
            <a:endParaRPr sz="1400">
              <a:solidFill>
                <a:schemeClr val="dk1"/>
              </a:solidFill>
            </a:endParaRPr>
          </a:p>
          <a:p>
            <a:pPr indent="0" lvl="0" marL="0" rtl="0" algn="l">
              <a:lnSpc>
                <a:spcPct val="90000"/>
              </a:lnSpc>
              <a:spcBef>
                <a:spcPts val="280"/>
              </a:spcBef>
              <a:spcAft>
                <a:spcPts val="0"/>
              </a:spcAft>
              <a:buClr>
                <a:srgbClr val="888888"/>
              </a:buClr>
              <a:buSzPts val="1400"/>
              <a:buNone/>
            </a:pPr>
            <a:r>
              <a:t/>
            </a:r>
            <a:endParaRPr sz="1400">
              <a:solidFill>
                <a:schemeClr val="dk1"/>
              </a:solidFill>
            </a:endParaRPr>
          </a:p>
          <a:p>
            <a:pPr indent="0" lvl="0" marL="0" rtl="0" algn="l">
              <a:lnSpc>
                <a:spcPct val="90000"/>
              </a:lnSpc>
              <a:spcBef>
                <a:spcPts val="280"/>
              </a:spcBef>
              <a:spcAft>
                <a:spcPts val="0"/>
              </a:spcAft>
              <a:buClr>
                <a:srgbClr val="888888"/>
              </a:buClr>
              <a:buSzPts val="1400"/>
              <a:buNone/>
            </a:pPr>
            <a:r>
              <a:t/>
            </a:r>
            <a:endParaRPr sz="1400">
              <a:solidFill>
                <a:schemeClr val="dk1"/>
              </a:solidFill>
            </a:endParaRPr>
          </a:p>
        </p:txBody>
      </p:sp>
      <p:cxnSp>
        <p:nvCxnSpPr>
          <p:cNvPr id="338" name="Google Shape;338;p37"/>
          <p:cNvCxnSpPr/>
          <p:nvPr/>
        </p:nvCxnSpPr>
        <p:spPr>
          <a:xfrm rot="5400000">
            <a:off x="76200" y="2286000"/>
            <a:ext cx="2743200" cy="609600"/>
          </a:xfrm>
          <a:prstGeom prst="straightConnector1">
            <a:avLst/>
          </a:prstGeom>
          <a:noFill/>
          <a:ln cap="flat" cmpd="sng" w="9525">
            <a:solidFill>
              <a:srgbClr val="4A7DBA"/>
            </a:solidFill>
            <a:prstDash val="dash"/>
            <a:round/>
            <a:headEnd len="sm" w="sm" type="none"/>
            <a:tailEnd len="med" w="med" type="stealth"/>
          </a:ln>
        </p:spPr>
      </p:cxnSp>
      <p:sp>
        <p:nvSpPr>
          <p:cNvPr id="339" name="Google Shape;339;p37"/>
          <p:cNvSpPr txBox="1"/>
          <p:nvPr/>
        </p:nvSpPr>
        <p:spPr>
          <a:xfrm>
            <a:off x="228600" y="3810000"/>
            <a:ext cx="2667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Executes only once</a:t>
            </a:r>
            <a:r>
              <a:rPr lang="en-US" sz="1800">
                <a:solidFill>
                  <a:schemeClr val="dk1"/>
                </a:solidFill>
                <a:latin typeface="Calibri"/>
                <a:ea typeface="Calibri"/>
                <a:cs typeface="Calibri"/>
                <a:sym typeface="Calibri"/>
              </a:rPr>
              <a:t>, when execution enters loop, only for the first time</a:t>
            </a:r>
            <a:endParaRPr sz="1800">
              <a:solidFill>
                <a:schemeClr val="dk1"/>
              </a:solidFill>
              <a:latin typeface="Calibri"/>
              <a:ea typeface="Calibri"/>
              <a:cs typeface="Calibri"/>
              <a:sym typeface="Calibri"/>
            </a:endParaRPr>
          </a:p>
        </p:txBody>
      </p:sp>
      <p:cxnSp>
        <p:nvCxnSpPr>
          <p:cNvPr id="340" name="Google Shape;340;p37"/>
          <p:cNvCxnSpPr/>
          <p:nvPr/>
        </p:nvCxnSpPr>
        <p:spPr>
          <a:xfrm flipH="1" rot="-5400000">
            <a:off x="1447800" y="2819400"/>
            <a:ext cx="3733800" cy="228600"/>
          </a:xfrm>
          <a:prstGeom prst="straightConnector1">
            <a:avLst/>
          </a:prstGeom>
          <a:noFill/>
          <a:ln cap="flat" cmpd="sng" w="9525">
            <a:solidFill>
              <a:srgbClr val="4A7DBA"/>
            </a:solidFill>
            <a:prstDash val="dash"/>
            <a:round/>
            <a:headEnd len="sm" w="sm" type="none"/>
            <a:tailEnd len="med" w="med" type="stealth"/>
          </a:ln>
        </p:spPr>
      </p:cxnSp>
      <p:sp>
        <p:nvSpPr>
          <p:cNvPr id="341" name="Google Shape;341;p37"/>
          <p:cNvSpPr txBox="1"/>
          <p:nvPr/>
        </p:nvSpPr>
        <p:spPr>
          <a:xfrm>
            <a:off x="2514600" y="4800600"/>
            <a:ext cx="2667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Executes one time before each iteration(</a:t>
            </a:r>
            <a:r>
              <a:rPr lang="en-US" sz="1800">
                <a:solidFill>
                  <a:schemeClr val="dk1"/>
                </a:solidFill>
                <a:latin typeface="Calibri"/>
                <a:ea typeface="Calibri"/>
                <a:cs typeface="Calibri"/>
                <a:sym typeface="Calibri"/>
              </a:rPr>
              <a:t>when each iteration starts)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NOTE: iterations are continued until </a:t>
            </a:r>
            <a:r>
              <a:rPr lang="en-US" sz="1800">
                <a:solidFill>
                  <a:srgbClr val="FF0000"/>
                </a:solidFill>
                <a:latin typeface="Calibri"/>
                <a:ea typeface="Calibri"/>
                <a:cs typeface="Calibri"/>
                <a:sym typeface="Calibri"/>
              </a:rPr>
              <a:t>condition</a:t>
            </a:r>
            <a:r>
              <a:rPr lang="en-US" sz="1800">
                <a:solidFill>
                  <a:schemeClr val="dk1"/>
                </a:solidFill>
                <a:latin typeface="Calibri"/>
                <a:ea typeface="Calibri"/>
                <a:cs typeface="Calibri"/>
                <a:sym typeface="Calibri"/>
              </a:rPr>
              <a:t> is true</a:t>
            </a:r>
            <a:endParaRPr sz="1800">
              <a:solidFill>
                <a:schemeClr val="dk1"/>
              </a:solidFill>
              <a:latin typeface="Calibri"/>
              <a:ea typeface="Calibri"/>
              <a:cs typeface="Calibri"/>
              <a:sym typeface="Calibri"/>
            </a:endParaRPr>
          </a:p>
        </p:txBody>
      </p:sp>
      <p:cxnSp>
        <p:nvCxnSpPr>
          <p:cNvPr id="342" name="Google Shape;342;p37"/>
          <p:cNvCxnSpPr/>
          <p:nvPr/>
        </p:nvCxnSpPr>
        <p:spPr>
          <a:xfrm flipH="1" rot="-5400000">
            <a:off x="3924300" y="1562100"/>
            <a:ext cx="1828800" cy="990600"/>
          </a:xfrm>
          <a:prstGeom prst="straightConnector1">
            <a:avLst/>
          </a:prstGeom>
          <a:noFill/>
          <a:ln cap="flat" cmpd="sng" w="9525">
            <a:solidFill>
              <a:schemeClr val="accent1"/>
            </a:solidFill>
            <a:prstDash val="dash"/>
            <a:round/>
            <a:headEnd len="sm" w="sm" type="none"/>
            <a:tailEnd len="med" w="med" type="stealth"/>
          </a:ln>
        </p:spPr>
      </p:cxnSp>
      <p:sp>
        <p:nvSpPr>
          <p:cNvPr id="343" name="Google Shape;343;p37"/>
          <p:cNvSpPr txBox="1"/>
          <p:nvPr/>
        </p:nvSpPr>
        <p:spPr>
          <a:xfrm>
            <a:off x="5105400" y="2971800"/>
            <a:ext cx="2667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Executes one time after each iteration</a:t>
            </a:r>
            <a:r>
              <a:rPr lang="en-US" sz="1800">
                <a:solidFill>
                  <a:schemeClr val="dk1"/>
                </a:solidFill>
                <a:latin typeface="Calibri"/>
                <a:ea typeface="Calibri"/>
                <a:cs typeface="Calibri"/>
                <a:sym typeface="Calibri"/>
              </a:rPr>
              <a:t>(when each iteration ends</a:t>
            </a:r>
            <a:endParaRPr sz="1800">
              <a:solidFill>
                <a:schemeClr val="dk1"/>
              </a:solidFill>
              <a:latin typeface="Calibri"/>
              <a:ea typeface="Calibri"/>
              <a:cs typeface="Calibri"/>
              <a:sym typeface="Calibri"/>
            </a:endParaRPr>
          </a:p>
        </p:txBody>
      </p:sp>
      <p:sp>
        <p:nvSpPr>
          <p:cNvPr id="344" name="Google Shape;344;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8"/>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sz="2000">
                <a:solidFill>
                  <a:schemeClr val="dk1"/>
                </a:solidFill>
              </a:rPr>
              <a:t>How many statements we can have in for loop?</a:t>
            </a:r>
            <a:endParaRPr/>
          </a:p>
          <a:p>
            <a:pPr indent="0" lvl="0" marL="0" rtl="0" algn="l">
              <a:spcBef>
                <a:spcPts val="400"/>
              </a:spcBef>
              <a:spcAft>
                <a:spcPts val="0"/>
              </a:spcAft>
              <a:buClr>
                <a:srgbClr val="888888"/>
              </a:buClr>
              <a:buSzPts val="2000"/>
              <a:buNone/>
            </a:pPr>
            <a:r>
              <a:t/>
            </a:r>
            <a:endParaRPr sz="2000">
              <a:solidFill>
                <a:schemeClr val="dk1"/>
              </a:solidFill>
            </a:endParaRPr>
          </a:p>
          <a:p>
            <a:pPr indent="0" lvl="0" marL="0" rtl="0" algn="l">
              <a:spcBef>
                <a:spcPts val="400"/>
              </a:spcBef>
              <a:spcAft>
                <a:spcPts val="0"/>
              </a:spcAft>
              <a:buClr>
                <a:schemeClr val="dk1"/>
              </a:buClr>
              <a:buSzPts val="2000"/>
              <a:buNone/>
            </a:pPr>
            <a:r>
              <a:rPr lang="en-US" sz="2000">
                <a:solidFill>
                  <a:schemeClr val="dk1"/>
                </a:solidFill>
              </a:rPr>
              <a:t>How many statements we can have in if statement?</a:t>
            </a:r>
            <a:endParaRPr/>
          </a:p>
          <a:p>
            <a:pPr indent="0" lvl="0" marL="0" rtl="0" algn="l">
              <a:spcBef>
                <a:spcPts val="400"/>
              </a:spcBef>
              <a:spcAft>
                <a:spcPts val="0"/>
              </a:spcAft>
              <a:buClr>
                <a:srgbClr val="888888"/>
              </a:buClr>
              <a:buSzPts val="2000"/>
              <a:buNone/>
            </a:pPr>
            <a:r>
              <a:t/>
            </a:r>
            <a:endParaRPr sz="2000">
              <a:solidFill>
                <a:schemeClr val="dk1"/>
              </a:solidFill>
            </a:endParaRPr>
          </a:p>
          <a:p>
            <a:pPr indent="0" lvl="0" marL="0" rtl="0" algn="l">
              <a:spcBef>
                <a:spcPts val="400"/>
              </a:spcBef>
              <a:spcAft>
                <a:spcPts val="0"/>
              </a:spcAft>
              <a:buClr>
                <a:schemeClr val="dk1"/>
              </a:buClr>
              <a:buSzPts val="2000"/>
              <a:buNone/>
            </a:pPr>
            <a:r>
              <a:rPr lang="en-US" sz="2000">
                <a:solidFill>
                  <a:schemeClr val="dk1"/>
                </a:solidFill>
              </a:rPr>
              <a:t>for(int  i=0;i&lt;10;i++)</a:t>
            </a:r>
            <a:endParaRPr/>
          </a:p>
          <a:p>
            <a:pPr indent="0" lvl="0" marL="0" rtl="0" algn="l">
              <a:spcBef>
                <a:spcPts val="400"/>
              </a:spcBef>
              <a:spcAft>
                <a:spcPts val="0"/>
              </a:spcAft>
              <a:buClr>
                <a:schemeClr val="dk1"/>
              </a:buClr>
              <a:buSzPts val="2000"/>
              <a:buNone/>
            </a:pPr>
            <a:r>
              <a:rPr lang="en-US" sz="2000">
                <a:solidFill>
                  <a:schemeClr val="dk1"/>
                </a:solidFill>
              </a:rPr>
              <a:t>{</a:t>
            </a:r>
            <a:endParaRPr/>
          </a:p>
          <a:p>
            <a:pPr indent="0" lvl="0" marL="0" rtl="0" algn="l">
              <a:spcBef>
                <a:spcPts val="400"/>
              </a:spcBef>
              <a:spcAft>
                <a:spcPts val="0"/>
              </a:spcAft>
              <a:buClr>
                <a:schemeClr val="dk1"/>
              </a:buClr>
              <a:buSzPts val="2000"/>
              <a:buNone/>
            </a:pPr>
            <a:r>
              <a:rPr lang="en-US" sz="2000">
                <a:solidFill>
                  <a:schemeClr val="dk1"/>
                </a:solidFill>
              </a:rPr>
              <a:t>System.out.println(i);</a:t>
            </a:r>
            <a:endParaRPr/>
          </a:p>
          <a:p>
            <a:pPr indent="0" lvl="0" marL="0" rtl="0" algn="l">
              <a:spcBef>
                <a:spcPts val="400"/>
              </a:spcBef>
              <a:spcAft>
                <a:spcPts val="0"/>
              </a:spcAft>
              <a:buClr>
                <a:schemeClr val="dk1"/>
              </a:buClr>
              <a:buSzPts val="2000"/>
              <a:buNone/>
            </a:pPr>
            <a:r>
              <a:rPr lang="en-US" sz="2000">
                <a:solidFill>
                  <a:schemeClr val="dk1"/>
                </a:solidFill>
              </a:rPr>
              <a:t>}</a:t>
            </a:r>
            <a:endParaRPr/>
          </a:p>
          <a:p>
            <a:pPr indent="0" lvl="0" marL="0" rtl="0" algn="l">
              <a:spcBef>
                <a:spcPts val="400"/>
              </a:spcBef>
              <a:spcAft>
                <a:spcPts val="0"/>
              </a:spcAft>
              <a:buClr>
                <a:schemeClr val="dk1"/>
              </a:buClr>
              <a:buSzPts val="2000"/>
              <a:buNone/>
            </a:pPr>
            <a:r>
              <a:rPr lang="en-US" sz="2000">
                <a:solidFill>
                  <a:schemeClr val="dk1"/>
                </a:solidFill>
              </a:rPr>
              <a:t>/* Above for loop iterates 10 times, incrementing i value by 1, for each iteration</a:t>
            </a:r>
            <a:endParaRPr/>
          </a:p>
          <a:p>
            <a:pPr indent="0" lvl="0" marL="0" rtl="0" algn="l">
              <a:spcBef>
                <a:spcPts val="400"/>
              </a:spcBef>
              <a:spcAft>
                <a:spcPts val="0"/>
              </a:spcAft>
              <a:buClr>
                <a:schemeClr val="dk1"/>
              </a:buClr>
              <a:buSzPts val="2000"/>
              <a:buNone/>
            </a:pPr>
            <a:r>
              <a:rPr lang="en-US" sz="2000">
                <a:solidFill>
                  <a:schemeClr val="dk1"/>
                </a:solidFill>
              </a:rPr>
              <a:t>*/</a:t>
            </a:r>
            <a:endParaRPr/>
          </a:p>
          <a:p>
            <a:pPr indent="0" lvl="0" marL="0" rtl="0" algn="l">
              <a:spcBef>
                <a:spcPts val="400"/>
              </a:spcBef>
              <a:spcAft>
                <a:spcPts val="0"/>
              </a:spcAft>
              <a:buClr>
                <a:srgbClr val="888888"/>
              </a:buClr>
              <a:buSzPts val="2000"/>
              <a:buNone/>
            </a:pPr>
            <a:r>
              <a:t/>
            </a:r>
            <a:endParaRPr sz="2000">
              <a:solidFill>
                <a:schemeClr val="dk1"/>
              </a:solidFill>
            </a:endParaRPr>
          </a:p>
          <a:p>
            <a:pPr indent="0" lvl="0" marL="0" rtl="0" algn="l">
              <a:spcBef>
                <a:spcPts val="400"/>
              </a:spcBef>
              <a:spcAft>
                <a:spcPts val="0"/>
              </a:spcAft>
              <a:buClr>
                <a:schemeClr val="dk1"/>
              </a:buClr>
              <a:buSzPts val="2000"/>
              <a:buNone/>
            </a:pPr>
            <a:r>
              <a:rPr lang="en-US" sz="2000">
                <a:solidFill>
                  <a:schemeClr val="dk1"/>
                </a:solidFill>
              </a:rPr>
              <a:t>//How many times below loop iterates??</a:t>
            </a:r>
            <a:endParaRPr/>
          </a:p>
          <a:p>
            <a:pPr indent="0" lvl="0" marL="0" rtl="0" algn="l">
              <a:spcBef>
                <a:spcPts val="400"/>
              </a:spcBef>
              <a:spcAft>
                <a:spcPts val="0"/>
              </a:spcAft>
              <a:buClr>
                <a:schemeClr val="dk1"/>
              </a:buClr>
              <a:buSzPts val="2000"/>
              <a:buNone/>
            </a:pPr>
            <a:r>
              <a:rPr lang="en-US" sz="2000">
                <a:solidFill>
                  <a:schemeClr val="dk1"/>
                </a:solidFill>
              </a:rPr>
              <a:t>for(double k=50;k&gt;=20;k=k-0.2)</a:t>
            </a:r>
            <a:endParaRPr/>
          </a:p>
          <a:p>
            <a:pPr indent="0" lvl="0" marL="0" rtl="0" algn="l">
              <a:spcBef>
                <a:spcPts val="400"/>
              </a:spcBef>
              <a:spcAft>
                <a:spcPts val="0"/>
              </a:spcAft>
              <a:buClr>
                <a:schemeClr val="dk1"/>
              </a:buClr>
              <a:buSzPts val="2000"/>
              <a:buNone/>
            </a:pPr>
            <a:r>
              <a:rPr lang="en-US" sz="2000">
                <a:solidFill>
                  <a:schemeClr val="dk1"/>
                </a:solidFill>
              </a:rPr>
              <a:t>{</a:t>
            </a:r>
            <a:endParaRPr/>
          </a:p>
          <a:p>
            <a:pPr indent="0" lvl="0" marL="0" rtl="0" algn="l">
              <a:spcBef>
                <a:spcPts val="400"/>
              </a:spcBef>
              <a:spcAft>
                <a:spcPts val="0"/>
              </a:spcAft>
              <a:buClr>
                <a:schemeClr val="dk1"/>
              </a:buClr>
              <a:buSzPts val="2000"/>
              <a:buNone/>
            </a:pPr>
            <a:r>
              <a:rPr lang="en-US" sz="2000">
                <a:solidFill>
                  <a:schemeClr val="dk1"/>
                </a:solidFill>
              </a:rPr>
              <a:t>System.out.println(k);</a:t>
            </a:r>
            <a:endParaRPr/>
          </a:p>
          <a:p>
            <a:pPr indent="0" lvl="0" marL="0" rtl="0" algn="l">
              <a:spcBef>
                <a:spcPts val="400"/>
              </a:spcBef>
              <a:spcAft>
                <a:spcPts val="0"/>
              </a:spcAft>
              <a:buClr>
                <a:schemeClr val="dk1"/>
              </a:buClr>
              <a:buSzPts val="2000"/>
              <a:buNone/>
            </a:pPr>
            <a:r>
              <a:rPr lang="en-US" sz="2000">
                <a:solidFill>
                  <a:schemeClr val="dk1"/>
                </a:solidFill>
              </a:rPr>
              <a:t>}</a:t>
            </a:r>
            <a:endParaRPr/>
          </a:p>
          <a:p>
            <a:pPr indent="0" lvl="0" marL="0" rtl="0" algn="l">
              <a:spcBef>
                <a:spcPts val="400"/>
              </a:spcBef>
              <a:spcAft>
                <a:spcPts val="0"/>
              </a:spcAft>
              <a:buClr>
                <a:srgbClr val="888888"/>
              </a:buClr>
              <a:buSzPts val="2000"/>
              <a:buNone/>
            </a:pPr>
            <a:r>
              <a:t/>
            </a:r>
            <a:endParaRPr sz="2000">
              <a:solidFill>
                <a:schemeClr val="dk1"/>
              </a:solidFill>
            </a:endParaRPr>
          </a:p>
          <a:p>
            <a:pPr indent="0" lvl="0" marL="0" rtl="0" algn="l">
              <a:spcBef>
                <a:spcPts val="400"/>
              </a:spcBef>
              <a:spcAft>
                <a:spcPts val="0"/>
              </a:spcAft>
              <a:buClr>
                <a:schemeClr val="dk1"/>
              </a:buClr>
              <a:buSzPts val="2000"/>
              <a:buNone/>
            </a:pPr>
            <a:r>
              <a:rPr lang="en-US" sz="2000">
                <a:solidFill>
                  <a:schemeClr val="dk1"/>
                </a:solidFill>
              </a:rPr>
              <a:t>//How many times above for loop iterates??</a:t>
            </a:r>
            <a:endParaRPr/>
          </a:p>
          <a:p>
            <a:pPr indent="0" lvl="0" marL="0" rtl="0" algn="l">
              <a:spcBef>
                <a:spcPts val="400"/>
              </a:spcBef>
              <a:spcAft>
                <a:spcPts val="0"/>
              </a:spcAft>
              <a:buClr>
                <a:srgbClr val="888888"/>
              </a:buClr>
              <a:buSzPts val="2000"/>
              <a:buNone/>
            </a:pPr>
            <a:r>
              <a:t/>
            </a:r>
            <a:endParaRPr sz="2000">
              <a:solidFill>
                <a:srgbClr val="FF0000"/>
              </a:solidFill>
            </a:endParaRPr>
          </a:p>
          <a:p>
            <a:pPr indent="-514350" lvl="0" marL="514350" rtl="0" algn="l">
              <a:spcBef>
                <a:spcPts val="280"/>
              </a:spcBef>
              <a:spcAft>
                <a:spcPts val="0"/>
              </a:spcAft>
              <a:buClr>
                <a:srgbClr val="888888"/>
              </a:buClr>
              <a:buSzPts val="1400"/>
              <a:buNone/>
            </a:pPr>
            <a:r>
              <a:t/>
            </a:r>
            <a:endParaRPr sz="1400">
              <a:solidFill>
                <a:schemeClr val="dk1"/>
              </a:solidFill>
            </a:endParaRPr>
          </a:p>
          <a:p>
            <a:pPr indent="0" lvl="0" marL="0" rtl="0" algn="l">
              <a:spcBef>
                <a:spcPts val="280"/>
              </a:spcBef>
              <a:spcAft>
                <a:spcPts val="0"/>
              </a:spcAft>
              <a:buClr>
                <a:srgbClr val="888888"/>
              </a:buClr>
              <a:buSzPts val="1400"/>
              <a:buNone/>
            </a:pPr>
            <a:r>
              <a:t/>
            </a:r>
            <a:endParaRPr sz="1400">
              <a:solidFill>
                <a:schemeClr val="dk1"/>
              </a:solidFill>
            </a:endParaRPr>
          </a:p>
          <a:p>
            <a:pPr indent="0" lvl="0" marL="0" rtl="0" algn="l">
              <a:spcBef>
                <a:spcPts val="280"/>
              </a:spcBef>
              <a:spcAft>
                <a:spcPts val="0"/>
              </a:spcAft>
              <a:buClr>
                <a:srgbClr val="888888"/>
              </a:buClr>
              <a:buSzPts val="1400"/>
              <a:buNone/>
            </a:pPr>
            <a:r>
              <a:t/>
            </a:r>
            <a:endParaRPr sz="1400">
              <a:solidFill>
                <a:schemeClr val="dk1"/>
              </a:solidFill>
            </a:endParaRPr>
          </a:p>
        </p:txBody>
      </p:sp>
      <p:sp>
        <p:nvSpPr>
          <p:cNvPr id="350" name="Google Shape;350;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txBox="1"/>
          <p:nvPr>
            <p:ph idx="1" type="subTitle"/>
          </p:nvPr>
        </p:nvSpPr>
        <p:spPr>
          <a:xfrm>
            <a:off x="0" y="0"/>
            <a:ext cx="5029200" cy="6858000"/>
          </a:xfrm>
          <a:prstGeom prst="rect">
            <a:avLst/>
          </a:prstGeom>
          <a:noFill/>
          <a:ln>
            <a:noFill/>
          </a:ln>
        </p:spPr>
        <p:txBody>
          <a:bodyPr anchorCtr="0" anchor="t" bIns="45700" lIns="91425" spcFirstLastPara="1" rIns="91425" wrap="square" tIns="45700">
            <a:noAutofit/>
          </a:bodyPr>
          <a:lstStyle/>
          <a:p>
            <a:pPr indent="-514350" lvl="0" marL="514350" rtl="0" algn="l">
              <a:lnSpc>
                <a:spcPct val="80000"/>
              </a:lnSpc>
              <a:spcBef>
                <a:spcPts val="0"/>
              </a:spcBef>
              <a:spcAft>
                <a:spcPts val="0"/>
              </a:spcAft>
              <a:buClr>
                <a:schemeClr val="dk1"/>
              </a:buClr>
              <a:buSzPts val="1665"/>
              <a:buNone/>
            </a:pPr>
            <a:r>
              <a:rPr lang="en-US" sz="1665">
                <a:solidFill>
                  <a:schemeClr val="dk1"/>
                </a:solidFill>
              </a:rPr>
              <a:t>Generally break and  continue statements need to be enclosed in any conditional block</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Below are some valid usages of for loop</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int i=0;</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for(;i&lt;10;i++) //1</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//statements</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514350" lvl="0" marL="514350" rtl="0" algn="l">
              <a:lnSpc>
                <a:spcPct val="80000"/>
              </a:lnSpc>
              <a:spcBef>
                <a:spcPts val="333"/>
              </a:spcBef>
              <a:spcAft>
                <a:spcPts val="0"/>
              </a:spcAft>
              <a:buClr>
                <a:srgbClr val="888888"/>
              </a:buClr>
              <a:buSzPts val="1665"/>
              <a:buNone/>
            </a:pPr>
            <a:r>
              <a:t/>
            </a:r>
            <a:endParaRPr sz="1665">
              <a:solidFill>
                <a:schemeClr val="dk1"/>
              </a:solidFill>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for(;;)//infinite for loop //2</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//statements</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sz="1665">
              <a:solidFill>
                <a:schemeClr val="dk1"/>
              </a:solidFill>
            </a:endParaRPr>
          </a:p>
          <a:p>
            <a:pPr indent="-514350" lvl="0" marL="514350" rtl="0" algn="l">
              <a:lnSpc>
                <a:spcPct val="80000"/>
              </a:lnSpc>
              <a:spcBef>
                <a:spcPts val="333"/>
              </a:spcBef>
              <a:spcAft>
                <a:spcPts val="0"/>
              </a:spcAft>
              <a:buClr>
                <a:srgbClr val="888888"/>
              </a:buClr>
              <a:buSzPts val="1665"/>
              <a:buNone/>
            </a:pPr>
            <a:r>
              <a:t/>
            </a:r>
            <a:endParaRPr sz="1665">
              <a:solidFill>
                <a:schemeClr val="dk1"/>
              </a:solidFill>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//multiple variables can be initialized, and multiple expression can be used in for loop</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for(int i=0,j=10;i&lt;5;i++,j--) //3</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//statements</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0" lvl="0" marL="0" rtl="0" algn="l">
              <a:lnSpc>
                <a:spcPct val="80000"/>
              </a:lnSpc>
              <a:spcBef>
                <a:spcPts val="333"/>
              </a:spcBef>
              <a:spcAft>
                <a:spcPts val="0"/>
              </a:spcAft>
              <a:buClr>
                <a:srgbClr val="888888"/>
              </a:buClr>
              <a:buSzPts val="1665"/>
              <a:buNone/>
            </a:pPr>
            <a:r>
              <a:t/>
            </a:r>
            <a:endParaRPr sz="1665">
              <a:solidFill>
                <a:schemeClr val="dk1"/>
              </a:solidFill>
            </a:endParaRPr>
          </a:p>
          <a:p>
            <a:pPr indent="0" lvl="0" marL="0" rtl="0" algn="l">
              <a:lnSpc>
                <a:spcPct val="80000"/>
              </a:lnSpc>
              <a:spcBef>
                <a:spcPts val="333"/>
              </a:spcBef>
              <a:spcAft>
                <a:spcPts val="0"/>
              </a:spcAft>
              <a:buClr>
                <a:schemeClr val="dk1"/>
              </a:buClr>
              <a:buSzPts val="1665"/>
              <a:buNone/>
            </a:pPr>
            <a:r>
              <a:rPr lang="en-US" sz="1665">
                <a:solidFill>
                  <a:schemeClr val="dk1"/>
                </a:solidFill>
              </a:rPr>
              <a:t>int i=3,j=5;</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for(;i&lt;5&amp;&amp;j&gt;10;) //4</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//statements</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0" lvl="0" marL="0" rtl="0" algn="l">
              <a:lnSpc>
                <a:spcPct val="80000"/>
              </a:lnSpc>
              <a:spcBef>
                <a:spcPts val="333"/>
              </a:spcBef>
              <a:spcAft>
                <a:spcPts val="0"/>
              </a:spcAft>
              <a:buClr>
                <a:srgbClr val="888888"/>
              </a:buClr>
              <a:buSzPts val="1665"/>
              <a:buNone/>
            </a:pPr>
            <a:r>
              <a:t/>
            </a:r>
            <a:endParaRPr sz="1665">
              <a:solidFill>
                <a:schemeClr val="dk1"/>
              </a:solidFill>
            </a:endParaRPr>
          </a:p>
        </p:txBody>
      </p:sp>
      <p:sp>
        <p:nvSpPr>
          <p:cNvPr id="356" name="Google Shape;356;p39"/>
          <p:cNvSpPr txBox="1"/>
          <p:nvPr/>
        </p:nvSpPr>
        <p:spPr>
          <a:xfrm>
            <a:off x="5029200" y="304800"/>
            <a:ext cx="4572000" cy="6324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f</a:t>
            </a:r>
            <a:r>
              <a:rPr b="0" i="0" lang="en-US" sz="2000" u="none" cap="none" strike="noStrike">
                <a:solidFill>
                  <a:schemeClr val="dk1"/>
                </a:solidFill>
                <a:latin typeface="Calibri"/>
                <a:ea typeface="Calibri"/>
                <a:cs typeface="Calibri"/>
                <a:sym typeface="Calibri"/>
              </a:rPr>
              <a:t>or(int i=0;i&lt;10;i++)</a:t>
            </a:r>
            <a:r>
              <a:rPr b="0" i="0" lang="en-US" sz="3600" u="none" cap="none" strike="noStrike">
                <a:solidFill>
                  <a:srgbClr val="FF0000"/>
                </a:solidFill>
                <a:latin typeface="Calibri"/>
                <a:ea typeface="Calibri"/>
                <a:cs typeface="Calibri"/>
                <a:sym typeface="Calibri"/>
              </a:rPr>
              <a:t>;</a:t>
            </a:r>
            <a:endParaRPr/>
          </a:p>
          <a:p>
            <a:pPr indent="-514350" lvl="0" marL="514350" marR="0" rtl="0" algn="l">
              <a:lnSpc>
                <a:spcPct val="100000"/>
              </a:lnSpc>
              <a:spcBef>
                <a:spcPts val="400"/>
              </a:spcBef>
              <a:spcAft>
                <a:spcPts val="0"/>
              </a:spcAft>
              <a:buClr>
                <a:schemeClr val="dk1"/>
              </a:buClr>
              <a:buSzPts val="2000"/>
              <a:buFont typeface="Arial"/>
              <a:buNone/>
            </a:pPr>
            <a:r>
              <a:rPr lang="en-US" sz="2000">
                <a:solidFill>
                  <a:schemeClr val="dk1"/>
                </a:solidFill>
                <a:latin typeface="Calibri"/>
                <a:ea typeface="Calibri"/>
                <a:cs typeface="Calibri"/>
                <a:sym typeface="Calibri"/>
              </a:rPr>
              <a:t>{</a:t>
            </a:r>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//statements</a:t>
            </a:r>
            <a:endParaRPr/>
          </a:p>
          <a:p>
            <a:pPr indent="-514350" lvl="0" marL="514350" marR="0" rtl="0" algn="l">
              <a:lnSpc>
                <a:spcPct val="100000"/>
              </a:lnSpc>
              <a:spcBef>
                <a:spcPts val="400"/>
              </a:spcBef>
              <a:spcAft>
                <a:spcPts val="0"/>
              </a:spcAft>
              <a:buClr>
                <a:schemeClr val="dk1"/>
              </a:buClr>
              <a:buSzPts val="2000"/>
              <a:buFont typeface="Arial"/>
              <a:buNone/>
            </a:pPr>
            <a:r>
              <a:rPr lang="en-US" sz="2000">
                <a:solidFill>
                  <a:schemeClr val="dk1"/>
                </a:solidFill>
                <a:latin typeface="Calibri"/>
                <a:ea typeface="Calibri"/>
                <a:cs typeface="Calibri"/>
                <a:sym typeface="Calibri"/>
              </a:rPr>
              <a:t>}</a:t>
            </a:r>
            <a:endParaRPr/>
          </a:p>
          <a:p>
            <a:pPr indent="-514350" lvl="0" marL="5143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Note: When flower braces are not </a:t>
            </a:r>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Used,</a:t>
            </a:r>
            <a:r>
              <a:rPr b="0" i="0" lang="en-US" sz="2000" u="none" cap="none" strike="noStrike">
                <a:solidFill>
                  <a:schemeClr val="dk1"/>
                </a:solidFill>
                <a:latin typeface="Calibri"/>
                <a:ea typeface="Calibri"/>
                <a:cs typeface="Calibri"/>
                <a:sym typeface="Calibri"/>
              </a:rPr>
              <a:t> by default only one statement</a:t>
            </a:r>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immediately after loop is executed</a:t>
            </a:r>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Iteratively. However, its good practice to</a:t>
            </a:r>
            <a:endParaRPr/>
          </a:p>
          <a:p>
            <a:pPr indent="-514350" lvl="0" marL="514350" marR="0" rtl="0" algn="l">
              <a:lnSpc>
                <a:spcPct val="100000"/>
              </a:lnSpc>
              <a:spcBef>
                <a:spcPts val="400"/>
              </a:spcBef>
              <a:spcAft>
                <a:spcPts val="0"/>
              </a:spcAft>
              <a:buClr>
                <a:schemeClr val="dk1"/>
              </a:buClr>
              <a:buSzPts val="2000"/>
              <a:buFont typeface="Arial"/>
              <a:buNone/>
            </a:pPr>
            <a:r>
              <a:rPr lang="en-US" sz="2000">
                <a:solidFill>
                  <a:schemeClr val="dk1"/>
                </a:solidFill>
                <a:latin typeface="Calibri"/>
                <a:ea typeface="Calibri"/>
                <a:cs typeface="Calibri"/>
                <a:sym typeface="Calibri"/>
              </a:rPr>
              <a:t>Use flower braces</a:t>
            </a:r>
            <a:endParaRPr b="0" i="0" sz="2000" u="none" cap="none" strike="noStrike">
              <a:solidFill>
                <a:schemeClr val="dk1"/>
              </a:solidFill>
              <a:latin typeface="Calibri"/>
              <a:ea typeface="Calibri"/>
              <a:cs typeface="Calibri"/>
              <a:sym typeface="Calibri"/>
            </a:endParaRPr>
          </a:p>
        </p:txBody>
      </p:sp>
      <p:sp>
        <p:nvSpPr>
          <p:cNvPr id="357" name="Google Shape;357;p39"/>
          <p:cNvSpPr txBox="1"/>
          <p:nvPr/>
        </p:nvSpPr>
        <p:spPr>
          <a:xfrm rot="-1140884">
            <a:off x="5480309" y="2443166"/>
            <a:ext cx="3395317"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Syntactically right, but logically may not produce expected output. Cause only for statement iterates, but not the entire block</a:t>
            </a:r>
            <a:endParaRPr sz="1800">
              <a:solidFill>
                <a:schemeClr val="dk1"/>
              </a:solidFill>
              <a:latin typeface="Calibri"/>
              <a:ea typeface="Calibri"/>
              <a:cs typeface="Calibri"/>
              <a:sym typeface="Calibri"/>
            </a:endParaRPr>
          </a:p>
        </p:txBody>
      </p:sp>
      <p:cxnSp>
        <p:nvCxnSpPr>
          <p:cNvPr id="358" name="Google Shape;358;p39"/>
          <p:cNvCxnSpPr/>
          <p:nvPr/>
        </p:nvCxnSpPr>
        <p:spPr>
          <a:xfrm rot="5400000">
            <a:off x="6136803" y="1711799"/>
            <a:ext cx="1975797" cy="228599"/>
          </a:xfrm>
          <a:prstGeom prst="straightConnector1">
            <a:avLst/>
          </a:prstGeom>
          <a:noFill/>
          <a:ln cap="flat" cmpd="sng" w="9525">
            <a:solidFill>
              <a:srgbClr val="4A7DBA"/>
            </a:solidFill>
            <a:prstDash val="solid"/>
            <a:round/>
            <a:headEnd len="sm" w="sm" type="none"/>
            <a:tailEnd len="med" w="med" type="stealth"/>
          </a:ln>
        </p:spPr>
      </p:cxnSp>
      <p:cxnSp>
        <p:nvCxnSpPr>
          <p:cNvPr id="359" name="Google Shape;359;p39"/>
          <p:cNvCxnSpPr/>
          <p:nvPr/>
        </p:nvCxnSpPr>
        <p:spPr>
          <a:xfrm flipH="1" rot="-5400000">
            <a:off x="1828800" y="3658394"/>
            <a:ext cx="6325394" cy="75406"/>
          </a:xfrm>
          <a:prstGeom prst="straightConnector1">
            <a:avLst/>
          </a:prstGeom>
          <a:noFill/>
          <a:ln cap="flat" cmpd="sng" w="9525">
            <a:solidFill>
              <a:srgbClr val="4A7DBA"/>
            </a:solidFill>
            <a:prstDash val="solid"/>
            <a:round/>
            <a:headEnd len="sm" w="sm" type="none"/>
            <a:tailEnd len="sm" w="sm" type="none"/>
          </a:ln>
        </p:spPr>
      </p:cxnSp>
      <p:sp>
        <p:nvSpPr>
          <p:cNvPr id="360" name="Google Shape;360;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rgbClr val="FF0000"/>
              </a:buClr>
              <a:buSzPts val="1665"/>
              <a:buNone/>
            </a:pPr>
            <a:r>
              <a:rPr b="1" lang="en-US" sz="1665" u="sng">
                <a:solidFill>
                  <a:srgbClr val="FF0000"/>
                </a:solidFill>
              </a:rPr>
              <a:t>enum</a:t>
            </a:r>
            <a:endParaRPr b="1" sz="1665" u="sng">
              <a:solidFill>
                <a:srgbClr val="FF0000"/>
              </a:solidFill>
            </a:endParaRPr>
          </a:p>
          <a:p>
            <a:pPr indent="-514350" lvl="0" marL="514350" rtl="0" algn="l">
              <a:lnSpc>
                <a:spcPct val="90000"/>
              </a:lnSpc>
              <a:spcBef>
                <a:spcPts val="333"/>
              </a:spcBef>
              <a:spcAft>
                <a:spcPts val="0"/>
              </a:spcAft>
              <a:buClr>
                <a:schemeClr val="dk1"/>
              </a:buClr>
              <a:buSzPts val="1665"/>
              <a:buNone/>
            </a:pPr>
            <a:r>
              <a:rPr lang="en-US" sz="1665">
                <a:solidFill>
                  <a:schemeClr val="dk1"/>
                </a:solidFill>
              </a:rPr>
              <a:t>enum keyword is used to declare a set of constants, along with the name of constants. </a:t>
            </a:r>
            <a:endParaRPr/>
          </a:p>
          <a:p>
            <a:pPr indent="-514350" lvl="0" marL="514350" rtl="0" algn="l">
              <a:lnSpc>
                <a:spcPct val="90000"/>
              </a:lnSpc>
              <a:spcBef>
                <a:spcPts val="333"/>
              </a:spcBef>
              <a:spcAft>
                <a:spcPts val="0"/>
              </a:spcAft>
              <a:buClr>
                <a:srgbClr val="888888"/>
              </a:buClr>
              <a:buSzPts val="1665"/>
              <a:buNone/>
            </a:pPr>
            <a:r>
              <a:t/>
            </a:r>
            <a:endParaRPr sz="1665">
              <a:solidFill>
                <a:schemeClr val="dk1"/>
              </a:solidFill>
            </a:endParaRPr>
          </a:p>
          <a:p>
            <a:pPr indent="-514350" lvl="0" marL="514350" rtl="0" algn="l">
              <a:lnSpc>
                <a:spcPct val="90000"/>
              </a:lnSpc>
              <a:spcBef>
                <a:spcPts val="333"/>
              </a:spcBef>
              <a:spcAft>
                <a:spcPts val="0"/>
              </a:spcAft>
              <a:buClr>
                <a:schemeClr val="dk1"/>
              </a:buClr>
              <a:buSzPts val="1665"/>
              <a:buNone/>
            </a:pPr>
            <a:r>
              <a:rPr lang="en-US" sz="1665">
                <a:solidFill>
                  <a:schemeClr val="dk1"/>
                </a:solidFill>
              </a:rPr>
              <a:t>For eg.  Below is an example on how to declare an enum </a:t>
            </a:r>
            <a:endParaRPr/>
          </a:p>
          <a:p>
            <a:pPr indent="-514350" lvl="0" marL="514350" rtl="0" algn="l">
              <a:lnSpc>
                <a:spcPct val="90000"/>
              </a:lnSpc>
              <a:spcBef>
                <a:spcPts val="333"/>
              </a:spcBef>
              <a:spcAft>
                <a:spcPts val="0"/>
              </a:spcAft>
              <a:buClr>
                <a:srgbClr val="888888"/>
              </a:buClr>
              <a:buSzPts val="1665"/>
              <a:buNone/>
            </a:pPr>
            <a:r>
              <a:t/>
            </a:r>
            <a:endParaRPr sz="1665">
              <a:solidFill>
                <a:schemeClr val="dk1"/>
              </a:solidFill>
            </a:endParaRPr>
          </a:p>
          <a:p>
            <a:pPr indent="-514350" lvl="0" marL="514350" rtl="0" algn="l">
              <a:lnSpc>
                <a:spcPct val="90000"/>
              </a:lnSpc>
              <a:spcBef>
                <a:spcPts val="333"/>
              </a:spcBef>
              <a:spcAft>
                <a:spcPts val="0"/>
              </a:spcAft>
              <a:buClr>
                <a:srgbClr val="888888"/>
              </a:buClr>
              <a:buSzPts val="1665"/>
              <a:buNone/>
            </a:pPr>
            <a:r>
              <a:rPr b="1" lang="en-US" sz="1665"/>
              <a:t>enum Season { </a:t>
            </a:r>
            <a:r>
              <a:rPr b="1" i="1" lang="en-US" sz="1665"/>
              <a:t>WINTER, SPRING, SUMMER, FALL, RAINY };</a:t>
            </a:r>
            <a:endParaRPr/>
          </a:p>
          <a:p>
            <a:pPr indent="-514350" lvl="0" marL="514350" rtl="0" algn="l">
              <a:lnSpc>
                <a:spcPct val="90000"/>
              </a:lnSpc>
              <a:spcBef>
                <a:spcPts val="333"/>
              </a:spcBef>
              <a:spcAft>
                <a:spcPts val="0"/>
              </a:spcAft>
              <a:buClr>
                <a:srgbClr val="888888"/>
              </a:buClr>
              <a:buSzPts val="1665"/>
              <a:buNone/>
            </a:pPr>
            <a:r>
              <a:t/>
            </a:r>
            <a:endParaRPr b="1" i="1" sz="1665"/>
          </a:p>
          <a:p>
            <a:pPr indent="-514350" lvl="0" marL="514350" rtl="0" algn="l">
              <a:lnSpc>
                <a:spcPct val="90000"/>
              </a:lnSpc>
              <a:spcBef>
                <a:spcPts val="333"/>
              </a:spcBef>
              <a:spcAft>
                <a:spcPts val="0"/>
              </a:spcAft>
              <a:buClr>
                <a:srgbClr val="888888"/>
              </a:buClr>
              <a:buSzPts val="1665"/>
              <a:buNone/>
            </a:pPr>
            <a:r>
              <a:rPr b="1" i="1" lang="en-US" sz="1665"/>
              <a:t>Enum is also a data type, just like class or interface</a:t>
            </a:r>
            <a:endParaRPr/>
          </a:p>
          <a:p>
            <a:pPr indent="-514350" lvl="0" marL="514350" rtl="0" algn="l">
              <a:lnSpc>
                <a:spcPct val="90000"/>
              </a:lnSpc>
              <a:spcBef>
                <a:spcPts val="333"/>
              </a:spcBef>
              <a:spcAft>
                <a:spcPts val="0"/>
              </a:spcAft>
              <a:buClr>
                <a:srgbClr val="888888"/>
              </a:buClr>
              <a:buSzPts val="1665"/>
              <a:buNone/>
            </a:pPr>
            <a:r>
              <a:t/>
            </a:r>
            <a:endParaRPr b="1" i="1" sz="1665"/>
          </a:p>
          <a:p>
            <a:pPr indent="-514350" lvl="0" marL="514350" rtl="0" algn="l">
              <a:lnSpc>
                <a:spcPct val="90000"/>
              </a:lnSpc>
              <a:spcBef>
                <a:spcPts val="333"/>
              </a:spcBef>
              <a:spcAft>
                <a:spcPts val="0"/>
              </a:spcAft>
              <a:buClr>
                <a:srgbClr val="888888"/>
              </a:buClr>
              <a:buSzPts val="1665"/>
              <a:buNone/>
            </a:pPr>
            <a:r>
              <a:rPr b="1" i="1" lang="en-US" sz="1665"/>
              <a:t>How  and where to use enum?</a:t>
            </a:r>
            <a:endParaRPr/>
          </a:p>
          <a:p>
            <a:pPr indent="0" lvl="0" marL="0" rtl="0" algn="l">
              <a:lnSpc>
                <a:spcPct val="90000"/>
              </a:lnSpc>
              <a:spcBef>
                <a:spcPts val="333"/>
              </a:spcBef>
              <a:spcAft>
                <a:spcPts val="0"/>
              </a:spcAft>
              <a:buClr>
                <a:srgbClr val="888888"/>
              </a:buClr>
              <a:buSzPts val="1665"/>
              <a:buNone/>
            </a:pPr>
            <a:r>
              <a:rPr lang="en-US" sz="1665"/>
              <a:t>#1. Season s=Season.</a:t>
            </a:r>
            <a:r>
              <a:rPr i="1" lang="en-US" sz="1665"/>
              <a:t>WINTER;  </a:t>
            </a:r>
            <a:endParaRPr/>
          </a:p>
          <a:p>
            <a:pPr indent="0" lvl="0" marL="0" rtl="0" algn="l">
              <a:lnSpc>
                <a:spcPct val="90000"/>
              </a:lnSpc>
              <a:spcBef>
                <a:spcPts val="333"/>
              </a:spcBef>
              <a:spcAft>
                <a:spcPts val="0"/>
              </a:spcAft>
              <a:buClr>
                <a:srgbClr val="888888"/>
              </a:buClr>
              <a:buSzPts val="1665"/>
              <a:buNone/>
            </a:pPr>
            <a:r>
              <a:rPr lang="en-US" sz="1665"/>
              <a:t>System.</a:t>
            </a:r>
            <a:r>
              <a:rPr i="1" lang="en-US" sz="1665"/>
              <a:t>out.println(s);  </a:t>
            </a:r>
            <a:endParaRPr sz="1665"/>
          </a:p>
          <a:p>
            <a:pPr indent="0" lvl="0" marL="0" rtl="0" algn="l">
              <a:lnSpc>
                <a:spcPct val="90000"/>
              </a:lnSpc>
              <a:spcBef>
                <a:spcPts val="333"/>
              </a:spcBef>
              <a:spcAft>
                <a:spcPts val="0"/>
              </a:spcAft>
              <a:buClr>
                <a:srgbClr val="888888"/>
              </a:buClr>
              <a:buSzPts val="1665"/>
              <a:buNone/>
            </a:pPr>
            <a:r>
              <a:rPr b="1" lang="en-US" sz="1665"/>
              <a:t>if(s!=Season.</a:t>
            </a:r>
            <a:r>
              <a:rPr b="1" i="1" lang="en-US" sz="1665"/>
              <a:t>FALL)</a:t>
            </a:r>
            <a:endParaRPr/>
          </a:p>
          <a:p>
            <a:pPr indent="0" lvl="0" marL="0" rtl="0" algn="l">
              <a:lnSpc>
                <a:spcPct val="90000"/>
              </a:lnSpc>
              <a:spcBef>
                <a:spcPts val="333"/>
              </a:spcBef>
              <a:spcAft>
                <a:spcPts val="0"/>
              </a:spcAft>
              <a:buClr>
                <a:srgbClr val="888888"/>
              </a:buClr>
              <a:buSzPts val="1665"/>
              <a:buNone/>
            </a:pPr>
            <a:r>
              <a:rPr b="1" i="1" lang="en-US" sz="1665"/>
              <a:t>{</a:t>
            </a:r>
            <a:endParaRPr/>
          </a:p>
          <a:p>
            <a:pPr indent="0" lvl="0" marL="0" rtl="0" algn="l">
              <a:lnSpc>
                <a:spcPct val="90000"/>
              </a:lnSpc>
              <a:spcBef>
                <a:spcPts val="333"/>
              </a:spcBef>
              <a:spcAft>
                <a:spcPts val="0"/>
              </a:spcAft>
              <a:buClr>
                <a:srgbClr val="888888"/>
              </a:buClr>
              <a:buSzPts val="1665"/>
              <a:buNone/>
            </a:pPr>
            <a:r>
              <a:rPr b="1" i="1" lang="en-US" sz="1665"/>
              <a:t>}</a:t>
            </a:r>
            <a:endParaRPr/>
          </a:p>
          <a:p>
            <a:pPr indent="0" lvl="0" marL="0" rtl="0" algn="l">
              <a:lnSpc>
                <a:spcPct val="90000"/>
              </a:lnSpc>
              <a:spcBef>
                <a:spcPts val="333"/>
              </a:spcBef>
              <a:spcAft>
                <a:spcPts val="0"/>
              </a:spcAft>
              <a:buClr>
                <a:srgbClr val="888888"/>
              </a:buClr>
              <a:buSzPts val="1665"/>
              <a:buNone/>
            </a:pPr>
            <a:r>
              <a:rPr b="1" i="1" lang="en-US" sz="1665"/>
              <a:t>#2. Season getSeasonName()</a:t>
            </a:r>
            <a:endParaRPr/>
          </a:p>
          <a:p>
            <a:pPr indent="0" lvl="0" marL="0" rtl="0" algn="l">
              <a:lnSpc>
                <a:spcPct val="90000"/>
              </a:lnSpc>
              <a:spcBef>
                <a:spcPts val="333"/>
              </a:spcBef>
              <a:spcAft>
                <a:spcPts val="0"/>
              </a:spcAft>
              <a:buClr>
                <a:srgbClr val="888888"/>
              </a:buClr>
              <a:buSzPts val="1665"/>
              <a:buNone/>
            </a:pPr>
            <a:r>
              <a:rPr b="1" i="1" lang="en-US" sz="1665"/>
              <a:t>{</a:t>
            </a:r>
            <a:endParaRPr/>
          </a:p>
          <a:p>
            <a:pPr indent="0" lvl="0" marL="0" rtl="0" algn="l">
              <a:lnSpc>
                <a:spcPct val="90000"/>
              </a:lnSpc>
              <a:spcBef>
                <a:spcPts val="333"/>
              </a:spcBef>
              <a:spcAft>
                <a:spcPts val="0"/>
              </a:spcAft>
              <a:buClr>
                <a:srgbClr val="888888"/>
              </a:buClr>
              <a:buSzPts val="1665"/>
              <a:buNone/>
            </a:pPr>
            <a:r>
              <a:rPr b="1" i="1" lang="en-US" sz="1665"/>
              <a:t>}</a:t>
            </a:r>
            <a:endParaRPr/>
          </a:p>
          <a:p>
            <a:pPr indent="-514350" lvl="0" marL="514350" rtl="0" algn="l">
              <a:lnSpc>
                <a:spcPct val="90000"/>
              </a:lnSpc>
              <a:spcBef>
                <a:spcPts val="333"/>
              </a:spcBef>
              <a:spcAft>
                <a:spcPts val="0"/>
              </a:spcAft>
              <a:buClr>
                <a:srgbClr val="888888"/>
              </a:buClr>
              <a:buSzPts val="1665"/>
              <a:buNone/>
            </a:pPr>
            <a:r>
              <a:t/>
            </a:r>
            <a:endParaRPr b="1" i="1" sz="1665">
              <a:solidFill>
                <a:schemeClr val="dk1"/>
              </a:solidFill>
            </a:endParaRPr>
          </a:p>
          <a:p>
            <a:pPr indent="-514350" lvl="0" marL="514350" rtl="0" algn="l">
              <a:lnSpc>
                <a:spcPct val="90000"/>
              </a:lnSpc>
              <a:spcBef>
                <a:spcPts val="333"/>
              </a:spcBef>
              <a:spcAft>
                <a:spcPts val="0"/>
              </a:spcAft>
              <a:buClr>
                <a:schemeClr val="dk1"/>
              </a:buClr>
              <a:buSzPts val="1665"/>
              <a:buNone/>
            </a:pPr>
            <a:r>
              <a:rPr b="1" i="1" lang="en-US" sz="1665">
                <a:solidFill>
                  <a:schemeClr val="dk1"/>
                </a:solidFill>
              </a:rPr>
              <a:t>Advantages:</a:t>
            </a:r>
            <a:endParaRPr/>
          </a:p>
          <a:p>
            <a:pPr indent="-514350" lvl="0" marL="514350" rtl="0" algn="l">
              <a:lnSpc>
                <a:spcPct val="90000"/>
              </a:lnSpc>
              <a:spcBef>
                <a:spcPts val="333"/>
              </a:spcBef>
              <a:spcAft>
                <a:spcPts val="0"/>
              </a:spcAft>
              <a:buClr>
                <a:schemeClr val="dk1"/>
              </a:buClr>
              <a:buSzPts val="1665"/>
              <a:buFont typeface="Calibri"/>
              <a:buAutoNum type="arabicPeriod"/>
            </a:pPr>
            <a:r>
              <a:rPr b="1" i="1" lang="en-US" sz="1665">
                <a:solidFill>
                  <a:schemeClr val="dk1"/>
                </a:solidFill>
              </a:rPr>
              <a:t>Rather than having multiple constants, can be declared as type, improves readability of program</a:t>
            </a:r>
            <a:endParaRPr/>
          </a:p>
          <a:p>
            <a:pPr indent="-514350" lvl="0" marL="514350" rtl="0" algn="l">
              <a:lnSpc>
                <a:spcPct val="90000"/>
              </a:lnSpc>
              <a:spcBef>
                <a:spcPts val="333"/>
              </a:spcBef>
              <a:spcAft>
                <a:spcPts val="0"/>
              </a:spcAft>
              <a:buClr>
                <a:schemeClr val="dk1"/>
              </a:buClr>
              <a:buSzPts val="1665"/>
              <a:buFont typeface="Calibri"/>
              <a:buAutoNum type="arabicPeriod"/>
            </a:pPr>
            <a:r>
              <a:rPr b="1" i="1" lang="en-US" sz="1665">
                <a:solidFill>
                  <a:schemeClr val="dk1"/>
                </a:solidFill>
              </a:rPr>
              <a:t>Enum can be declared within the class or outside class.</a:t>
            </a:r>
            <a:endParaRPr sz="1665">
              <a:solidFill>
                <a:schemeClr val="dk1"/>
              </a:solidFill>
            </a:endParaRPr>
          </a:p>
          <a:p>
            <a:pPr indent="0" lvl="0" marL="0" rtl="0" algn="l">
              <a:lnSpc>
                <a:spcPct val="90000"/>
              </a:lnSpc>
              <a:spcBef>
                <a:spcPts val="333"/>
              </a:spcBef>
              <a:spcAft>
                <a:spcPts val="0"/>
              </a:spcAft>
              <a:buClr>
                <a:srgbClr val="888888"/>
              </a:buClr>
              <a:buSzPts val="1665"/>
              <a:buNone/>
            </a:pPr>
            <a:r>
              <a:t/>
            </a:r>
            <a:endParaRPr sz="1665">
              <a:solidFill>
                <a:schemeClr val="dk1"/>
              </a:solidFill>
            </a:endParaRPr>
          </a:p>
        </p:txBody>
      </p:sp>
      <p:sp>
        <p:nvSpPr>
          <p:cNvPr id="366" name="Google Shape;36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1"/>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rgbClr val="FF0000"/>
              </a:buClr>
              <a:buSzPts val="1800"/>
              <a:buNone/>
            </a:pPr>
            <a:r>
              <a:rPr b="1" lang="en-US" sz="1800" u="sng">
                <a:solidFill>
                  <a:srgbClr val="FF0000"/>
                </a:solidFill>
              </a:rPr>
              <a:t>enum</a:t>
            </a:r>
            <a:endParaRPr b="1" sz="1800" u="sng">
              <a:solidFill>
                <a:srgbClr val="FF0000"/>
              </a:solidFill>
            </a:endParaRPr>
          </a:p>
          <a:p>
            <a:pPr indent="-514350" lvl="0" marL="514350" rtl="0" algn="l">
              <a:spcBef>
                <a:spcPts val="360"/>
              </a:spcBef>
              <a:spcAft>
                <a:spcPts val="0"/>
              </a:spcAft>
              <a:buClr>
                <a:schemeClr val="dk1"/>
              </a:buClr>
              <a:buSzPts val="1800"/>
              <a:buNone/>
            </a:pPr>
            <a:r>
              <a:rPr lang="en-US" sz="1800">
                <a:solidFill>
                  <a:schemeClr val="dk1"/>
                </a:solidFill>
              </a:rPr>
              <a:t>Some more details on Enumeration</a:t>
            </a:r>
            <a:endParaRPr/>
          </a:p>
          <a:p>
            <a:pPr indent="-514350" lvl="0" marL="514350" rtl="0" algn="l">
              <a:spcBef>
                <a:spcPts val="360"/>
              </a:spcBef>
              <a:spcAft>
                <a:spcPts val="0"/>
              </a:spcAft>
              <a:buClr>
                <a:srgbClr val="888888"/>
              </a:buClr>
              <a:buSzPts val="1800"/>
              <a:buNone/>
            </a:pPr>
            <a:r>
              <a:t/>
            </a:r>
            <a:endParaRPr sz="1800">
              <a:solidFill>
                <a:schemeClr val="dk1"/>
              </a:solidFill>
            </a:endParaRPr>
          </a:p>
          <a:p>
            <a:pPr indent="-342900" lvl="0" marL="342900" rtl="0" algn="l">
              <a:spcBef>
                <a:spcPts val="360"/>
              </a:spcBef>
              <a:spcAft>
                <a:spcPts val="0"/>
              </a:spcAft>
              <a:buClr>
                <a:srgbClr val="888888"/>
              </a:buClr>
              <a:buSzPts val="1800"/>
              <a:buFont typeface="Calibri"/>
              <a:buAutoNum type="arabicPeriod"/>
            </a:pPr>
            <a:r>
              <a:rPr lang="en-US" sz="1800"/>
              <a:t>Enumerations are of class type, and have all the capabilities that a Java class has.</a:t>
            </a:r>
            <a:endParaRPr/>
          </a:p>
          <a:p>
            <a:pPr indent="-342900" lvl="0" marL="342900" rtl="0" algn="l">
              <a:spcBef>
                <a:spcPts val="360"/>
              </a:spcBef>
              <a:spcAft>
                <a:spcPts val="0"/>
              </a:spcAft>
              <a:buClr>
                <a:srgbClr val="888888"/>
              </a:buClr>
              <a:buSzPts val="1800"/>
              <a:buFont typeface="Calibri"/>
              <a:buAutoNum type="arabicPeriod"/>
            </a:pPr>
            <a:r>
              <a:rPr lang="en-US" sz="1800"/>
              <a:t>Enumerations can have Constructors, instance Variables, methods and can even implement Interfaces.</a:t>
            </a:r>
            <a:endParaRPr/>
          </a:p>
          <a:p>
            <a:pPr indent="-342900" lvl="0" marL="342900" rtl="0" algn="l">
              <a:spcBef>
                <a:spcPts val="360"/>
              </a:spcBef>
              <a:spcAft>
                <a:spcPts val="0"/>
              </a:spcAft>
              <a:buClr>
                <a:srgbClr val="888888"/>
              </a:buClr>
              <a:buSzPts val="1800"/>
              <a:buFont typeface="Calibri"/>
              <a:buAutoNum type="arabicPeriod"/>
            </a:pPr>
            <a:r>
              <a:rPr lang="en-US" sz="1800"/>
              <a:t>Enumerations are not instantiated using </a:t>
            </a:r>
            <a:r>
              <a:rPr b="1" lang="en-US" sz="1800"/>
              <a:t>new</a:t>
            </a:r>
            <a:r>
              <a:rPr lang="en-US" sz="1800"/>
              <a:t> keyword.</a:t>
            </a:r>
            <a:endParaRPr/>
          </a:p>
          <a:p>
            <a:pPr indent="-342900" lvl="0" marL="342900" rtl="0" algn="l">
              <a:spcBef>
                <a:spcPts val="360"/>
              </a:spcBef>
              <a:spcAft>
                <a:spcPts val="0"/>
              </a:spcAft>
              <a:buClr>
                <a:srgbClr val="888888"/>
              </a:buClr>
              <a:buSzPts val="1800"/>
              <a:buFont typeface="Calibri"/>
              <a:buAutoNum type="arabicPeriod"/>
            </a:pPr>
            <a:r>
              <a:rPr lang="en-US" sz="1800"/>
              <a:t>All Enumerations by default inherit </a:t>
            </a:r>
            <a:r>
              <a:rPr b="1" lang="en-US" sz="1800"/>
              <a:t>java.lang.Enum</a:t>
            </a:r>
            <a:r>
              <a:rPr lang="en-US" sz="1800"/>
              <a:t> class.</a:t>
            </a:r>
            <a:endParaRPr/>
          </a:p>
          <a:p>
            <a:pPr indent="-514350" lvl="0" marL="514350" rtl="0" algn="l">
              <a:spcBef>
                <a:spcPts val="360"/>
              </a:spcBef>
              <a:spcAft>
                <a:spcPts val="0"/>
              </a:spcAft>
              <a:buClr>
                <a:srgbClr val="888888"/>
              </a:buClr>
              <a:buSzPts val="1800"/>
              <a:buNone/>
            </a:pPr>
            <a:r>
              <a:t/>
            </a:r>
            <a:endParaRPr sz="1800">
              <a:solidFill>
                <a:schemeClr val="dk1"/>
              </a:solidFill>
            </a:endParaRPr>
          </a:p>
          <a:p>
            <a:pPr indent="0" lvl="0" marL="0" rtl="0" algn="l">
              <a:spcBef>
                <a:spcPts val="360"/>
              </a:spcBef>
              <a:spcAft>
                <a:spcPts val="0"/>
              </a:spcAft>
              <a:buClr>
                <a:srgbClr val="888888"/>
              </a:buClr>
              <a:buSzPts val="1800"/>
              <a:buNone/>
            </a:pPr>
            <a:r>
              <a:t/>
            </a:r>
            <a:endParaRPr sz="1800">
              <a:solidFill>
                <a:schemeClr val="dk1"/>
              </a:solidFill>
            </a:endParaRPr>
          </a:p>
        </p:txBody>
      </p:sp>
      <p:sp>
        <p:nvSpPr>
          <p:cNvPr id="372" name="Google Shape;37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1" type="subTitle"/>
          </p:nvPr>
        </p:nvSpPr>
        <p:spPr>
          <a:xfrm>
            <a:off x="0" y="0"/>
            <a:ext cx="8915400" cy="6858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FF0000"/>
              </a:buClr>
              <a:buSzPts val="2500"/>
              <a:buNone/>
            </a:pPr>
            <a:r>
              <a:rPr lang="en-US" sz="2500">
                <a:solidFill>
                  <a:srgbClr val="FF0000"/>
                </a:solidFill>
              </a:rPr>
              <a:t>Lexical Tokens:</a:t>
            </a:r>
            <a:endParaRPr/>
          </a:p>
          <a:p>
            <a:pPr indent="0" lvl="0" marL="0" rtl="0" algn="ctr">
              <a:lnSpc>
                <a:spcPct val="80000"/>
              </a:lnSpc>
              <a:spcBef>
                <a:spcPts val="500"/>
              </a:spcBef>
              <a:spcAft>
                <a:spcPts val="0"/>
              </a:spcAft>
              <a:buClr>
                <a:srgbClr val="888888"/>
              </a:buClr>
              <a:buSzPts val="2500"/>
              <a:buNone/>
            </a:pPr>
            <a:r>
              <a:rPr lang="en-US" sz="2500"/>
              <a:t>Below are basic building blocks of any Java program. Below are smallest bits and piece that can exist in a Java program.</a:t>
            </a:r>
            <a:endParaRPr/>
          </a:p>
          <a:p>
            <a:pPr indent="0" lvl="0" marL="0" rtl="0" algn="l">
              <a:lnSpc>
                <a:spcPct val="80000"/>
              </a:lnSpc>
              <a:spcBef>
                <a:spcPts val="350"/>
              </a:spcBef>
              <a:spcAft>
                <a:spcPts val="0"/>
              </a:spcAft>
              <a:buClr>
                <a:srgbClr val="FF0000"/>
              </a:buClr>
              <a:buSzPts val="1750"/>
              <a:buNone/>
            </a:pPr>
            <a:r>
              <a:rPr lang="en-US" sz="1750">
                <a:solidFill>
                  <a:srgbClr val="FF0000"/>
                </a:solidFill>
              </a:rPr>
              <a:t>1.Keywords</a:t>
            </a:r>
            <a:endParaRPr/>
          </a:p>
          <a:p>
            <a:pPr indent="0" lvl="0" marL="0" rtl="0" algn="l">
              <a:lnSpc>
                <a:spcPct val="80000"/>
              </a:lnSpc>
              <a:spcBef>
                <a:spcPts val="275"/>
              </a:spcBef>
              <a:spcAft>
                <a:spcPts val="0"/>
              </a:spcAft>
              <a:buClr>
                <a:srgbClr val="00B050"/>
              </a:buClr>
              <a:buSzPts val="1375"/>
              <a:buNone/>
            </a:pPr>
            <a:r>
              <a:rPr lang="en-US" sz="1375">
                <a:solidFill>
                  <a:srgbClr val="00B050"/>
                </a:solidFill>
              </a:rPr>
              <a:t>int</a:t>
            </a:r>
            <a:r>
              <a:rPr lang="en-US" sz="1375"/>
              <a:t> test12 = 10, i;</a:t>
            </a:r>
            <a:endParaRPr/>
          </a:p>
          <a:p>
            <a:pPr indent="0" lvl="0" marL="0" rtl="0" algn="l">
              <a:lnSpc>
                <a:spcPct val="80000"/>
              </a:lnSpc>
              <a:spcBef>
                <a:spcPts val="275"/>
              </a:spcBef>
              <a:spcAft>
                <a:spcPts val="0"/>
              </a:spcAft>
              <a:buClr>
                <a:srgbClr val="00B050"/>
              </a:buClr>
              <a:buSzPts val="1375"/>
              <a:buNone/>
            </a:pPr>
            <a:r>
              <a:rPr lang="en-US" sz="1375">
                <a:solidFill>
                  <a:srgbClr val="00B050"/>
                </a:solidFill>
              </a:rPr>
              <a:t>int</a:t>
            </a:r>
            <a:r>
              <a:rPr lang="en-US" sz="1375"/>
              <a:t> TEst12 = 20;</a:t>
            </a:r>
            <a:endParaRPr/>
          </a:p>
          <a:p>
            <a:pPr indent="0" lvl="0" marL="0" rtl="0" algn="l">
              <a:lnSpc>
                <a:spcPct val="80000"/>
              </a:lnSpc>
              <a:spcBef>
                <a:spcPts val="275"/>
              </a:spcBef>
              <a:spcAft>
                <a:spcPts val="0"/>
              </a:spcAft>
              <a:buClr>
                <a:srgbClr val="888888"/>
              </a:buClr>
              <a:buSzPts val="1375"/>
              <a:buNone/>
            </a:pPr>
            <a:r>
              <a:rPr lang="en-US" sz="1375"/>
              <a:t>Int keyword is used to declare integer variables</a:t>
            </a:r>
            <a:endParaRPr/>
          </a:p>
          <a:p>
            <a:pPr indent="0" lvl="0" marL="0" rtl="0" algn="l">
              <a:lnSpc>
                <a:spcPct val="80000"/>
              </a:lnSpc>
              <a:spcBef>
                <a:spcPts val="275"/>
              </a:spcBef>
              <a:spcAft>
                <a:spcPts val="0"/>
              </a:spcAft>
              <a:buClr>
                <a:srgbClr val="888888"/>
              </a:buClr>
              <a:buSzPts val="1375"/>
              <a:buNone/>
            </a:pPr>
            <a:r>
              <a:rPr lang="en-US" sz="1375"/>
              <a:t>All Key words are lower case(small letters)</a:t>
            </a:r>
            <a:endParaRPr/>
          </a:p>
          <a:p>
            <a:pPr indent="0" lvl="0" marL="0" rtl="0" algn="l">
              <a:lnSpc>
                <a:spcPct val="80000"/>
              </a:lnSpc>
              <a:spcBef>
                <a:spcPts val="275"/>
              </a:spcBef>
              <a:spcAft>
                <a:spcPts val="0"/>
              </a:spcAft>
              <a:buClr>
                <a:srgbClr val="888888"/>
              </a:buClr>
              <a:buSzPts val="1375"/>
              <a:buNone/>
            </a:pPr>
            <a:r>
              <a:rPr lang="en-US" sz="1375"/>
              <a:t>java is case sensitive language</a:t>
            </a:r>
            <a:endParaRPr/>
          </a:p>
          <a:p>
            <a:pPr indent="0" lvl="0" marL="0" rtl="0" algn="l">
              <a:lnSpc>
                <a:spcPct val="80000"/>
              </a:lnSpc>
              <a:spcBef>
                <a:spcPts val="275"/>
              </a:spcBef>
              <a:spcAft>
                <a:spcPts val="0"/>
              </a:spcAft>
              <a:buClr>
                <a:srgbClr val="888888"/>
              </a:buClr>
              <a:buSzPts val="1375"/>
              <a:buNone/>
            </a:pPr>
            <a:r>
              <a:rPr lang="en-US" sz="1375"/>
              <a:t>In the Java programming language, a keyword is one of </a:t>
            </a:r>
            <a:r>
              <a:rPr b="1" lang="en-US" sz="1375"/>
              <a:t>50</a:t>
            </a:r>
            <a:r>
              <a:rPr lang="en-US" sz="1375"/>
              <a:t> reserved words that have a predefined meaning in the language; </a:t>
            </a:r>
            <a:endParaRPr sz="1375"/>
          </a:p>
          <a:p>
            <a:pPr indent="0" lvl="0" marL="0" rtl="0" algn="l">
              <a:lnSpc>
                <a:spcPct val="80000"/>
              </a:lnSpc>
              <a:spcBef>
                <a:spcPts val="275"/>
              </a:spcBef>
              <a:spcAft>
                <a:spcPts val="0"/>
              </a:spcAft>
              <a:buClr>
                <a:srgbClr val="888888"/>
              </a:buClr>
              <a:buSzPts val="1375"/>
              <a:buNone/>
            </a:pPr>
            <a:r>
              <a:rPr lang="en-US" sz="1375"/>
              <a:t>because of this, programmers cannot use keywords as names for variables, methods, classes, or as any other identifier.</a:t>
            </a:r>
            <a:endParaRPr/>
          </a:p>
          <a:p>
            <a:pPr indent="0" lvl="0" marL="0" rtl="0" algn="l">
              <a:lnSpc>
                <a:spcPct val="80000"/>
              </a:lnSpc>
              <a:spcBef>
                <a:spcPts val="275"/>
              </a:spcBef>
              <a:spcAft>
                <a:spcPts val="0"/>
              </a:spcAft>
              <a:buClr>
                <a:srgbClr val="888888"/>
              </a:buClr>
              <a:buSzPts val="1375"/>
              <a:buNone/>
            </a:pPr>
            <a:r>
              <a:t/>
            </a:r>
            <a:endParaRPr sz="1375"/>
          </a:p>
          <a:p>
            <a:pPr indent="0" lvl="0" marL="0" rtl="0" algn="l">
              <a:lnSpc>
                <a:spcPct val="80000"/>
              </a:lnSpc>
              <a:spcBef>
                <a:spcPts val="275"/>
              </a:spcBef>
              <a:spcAft>
                <a:spcPts val="0"/>
              </a:spcAft>
              <a:buClr>
                <a:srgbClr val="888888"/>
              </a:buClr>
              <a:buSzPts val="1375"/>
              <a:buNone/>
            </a:pPr>
            <a:r>
              <a:rPr lang="en-US" sz="1375"/>
              <a:t>Can we create a keyword? Can we remove an existing keyword, in Java?</a:t>
            </a:r>
            <a:endParaRPr/>
          </a:p>
          <a:p>
            <a:pPr indent="0" lvl="0" marL="0" rtl="0" algn="l">
              <a:lnSpc>
                <a:spcPct val="80000"/>
              </a:lnSpc>
              <a:spcBef>
                <a:spcPts val="350"/>
              </a:spcBef>
              <a:spcAft>
                <a:spcPts val="0"/>
              </a:spcAft>
              <a:buClr>
                <a:srgbClr val="FF0000"/>
              </a:buClr>
              <a:buSzPts val="1750"/>
              <a:buNone/>
            </a:pPr>
            <a:r>
              <a:rPr lang="en-US" sz="1750">
                <a:solidFill>
                  <a:srgbClr val="FF0000"/>
                </a:solidFill>
              </a:rPr>
              <a:t>2.Identifiers</a:t>
            </a:r>
            <a:endParaRPr/>
          </a:p>
          <a:p>
            <a:pPr indent="0" lvl="0" marL="0" rtl="0" algn="l">
              <a:lnSpc>
                <a:spcPct val="80000"/>
              </a:lnSpc>
              <a:spcBef>
                <a:spcPts val="275"/>
              </a:spcBef>
              <a:spcAft>
                <a:spcPts val="0"/>
              </a:spcAft>
              <a:buClr>
                <a:srgbClr val="888888"/>
              </a:buClr>
              <a:buSzPts val="1375"/>
              <a:buNone/>
            </a:pPr>
            <a:r>
              <a:rPr lang="en-US" sz="1375"/>
              <a:t>Names given to variables, class, package, methods.</a:t>
            </a:r>
            <a:endParaRPr/>
          </a:p>
          <a:p>
            <a:pPr indent="0" lvl="0" marL="0" rtl="0" algn="l">
              <a:lnSpc>
                <a:spcPct val="80000"/>
              </a:lnSpc>
              <a:spcBef>
                <a:spcPts val="275"/>
              </a:spcBef>
              <a:spcAft>
                <a:spcPts val="0"/>
              </a:spcAft>
              <a:buClr>
                <a:srgbClr val="888888"/>
              </a:buClr>
              <a:buSzPts val="1375"/>
              <a:buNone/>
            </a:pPr>
            <a:r>
              <a:rPr lang="en-US" sz="1375"/>
              <a:t>Generally starts with letter followed by letters or digits, _(underscore). Other special characters like &amp;, %,#, not allowed in identifiers.</a:t>
            </a:r>
            <a:endParaRPr/>
          </a:p>
          <a:p>
            <a:pPr indent="0" lvl="0" marL="0" rtl="0" algn="l">
              <a:lnSpc>
                <a:spcPct val="80000"/>
              </a:lnSpc>
              <a:spcBef>
                <a:spcPts val="275"/>
              </a:spcBef>
              <a:spcAft>
                <a:spcPts val="0"/>
              </a:spcAft>
              <a:buClr>
                <a:srgbClr val="888888"/>
              </a:buClr>
              <a:buSzPts val="1375"/>
              <a:buNone/>
            </a:pPr>
            <a:r>
              <a:rPr lang="en-US" sz="1375"/>
              <a:t>Eg. 3test is invalid identifier, since it starts with digit.</a:t>
            </a:r>
            <a:endParaRPr/>
          </a:p>
          <a:p>
            <a:pPr indent="0" lvl="0" marL="0" rtl="0" algn="l">
              <a:lnSpc>
                <a:spcPct val="80000"/>
              </a:lnSpc>
              <a:spcBef>
                <a:spcPts val="275"/>
              </a:spcBef>
              <a:spcAft>
                <a:spcPts val="0"/>
              </a:spcAft>
              <a:buClr>
                <a:srgbClr val="888888"/>
              </a:buClr>
              <a:buSzPts val="1375"/>
              <a:buNone/>
            </a:pPr>
            <a:r>
              <a:rPr lang="en-US" sz="1375"/>
              <a:t>Test3 is valid identifier. Since java is case sensitive, test and Test are considered as two different variables.</a:t>
            </a:r>
            <a:endParaRPr/>
          </a:p>
          <a:p>
            <a:pPr indent="0" lvl="0" marL="0" rtl="0" algn="l">
              <a:lnSpc>
                <a:spcPct val="80000"/>
              </a:lnSpc>
              <a:spcBef>
                <a:spcPts val="220"/>
              </a:spcBef>
              <a:spcAft>
                <a:spcPts val="0"/>
              </a:spcAft>
              <a:buClr>
                <a:srgbClr val="888888"/>
              </a:buClr>
              <a:buSzPts val="1100"/>
              <a:buNone/>
            </a:pPr>
            <a:r>
              <a:t/>
            </a:r>
            <a:endParaRPr sz="1100"/>
          </a:p>
          <a:p>
            <a:pPr indent="0" lvl="0" marL="0" rtl="0" algn="l">
              <a:lnSpc>
                <a:spcPct val="80000"/>
              </a:lnSpc>
              <a:spcBef>
                <a:spcPts val="430"/>
              </a:spcBef>
              <a:spcAft>
                <a:spcPts val="0"/>
              </a:spcAft>
              <a:buClr>
                <a:srgbClr val="FF0000"/>
              </a:buClr>
              <a:buSzPts val="2150"/>
              <a:buNone/>
            </a:pPr>
            <a:r>
              <a:rPr lang="en-US" sz="2150">
                <a:solidFill>
                  <a:srgbClr val="FF0000"/>
                </a:solidFill>
              </a:rPr>
              <a:t>3.Literals or Fixed value</a:t>
            </a:r>
            <a:endParaRPr/>
          </a:p>
          <a:p>
            <a:pPr indent="0" lvl="0" marL="0" rtl="0" algn="l">
              <a:lnSpc>
                <a:spcPct val="80000"/>
              </a:lnSpc>
              <a:spcBef>
                <a:spcPts val="320"/>
              </a:spcBef>
              <a:spcAft>
                <a:spcPts val="0"/>
              </a:spcAft>
              <a:buClr>
                <a:srgbClr val="888888"/>
              </a:buClr>
              <a:buSzPts val="1600"/>
              <a:buNone/>
            </a:pPr>
            <a:r>
              <a:rPr lang="en-US" sz="1600"/>
              <a:t>double check = 2.3;</a:t>
            </a:r>
            <a:endParaRPr/>
          </a:p>
          <a:p>
            <a:pPr indent="0" lvl="0" marL="0" rtl="0" algn="l">
              <a:lnSpc>
                <a:spcPct val="80000"/>
              </a:lnSpc>
              <a:spcBef>
                <a:spcPts val="320"/>
              </a:spcBef>
              <a:spcAft>
                <a:spcPts val="0"/>
              </a:spcAft>
              <a:buClr>
                <a:srgbClr val="888888"/>
              </a:buClr>
              <a:buSzPts val="1600"/>
              <a:buNone/>
            </a:pPr>
            <a:r>
              <a:rPr lang="en-US" sz="1600"/>
              <a:t>A Literal of any data type can exist, int literal , float literal, String literal,etc..</a:t>
            </a:r>
            <a:endParaRPr/>
          </a:p>
          <a:p>
            <a:pPr indent="0" lvl="0" marL="0" rtl="0" algn="l">
              <a:lnSpc>
                <a:spcPct val="80000"/>
              </a:lnSpc>
              <a:spcBef>
                <a:spcPts val="320"/>
              </a:spcBef>
              <a:spcAft>
                <a:spcPts val="0"/>
              </a:spcAft>
              <a:buClr>
                <a:srgbClr val="888888"/>
              </a:buClr>
              <a:buSzPts val="1600"/>
              <a:buNone/>
            </a:pPr>
            <a:r>
              <a:rPr lang="en-US" sz="1600"/>
              <a:t>String inst_name = "java fast Track";</a:t>
            </a:r>
            <a:endParaRPr/>
          </a:p>
          <a:p>
            <a:pPr indent="0" lvl="0" marL="0" rtl="0" algn="l">
              <a:lnSpc>
                <a:spcPct val="80000"/>
              </a:lnSpc>
              <a:spcBef>
                <a:spcPts val="320"/>
              </a:spcBef>
              <a:spcAft>
                <a:spcPts val="0"/>
              </a:spcAft>
              <a:buClr>
                <a:srgbClr val="888888"/>
              </a:buClr>
              <a:buSzPts val="1600"/>
              <a:buNone/>
            </a:pPr>
            <a:r>
              <a:rPr lang="en-US" sz="1600"/>
              <a:t>2.3 is literal</a:t>
            </a:r>
            <a:endParaRPr/>
          </a:p>
          <a:p>
            <a:pPr indent="0" lvl="0" marL="0" rtl="0" algn="l">
              <a:lnSpc>
                <a:spcPct val="80000"/>
              </a:lnSpc>
              <a:spcBef>
                <a:spcPts val="320"/>
              </a:spcBef>
              <a:spcAft>
                <a:spcPts val="0"/>
              </a:spcAft>
              <a:buClr>
                <a:srgbClr val="888888"/>
              </a:buClr>
              <a:buSzPts val="1600"/>
              <a:buNone/>
            </a:pPr>
            <a:r>
              <a:rPr lang="en-US" sz="1600"/>
              <a:t>"java fast Track" is String literal</a:t>
            </a:r>
            <a:endParaRPr/>
          </a:p>
          <a:p>
            <a:pPr indent="0" lvl="0" marL="0" rtl="0" algn="ctr">
              <a:lnSpc>
                <a:spcPct val="80000"/>
              </a:lnSpc>
              <a:spcBef>
                <a:spcPts val="160"/>
              </a:spcBef>
              <a:spcAft>
                <a:spcPts val="0"/>
              </a:spcAft>
              <a:buClr>
                <a:srgbClr val="888888"/>
              </a:buClr>
              <a:buSzPts val="800"/>
              <a:buNone/>
            </a:pPr>
            <a:r>
              <a:t/>
            </a:r>
            <a:endParaRPr sz="800"/>
          </a:p>
        </p:txBody>
      </p:sp>
      <p:sp>
        <p:nvSpPr>
          <p:cNvPr id="103" name="Google Shape;10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2"/>
          <p:cNvSpPr txBox="1"/>
          <p:nvPr>
            <p:ph idx="1" type="subTitle"/>
          </p:nvPr>
        </p:nvSpPr>
        <p:spPr>
          <a:xfrm>
            <a:off x="0" y="0"/>
            <a:ext cx="8915400" cy="662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lang="en-US" sz="2240">
                <a:solidFill>
                  <a:srgbClr val="FF0000"/>
                </a:solidFill>
              </a:rPr>
              <a:t>Method: </a:t>
            </a:r>
            <a:r>
              <a:rPr lang="en-US" sz="2240"/>
              <a:t>A method has a name and set of  program statements which performs specific functionality, which </a:t>
            </a:r>
            <a:r>
              <a:rPr lang="en-US" sz="2240">
                <a:solidFill>
                  <a:srgbClr val="FF0000"/>
                </a:solidFill>
              </a:rPr>
              <a:t>takes input as arguments, processes them, and may return a value to the caller. Method improves code reusability, and reduces code duplication. A method</a:t>
            </a:r>
            <a:endParaRPr/>
          </a:p>
          <a:p>
            <a:pPr indent="-514350" lvl="0" marL="514350" rtl="0" algn="just">
              <a:lnSpc>
                <a:spcPct val="80000"/>
              </a:lnSpc>
              <a:spcBef>
                <a:spcPts val="448"/>
              </a:spcBef>
              <a:spcAft>
                <a:spcPts val="0"/>
              </a:spcAft>
              <a:buClr>
                <a:srgbClr val="FF0000"/>
              </a:buClr>
              <a:buSzPts val="2240"/>
              <a:buFont typeface="Calibri"/>
              <a:buAutoNum type="arabicPeriod"/>
            </a:pPr>
            <a:r>
              <a:rPr lang="en-US" sz="2240">
                <a:solidFill>
                  <a:srgbClr val="FF0000"/>
                </a:solidFill>
              </a:rPr>
              <a:t>May have parameters, to pass input to it.</a:t>
            </a:r>
            <a:endParaRPr/>
          </a:p>
          <a:p>
            <a:pPr indent="-514350" lvl="0" marL="514350" rtl="0" algn="just">
              <a:lnSpc>
                <a:spcPct val="80000"/>
              </a:lnSpc>
              <a:spcBef>
                <a:spcPts val="448"/>
              </a:spcBef>
              <a:spcAft>
                <a:spcPts val="0"/>
              </a:spcAft>
              <a:buClr>
                <a:srgbClr val="FF0000"/>
              </a:buClr>
              <a:buSzPts val="2240"/>
              <a:buFont typeface="Calibri"/>
              <a:buAutoNum type="arabicPeriod"/>
            </a:pPr>
            <a:r>
              <a:rPr lang="en-US" sz="2240">
                <a:solidFill>
                  <a:srgbClr val="FF0000"/>
                </a:solidFill>
              </a:rPr>
              <a:t>Returns a value</a:t>
            </a:r>
            <a:endParaRPr/>
          </a:p>
          <a:p>
            <a:pPr indent="-514350" lvl="0" marL="514350" rtl="0" algn="just">
              <a:lnSpc>
                <a:spcPct val="80000"/>
              </a:lnSpc>
              <a:spcBef>
                <a:spcPts val="448"/>
              </a:spcBef>
              <a:spcAft>
                <a:spcPts val="0"/>
              </a:spcAft>
              <a:buClr>
                <a:srgbClr val="FF0000"/>
              </a:buClr>
              <a:buSzPts val="2240"/>
              <a:buFont typeface="Calibri"/>
              <a:buAutoNum type="arabicPeriod"/>
            </a:pPr>
            <a:r>
              <a:rPr lang="en-US" sz="2240">
                <a:solidFill>
                  <a:srgbClr val="FF0000"/>
                </a:solidFill>
              </a:rPr>
              <a:t>Is enclosed in a class, and cannot exist out side class. For example</a:t>
            </a:r>
            <a:endParaRPr/>
          </a:p>
          <a:p>
            <a:pPr indent="-514350" lvl="0" marL="514350" rtl="0" algn="just">
              <a:lnSpc>
                <a:spcPct val="80000"/>
              </a:lnSpc>
              <a:spcBef>
                <a:spcPts val="448"/>
              </a:spcBef>
              <a:spcAft>
                <a:spcPts val="0"/>
              </a:spcAft>
              <a:buClr>
                <a:srgbClr val="888888"/>
              </a:buClr>
              <a:buSzPts val="2240"/>
              <a:buNone/>
            </a:pPr>
            <a:r>
              <a:rPr lang="en-US" sz="2240"/>
              <a:t>NOTE: 1.A Program can have any number of methods, and each method can be called from other methods in program.</a:t>
            </a:r>
            <a:endParaRPr/>
          </a:p>
          <a:p>
            <a:pPr indent="-514350" lvl="0" marL="514350" rtl="0" algn="just">
              <a:lnSpc>
                <a:spcPct val="80000"/>
              </a:lnSpc>
              <a:spcBef>
                <a:spcPts val="448"/>
              </a:spcBef>
              <a:spcAft>
                <a:spcPts val="0"/>
              </a:spcAft>
              <a:buClr>
                <a:srgbClr val="888888"/>
              </a:buClr>
              <a:buSzPts val="2240"/>
              <a:buNone/>
            </a:pPr>
            <a:r>
              <a:rPr lang="en-US" sz="2240"/>
              <a:t>2. Program execution always starts from main() method</a:t>
            </a:r>
            <a:endParaRPr/>
          </a:p>
          <a:p>
            <a:pPr indent="0" lvl="0" marL="0" rtl="0" algn="just">
              <a:lnSpc>
                <a:spcPct val="80000"/>
              </a:lnSpc>
              <a:spcBef>
                <a:spcPts val="448"/>
              </a:spcBef>
              <a:spcAft>
                <a:spcPts val="0"/>
              </a:spcAft>
              <a:buClr>
                <a:srgbClr val="888888"/>
              </a:buClr>
              <a:buSzPts val="2240"/>
              <a:buNone/>
            </a:pPr>
            <a:r>
              <a:rPr lang="en-US" sz="2240"/>
              <a:t>class Abc{</a:t>
            </a:r>
            <a:endParaRPr/>
          </a:p>
          <a:p>
            <a:pPr indent="0" lvl="1" marL="457200" rtl="0" algn="just">
              <a:lnSpc>
                <a:spcPct val="80000"/>
              </a:lnSpc>
              <a:spcBef>
                <a:spcPts val="392"/>
              </a:spcBef>
              <a:spcAft>
                <a:spcPts val="0"/>
              </a:spcAft>
              <a:buClr>
                <a:srgbClr val="888888"/>
              </a:buClr>
              <a:buSzPts val="1960"/>
              <a:buNone/>
            </a:pPr>
            <a:r>
              <a:rPr lang="en-US" sz="1960"/>
              <a:t>int x, y;</a:t>
            </a:r>
            <a:endParaRPr/>
          </a:p>
          <a:p>
            <a:pPr indent="0" lvl="1" marL="457200" rtl="0" algn="just">
              <a:lnSpc>
                <a:spcPct val="80000"/>
              </a:lnSpc>
              <a:spcBef>
                <a:spcPts val="392"/>
              </a:spcBef>
              <a:spcAft>
                <a:spcPts val="0"/>
              </a:spcAft>
              <a:buClr>
                <a:srgbClr val="7030A0"/>
              </a:buClr>
              <a:buSzPts val="1960"/>
              <a:buNone/>
            </a:pPr>
            <a:r>
              <a:rPr lang="en-US" sz="1960">
                <a:solidFill>
                  <a:srgbClr val="7030A0"/>
                </a:solidFill>
              </a:rPr>
              <a:t>static int min( int i, int j, int k)</a:t>
            </a:r>
            <a:endParaRPr/>
          </a:p>
          <a:p>
            <a:pPr indent="0" lvl="1" marL="457200" rtl="0" algn="just">
              <a:lnSpc>
                <a:spcPct val="80000"/>
              </a:lnSpc>
              <a:spcBef>
                <a:spcPts val="392"/>
              </a:spcBef>
              <a:spcAft>
                <a:spcPts val="0"/>
              </a:spcAft>
              <a:buClr>
                <a:srgbClr val="7030A0"/>
              </a:buClr>
              <a:buSzPts val="1960"/>
              <a:buNone/>
            </a:pPr>
            <a:r>
              <a:rPr lang="en-US" sz="1960">
                <a:solidFill>
                  <a:srgbClr val="7030A0"/>
                </a:solidFill>
              </a:rPr>
              <a:t>{</a:t>
            </a:r>
            <a:endParaRPr/>
          </a:p>
          <a:p>
            <a:pPr indent="0" lvl="2" marL="914400" rtl="0" algn="just">
              <a:lnSpc>
                <a:spcPct val="80000"/>
              </a:lnSpc>
              <a:spcBef>
                <a:spcPts val="336"/>
              </a:spcBef>
              <a:spcAft>
                <a:spcPts val="0"/>
              </a:spcAft>
              <a:buClr>
                <a:srgbClr val="7030A0"/>
              </a:buClr>
              <a:buSzPts val="1679"/>
              <a:buNone/>
            </a:pPr>
            <a:r>
              <a:rPr lang="en-US" sz="1679">
                <a:solidFill>
                  <a:srgbClr val="7030A0"/>
                </a:solidFill>
              </a:rPr>
              <a:t>//business logic</a:t>
            </a:r>
            <a:endParaRPr/>
          </a:p>
          <a:p>
            <a:pPr indent="0" lvl="2" marL="914400" rtl="0" algn="just">
              <a:lnSpc>
                <a:spcPct val="80000"/>
              </a:lnSpc>
              <a:spcBef>
                <a:spcPts val="336"/>
              </a:spcBef>
              <a:spcAft>
                <a:spcPts val="0"/>
              </a:spcAft>
              <a:buClr>
                <a:srgbClr val="7030A0"/>
              </a:buClr>
              <a:buSzPts val="1679"/>
              <a:buNone/>
            </a:pPr>
            <a:r>
              <a:rPr lang="en-US" sz="1679">
                <a:solidFill>
                  <a:srgbClr val="7030A0"/>
                </a:solidFill>
              </a:rPr>
              <a:t>System.out.println(“I Value is”+i);</a:t>
            </a:r>
            <a:endParaRPr/>
          </a:p>
          <a:p>
            <a:pPr indent="0" lvl="2" marL="914400" rtl="0" algn="just">
              <a:lnSpc>
                <a:spcPct val="80000"/>
              </a:lnSpc>
              <a:spcBef>
                <a:spcPts val="336"/>
              </a:spcBef>
              <a:spcAft>
                <a:spcPts val="0"/>
              </a:spcAft>
              <a:buClr>
                <a:srgbClr val="00B050"/>
              </a:buClr>
              <a:buSzPts val="1679"/>
              <a:buNone/>
            </a:pPr>
            <a:r>
              <a:rPr lang="en-US" sz="1679">
                <a:solidFill>
                  <a:srgbClr val="00B050"/>
                </a:solidFill>
              </a:rPr>
              <a:t>return</a:t>
            </a:r>
            <a:r>
              <a:rPr lang="en-US" sz="1679">
                <a:solidFill>
                  <a:srgbClr val="7030A0"/>
                </a:solidFill>
              </a:rPr>
              <a:t> i;</a:t>
            </a:r>
            <a:endParaRPr/>
          </a:p>
          <a:p>
            <a:pPr indent="0" lvl="1" marL="457200" rtl="0" algn="just">
              <a:lnSpc>
                <a:spcPct val="80000"/>
              </a:lnSpc>
              <a:spcBef>
                <a:spcPts val="392"/>
              </a:spcBef>
              <a:spcAft>
                <a:spcPts val="0"/>
              </a:spcAft>
              <a:buClr>
                <a:srgbClr val="7030A0"/>
              </a:buClr>
              <a:buSzPts val="1960"/>
              <a:buNone/>
            </a:pPr>
            <a:r>
              <a:rPr lang="en-US" sz="1960">
                <a:solidFill>
                  <a:srgbClr val="7030A0"/>
                </a:solidFill>
              </a:rPr>
              <a:t>}</a:t>
            </a:r>
            <a:endParaRPr/>
          </a:p>
          <a:p>
            <a:pPr indent="0" lvl="0" marL="0" rtl="0" algn="just">
              <a:lnSpc>
                <a:spcPct val="80000"/>
              </a:lnSpc>
              <a:spcBef>
                <a:spcPts val="448"/>
              </a:spcBef>
              <a:spcAft>
                <a:spcPts val="0"/>
              </a:spcAft>
              <a:buClr>
                <a:srgbClr val="888888"/>
              </a:buClr>
              <a:buSzPts val="2240"/>
              <a:buNone/>
            </a:pPr>
            <a:r>
              <a:rPr lang="en-US" sz="2240"/>
              <a:t>}</a:t>
            </a:r>
            <a:endParaRPr/>
          </a:p>
        </p:txBody>
      </p:sp>
      <p:sp>
        <p:nvSpPr>
          <p:cNvPr id="378" name="Google Shape;378;p42"/>
          <p:cNvSpPr txBox="1"/>
          <p:nvPr/>
        </p:nvSpPr>
        <p:spPr>
          <a:xfrm>
            <a:off x="1600200" y="6211669"/>
            <a:ext cx="6858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Return type(void means method does not return any value. If method returns a value, specify type like double or float or int etc…</a:t>
            </a:r>
            <a:endParaRPr sz="1800">
              <a:solidFill>
                <a:schemeClr val="dk1"/>
              </a:solidFill>
              <a:latin typeface="Calibri"/>
              <a:ea typeface="Calibri"/>
              <a:cs typeface="Calibri"/>
              <a:sym typeface="Calibri"/>
            </a:endParaRPr>
          </a:p>
        </p:txBody>
      </p:sp>
      <p:cxnSp>
        <p:nvCxnSpPr>
          <p:cNvPr id="379" name="Google Shape;379;p42"/>
          <p:cNvCxnSpPr/>
          <p:nvPr/>
        </p:nvCxnSpPr>
        <p:spPr>
          <a:xfrm flipH="1" rot="-5400000">
            <a:off x="533400" y="4724400"/>
            <a:ext cx="2209800" cy="685800"/>
          </a:xfrm>
          <a:prstGeom prst="straightConnector1">
            <a:avLst/>
          </a:prstGeom>
          <a:noFill/>
          <a:ln cap="flat" cmpd="sng" w="9525">
            <a:solidFill>
              <a:srgbClr val="4A7DBA"/>
            </a:solidFill>
            <a:prstDash val="solid"/>
            <a:round/>
            <a:headEnd len="sm" w="sm" type="none"/>
            <a:tailEnd len="med" w="med" type="stealth"/>
          </a:ln>
        </p:spPr>
      </p:cxnSp>
      <p:sp>
        <p:nvSpPr>
          <p:cNvPr id="380" name="Google Shape;380;p42"/>
          <p:cNvSpPr txBox="1"/>
          <p:nvPr/>
        </p:nvSpPr>
        <p:spPr>
          <a:xfrm>
            <a:off x="6172200" y="3429000"/>
            <a:ext cx="25908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Parameters to method</a:t>
            </a:r>
            <a:endParaRPr sz="1800">
              <a:solidFill>
                <a:schemeClr val="dk1"/>
              </a:solidFill>
              <a:latin typeface="Calibri"/>
              <a:ea typeface="Calibri"/>
              <a:cs typeface="Calibri"/>
              <a:sym typeface="Calibri"/>
            </a:endParaRPr>
          </a:p>
        </p:txBody>
      </p:sp>
      <p:cxnSp>
        <p:nvCxnSpPr>
          <p:cNvPr id="381" name="Google Shape;381;p42"/>
          <p:cNvCxnSpPr/>
          <p:nvPr/>
        </p:nvCxnSpPr>
        <p:spPr>
          <a:xfrm flipH="1" rot="10800000">
            <a:off x="2971800" y="3657600"/>
            <a:ext cx="3124200" cy="228600"/>
          </a:xfrm>
          <a:prstGeom prst="straightConnector1">
            <a:avLst/>
          </a:prstGeom>
          <a:noFill/>
          <a:ln cap="flat" cmpd="sng" w="9525">
            <a:solidFill>
              <a:srgbClr val="4A7DBA"/>
            </a:solidFill>
            <a:prstDash val="solid"/>
            <a:round/>
            <a:headEnd len="sm" w="sm" type="none"/>
            <a:tailEnd len="med" w="med" type="stealth"/>
          </a:ln>
        </p:spPr>
      </p:cxnSp>
      <p:sp>
        <p:nvSpPr>
          <p:cNvPr id="382" name="Google Shape;38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cxnSp>
        <p:nvCxnSpPr>
          <p:cNvPr id="383" name="Google Shape;383;p42"/>
          <p:cNvCxnSpPr/>
          <p:nvPr/>
        </p:nvCxnSpPr>
        <p:spPr>
          <a:xfrm>
            <a:off x="1676400" y="3962400"/>
            <a:ext cx="2971800" cy="609600"/>
          </a:xfrm>
          <a:prstGeom prst="straightConnector1">
            <a:avLst/>
          </a:prstGeom>
          <a:noFill/>
          <a:ln cap="flat" cmpd="sng" w="9525">
            <a:solidFill>
              <a:srgbClr val="4A7DBA"/>
            </a:solidFill>
            <a:prstDash val="solid"/>
            <a:round/>
            <a:headEnd len="sm" w="sm" type="none"/>
            <a:tailEnd len="med" w="med" type="stealth"/>
          </a:ln>
        </p:spPr>
      </p:cxnSp>
      <p:sp>
        <p:nvSpPr>
          <p:cNvPr id="384" name="Google Shape;384;p42"/>
          <p:cNvSpPr txBox="1"/>
          <p:nvPr/>
        </p:nvSpPr>
        <p:spPr>
          <a:xfrm>
            <a:off x="4800600" y="4419600"/>
            <a:ext cx="25908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Method name</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3"/>
          <p:cNvSpPr txBox="1"/>
          <p:nvPr>
            <p:ph idx="1" type="subTitle"/>
          </p:nvPr>
        </p:nvSpPr>
        <p:spPr>
          <a:xfrm>
            <a:off x="304800" y="228600"/>
            <a:ext cx="8382000" cy="617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3200"/>
              <a:buNone/>
            </a:pPr>
            <a:r>
              <a:rPr lang="en-US">
                <a:solidFill>
                  <a:srgbClr val="FF0000"/>
                </a:solidFill>
              </a:rPr>
              <a:t>Java is true Object Oriented Language</a:t>
            </a:r>
            <a:endParaRPr/>
          </a:p>
          <a:p>
            <a:pPr indent="0" lvl="0" marL="0" rtl="0" algn="l">
              <a:spcBef>
                <a:spcPts val="640"/>
              </a:spcBef>
              <a:spcAft>
                <a:spcPts val="0"/>
              </a:spcAft>
              <a:buClr>
                <a:srgbClr val="888888"/>
              </a:buClr>
              <a:buSzPts val="3200"/>
              <a:buNone/>
            </a:pPr>
            <a:r>
              <a:rPr lang="en-US"/>
              <a:t>That means each and every statement need to be enclosed in </a:t>
            </a:r>
            <a:r>
              <a:rPr lang="en-US">
                <a:solidFill>
                  <a:srgbClr val="FF0000"/>
                </a:solidFill>
              </a:rPr>
              <a:t>class</a:t>
            </a:r>
            <a:r>
              <a:rPr lang="en-US"/>
              <a:t>.</a:t>
            </a:r>
            <a:endParaRPr/>
          </a:p>
          <a:p>
            <a:pPr indent="0" lvl="0" marL="0" rtl="0" algn="l">
              <a:spcBef>
                <a:spcPts val="640"/>
              </a:spcBef>
              <a:spcAft>
                <a:spcPts val="0"/>
              </a:spcAft>
              <a:buClr>
                <a:srgbClr val="888888"/>
              </a:buClr>
              <a:buSzPts val="3200"/>
              <a:buNone/>
            </a:pPr>
            <a:r>
              <a:t/>
            </a:r>
            <a:endParaRPr/>
          </a:p>
          <a:p>
            <a:pPr indent="0" lvl="0" marL="0" rtl="0" algn="l">
              <a:spcBef>
                <a:spcPts val="640"/>
              </a:spcBef>
              <a:spcAft>
                <a:spcPts val="0"/>
              </a:spcAft>
              <a:buClr>
                <a:srgbClr val="888888"/>
              </a:buClr>
              <a:buSzPts val="3200"/>
              <a:buNone/>
            </a:pPr>
            <a:r>
              <a:rPr lang="en-US"/>
              <a:t>No source code can be written outside the class, except  few special statements(which are related to packages)</a:t>
            </a:r>
            <a:endParaRPr/>
          </a:p>
          <a:p>
            <a:pPr indent="0" lvl="0" marL="0" rtl="0" algn="l">
              <a:spcBef>
                <a:spcPts val="640"/>
              </a:spcBef>
              <a:spcAft>
                <a:spcPts val="0"/>
              </a:spcAft>
              <a:buClr>
                <a:srgbClr val="888888"/>
              </a:buClr>
              <a:buSzPts val="3200"/>
              <a:buNone/>
            </a:pPr>
            <a:r>
              <a:rPr lang="en-US"/>
              <a:t>Even main() method cannot exist outside the </a:t>
            </a:r>
            <a:r>
              <a:rPr lang="en-US">
                <a:solidFill>
                  <a:srgbClr val="FF0000"/>
                </a:solidFill>
              </a:rPr>
              <a:t>class</a:t>
            </a:r>
            <a:r>
              <a:rPr lang="en-US"/>
              <a:t>.</a:t>
            </a:r>
            <a:endParaRPr/>
          </a:p>
          <a:p>
            <a:pPr indent="0" lvl="0" marL="0" rtl="0" algn="ctr">
              <a:spcBef>
                <a:spcPts val="640"/>
              </a:spcBef>
              <a:spcAft>
                <a:spcPts val="0"/>
              </a:spcAft>
              <a:buClr>
                <a:srgbClr val="888888"/>
              </a:buClr>
              <a:buSzPts val="3200"/>
              <a:buNone/>
            </a:pPr>
            <a:r>
              <a:t/>
            </a:r>
            <a:endParaRPr/>
          </a:p>
        </p:txBody>
      </p:sp>
      <p:sp>
        <p:nvSpPr>
          <p:cNvPr id="390" name="Google Shape;390;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4"/>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lang="en-US" sz="2240">
                <a:solidFill>
                  <a:srgbClr val="FF0000"/>
                </a:solidFill>
              </a:rPr>
              <a:t>Method Overloading:</a:t>
            </a:r>
            <a:endParaRPr/>
          </a:p>
          <a:p>
            <a:pPr indent="0" lvl="0" marL="0" rtl="0" algn="just">
              <a:lnSpc>
                <a:spcPct val="80000"/>
              </a:lnSpc>
              <a:spcBef>
                <a:spcPts val="448"/>
              </a:spcBef>
              <a:spcAft>
                <a:spcPts val="0"/>
              </a:spcAft>
              <a:buClr>
                <a:schemeClr val="dk1"/>
              </a:buClr>
              <a:buSzPts val="2240"/>
              <a:buNone/>
            </a:pPr>
            <a:r>
              <a:rPr lang="en-US" sz="2240">
                <a:solidFill>
                  <a:schemeClr val="dk1"/>
                </a:solidFill>
              </a:rPr>
              <a:t>One or more methods  in a class having same name, but different number or type of arguments, is called method overloading.</a:t>
            </a:r>
            <a:endParaRPr/>
          </a:p>
          <a:p>
            <a:pPr indent="0" lvl="0" marL="0" rtl="0" algn="just">
              <a:lnSpc>
                <a:spcPct val="80000"/>
              </a:lnSpc>
              <a:spcBef>
                <a:spcPts val="448"/>
              </a:spcBef>
              <a:spcAft>
                <a:spcPts val="0"/>
              </a:spcAft>
              <a:buClr>
                <a:schemeClr val="dk1"/>
              </a:buClr>
              <a:buSzPts val="2240"/>
              <a:buNone/>
            </a:pPr>
            <a:r>
              <a:rPr lang="en-US" sz="2240">
                <a:solidFill>
                  <a:schemeClr val="dk1"/>
                </a:solidFill>
              </a:rPr>
              <a:t>When a overloaded method is called, the method with matching number and type of arguments gets executed.</a:t>
            </a:r>
            <a:endParaRPr/>
          </a:p>
          <a:p>
            <a:pPr indent="0" lvl="0" marL="0" rtl="0" algn="just">
              <a:lnSpc>
                <a:spcPct val="80000"/>
              </a:lnSpc>
              <a:spcBef>
                <a:spcPts val="448"/>
              </a:spcBef>
              <a:spcAft>
                <a:spcPts val="0"/>
              </a:spcAft>
              <a:buClr>
                <a:schemeClr val="dk1"/>
              </a:buClr>
              <a:buSzPts val="2240"/>
              <a:buNone/>
            </a:pPr>
            <a:r>
              <a:rPr lang="en-US" sz="2240">
                <a:solidFill>
                  <a:schemeClr val="dk1"/>
                </a:solidFill>
              </a:rPr>
              <a:t>If there is no exact match of argument types, type promotion is applied, before invoking the method.</a:t>
            </a:r>
            <a:endParaRPr/>
          </a:p>
          <a:p>
            <a:pPr indent="0" lvl="0" marL="0" rtl="0" algn="just">
              <a:lnSpc>
                <a:spcPct val="80000"/>
              </a:lnSpc>
              <a:spcBef>
                <a:spcPts val="448"/>
              </a:spcBef>
              <a:spcAft>
                <a:spcPts val="0"/>
              </a:spcAft>
              <a:buClr>
                <a:schemeClr val="dk1"/>
              </a:buClr>
              <a:buSzPts val="2240"/>
              <a:buNone/>
            </a:pPr>
            <a:r>
              <a:rPr lang="en-US" sz="2240">
                <a:solidFill>
                  <a:schemeClr val="dk1"/>
                </a:solidFill>
              </a:rPr>
              <a:t>For eg </a:t>
            </a:r>
            <a:endParaRPr/>
          </a:p>
          <a:p>
            <a:pPr indent="0" lvl="0" marL="0" rtl="0" algn="just">
              <a:lnSpc>
                <a:spcPct val="80000"/>
              </a:lnSpc>
              <a:spcBef>
                <a:spcPts val="448"/>
              </a:spcBef>
              <a:spcAft>
                <a:spcPts val="0"/>
              </a:spcAft>
              <a:buClr>
                <a:srgbClr val="7030A0"/>
              </a:buClr>
              <a:buSzPts val="2240"/>
              <a:buNone/>
            </a:pPr>
            <a:r>
              <a:rPr lang="en-US" sz="2240">
                <a:solidFill>
                  <a:srgbClr val="7030A0"/>
                </a:solidFill>
              </a:rPr>
              <a:t>class Abc{</a:t>
            </a:r>
            <a:endParaRPr/>
          </a:p>
          <a:p>
            <a:pPr indent="0" lvl="1" marL="457200" rtl="0" algn="just">
              <a:lnSpc>
                <a:spcPct val="80000"/>
              </a:lnSpc>
              <a:spcBef>
                <a:spcPts val="392"/>
              </a:spcBef>
              <a:spcAft>
                <a:spcPts val="0"/>
              </a:spcAft>
              <a:buClr>
                <a:srgbClr val="7030A0"/>
              </a:buClr>
              <a:buSzPts val="1960"/>
              <a:buNone/>
            </a:pPr>
            <a:r>
              <a:rPr lang="en-US" sz="1960">
                <a:solidFill>
                  <a:srgbClr val="7030A0"/>
                </a:solidFill>
              </a:rPr>
              <a:t>void add(int i, int j){  //body of method }</a:t>
            </a:r>
            <a:endParaRPr/>
          </a:p>
          <a:p>
            <a:pPr indent="0" lvl="1" marL="457200" rtl="0" algn="just">
              <a:lnSpc>
                <a:spcPct val="80000"/>
              </a:lnSpc>
              <a:spcBef>
                <a:spcPts val="392"/>
              </a:spcBef>
              <a:spcAft>
                <a:spcPts val="0"/>
              </a:spcAft>
              <a:buClr>
                <a:srgbClr val="7030A0"/>
              </a:buClr>
              <a:buSzPts val="1960"/>
              <a:buNone/>
            </a:pPr>
            <a:r>
              <a:rPr lang="en-US" sz="1960">
                <a:solidFill>
                  <a:srgbClr val="7030A0"/>
                </a:solidFill>
              </a:rPr>
              <a:t>//Int add(int i, int j){  //body of method } //compile error</a:t>
            </a:r>
            <a:endParaRPr/>
          </a:p>
          <a:p>
            <a:pPr indent="0" lvl="1" marL="457200" rtl="0" algn="just">
              <a:lnSpc>
                <a:spcPct val="80000"/>
              </a:lnSpc>
              <a:spcBef>
                <a:spcPts val="392"/>
              </a:spcBef>
              <a:spcAft>
                <a:spcPts val="0"/>
              </a:spcAft>
              <a:buClr>
                <a:srgbClr val="7030A0"/>
              </a:buClr>
              <a:buSzPts val="1960"/>
              <a:buNone/>
            </a:pPr>
            <a:r>
              <a:rPr lang="en-US" sz="1960">
                <a:solidFill>
                  <a:srgbClr val="7030A0"/>
                </a:solidFill>
              </a:rPr>
              <a:t>void add(float i, float j, float k){ //body of method }</a:t>
            </a:r>
            <a:endParaRPr/>
          </a:p>
          <a:p>
            <a:pPr indent="0" lvl="1" marL="457200" rtl="0" algn="just">
              <a:lnSpc>
                <a:spcPct val="80000"/>
              </a:lnSpc>
              <a:spcBef>
                <a:spcPts val="392"/>
              </a:spcBef>
              <a:spcAft>
                <a:spcPts val="0"/>
              </a:spcAft>
              <a:buClr>
                <a:srgbClr val="7030A0"/>
              </a:buClr>
              <a:buSzPts val="1960"/>
              <a:buNone/>
            </a:pPr>
            <a:r>
              <a:rPr lang="en-US" sz="1960">
                <a:solidFill>
                  <a:srgbClr val="7030A0"/>
                </a:solidFill>
              </a:rPr>
              <a:t>void add(int i,int j, int k){ //body of method } </a:t>
            </a:r>
            <a:endParaRPr/>
          </a:p>
          <a:p>
            <a:pPr indent="0" lvl="0" marL="0" rtl="0" algn="just">
              <a:lnSpc>
                <a:spcPct val="80000"/>
              </a:lnSpc>
              <a:spcBef>
                <a:spcPts val="448"/>
              </a:spcBef>
              <a:spcAft>
                <a:spcPts val="0"/>
              </a:spcAft>
              <a:buClr>
                <a:srgbClr val="7030A0"/>
              </a:buClr>
              <a:buSzPts val="2240"/>
              <a:buNone/>
            </a:pPr>
            <a:r>
              <a:rPr lang="en-US" sz="2240">
                <a:solidFill>
                  <a:srgbClr val="7030A0"/>
                </a:solidFill>
              </a:rPr>
              <a:t>} </a:t>
            </a:r>
            <a:endParaRPr/>
          </a:p>
          <a:p>
            <a:pPr indent="0" lvl="0" marL="0" rtl="0" algn="just">
              <a:lnSpc>
                <a:spcPct val="80000"/>
              </a:lnSpc>
              <a:spcBef>
                <a:spcPts val="448"/>
              </a:spcBef>
              <a:spcAft>
                <a:spcPts val="0"/>
              </a:spcAft>
              <a:buClr>
                <a:schemeClr val="dk1"/>
              </a:buClr>
              <a:buSzPts val="2240"/>
              <a:buNone/>
            </a:pPr>
            <a:r>
              <a:rPr lang="en-US" sz="2240">
                <a:solidFill>
                  <a:schemeClr val="dk1"/>
                </a:solidFill>
              </a:rPr>
              <a:t>NOTE: </a:t>
            </a:r>
            <a:endParaRPr/>
          </a:p>
          <a:p>
            <a:pPr indent="0" lvl="0" marL="0" rtl="0" algn="just">
              <a:lnSpc>
                <a:spcPct val="80000"/>
              </a:lnSpc>
              <a:spcBef>
                <a:spcPts val="448"/>
              </a:spcBef>
              <a:spcAft>
                <a:spcPts val="0"/>
              </a:spcAft>
              <a:buClr>
                <a:schemeClr val="dk1"/>
              </a:buClr>
              <a:buSzPts val="2240"/>
              <a:buNone/>
            </a:pPr>
            <a:r>
              <a:rPr lang="en-US" sz="2240">
                <a:solidFill>
                  <a:schemeClr val="dk1"/>
                </a:solidFill>
              </a:rPr>
              <a:t>1.Method overloading cannot be done, based only on return type of the method</a:t>
            </a:r>
            <a:endParaRPr/>
          </a:p>
          <a:p>
            <a:pPr indent="0" lvl="0" marL="0" rtl="0" algn="just">
              <a:lnSpc>
                <a:spcPct val="80000"/>
              </a:lnSpc>
              <a:spcBef>
                <a:spcPts val="448"/>
              </a:spcBef>
              <a:spcAft>
                <a:spcPts val="0"/>
              </a:spcAft>
              <a:buClr>
                <a:schemeClr val="dk1"/>
              </a:buClr>
              <a:buSzPts val="2240"/>
              <a:buNone/>
            </a:pPr>
            <a:r>
              <a:rPr lang="en-US" sz="2240">
                <a:solidFill>
                  <a:schemeClr val="dk1"/>
                </a:solidFill>
              </a:rPr>
              <a:t>2.Method overloading is </a:t>
            </a:r>
            <a:r>
              <a:rPr lang="en-US" sz="2240" u="sng">
                <a:solidFill>
                  <a:srgbClr val="00B050"/>
                </a:solidFill>
              </a:rPr>
              <a:t>compile time polymorphism</a:t>
            </a:r>
            <a:r>
              <a:rPr lang="en-US" sz="2240">
                <a:solidFill>
                  <a:schemeClr val="dk1"/>
                </a:solidFill>
              </a:rPr>
              <a:t>, as the method which need to get called is decided during compile time itself.</a:t>
            </a:r>
            <a:endParaRPr/>
          </a:p>
        </p:txBody>
      </p:sp>
      <p:sp>
        <p:nvSpPr>
          <p:cNvPr id="396" name="Google Shape;39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5"/>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lang="en-US">
                <a:solidFill>
                  <a:srgbClr val="FF0000"/>
                </a:solidFill>
              </a:rPr>
              <a:t>Method Overloading:</a:t>
            </a:r>
            <a:endParaRPr/>
          </a:p>
          <a:p>
            <a:pPr indent="0" lvl="0" marL="0" rtl="0" algn="just">
              <a:spcBef>
                <a:spcPts val="640"/>
              </a:spcBef>
              <a:spcAft>
                <a:spcPts val="0"/>
              </a:spcAft>
              <a:buClr>
                <a:srgbClr val="7030A0"/>
              </a:buClr>
              <a:buSzPts val="3200"/>
              <a:buNone/>
            </a:pPr>
            <a:r>
              <a:rPr lang="en-US">
                <a:solidFill>
                  <a:srgbClr val="7030A0"/>
                </a:solidFill>
              </a:rPr>
              <a:t>Can below methods be overloaded??</a:t>
            </a:r>
            <a:endParaRPr/>
          </a:p>
          <a:p>
            <a:pPr indent="0" lvl="0" marL="0" rtl="0" algn="just">
              <a:spcBef>
                <a:spcPts val="640"/>
              </a:spcBef>
              <a:spcAft>
                <a:spcPts val="0"/>
              </a:spcAft>
              <a:buClr>
                <a:srgbClr val="7030A0"/>
              </a:buClr>
              <a:buSzPts val="3200"/>
              <a:buNone/>
            </a:pPr>
            <a:r>
              <a:rPr lang="en-US">
                <a:solidFill>
                  <a:srgbClr val="7030A0"/>
                </a:solidFill>
              </a:rPr>
              <a:t>class Abc{</a:t>
            </a:r>
            <a:endParaRPr/>
          </a:p>
          <a:p>
            <a:pPr indent="0" lvl="1" marL="457200" rtl="0" algn="just">
              <a:spcBef>
                <a:spcPts val="560"/>
              </a:spcBef>
              <a:spcAft>
                <a:spcPts val="0"/>
              </a:spcAft>
              <a:buClr>
                <a:srgbClr val="7030A0"/>
              </a:buClr>
              <a:buSzPts val="2800"/>
              <a:buNone/>
            </a:pPr>
            <a:r>
              <a:rPr lang="en-US">
                <a:solidFill>
                  <a:srgbClr val="7030A0"/>
                </a:solidFill>
              </a:rPr>
              <a:t>void add(int i, int j){  //body of method }</a:t>
            </a:r>
            <a:endParaRPr/>
          </a:p>
          <a:p>
            <a:pPr indent="0" lvl="1" marL="457200" rtl="0" algn="just">
              <a:spcBef>
                <a:spcPts val="560"/>
              </a:spcBef>
              <a:spcAft>
                <a:spcPts val="0"/>
              </a:spcAft>
              <a:buClr>
                <a:srgbClr val="7030A0"/>
              </a:buClr>
              <a:buSzPts val="2800"/>
              <a:buNone/>
            </a:pPr>
            <a:r>
              <a:rPr lang="en-US">
                <a:solidFill>
                  <a:srgbClr val="7030A0"/>
                </a:solidFill>
              </a:rPr>
              <a:t>int add(int a, int b){ //body of method }</a:t>
            </a:r>
            <a:endParaRPr/>
          </a:p>
          <a:p>
            <a:pPr indent="0" lvl="0" marL="0" rtl="0" algn="just">
              <a:spcBef>
                <a:spcPts val="640"/>
              </a:spcBef>
              <a:spcAft>
                <a:spcPts val="0"/>
              </a:spcAft>
              <a:buClr>
                <a:srgbClr val="7030A0"/>
              </a:buClr>
              <a:buSzPts val="3200"/>
              <a:buNone/>
            </a:pPr>
            <a:r>
              <a:rPr lang="en-US">
                <a:solidFill>
                  <a:srgbClr val="7030A0"/>
                </a:solidFill>
              </a:rPr>
              <a:t>} </a:t>
            </a:r>
            <a:endParaRPr/>
          </a:p>
          <a:p>
            <a:pPr indent="0" lvl="0" marL="0" rtl="0" algn="just">
              <a:spcBef>
                <a:spcPts val="640"/>
              </a:spcBef>
              <a:spcAft>
                <a:spcPts val="0"/>
              </a:spcAft>
              <a:buClr>
                <a:srgbClr val="888888"/>
              </a:buClr>
              <a:buSzPts val="3200"/>
              <a:buNone/>
            </a:pPr>
            <a:r>
              <a:t/>
            </a:r>
            <a:endParaRPr>
              <a:solidFill>
                <a:srgbClr val="7030A0"/>
              </a:solidFill>
            </a:endParaRPr>
          </a:p>
          <a:p>
            <a:pPr indent="0" lvl="0" marL="0" rtl="0" algn="just">
              <a:spcBef>
                <a:spcPts val="640"/>
              </a:spcBef>
              <a:spcAft>
                <a:spcPts val="0"/>
              </a:spcAft>
              <a:buClr>
                <a:srgbClr val="FF0000"/>
              </a:buClr>
              <a:buSzPts val="3200"/>
              <a:buNone/>
            </a:pPr>
            <a:r>
              <a:rPr lang="en-US">
                <a:solidFill>
                  <a:srgbClr val="FF0000"/>
                </a:solidFill>
              </a:rPr>
              <a:t>Command line arguments: </a:t>
            </a:r>
            <a:r>
              <a:rPr lang="en-US">
                <a:solidFill>
                  <a:srgbClr val="7030A0"/>
                </a:solidFill>
              </a:rPr>
              <a:t>These are passed as String[] (i..e String array) to main method. Any values or Settings required, to start running the program, can be passed thru command line arguments.</a:t>
            </a:r>
            <a:endParaRPr/>
          </a:p>
        </p:txBody>
      </p:sp>
      <p:sp>
        <p:nvSpPr>
          <p:cNvPr id="402" name="Google Shape;402;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720"/>
              <a:buNone/>
            </a:pPr>
            <a:r>
              <a:rPr lang="en-US" sz="2720">
                <a:solidFill>
                  <a:srgbClr val="FF0000"/>
                </a:solidFill>
              </a:rPr>
              <a:t>What is a class?</a:t>
            </a:r>
            <a:endParaRPr/>
          </a:p>
          <a:p>
            <a:pPr indent="-172720" lvl="0" marL="0" rtl="0" algn="just">
              <a:lnSpc>
                <a:spcPct val="80000"/>
              </a:lnSpc>
              <a:spcBef>
                <a:spcPts val="544"/>
              </a:spcBef>
              <a:spcAft>
                <a:spcPts val="0"/>
              </a:spcAft>
              <a:buClr>
                <a:schemeClr val="dk1"/>
              </a:buClr>
              <a:buSzPts val="2720"/>
              <a:buFont typeface="Arial"/>
              <a:buChar char="•"/>
            </a:pPr>
            <a:r>
              <a:rPr lang="en-US" sz="2720">
                <a:solidFill>
                  <a:schemeClr val="dk1"/>
                </a:solidFill>
              </a:rPr>
              <a:t>A class encapsulates </a:t>
            </a:r>
            <a:r>
              <a:rPr lang="en-US" sz="2720">
                <a:solidFill>
                  <a:srgbClr val="FF0000"/>
                </a:solidFill>
              </a:rPr>
              <a:t>data members</a:t>
            </a:r>
            <a:r>
              <a:rPr lang="en-US" sz="2720">
                <a:solidFill>
                  <a:schemeClr val="dk1"/>
                </a:solidFill>
              </a:rPr>
              <a:t>, </a:t>
            </a:r>
            <a:r>
              <a:rPr lang="en-US" sz="2720">
                <a:solidFill>
                  <a:srgbClr val="FF0000"/>
                </a:solidFill>
              </a:rPr>
              <a:t>member methods</a:t>
            </a:r>
            <a:r>
              <a:rPr lang="en-US" sz="2720">
                <a:solidFill>
                  <a:schemeClr val="dk1"/>
                </a:solidFill>
              </a:rPr>
              <a:t>, </a:t>
            </a:r>
            <a:r>
              <a:rPr lang="en-US" sz="2720">
                <a:solidFill>
                  <a:srgbClr val="FF0000"/>
                </a:solidFill>
              </a:rPr>
              <a:t>constructors</a:t>
            </a:r>
            <a:r>
              <a:rPr lang="en-US" sz="2720">
                <a:solidFill>
                  <a:schemeClr val="dk1"/>
                </a:solidFill>
              </a:rPr>
              <a:t>, and all three are optional</a:t>
            </a:r>
            <a:endParaRPr/>
          </a:p>
          <a:p>
            <a:pPr indent="-172720" lvl="0" marL="0" rtl="0" algn="just">
              <a:lnSpc>
                <a:spcPct val="80000"/>
              </a:lnSpc>
              <a:spcBef>
                <a:spcPts val="544"/>
              </a:spcBef>
              <a:spcAft>
                <a:spcPts val="0"/>
              </a:spcAft>
              <a:buClr>
                <a:schemeClr val="dk1"/>
              </a:buClr>
              <a:buSzPts val="2720"/>
              <a:buFont typeface="Arial"/>
              <a:buChar char="•"/>
            </a:pPr>
            <a:r>
              <a:rPr lang="en-US" sz="2720">
                <a:solidFill>
                  <a:schemeClr val="dk1"/>
                </a:solidFill>
              </a:rPr>
              <a:t>A class is a basic unit of any OO(Object Oriented) programming.</a:t>
            </a:r>
            <a:endParaRPr/>
          </a:p>
          <a:p>
            <a:pPr indent="-172720" lvl="0" marL="0" rtl="0" algn="just">
              <a:lnSpc>
                <a:spcPct val="80000"/>
              </a:lnSpc>
              <a:spcBef>
                <a:spcPts val="544"/>
              </a:spcBef>
              <a:spcAft>
                <a:spcPts val="0"/>
              </a:spcAft>
              <a:buClr>
                <a:schemeClr val="dk1"/>
              </a:buClr>
              <a:buSzPts val="2720"/>
              <a:buFont typeface="Arial"/>
              <a:buChar char="•"/>
            </a:pPr>
            <a:r>
              <a:rPr lang="en-US" sz="2720">
                <a:solidFill>
                  <a:schemeClr val="dk1"/>
                </a:solidFill>
              </a:rPr>
              <a:t>Data members can be accessed by all member methods, and even constructors.</a:t>
            </a:r>
            <a:endParaRPr/>
          </a:p>
          <a:p>
            <a:pPr indent="-172720" lvl="0" marL="0" rtl="0" algn="just">
              <a:lnSpc>
                <a:spcPct val="80000"/>
              </a:lnSpc>
              <a:spcBef>
                <a:spcPts val="544"/>
              </a:spcBef>
              <a:spcAft>
                <a:spcPts val="0"/>
              </a:spcAft>
              <a:buClr>
                <a:schemeClr val="dk1"/>
              </a:buClr>
              <a:buSzPts val="2720"/>
              <a:buFont typeface="Arial"/>
              <a:buChar char="•"/>
            </a:pPr>
            <a:r>
              <a:rPr lang="en-US" sz="2720">
                <a:solidFill>
                  <a:schemeClr val="dk1"/>
                </a:solidFill>
              </a:rPr>
              <a:t>Constructor is a special method with same name as class, and is used to initialize an object</a:t>
            </a:r>
            <a:endParaRPr/>
          </a:p>
          <a:p>
            <a:pPr indent="-172720" lvl="0" marL="0" rtl="0" algn="just">
              <a:lnSpc>
                <a:spcPct val="80000"/>
              </a:lnSpc>
              <a:spcBef>
                <a:spcPts val="544"/>
              </a:spcBef>
              <a:spcAft>
                <a:spcPts val="0"/>
              </a:spcAft>
              <a:buClr>
                <a:schemeClr val="dk1"/>
              </a:buClr>
              <a:buSzPts val="2720"/>
              <a:buFont typeface="Arial"/>
              <a:buChar char="•"/>
            </a:pPr>
            <a:r>
              <a:rPr lang="en-US" sz="2720">
                <a:solidFill>
                  <a:schemeClr val="dk1"/>
                </a:solidFill>
              </a:rPr>
              <a:t>Functionality or behavior of the class is exposed thru methods</a:t>
            </a:r>
            <a:endParaRPr/>
          </a:p>
          <a:p>
            <a:pPr indent="-172720" lvl="0" marL="0" rtl="0" algn="just">
              <a:lnSpc>
                <a:spcPct val="80000"/>
              </a:lnSpc>
              <a:spcBef>
                <a:spcPts val="544"/>
              </a:spcBef>
              <a:spcAft>
                <a:spcPts val="0"/>
              </a:spcAft>
              <a:buClr>
                <a:schemeClr val="dk1"/>
              </a:buClr>
              <a:buSzPts val="2720"/>
              <a:buFont typeface="Arial"/>
              <a:buChar char="•"/>
            </a:pPr>
            <a:r>
              <a:rPr lang="en-US" sz="2720">
                <a:solidFill>
                  <a:schemeClr val="dk1"/>
                </a:solidFill>
              </a:rPr>
              <a:t>A java program can have any number of classes</a:t>
            </a:r>
            <a:endParaRPr/>
          </a:p>
          <a:p>
            <a:pPr indent="-172720" lvl="0" marL="0" rtl="0" algn="just">
              <a:lnSpc>
                <a:spcPct val="80000"/>
              </a:lnSpc>
              <a:spcBef>
                <a:spcPts val="544"/>
              </a:spcBef>
              <a:spcAft>
                <a:spcPts val="0"/>
              </a:spcAft>
              <a:buClr>
                <a:schemeClr val="dk1"/>
              </a:buClr>
              <a:buSzPts val="2720"/>
              <a:buFont typeface="Arial"/>
              <a:buChar char="•"/>
            </a:pPr>
            <a:r>
              <a:rPr lang="en-US" sz="2720">
                <a:solidFill>
                  <a:schemeClr val="dk1"/>
                </a:solidFill>
              </a:rPr>
              <a:t>A class is a type(User defined Type), where as int is builtin type</a:t>
            </a:r>
            <a:endParaRPr/>
          </a:p>
          <a:p>
            <a:pPr indent="0" lvl="0" marL="0" rtl="0" algn="just">
              <a:lnSpc>
                <a:spcPct val="80000"/>
              </a:lnSpc>
              <a:spcBef>
                <a:spcPts val="544"/>
              </a:spcBef>
              <a:spcAft>
                <a:spcPts val="0"/>
              </a:spcAft>
              <a:buClr>
                <a:srgbClr val="888888"/>
              </a:buClr>
              <a:buSzPts val="2720"/>
              <a:buNone/>
            </a:pPr>
            <a:r>
              <a:t/>
            </a:r>
            <a:endParaRPr sz="2720">
              <a:solidFill>
                <a:srgbClr val="FF0000"/>
              </a:solidFill>
            </a:endParaRPr>
          </a:p>
          <a:p>
            <a:pPr indent="0" lvl="0" marL="0" rtl="0" algn="just">
              <a:lnSpc>
                <a:spcPct val="80000"/>
              </a:lnSpc>
              <a:spcBef>
                <a:spcPts val="544"/>
              </a:spcBef>
              <a:spcAft>
                <a:spcPts val="0"/>
              </a:spcAft>
              <a:buClr>
                <a:srgbClr val="FF0000"/>
              </a:buClr>
              <a:buSzPts val="2720"/>
              <a:buNone/>
            </a:pPr>
            <a:r>
              <a:rPr lang="en-US" sz="2720">
                <a:solidFill>
                  <a:srgbClr val="FF0000"/>
                </a:solidFill>
              </a:rPr>
              <a:t>What is an object? </a:t>
            </a:r>
            <a:r>
              <a:rPr lang="en-US" sz="2720">
                <a:solidFill>
                  <a:schemeClr val="dk1"/>
                </a:solidFill>
              </a:rPr>
              <a:t>Generally to use a class, an object of the class need to be created.</a:t>
            </a:r>
            <a:endParaRPr/>
          </a:p>
          <a:p>
            <a:pPr indent="0" lvl="0" marL="0" rtl="0" algn="just">
              <a:lnSpc>
                <a:spcPct val="80000"/>
              </a:lnSpc>
              <a:spcBef>
                <a:spcPts val="544"/>
              </a:spcBef>
              <a:spcAft>
                <a:spcPts val="0"/>
              </a:spcAft>
              <a:buClr>
                <a:schemeClr val="dk1"/>
              </a:buClr>
              <a:buSzPts val="2720"/>
              <a:buNone/>
            </a:pPr>
            <a:r>
              <a:rPr lang="en-US" sz="2720">
                <a:solidFill>
                  <a:schemeClr val="dk1"/>
                </a:solidFill>
              </a:rPr>
              <a:t>An object is an </a:t>
            </a:r>
            <a:r>
              <a:rPr lang="en-US" sz="2720">
                <a:solidFill>
                  <a:srgbClr val="FF0000"/>
                </a:solidFill>
              </a:rPr>
              <a:t>instance of a class</a:t>
            </a:r>
            <a:r>
              <a:rPr lang="en-US" sz="2720">
                <a:solidFill>
                  <a:schemeClr val="dk1"/>
                </a:solidFill>
              </a:rPr>
              <a:t>. And process of creation of object from class is called Instantiation. Any number of objects can be created for a class. A class is a blue print of an object.</a:t>
            </a:r>
            <a:endParaRPr/>
          </a:p>
          <a:p>
            <a:pPr indent="0" lvl="0" marL="0" rtl="0" algn="just">
              <a:lnSpc>
                <a:spcPct val="80000"/>
              </a:lnSpc>
              <a:spcBef>
                <a:spcPts val="544"/>
              </a:spcBef>
              <a:spcAft>
                <a:spcPts val="0"/>
              </a:spcAft>
              <a:buClr>
                <a:srgbClr val="888888"/>
              </a:buClr>
              <a:buSzPts val="2720"/>
              <a:buNone/>
            </a:pPr>
            <a:r>
              <a:t/>
            </a:r>
            <a:endParaRPr sz="2720">
              <a:solidFill>
                <a:schemeClr val="dk1"/>
              </a:solidFill>
            </a:endParaRPr>
          </a:p>
        </p:txBody>
      </p:sp>
      <p:sp>
        <p:nvSpPr>
          <p:cNvPr id="408" name="Google Shape;408;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7"/>
          <p:cNvSpPr txBox="1"/>
          <p:nvPr>
            <p:ph idx="1" type="subTitle"/>
          </p:nvPr>
        </p:nvSpPr>
        <p:spPr>
          <a:xfrm>
            <a:off x="0" y="0"/>
            <a:ext cx="8915400" cy="6553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1760"/>
              <a:buNone/>
            </a:pPr>
            <a:r>
              <a:rPr b="1" i="1" lang="en-US" sz="1760"/>
              <a:t>class Abc{</a:t>
            </a:r>
            <a:endParaRPr/>
          </a:p>
          <a:p>
            <a:pPr indent="0" lvl="1" marL="457200" rtl="0" algn="l">
              <a:lnSpc>
                <a:spcPct val="80000"/>
              </a:lnSpc>
              <a:spcBef>
                <a:spcPts val="308"/>
              </a:spcBef>
              <a:spcAft>
                <a:spcPts val="0"/>
              </a:spcAft>
              <a:buClr>
                <a:srgbClr val="888888"/>
              </a:buClr>
              <a:buSzPts val="1540"/>
              <a:buNone/>
            </a:pPr>
            <a:r>
              <a:rPr b="1" i="1" lang="en-US" sz="1540"/>
              <a:t>int x,y; </a:t>
            </a:r>
            <a:r>
              <a:rPr b="1" i="1" lang="en-US" sz="1540">
                <a:solidFill>
                  <a:srgbClr val="FF0000"/>
                </a:solidFill>
              </a:rPr>
              <a:t>//data members</a:t>
            </a:r>
            <a:endParaRPr/>
          </a:p>
          <a:p>
            <a:pPr indent="0" lvl="1" marL="457200" rtl="0" algn="l">
              <a:lnSpc>
                <a:spcPct val="80000"/>
              </a:lnSpc>
              <a:spcBef>
                <a:spcPts val="308"/>
              </a:spcBef>
              <a:spcAft>
                <a:spcPts val="0"/>
              </a:spcAft>
              <a:buClr>
                <a:srgbClr val="888888"/>
              </a:buClr>
              <a:buSzPts val="1540"/>
              <a:buNone/>
            </a:pPr>
            <a:r>
              <a:t/>
            </a:r>
            <a:endParaRPr b="1" i="1" sz="1540"/>
          </a:p>
          <a:p>
            <a:pPr indent="0" lvl="1" marL="457200" rtl="0" algn="l">
              <a:lnSpc>
                <a:spcPct val="80000"/>
              </a:lnSpc>
              <a:spcBef>
                <a:spcPts val="308"/>
              </a:spcBef>
              <a:spcAft>
                <a:spcPts val="0"/>
              </a:spcAft>
              <a:buClr>
                <a:srgbClr val="FF0000"/>
              </a:buClr>
              <a:buSzPts val="1540"/>
              <a:buNone/>
            </a:pPr>
            <a:r>
              <a:rPr b="1" i="1" lang="en-US" sz="1540">
                <a:solidFill>
                  <a:srgbClr val="FF0000"/>
                </a:solidFill>
              </a:rPr>
              <a:t>//constructor</a:t>
            </a:r>
            <a:endParaRPr/>
          </a:p>
          <a:p>
            <a:pPr indent="0" lvl="1" marL="457200" rtl="0" algn="l">
              <a:lnSpc>
                <a:spcPct val="80000"/>
              </a:lnSpc>
              <a:spcBef>
                <a:spcPts val="308"/>
              </a:spcBef>
              <a:spcAft>
                <a:spcPts val="0"/>
              </a:spcAft>
              <a:buClr>
                <a:srgbClr val="888888"/>
              </a:buClr>
              <a:buSzPts val="1540"/>
              <a:buNone/>
            </a:pPr>
            <a:r>
              <a:rPr b="1" i="1" lang="en-US" sz="1540"/>
              <a:t>Abc(){</a:t>
            </a:r>
            <a:endParaRPr/>
          </a:p>
          <a:p>
            <a:pPr indent="0" lvl="1" marL="457200" rtl="0" algn="l">
              <a:lnSpc>
                <a:spcPct val="80000"/>
              </a:lnSpc>
              <a:spcBef>
                <a:spcPts val="308"/>
              </a:spcBef>
              <a:spcAft>
                <a:spcPts val="0"/>
              </a:spcAft>
              <a:buClr>
                <a:srgbClr val="888888"/>
              </a:buClr>
              <a:buSzPts val="1540"/>
              <a:buNone/>
            </a:pPr>
            <a:r>
              <a:rPr b="1" i="1" lang="en-US" sz="1540"/>
              <a:t>//statements</a:t>
            </a:r>
            <a:endParaRPr/>
          </a:p>
          <a:p>
            <a:pPr indent="0" lvl="1" marL="457200" rtl="0" algn="l">
              <a:lnSpc>
                <a:spcPct val="80000"/>
              </a:lnSpc>
              <a:spcBef>
                <a:spcPts val="308"/>
              </a:spcBef>
              <a:spcAft>
                <a:spcPts val="0"/>
              </a:spcAft>
              <a:buClr>
                <a:srgbClr val="888888"/>
              </a:buClr>
              <a:buSzPts val="1540"/>
              <a:buNone/>
            </a:pPr>
            <a:r>
              <a:rPr b="1" i="1" lang="en-US" sz="1540"/>
              <a:t>}</a:t>
            </a:r>
            <a:endParaRPr/>
          </a:p>
          <a:p>
            <a:pPr indent="0" lvl="1" marL="457200" rtl="0" algn="l">
              <a:lnSpc>
                <a:spcPct val="80000"/>
              </a:lnSpc>
              <a:spcBef>
                <a:spcPts val="308"/>
              </a:spcBef>
              <a:spcAft>
                <a:spcPts val="0"/>
              </a:spcAft>
              <a:buClr>
                <a:srgbClr val="888888"/>
              </a:buClr>
              <a:buSzPts val="1540"/>
              <a:buNone/>
            </a:pPr>
            <a:r>
              <a:t/>
            </a:r>
            <a:endParaRPr b="1" i="1" sz="1540"/>
          </a:p>
          <a:p>
            <a:pPr indent="0" lvl="1" marL="457200" rtl="0" algn="l">
              <a:lnSpc>
                <a:spcPct val="80000"/>
              </a:lnSpc>
              <a:spcBef>
                <a:spcPts val="308"/>
              </a:spcBef>
              <a:spcAft>
                <a:spcPts val="0"/>
              </a:spcAft>
              <a:buClr>
                <a:srgbClr val="FF0000"/>
              </a:buClr>
              <a:buSzPts val="1540"/>
              <a:buNone/>
            </a:pPr>
            <a:r>
              <a:rPr b="1" i="1" lang="en-US" sz="1540">
                <a:solidFill>
                  <a:srgbClr val="FF0000"/>
                </a:solidFill>
              </a:rPr>
              <a:t>//method</a:t>
            </a:r>
            <a:endParaRPr/>
          </a:p>
          <a:p>
            <a:pPr indent="0" lvl="1" marL="457200" rtl="0" algn="l">
              <a:lnSpc>
                <a:spcPct val="80000"/>
              </a:lnSpc>
              <a:spcBef>
                <a:spcPts val="308"/>
              </a:spcBef>
              <a:spcAft>
                <a:spcPts val="0"/>
              </a:spcAft>
              <a:buClr>
                <a:srgbClr val="888888"/>
              </a:buClr>
              <a:buSzPts val="1540"/>
              <a:buNone/>
            </a:pPr>
            <a:r>
              <a:rPr b="1" i="1" lang="en-US" sz="1540"/>
              <a:t>void met1(){</a:t>
            </a:r>
            <a:endParaRPr/>
          </a:p>
          <a:p>
            <a:pPr indent="0" lvl="1" marL="457200" rtl="0" algn="l">
              <a:lnSpc>
                <a:spcPct val="80000"/>
              </a:lnSpc>
              <a:spcBef>
                <a:spcPts val="308"/>
              </a:spcBef>
              <a:spcAft>
                <a:spcPts val="0"/>
              </a:spcAft>
              <a:buClr>
                <a:srgbClr val="888888"/>
              </a:buClr>
              <a:buSzPts val="1540"/>
              <a:buNone/>
            </a:pPr>
            <a:r>
              <a:rPr b="1" i="1" lang="en-US" sz="1540"/>
              <a:t>//statements</a:t>
            </a:r>
            <a:endParaRPr/>
          </a:p>
          <a:p>
            <a:pPr indent="0" lvl="1" marL="457200" rtl="0" algn="l">
              <a:lnSpc>
                <a:spcPct val="80000"/>
              </a:lnSpc>
              <a:spcBef>
                <a:spcPts val="308"/>
              </a:spcBef>
              <a:spcAft>
                <a:spcPts val="0"/>
              </a:spcAft>
              <a:buClr>
                <a:srgbClr val="888888"/>
              </a:buClr>
              <a:buSzPts val="1540"/>
              <a:buNone/>
            </a:pPr>
            <a:r>
              <a:rPr b="1" i="1" lang="en-US" sz="1540"/>
              <a:t>}</a:t>
            </a:r>
            <a:endParaRPr/>
          </a:p>
          <a:p>
            <a:pPr indent="0" lvl="1" marL="457200" rtl="0" algn="l">
              <a:lnSpc>
                <a:spcPct val="80000"/>
              </a:lnSpc>
              <a:spcBef>
                <a:spcPts val="308"/>
              </a:spcBef>
              <a:spcAft>
                <a:spcPts val="0"/>
              </a:spcAft>
              <a:buClr>
                <a:srgbClr val="888888"/>
              </a:buClr>
              <a:buSzPts val="1540"/>
              <a:buNone/>
            </a:pPr>
            <a:r>
              <a:t/>
            </a:r>
            <a:endParaRPr b="1" i="1" sz="1540"/>
          </a:p>
          <a:p>
            <a:pPr indent="0" lvl="1" marL="457200" rtl="0" algn="l">
              <a:lnSpc>
                <a:spcPct val="80000"/>
              </a:lnSpc>
              <a:spcBef>
                <a:spcPts val="308"/>
              </a:spcBef>
              <a:spcAft>
                <a:spcPts val="0"/>
              </a:spcAft>
              <a:buClr>
                <a:srgbClr val="888888"/>
              </a:buClr>
              <a:buSzPts val="1540"/>
              <a:buNone/>
            </a:pPr>
            <a:r>
              <a:rPr b="1" i="1" lang="en-US" sz="1540"/>
              <a:t>void met2(){</a:t>
            </a:r>
            <a:endParaRPr/>
          </a:p>
          <a:p>
            <a:pPr indent="0" lvl="1" marL="457200" rtl="0" algn="l">
              <a:lnSpc>
                <a:spcPct val="80000"/>
              </a:lnSpc>
              <a:spcBef>
                <a:spcPts val="308"/>
              </a:spcBef>
              <a:spcAft>
                <a:spcPts val="0"/>
              </a:spcAft>
              <a:buClr>
                <a:srgbClr val="888888"/>
              </a:buClr>
              <a:buSzPts val="1540"/>
              <a:buNone/>
            </a:pPr>
            <a:r>
              <a:rPr b="1" i="1" lang="en-US" sz="1540"/>
              <a:t>//statements</a:t>
            </a:r>
            <a:endParaRPr/>
          </a:p>
          <a:p>
            <a:pPr indent="0" lvl="1" marL="457200" rtl="0" algn="l">
              <a:lnSpc>
                <a:spcPct val="80000"/>
              </a:lnSpc>
              <a:spcBef>
                <a:spcPts val="308"/>
              </a:spcBef>
              <a:spcAft>
                <a:spcPts val="0"/>
              </a:spcAft>
              <a:buClr>
                <a:srgbClr val="888888"/>
              </a:buClr>
              <a:buSzPts val="1540"/>
              <a:buNone/>
            </a:pPr>
            <a:r>
              <a:rPr b="1" i="1" lang="en-US" sz="1540"/>
              <a:t>}</a:t>
            </a:r>
            <a:endParaRPr/>
          </a:p>
          <a:p>
            <a:pPr indent="0" lvl="0" marL="0" rtl="0" algn="l">
              <a:lnSpc>
                <a:spcPct val="80000"/>
              </a:lnSpc>
              <a:spcBef>
                <a:spcPts val="352"/>
              </a:spcBef>
              <a:spcAft>
                <a:spcPts val="0"/>
              </a:spcAft>
              <a:buClr>
                <a:srgbClr val="888888"/>
              </a:buClr>
              <a:buSzPts val="1760"/>
              <a:buNone/>
            </a:pPr>
            <a:r>
              <a:rPr b="1" i="1" lang="en-US" sz="1760"/>
              <a:t>}</a:t>
            </a:r>
            <a:endParaRPr/>
          </a:p>
          <a:p>
            <a:pPr indent="0" lvl="0" marL="0" rtl="0" algn="l">
              <a:lnSpc>
                <a:spcPct val="80000"/>
              </a:lnSpc>
              <a:spcBef>
                <a:spcPts val="352"/>
              </a:spcBef>
              <a:spcAft>
                <a:spcPts val="0"/>
              </a:spcAft>
              <a:buClr>
                <a:srgbClr val="888888"/>
              </a:buClr>
              <a:buSzPts val="1760"/>
              <a:buNone/>
            </a:pPr>
            <a:r>
              <a:rPr b="1" lang="en-US" sz="1760"/>
              <a:t>How to create object of a class?</a:t>
            </a:r>
            <a:endParaRPr/>
          </a:p>
          <a:p>
            <a:pPr indent="0" lvl="0" marL="0" rtl="0" algn="l">
              <a:lnSpc>
                <a:spcPct val="80000"/>
              </a:lnSpc>
              <a:spcBef>
                <a:spcPts val="352"/>
              </a:spcBef>
              <a:spcAft>
                <a:spcPts val="0"/>
              </a:spcAft>
              <a:buClr>
                <a:srgbClr val="888888"/>
              </a:buClr>
              <a:buSzPts val="1760"/>
              <a:buNone/>
            </a:pPr>
            <a:r>
              <a:rPr b="1" lang="en-US" sz="1760"/>
              <a:t>Int x;</a:t>
            </a:r>
            <a:endParaRPr/>
          </a:p>
          <a:p>
            <a:pPr indent="0" lvl="0" marL="0" rtl="0" algn="l">
              <a:lnSpc>
                <a:spcPct val="80000"/>
              </a:lnSpc>
              <a:spcBef>
                <a:spcPts val="352"/>
              </a:spcBef>
              <a:spcAft>
                <a:spcPts val="0"/>
              </a:spcAft>
              <a:buClr>
                <a:srgbClr val="888888"/>
              </a:buClr>
              <a:buSzPts val="1760"/>
              <a:buNone/>
            </a:pPr>
            <a:r>
              <a:rPr b="1" lang="en-US" sz="1760"/>
              <a:t>Abc obj;</a:t>
            </a:r>
            <a:endParaRPr/>
          </a:p>
          <a:p>
            <a:pPr indent="0" lvl="0" marL="0" rtl="0" algn="l">
              <a:lnSpc>
                <a:spcPct val="80000"/>
              </a:lnSpc>
              <a:spcBef>
                <a:spcPts val="352"/>
              </a:spcBef>
              <a:spcAft>
                <a:spcPts val="0"/>
              </a:spcAft>
              <a:buClr>
                <a:srgbClr val="888888"/>
              </a:buClr>
              <a:buSzPts val="1760"/>
              <a:buNone/>
            </a:pPr>
            <a:r>
              <a:rPr b="1" lang="en-US" sz="1760"/>
              <a:t>obj=</a:t>
            </a:r>
            <a:r>
              <a:rPr b="1" lang="en-US" sz="1760">
                <a:solidFill>
                  <a:srgbClr val="FF0000"/>
                </a:solidFill>
              </a:rPr>
              <a:t>new</a:t>
            </a:r>
            <a:r>
              <a:rPr b="1" lang="en-US" sz="1760"/>
              <a:t> Abc();</a:t>
            </a:r>
            <a:endParaRPr/>
          </a:p>
          <a:p>
            <a:pPr indent="0" lvl="0" marL="0" rtl="0" algn="l">
              <a:lnSpc>
                <a:spcPct val="80000"/>
              </a:lnSpc>
              <a:spcBef>
                <a:spcPts val="352"/>
              </a:spcBef>
              <a:spcAft>
                <a:spcPts val="0"/>
              </a:spcAft>
              <a:buClr>
                <a:srgbClr val="888888"/>
              </a:buClr>
              <a:buSzPts val="1760"/>
              <a:buNone/>
            </a:pPr>
            <a:r>
              <a:t/>
            </a:r>
            <a:endParaRPr b="1" sz="1760"/>
          </a:p>
          <a:p>
            <a:pPr indent="0" lvl="0" marL="0" rtl="0" algn="l">
              <a:lnSpc>
                <a:spcPct val="80000"/>
              </a:lnSpc>
              <a:spcBef>
                <a:spcPts val="352"/>
              </a:spcBef>
              <a:spcAft>
                <a:spcPts val="0"/>
              </a:spcAft>
              <a:buClr>
                <a:srgbClr val="888888"/>
              </a:buClr>
              <a:buSzPts val="1760"/>
              <a:buNone/>
            </a:pPr>
            <a:r>
              <a:rPr b="1" lang="en-US" sz="1760"/>
              <a:t>NOTE: </a:t>
            </a:r>
            <a:r>
              <a:rPr lang="en-US" sz="1760"/>
              <a:t>A class can have zero or more data members, constructors, methods</a:t>
            </a:r>
            <a:endParaRPr sz="1760"/>
          </a:p>
        </p:txBody>
      </p:sp>
      <p:sp>
        <p:nvSpPr>
          <p:cNvPr id="414" name="Google Shape;414;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cxnSp>
        <p:nvCxnSpPr>
          <p:cNvPr id="415" name="Google Shape;415;p47"/>
          <p:cNvCxnSpPr/>
          <p:nvPr/>
        </p:nvCxnSpPr>
        <p:spPr>
          <a:xfrm flipH="1" rot="10800000">
            <a:off x="1828800" y="4876800"/>
            <a:ext cx="2590800" cy="6858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8"/>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lang="en-US">
                <a:solidFill>
                  <a:srgbClr val="FF0000"/>
                </a:solidFill>
              </a:rPr>
              <a:t>Method Recursion:</a:t>
            </a:r>
            <a:endParaRPr/>
          </a:p>
          <a:p>
            <a:pPr indent="0" lvl="0" marL="0" rtl="0" algn="just">
              <a:spcBef>
                <a:spcPts val="640"/>
              </a:spcBef>
              <a:spcAft>
                <a:spcPts val="0"/>
              </a:spcAft>
              <a:buClr>
                <a:schemeClr val="dk1"/>
              </a:buClr>
              <a:buSzPts val="3200"/>
              <a:buNone/>
            </a:pPr>
            <a:r>
              <a:rPr lang="en-US">
                <a:solidFill>
                  <a:schemeClr val="dk1"/>
                </a:solidFill>
              </a:rPr>
              <a:t>A method invoking itself is called as Method Recursion. For example…</a:t>
            </a:r>
            <a:endParaRPr/>
          </a:p>
          <a:p>
            <a:pPr indent="0" lvl="0" marL="0" rtl="0" algn="just">
              <a:spcBef>
                <a:spcPts val="640"/>
              </a:spcBef>
              <a:spcAft>
                <a:spcPts val="0"/>
              </a:spcAft>
              <a:buClr>
                <a:schemeClr val="dk1"/>
              </a:buClr>
              <a:buSzPts val="3200"/>
              <a:buNone/>
            </a:pPr>
            <a:r>
              <a:rPr lang="en-US">
                <a:solidFill>
                  <a:schemeClr val="dk1"/>
                </a:solidFill>
              </a:rPr>
              <a:t>class Xyz{</a:t>
            </a:r>
            <a:endParaRPr/>
          </a:p>
          <a:p>
            <a:pPr indent="0" lvl="0" marL="0" rtl="0" algn="just">
              <a:spcBef>
                <a:spcPts val="640"/>
              </a:spcBef>
              <a:spcAft>
                <a:spcPts val="0"/>
              </a:spcAft>
              <a:buClr>
                <a:schemeClr val="dk1"/>
              </a:buClr>
              <a:buSzPts val="3200"/>
              <a:buNone/>
            </a:pPr>
            <a:r>
              <a:rPr lang="en-US">
                <a:solidFill>
                  <a:schemeClr val="dk1"/>
                </a:solidFill>
              </a:rPr>
              <a:t>void met1()</a:t>
            </a:r>
            <a:endParaRPr/>
          </a:p>
          <a:p>
            <a:pPr indent="0" lvl="1" marL="457200" rtl="0" algn="just">
              <a:spcBef>
                <a:spcPts val="560"/>
              </a:spcBef>
              <a:spcAft>
                <a:spcPts val="0"/>
              </a:spcAft>
              <a:buClr>
                <a:schemeClr val="dk1"/>
              </a:buClr>
              <a:buSzPts val="2800"/>
              <a:buNone/>
            </a:pPr>
            <a:r>
              <a:rPr lang="en-US">
                <a:solidFill>
                  <a:schemeClr val="dk1"/>
                </a:solidFill>
              </a:rPr>
              <a:t>{</a:t>
            </a:r>
            <a:endParaRPr/>
          </a:p>
          <a:p>
            <a:pPr indent="0" lvl="2" marL="914400" rtl="0" algn="just">
              <a:spcBef>
                <a:spcPts val="480"/>
              </a:spcBef>
              <a:spcAft>
                <a:spcPts val="0"/>
              </a:spcAft>
              <a:buClr>
                <a:schemeClr val="dk1"/>
              </a:buClr>
              <a:buSzPts val="2400"/>
              <a:buNone/>
            </a:pPr>
            <a:r>
              <a:rPr lang="en-US">
                <a:solidFill>
                  <a:schemeClr val="dk1"/>
                </a:solidFill>
              </a:rPr>
              <a:t>if(condition1)</a:t>
            </a:r>
            <a:endParaRPr/>
          </a:p>
          <a:p>
            <a:pPr indent="0" lvl="2" marL="914400" rtl="0" algn="just">
              <a:spcBef>
                <a:spcPts val="480"/>
              </a:spcBef>
              <a:spcAft>
                <a:spcPts val="0"/>
              </a:spcAft>
              <a:buClr>
                <a:schemeClr val="dk1"/>
              </a:buClr>
              <a:buSzPts val="2400"/>
              <a:buNone/>
            </a:pPr>
            <a:r>
              <a:rPr lang="en-US">
                <a:solidFill>
                  <a:schemeClr val="dk1"/>
                </a:solidFill>
              </a:rPr>
              <a:t>{</a:t>
            </a:r>
            <a:endParaRPr/>
          </a:p>
          <a:p>
            <a:pPr indent="0" lvl="2" marL="914400" rtl="0" algn="just">
              <a:spcBef>
                <a:spcPts val="480"/>
              </a:spcBef>
              <a:spcAft>
                <a:spcPts val="0"/>
              </a:spcAft>
              <a:buClr>
                <a:schemeClr val="dk1"/>
              </a:buClr>
              <a:buSzPts val="2400"/>
              <a:buNone/>
            </a:pPr>
            <a:r>
              <a:rPr lang="en-US">
                <a:solidFill>
                  <a:schemeClr val="dk1"/>
                </a:solidFill>
              </a:rPr>
              <a:t>	</a:t>
            </a:r>
            <a:r>
              <a:rPr lang="en-US">
                <a:solidFill>
                  <a:srgbClr val="FF0000"/>
                </a:solidFill>
              </a:rPr>
              <a:t>met1();</a:t>
            </a:r>
            <a:endParaRPr/>
          </a:p>
          <a:p>
            <a:pPr indent="0" lvl="2" marL="914400" rtl="0" algn="just">
              <a:spcBef>
                <a:spcPts val="480"/>
              </a:spcBef>
              <a:spcAft>
                <a:spcPts val="0"/>
              </a:spcAft>
              <a:buClr>
                <a:schemeClr val="dk1"/>
              </a:buClr>
              <a:buSzPts val="2400"/>
              <a:buNone/>
            </a:pPr>
            <a:r>
              <a:rPr lang="en-US">
                <a:solidFill>
                  <a:schemeClr val="dk1"/>
                </a:solidFill>
              </a:rPr>
              <a:t>}</a:t>
            </a:r>
            <a:endParaRPr/>
          </a:p>
          <a:p>
            <a:pPr indent="0" lvl="1" marL="457200" rtl="0" algn="just">
              <a:spcBef>
                <a:spcPts val="560"/>
              </a:spcBef>
              <a:spcAft>
                <a:spcPts val="0"/>
              </a:spcAft>
              <a:buClr>
                <a:schemeClr val="dk1"/>
              </a:buClr>
              <a:buSzPts val="2800"/>
              <a:buNone/>
            </a:pPr>
            <a:r>
              <a:rPr lang="en-US">
                <a:solidFill>
                  <a:schemeClr val="dk1"/>
                </a:solidFill>
              </a:rPr>
              <a:t>}</a:t>
            </a:r>
            <a:endParaRPr/>
          </a:p>
          <a:p>
            <a:pPr indent="0" lvl="0" marL="0" rtl="0" algn="just">
              <a:spcBef>
                <a:spcPts val="640"/>
              </a:spcBef>
              <a:spcAft>
                <a:spcPts val="0"/>
              </a:spcAft>
              <a:buClr>
                <a:schemeClr val="dk1"/>
              </a:buClr>
              <a:buSzPts val="3200"/>
              <a:buNone/>
            </a:pPr>
            <a:r>
              <a:rPr lang="en-US">
                <a:solidFill>
                  <a:schemeClr val="dk1"/>
                </a:solidFill>
              </a:rPr>
              <a:t>}</a:t>
            </a:r>
            <a:endParaRPr/>
          </a:p>
        </p:txBody>
      </p:sp>
      <p:sp>
        <p:nvSpPr>
          <p:cNvPr id="421" name="Google Shape;421;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9"/>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lang="en-US">
                <a:solidFill>
                  <a:srgbClr val="FF0000"/>
                </a:solidFill>
              </a:rPr>
              <a:t>Method Recursion:</a:t>
            </a:r>
            <a:endParaRPr/>
          </a:p>
          <a:p>
            <a:pPr indent="0" lvl="0" marL="0" rtl="0" algn="just">
              <a:spcBef>
                <a:spcPts val="640"/>
              </a:spcBef>
              <a:spcAft>
                <a:spcPts val="0"/>
              </a:spcAft>
              <a:buClr>
                <a:schemeClr val="dk1"/>
              </a:buClr>
              <a:buSzPts val="3200"/>
              <a:buNone/>
            </a:pPr>
            <a:r>
              <a:rPr lang="en-US">
                <a:solidFill>
                  <a:schemeClr val="dk1"/>
                </a:solidFill>
              </a:rPr>
              <a:t>When method recursion is not used appropriately, Logical errors may result in infinite recursion, and may end up with </a:t>
            </a:r>
            <a:r>
              <a:rPr lang="en-US">
                <a:solidFill>
                  <a:srgbClr val="FF0000"/>
                </a:solidFill>
              </a:rPr>
              <a:t>StackOverflowError</a:t>
            </a:r>
            <a:r>
              <a:rPr lang="en-US">
                <a:solidFill>
                  <a:schemeClr val="dk1"/>
                </a:solidFill>
              </a:rPr>
              <a:t>. </a:t>
            </a:r>
            <a:endParaRPr/>
          </a:p>
        </p:txBody>
      </p:sp>
      <p:sp>
        <p:nvSpPr>
          <p:cNvPr id="427" name="Google Shape;427;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lang="en-US">
                <a:solidFill>
                  <a:srgbClr val="FF0000"/>
                </a:solidFill>
              </a:rPr>
              <a:t>What is encapsulation?</a:t>
            </a:r>
            <a:endParaRPr/>
          </a:p>
          <a:p>
            <a:pPr indent="0" lvl="0" marL="0" rtl="0" algn="just">
              <a:spcBef>
                <a:spcPts val="640"/>
              </a:spcBef>
              <a:spcAft>
                <a:spcPts val="0"/>
              </a:spcAft>
              <a:buClr>
                <a:srgbClr val="888888"/>
              </a:buClr>
              <a:buSzPts val="3200"/>
              <a:buNone/>
            </a:pPr>
            <a:r>
              <a:rPr b="1" lang="en-US"/>
              <a:t>Encapsulation</a:t>
            </a:r>
            <a:r>
              <a:rPr lang="en-US"/>
              <a:t> in </a:t>
            </a:r>
            <a:r>
              <a:rPr b="1" lang="en-US"/>
              <a:t>Java</a:t>
            </a:r>
            <a:r>
              <a:rPr lang="en-US"/>
              <a:t> is a mechanism of wrapping the data (variables) and code acting on the data (methods) together as a single unit.</a:t>
            </a:r>
            <a:endParaRPr>
              <a:solidFill>
                <a:srgbClr val="FF0000"/>
              </a:solidFill>
            </a:endParaRPr>
          </a:p>
          <a:p>
            <a:pPr indent="0" lvl="0" marL="0" rtl="0" algn="just">
              <a:spcBef>
                <a:spcPts val="640"/>
              </a:spcBef>
              <a:spcAft>
                <a:spcPts val="0"/>
              </a:spcAft>
              <a:buClr>
                <a:srgbClr val="888888"/>
              </a:buClr>
              <a:buSzPts val="3200"/>
              <a:buNone/>
            </a:pPr>
            <a:r>
              <a:t/>
            </a:r>
            <a:endParaRPr>
              <a:solidFill>
                <a:schemeClr val="dk1"/>
              </a:solidFill>
            </a:endParaRPr>
          </a:p>
        </p:txBody>
      </p:sp>
      <p:sp>
        <p:nvSpPr>
          <p:cNvPr id="433" name="Google Shape;433;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000"/>
              <a:buNone/>
            </a:pPr>
            <a:r>
              <a:rPr lang="en-US" sz="2000">
                <a:solidFill>
                  <a:srgbClr val="FF0000"/>
                </a:solidFill>
              </a:rPr>
              <a:t>Why class?</a:t>
            </a:r>
            <a:endParaRPr/>
          </a:p>
          <a:p>
            <a:pPr indent="0" lvl="0" marL="0" rtl="0" algn="just">
              <a:lnSpc>
                <a:spcPct val="80000"/>
              </a:lnSpc>
              <a:spcBef>
                <a:spcPts val="400"/>
              </a:spcBef>
              <a:spcAft>
                <a:spcPts val="0"/>
              </a:spcAft>
              <a:buClr>
                <a:schemeClr val="dk1"/>
              </a:buClr>
              <a:buSzPts val="2000"/>
              <a:buNone/>
            </a:pPr>
            <a:r>
              <a:rPr lang="en-US" sz="2000">
                <a:solidFill>
                  <a:schemeClr val="dk1"/>
                </a:solidFill>
              </a:rPr>
              <a:t>Below are advantages of class</a:t>
            </a:r>
            <a:endParaRPr/>
          </a:p>
          <a:p>
            <a:pPr indent="-514350" lvl="0" marL="514350" rtl="0" algn="just">
              <a:lnSpc>
                <a:spcPct val="80000"/>
              </a:lnSpc>
              <a:spcBef>
                <a:spcPts val="400"/>
              </a:spcBef>
              <a:spcAft>
                <a:spcPts val="0"/>
              </a:spcAft>
              <a:buClr>
                <a:schemeClr val="dk1"/>
              </a:buClr>
              <a:buSzPts val="2000"/>
              <a:buAutoNum type="arabicPeriod"/>
            </a:pPr>
            <a:r>
              <a:rPr lang="en-US" sz="2000">
                <a:solidFill>
                  <a:schemeClr val="dk1"/>
                </a:solidFill>
              </a:rPr>
              <a:t>Reduces Complexity of code</a:t>
            </a:r>
            <a:endParaRPr/>
          </a:p>
          <a:p>
            <a:pPr indent="-514350" lvl="0" marL="514350" rtl="0" algn="just">
              <a:lnSpc>
                <a:spcPct val="80000"/>
              </a:lnSpc>
              <a:spcBef>
                <a:spcPts val="400"/>
              </a:spcBef>
              <a:spcAft>
                <a:spcPts val="0"/>
              </a:spcAft>
              <a:buClr>
                <a:schemeClr val="dk1"/>
              </a:buClr>
              <a:buSzPts val="2000"/>
              <a:buAutoNum type="arabicPeriod"/>
            </a:pPr>
            <a:r>
              <a:rPr lang="en-US" sz="2000">
                <a:solidFill>
                  <a:schemeClr val="dk1"/>
                </a:solidFill>
              </a:rPr>
              <a:t>Improves readability of the source code</a:t>
            </a:r>
            <a:endParaRPr/>
          </a:p>
          <a:p>
            <a:pPr indent="-514350" lvl="0" marL="514350" rtl="0" algn="just">
              <a:lnSpc>
                <a:spcPct val="80000"/>
              </a:lnSpc>
              <a:spcBef>
                <a:spcPts val="400"/>
              </a:spcBef>
              <a:spcAft>
                <a:spcPts val="0"/>
              </a:spcAft>
              <a:buClr>
                <a:schemeClr val="dk1"/>
              </a:buClr>
              <a:buSzPts val="2000"/>
              <a:buAutoNum type="arabicPeriod"/>
            </a:pPr>
            <a:r>
              <a:rPr lang="en-US" sz="2000">
                <a:solidFill>
                  <a:schemeClr val="dk1"/>
                </a:solidFill>
              </a:rPr>
              <a:t>Improves maintainability, modularity</a:t>
            </a:r>
            <a:endParaRPr/>
          </a:p>
          <a:p>
            <a:pPr indent="-514350" lvl="0" marL="514350" rtl="0" algn="just">
              <a:lnSpc>
                <a:spcPct val="80000"/>
              </a:lnSpc>
              <a:spcBef>
                <a:spcPts val="400"/>
              </a:spcBef>
              <a:spcAft>
                <a:spcPts val="0"/>
              </a:spcAft>
              <a:buClr>
                <a:schemeClr val="dk1"/>
              </a:buClr>
              <a:buSzPts val="2000"/>
              <a:buAutoNum type="arabicPeriod"/>
            </a:pPr>
            <a:r>
              <a:rPr lang="en-US" sz="2000">
                <a:solidFill>
                  <a:schemeClr val="dk1"/>
                </a:solidFill>
              </a:rPr>
              <a:t>Improves code reusability</a:t>
            </a:r>
            <a:endParaRPr/>
          </a:p>
          <a:p>
            <a:pPr indent="-514350" lvl="0" marL="514350" rtl="0" algn="just">
              <a:lnSpc>
                <a:spcPct val="80000"/>
              </a:lnSpc>
              <a:spcBef>
                <a:spcPts val="400"/>
              </a:spcBef>
              <a:spcAft>
                <a:spcPts val="0"/>
              </a:spcAft>
              <a:buClr>
                <a:schemeClr val="dk1"/>
              </a:buClr>
              <a:buSzPts val="2000"/>
              <a:buAutoNum type="arabicPeriod"/>
            </a:pPr>
            <a:r>
              <a:rPr lang="en-US" sz="2000">
                <a:solidFill>
                  <a:schemeClr val="dk1"/>
                </a:solidFill>
              </a:rPr>
              <a:t>Access of the members can be controlled(using private, public, protected)</a:t>
            </a:r>
            <a:endParaRPr/>
          </a:p>
          <a:p>
            <a:pPr indent="-514350" lvl="0" marL="514350" rtl="0" algn="just">
              <a:lnSpc>
                <a:spcPct val="80000"/>
              </a:lnSpc>
              <a:spcBef>
                <a:spcPts val="400"/>
              </a:spcBef>
              <a:spcAft>
                <a:spcPts val="0"/>
              </a:spcAft>
              <a:buClr>
                <a:schemeClr val="dk1"/>
              </a:buClr>
              <a:buSzPts val="2000"/>
              <a:buAutoNum type="arabicPeriod"/>
            </a:pPr>
            <a:r>
              <a:rPr lang="en-US" sz="2000">
                <a:solidFill>
                  <a:schemeClr val="dk1"/>
                </a:solidFill>
              </a:rPr>
              <a:t>Promotes distributed development</a:t>
            </a:r>
            <a:endParaRPr/>
          </a:p>
          <a:p>
            <a:pPr indent="-514350" lvl="0" marL="514350" rtl="0" algn="just">
              <a:lnSpc>
                <a:spcPct val="80000"/>
              </a:lnSpc>
              <a:spcBef>
                <a:spcPts val="400"/>
              </a:spcBef>
              <a:spcAft>
                <a:spcPts val="0"/>
              </a:spcAft>
              <a:buClr>
                <a:srgbClr val="888888"/>
              </a:buClr>
              <a:buSzPts val="2000"/>
              <a:buNone/>
            </a:pPr>
            <a:r>
              <a:t/>
            </a:r>
            <a:endParaRPr sz="2000">
              <a:solidFill>
                <a:schemeClr val="dk1"/>
              </a:solidFill>
            </a:endParaRPr>
          </a:p>
          <a:p>
            <a:pPr indent="-514350" lvl="0" marL="514350" rtl="0" algn="just">
              <a:lnSpc>
                <a:spcPct val="80000"/>
              </a:lnSpc>
              <a:spcBef>
                <a:spcPts val="400"/>
              </a:spcBef>
              <a:spcAft>
                <a:spcPts val="0"/>
              </a:spcAft>
              <a:buClr>
                <a:schemeClr val="dk1"/>
              </a:buClr>
              <a:buSzPts val="2000"/>
              <a:buNone/>
            </a:pPr>
            <a:r>
              <a:rPr b="1" lang="en-US" sz="2000" u="sng">
                <a:solidFill>
                  <a:schemeClr val="dk1"/>
                </a:solidFill>
              </a:rPr>
              <a:t>To summarize, it reduces Time to market and Project cost.</a:t>
            </a:r>
            <a:endParaRPr/>
          </a:p>
          <a:p>
            <a:pPr indent="-514350" lvl="0" marL="514350" rtl="0" algn="just">
              <a:lnSpc>
                <a:spcPct val="80000"/>
              </a:lnSpc>
              <a:spcBef>
                <a:spcPts val="400"/>
              </a:spcBef>
              <a:spcAft>
                <a:spcPts val="0"/>
              </a:spcAft>
              <a:buClr>
                <a:srgbClr val="888888"/>
              </a:buClr>
              <a:buSzPts val="2000"/>
              <a:buNone/>
            </a:pPr>
            <a:r>
              <a:t/>
            </a:r>
            <a:endParaRPr sz="2000">
              <a:solidFill>
                <a:schemeClr val="dk1"/>
              </a:solidFill>
            </a:endParaRPr>
          </a:p>
          <a:p>
            <a:pPr indent="-514350" lvl="0" marL="514350" rtl="0" algn="just">
              <a:lnSpc>
                <a:spcPct val="80000"/>
              </a:lnSpc>
              <a:spcBef>
                <a:spcPts val="400"/>
              </a:spcBef>
              <a:spcAft>
                <a:spcPts val="0"/>
              </a:spcAft>
              <a:buClr>
                <a:srgbClr val="FF0000"/>
              </a:buClr>
              <a:buSzPts val="2000"/>
              <a:buNone/>
            </a:pPr>
            <a:r>
              <a:rPr lang="en-US" sz="2000">
                <a:solidFill>
                  <a:srgbClr val="FF0000"/>
                </a:solidFill>
              </a:rPr>
              <a:t>Examples of class and object?</a:t>
            </a:r>
            <a:endParaRPr sz="2000">
              <a:solidFill>
                <a:schemeClr val="dk1"/>
              </a:solidFill>
            </a:endParaRPr>
          </a:p>
          <a:p>
            <a:pPr indent="-514350" lvl="0" marL="514350" rtl="0" algn="just">
              <a:lnSpc>
                <a:spcPct val="80000"/>
              </a:lnSpc>
              <a:spcBef>
                <a:spcPts val="400"/>
              </a:spcBef>
              <a:spcAft>
                <a:spcPts val="0"/>
              </a:spcAft>
              <a:buClr>
                <a:schemeClr val="dk1"/>
              </a:buClr>
              <a:buSzPts val="2000"/>
              <a:buNone/>
            </a:pPr>
            <a:r>
              <a:rPr lang="en-US" sz="2000">
                <a:solidFill>
                  <a:schemeClr val="dk1"/>
                </a:solidFill>
              </a:rPr>
              <a:t>1. A class is like a moulder, which creates a water bottle. Water bottle is the actual object. So, the class(i..e moulder) gives the characteristics to an object(i..e water bottle)</a:t>
            </a:r>
            <a:endParaRPr/>
          </a:p>
          <a:p>
            <a:pPr indent="-514350" lvl="0" marL="514350" rtl="0" algn="just">
              <a:lnSpc>
                <a:spcPct val="80000"/>
              </a:lnSpc>
              <a:spcBef>
                <a:spcPts val="400"/>
              </a:spcBef>
              <a:spcAft>
                <a:spcPts val="0"/>
              </a:spcAft>
              <a:buClr>
                <a:schemeClr val="dk1"/>
              </a:buClr>
              <a:buSzPts val="2000"/>
              <a:buNone/>
            </a:pPr>
            <a:r>
              <a:rPr lang="en-US" sz="2000">
                <a:solidFill>
                  <a:schemeClr val="dk1"/>
                </a:solidFill>
              </a:rPr>
              <a:t>2. A class is like a plan(of a house), and object is just like a house.</a:t>
            </a:r>
            <a:endParaRPr/>
          </a:p>
          <a:p>
            <a:pPr indent="-514350" lvl="0" marL="514350" rtl="0" algn="just">
              <a:lnSpc>
                <a:spcPct val="80000"/>
              </a:lnSpc>
              <a:spcBef>
                <a:spcPts val="400"/>
              </a:spcBef>
              <a:spcAft>
                <a:spcPts val="0"/>
              </a:spcAft>
              <a:buClr>
                <a:schemeClr val="dk1"/>
              </a:buClr>
              <a:buSzPts val="2000"/>
              <a:buNone/>
            </a:pPr>
            <a:r>
              <a:rPr lang="en-US" sz="2000">
                <a:solidFill>
                  <a:schemeClr val="dk1"/>
                </a:solidFill>
              </a:rPr>
              <a:t>Plan of a house says how many floors, rooms, size of rooms, etc… similarly a class says how an object should be.</a:t>
            </a:r>
            <a:endParaRPr/>
          </a:p>
          <a:p>
            <a:pPr indent="-514350" lvl="0" marL="514350" rtl="0" algn="just">
              <a:lnSpc>
                <a:spcPct val="80000"/>
              </a:lnSpc>
              <a:spcBef>
                <a:spcPts val="400"/>
              </a:spcBef>
              <a:spcAft>
                <a:spcPts val="0"/>
              </a:spcAft>
              <a:buClr>
                <a:srgbClr val="888888"/>
              </a:buClr>
              <a:buSzPts val="2000"/>
              <a:buNone/>
            </a:pPr>
            <a:r>
              <a:t/>
            </a:r>
            <a:endParaRPr sz="2000">
              <a:solidFill>
                <a:schemeClr val="dk1"/>
              </a:solidFill>
            </a:endParaRPr>
          </a:p>
          <a:p>
            <a:pPr indent="-514350" lvl="0" marL="514350" rtl="0" algn="just">
              <a:lnSpc>
                <a:spcPct val="80000"/>
              </a:lnSpc>
              <a:spcBef>
                <a:spcPts val="400"/>
              </a:spcBef>
              <a:spcAft>
                <a:spcPts val="0"/>
              </a:spcAft>
              <a:buClr>
                <a:schemeClr val="dk1"/>
              </a:buClr>
              <a:buSzPts val="2000"/>
              <a:buNone/>
            </a:pPr>
            <a:r>
              <a:rPr lang="en-US" sz="2000">
                <a:solidFill>
                  <a:schemeClr val="dk1"/>
                </a:solidFill>
              </a:rPr>
              <a:t>A java file can have any number of classes, but there can be only one public class(in a Java file). And name of public class should be same as java filename. For eg. If Abcd is name of public class, then Abcd.java should be the filename. </a:t>
            </a:r>
            <a:endParaRPr/>
          </a:p>
          <a:p>
            <a:pPr indent="0" lvl="0" marL="0" rtl="0" algn="just">
              <a:lnSpc>
                <a:spcPct val="80000"/>
              </a:lnSpc>
              <a:spcBef>
                <a:spcPts val="400"/>
              </a:spcBef>
              <a:spcAft>
                <a:spcPts val="0"/>
              </a:spcAft>
              <a:buClr>
                <a:srgbClr val="888888"/>
              </a:buClr>
              <a:buSzPts val="2000"/>
              <a:buNone/>
            </a:pPr>
            <a:r>
              <a:t/>
            </a:r>
            <a:endParaRPr sz="2000">
              <a:solidFill>
                <a:schemeClr val="dk1"/>
              </a:solidFill>
            </a:endParaRPr>
          </a:p>
        </p:txBody>
      </p:sp>
      <p:sp>
        <p:nvSpPr>
          <p:cNvPr id="439" name="Google Shape;439;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subTitle"/>
          </p:nvPr>
        </p:nvSpPr>
        <p:spPr>
          <a:xfrm>
            <a:off x="457200" y="457200"/>
            <a:ext cx="7924800" cy="914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0000"/>
              </a:buClr>
              <a:buSzPts val="4800"/>
              <a:buNone/>
            </a:pPr>
            <a:r>
              <a:rPr lang="en-US" sz="4800">
                <a:solidFill>
                  <a:srgbClr val="FF0000"/>
                </a:solidFill>
              </a:rPr>
              <a:t>int itest = 10;</a:t>
            </a:r>
            <a:endParaRPr/>
          </a:p>
        </p:txBody>
      </p:sp>
      <p:sp>
        <p:nvSpPr>
          <p:cNvPr id="109" name="Google Shape;109;p16"/>
          <p:cNvSpPr txBox="1"/>
          <p:nvPr/>
        </p:nvSpPr>
        <p:spPr>
          <a:xfrm>
            <a:off x="381000" y="2057401"/>
            <a:ext cx="1524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Keyword</a:t>
            </a:r>
            <a:endParaRPr sz="2400">
              <a:solidFill>
                <a:schemeClr val="dk1"/>
              </a:solidFill>
              <a:latin typeface="Calibri"/>
              <a:ea typeface="Calibri"/>
              <a:cs typeface="Calibri"/>
              <a:sym typeface="Calibri"/>
            </a:endParaRPr>
          </a:p>
        </p:txBody>
      </p:sp>
      <p:sp>
        <p:nvSpPr>
          <p:cNvPr id="110" name="Google Shape;110;p16"/>
          <p:cNvSpPr txBox="1"/>
          <p:nvPr/>
        </p:nvSpPr>
        <p:spPr>
          <a:xfrm>
            <a:off x="2057400" y="2590800"/>
            <a:ext cx="1524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Identifier</a:t>
            </a:r>
            <a:endParaRPr sz="2400">
              <a:solidFill>
                <a:schemeClr val="dk1"/>
              </a:solidFill>
              <a:latin typeface="Calibri"/>
              <a:ea typeface="Calibri"/>
              <a:cs typeface="Calibri"/>
              <a:sym typeface="Calibri"/>
            </a:endParaRPr>
          </a:p>
        </p:txBody>
      </p:sp>
      <p:sp>
        <p:nvSpPr>
          <p:cNvPr id="111" name="Google Shape;111;p16"/>
          <p:cNvSpPr txBox="1"/>
          <p:nvPr/>
        </p:nvSpPr>
        <p:spPr>
          <a:xfrm>
            <a:off x="3733800" y="2971800"/>
            <a:ext cx="1219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operator</a:t>
            </a:r>
            <a:endParaRPr sz="1800">
              <a:solidFill>
                <a:schemeClr val="dk1"/>
              </a:solidFill>
              <a:latin typeface="Calibri"/>
              <a:ea typeface="Calibri"/>
              <a:cs typeface="Calibri"/>
              <a:sym typeface="Calibri"/>
            </a:endParaRPr>
          </a:p>
        </p:txBody>
      </p:sp>
      <p:sp>
        <p:nvSpPr>
          <p:cNvPr id="112" name="Google Shape;112;p16"/>
          <p:cNvSpPr txBox="1"/>
          <p:nvPr/>
        </p:nvSpPr>
        <p:spPr>
          <a:xfrm>
            <a:off x="5105400" y="3048000"/>
            <a:ext cx="1219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Literal</a:t>
            </a:r>
            <a:endParaRPr sz="1800">
              <a:solidFill>
                <a:schemeClr val="dk1"/>
              </a:solidFill>
              <a:latin typeface="Calibri"/>
              <a:ea typeface="Calibri"/>
              <a:cs typeface="Calibri"/>
              <a:sym typeface="Calibri"/>
            </a:endParaRPr>
          </a:p>
        </p:txBody>
      </p:sp>
      <p:sp>
        <p:nvSpPr>
          <p:cNvPr id="113" name="Google Shape;113;p16"/>
          <p:cNvSpPr txBox="1"/>
          <p:nvPr/>
        </p:nvSpPr>
        <p:spPr>
          <a:xfrm>
            <a:off x="7010400" y="1981200"/>
            <a:ext cx="1219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separator</a:t>
            </a:r>
            <a:endParaRPr sz="1800">
              <a:solidFill>
                <a:schemeClr val="dk1"/>
              </a:solidFill>
              <a:latin typeface="Calibri"/>
              <a:ea typeface="Calibri"/>
              <a:cs typeface="Calibri"/>
              <a:sym typeface="Calibri"/>
            </a:endParaRPr>
          </a:p>
        </p:txBody>
      </p:sp>
      <p:cxnSp>
        <p:nvCxnSpPr>
          <p:cNvPr id="114" name="Google Shape;114;p16"/>
          <p:cNvCxnSpPr>
            <a:endCxn id="109" idx="0"/>
          </p:cNvCxnSpPr>
          <p:nvPr/>
        </p:nvCxnSpPr>
        <p:spPr>
          <a:xfrm flipH="1">
            <a:off x="1143000" y="1066801"/>
            <a:ext cx="1676400" cy="990600"/>
          </a:xfrm>
          <a:prstGeom prst="straightConnector1">
            <a:avLst/>
          </a:prstGeom>
          <a:noFill/>
          <a:ln cap="flat" cmpd="sng" w="9525">
            <a:solidFill>
              <a:srgbClr val="4A7DBA"/>
            </a:solidFill>
            <a:prstDash val="solid"/>
            <a:round/>
            <a:headEnd len="sm" w="sm" type="none"/>
            <a:tailEnd len="med" w="med" type="stealth"/>
          </a:ln>
        </p:spPr>
      </p:cxnSp>
      <p:cxnSp>
        <p:nvCxnSpPr>
          <p:cNvPr id="115" name="Google Shape;115;p16"/>
          <p:cNvCxnSpPr>
            <a:endCxn id="110" idx="0"/>
          </p:cNvCxnSpPr>
          <p:nvPr/>
        </p:nvCxnSpPr>
        <p:spPr>
          <a:xfrm flipH="1">
            <a:off x="2819400" y="1143000"/>
            <a:ext cx="1143000" cy="1447800"/>
          </a:xfrm>
          <a:prstGeom prst="straightConnector1">
            <a:avLst/>
          </a:prstGeom>
          <a:noFill/>
          <a:ln cap="flat" cmpd="sng" w="9525">
            <a:solidFill>
              <a:srgbClr val="4A7DBA"/>
            </a:solidFill>
            <a:prstDash val="solid"/>
            <a:round/>
            <a:headEnd len="sm" w="sm" type="none"/>
            <a:tailEnd len="med" w="med" type="stealth"/>
          </a:ln>
        </p:spPr>
      </p:cxnSp>
      <p:cxnSp>
        <p:nvCxnSpPr>
          <p:cNvPr id="116" name="Google Shape;116;p16"/>
          <p:cNvCxnSpPr>
            <a:endCxn id="111" idx="0"/>
          </p:cNvCxnSpPr>
          <p:nvPr/>
        </p:nvCxnSpPr>
        <p:spPr>
          <a:xfrm flipH="1">
            <a:off x="4343400" y="1066800"/>
            <a:ext cx="609600" cy="1905000"/>
          </a:xfrm>
          <a:prstGeom prst="straightConnector1">
            <a:avLst/>
          </a:prstGeom>
          <a:noFill/>
          <a:ln cap="flat" cmpd="sng" w="9525">
            <a:solidFill>
              <a:srgbClr val="4A7DBA"/>
            </a:solidFill>
            <a:prstDash val="solid"/>
            <a:round/>
            <a:headEnd len="sm" w="sm" type="none"/>
            <a:tailEnd len="med" w="med" type="stealth"/>
          </a:ln>
        </p:spPr>
      </p:cxnSp>
      <p:cxnSp>
        <p:nvCxnSpPr>
          <p:cNvPr id="117" name="Google Shape;117;p16"/>
          <p:cNvCxnSpPr/>
          <p:nvPr/>
        </p:nvCxnSpPr>
        <p:spPr>
          <a:xfrm rot="5400000">
            <a:off x="4495800" y="1981200"/>
            <a:ext cx="1981200" cy="152400"/>
          </a:xfrm>
          <a:prstGeom prst="straightConnector1">
            <a:avLst/>
          </a:prstGeom>
          <a:noFill/>
          <a:ln cap="flat" cmpd="sng" w="9525">
            <a:solidFill>
              <a:srgbClr val="4A7DBA"/>
            </a:solidFill>
            <a:prstDash val="solid"/>
            <a:round/>
            <a:headEnd len="sm" w="sm" type="none"/>
            <a:tailEnd len="med" w="med" type="stealth"/>
          </a:ln>
        </p:spPr>
      </p:cxnSp>
      <p:cxnSp>
        <p:nvCxnSpPr>
          <p:cNvPr id="118" name="Google Shape;118;p16"/>
          <p:cNvCxnSpPr/>
          <p:nvPr/>
        </p:nvCxnSpPr>
        <p:spPr>
          <a:xfrm>
            <a:off x="5943600" y="1143000"/>
            <a:ext cx="1524000" cy="914400"/>
          </a:xfrm>
          <a:prstGeom prst="straightConnector1">
            <a:avLst/>
          </a:prstGeom>
          <a:noFill/>
          <a:ln cap="flat" cmpd="sng" w="9525">
            <a:solidFill>
              <a:srgbClr val="4A7DBA"/>
            </a:solidFill>
            <a:prstDash val="solid"/>
            <a:round/>
            <a:headEnd len="sm" w="sm" type="none"/>
            <a:tailEnd len="med" w="med" type="stealth"/>
          </a:ln>
        </p:spPr>
      </p:cxnSp>
      <p:sp>
        <p:nvSpPr>
          <p:cNvPr id="119" name="Google Shape;1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2"/>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480"/>
              <a:buNone/>
            </a:pPr>
            <a:r>
              <a:rPr lang="en-US" sz="2480">
                <a:solidFill>
                  <a:srgbClr val="FF0000"/>
                </a:solidFill>
              </a:rPr>
              <a:t>Different types of constructor?</a:t>
            </a:r>
            <a:endParaRPr/>
          </a:p>
          <a:p>
            <a:pPr indent="0" lvl="0" marL="0" rtl="0" algn="just">
              <a:lnSpc>
                <a:spcPct val="80000"/>
              </a:lnSpc>
              <a:spcBef>
                <a:spcPts val="496"/>
              </a:spcBef>
              <a:spcAft>
                <a:spcPts val="0"/>
              </a:spcAft>
              <a:buClr>
                <a:schemeClr val="dk1"/>
              </a:buClr>
              <a:buSzPts val="2480"/>
              <a:buNone/>
            </a:pPr>
            <a:r>
              <a:rPr lang="en-US" sz="2480">
                <a:solidFill>
                  <a:schemeClr val="dk1"/>
                </a:solidFill>
              </a:rPr>
              <a:t>A constructor is special method, which gets invoked when the object is getting created. A constructor initializes an object.</a:t>
            </a:r>
            <a:endParaRPr/>
          </a:p>
          <a:p>
            <a:pPr indent="0" lvl="0" marL="0" rtl="0" algn="just">
              <a:lnSpc>
                <a:spcPct val="80000"/>
              </a:lnSpc>
              <a:spcBef>
                <a:spcPts val="496"/>
              </a:spcBef>
              <a:spcAft>
                <a:spcPts val="0"/>
              </a:spcAft>
              <a:buClr>
                <a:schemeClr val="dk1"/>
              </a:buClr>
              <a:buSzPts val="2480"/>
              <a:buNone/>
            </a:pPr>
            <a:r>
              <a:rPr lang="en-US" sz="2480">
                <a:solidFill>
                  <a:schemeClr val="dk1"/>
                </a:solidFill>
              </a:rPr>
              <a:t>Constructor has same name as class</a:t>
            </a:r>
            <a:endParaRPr/>
          </a:p>
          <a:p>
            <a:pPr indent="0" lvl="0" marL="0" rtl="0" algn="just">
              <a:lnSpc>
                <a:spcPct val="80000"/>
              </a:lnSpc>
              <a:spcBef>
                <a:spcPts val="496"/>
              </a:spcBef>
              <a:spcAft>
                <a:spcPts val="0"/>
              </a:spcAft>
              <a:buClr>
                <a:schemeClr val="dk1"/>
              </a:buClr>
              <a:buSzPts val="2480"/>
              <a:buNone/>
            </a:pPr>
            <a:r>
              <a:rPr lang="en-US" sz="2480">
                <a:solidFill>
                  <a:schemeClr val="dk1"/>
                </a:solidFill>
              </a:rPr>
              <a:t>Constructor does not return anything syntactically.</a:t>
            </a:r>
            <a:endParaRPr/>
          </a:p>
          <a:p>
            <a:pPr indent="0" lvl="0" marL="0" rtl="0" algn="just">
              <a:lnSpc>
                <a:spcPct val="80000"/>
              </a:lnSpc>
              <a:spcBef>
                <a:spcPts val="496"/>
              </a:spcBef>
              <a:spcAft>
                <a:spcPts val="0"/>
              </a:spcAft>
              <a:buClr>
                <a:schemeClr val="dk1"/>
              </a:buClr>
              <a:buSzPts val="2480"/>
              <a:buNone/>
            </a:pPr>
            <a:r>
              <a:rPr lang="en-US" sz="2480">
                <a:solidFill>
                  <a:schemeClr val="dk1"/>
                </a:solidFill>
              </a:rPr>
              <a:t>If no constructors are provided by class developer, compiler itself will generate an </a:t>
            </a:r>
            <a:r>
              <a:rPr lang="en-US" sz="2480">
                <a:solidFill>
                  <a:srgbClr val="FF0000"/>
                </a:solidFill>
              </a:rPr>
              <a:t>Implicit Constructor</a:t>
            </a:r>
            <a:r>
              <a:rPr lang="en-US" sz="2480">
                <a:solidFill>
                  <a:schemeClr val="dk1"/>
                </a:solidFill>
              </a:rPr>
              <a:t>.</a:t>
            </a:r>
            <a:endParaRPr/>
          </a:p>
          <a:p>
            <a:pPr indent="0" lvl="0" marL="0" rtl="0" algn="just">
              <a:lnSpc>
                <a:spcPct val="80000"/>
              </a:lnSpc>
              <a:spcBef>
                <a:spcPts val="496"/>
              </a:spcBef>
              <a:spcAft>
                <a:spcPts val="0"/>
              </a:spcAft>
              <a:buClr>
                <a:schemeClr val="dk1"/>
              </a:buClr>
              <a:buSzPts val="2480"/>
              <a:buNone/>
            </a:pPr>
            <a:r>
              <a:rPr lang="en-US" sz="2480">
                <a:solidFill>
                  <a:schemeClr val="dk1"/>
                </a:solidFill>
              </a:rPr>
              <a:t>A constructor with no parameters is called as </a:t>
            </a:r>
            <a:r>
              <a:rPr lang="en-US" sz="2480">
                <a:solidFill>
                  <a:srgbClr val="FF0000"/>
                </a:solidFill>
              </a:rPr>
              <a:t>Default Constructor.</a:t>
            </a:r>
            <a:endParaRPr/>
          </a:p>
          <a:p>
            <a:pPr indent="0" lvl="0" marL="0" rtl="0" algn="just">
              <a:lnSpc>
                <a:spcPct val="80000"/>
              </a:lnSpc>
              <a:spcBef>
                <a:spcPts val="496"/>
              </a:spcBef>
              <a:spcAft>
                <a:spcPts val="0"/>
              </a:spcAft>
              <a:buClr>
                <a:schemeClr val="dk1"/>
              </a:buClr>
              <a:buSzPts val="2480"/>
              <a:buNone/>
            </a:pPr>
            <a:r>
              <a:rPr lang="en-US" sz="2480">
                <a:solidFill>
                  <a:schemeClr val="dk1"/>
                </a:solidFill>
              </a:rPr>
              <a:t>Generally the terms Implicit Constructor and Default Constructor are used interchangeably.</a:t>
            </a:r>
            <a:endParaRPr/>
          </a:p>
          <a:p>
            <a:pPr indent="0" lvl="0" marL="0" rtl="0" algn="just">
              <a:lnSpc>
                <a:spcPct val="80000"/>
              </a:lnSpc>
              <a:spcBef>
                <a:spcPts val="496"/>
              </a:spcBef>
              <a:spcAft>
                <a:spcPts val="0"/>
              </a:spcAft>
              <a:buClr>
                <a:schemeClr val="dk1"/>
              </a:buClr>
              <a:buSzPts val="2480"/>
              <a:buNone/>
            </a:pPr>
            <a:r>
              <a:rPr lang="en-US" sz="2480">
                <a:solidFill>
                  <a:schemeClr val="dk1"/>
                </a:solidFill>
              </a:rPr>
              <a:t>A constructor with parameters or arguments is called as </a:t>
            </a:r>
            <a:r>
              <a:rPr lang="en-US" sz="2480">
                <a:solidFill>
                  <a:srgbClr val="FF0000"/>
                </a:solidFill>
              </a:rPr>
              <a:t>Parameterized Constructor.-----------------</a:t>
            </a:r>
            <a:endParaRPr/>
          </a:p>
          <a:p>
            <a:pPr indent="0" lvl="0" marL="0" rtl="0" algn="just">
              <a:lnSpc>
                <a:spcPct val="80000"/>
              </a:lnSpc>
              <a:spcBef>
                <a:spcPts val="496"/>
              </a:spcBef>
              <a:spcAft>
                <a:spcPts val="0"/>
              </a:spcAft>
              <a:buClr>
                <a:schemeClr val="dk1"/>
              </a:buClr>
              <a:buSzPts val="2480"/>
              <a:buNone/>
            </a:pPr>
            <a:r>
              <a:rPr lang="en-US" sz="2480">
                <a:solidFill>
                  <a:schemeClr val="dk1"/>
                </a:solidFill>
              </a:rPr>
              <a:t>A class can have multiple constructors, but each constructor need to have different number or different type of parameters. This is called </a:t>
            </a:r>
            <a:r>
              <a:rPr lang="en-US" sz="2480">
                <a:solidFill>
                  <a:srgbClr val="FF0000"/>
                </a:solidFill>
              </a:rPr>
              <a:t>Constructor Overloading.</a:t>
            </a:r>
            <a:endParaRPr/>
          </a:p>
          <a:p>
            <a:pPr indent="0" lvl="0" marL="0" rtl="0" algn="just">
              <a:lnSpc>
                <a:spcPct val="80000"/>
              </a:lnSpc>
              <a:spcBef>
                <a:spcPts val="496"/>
              </a:spcBef>
              <a:spcAft>
                <a:spcPts val="0"/>
              </a:spcAft>
              <a:buClr>
                <a:schemeClr val="dk1"/>
              </a:buClr>
              <a:buSzPts val="2480"/>
              <a:buNone/>
            </a:pPr>
            <a:r>
              <a:rPr lang="en-US" sz="2480">
                <a:solidFill>
                  <a:schemeClr val="dk1"/>
                </a:solidFill>
              </a:rPr>
              <a:t>Note that, Constructor need to have only initialization logic or preparation. It is good practice not to have business logic in constructor</a:t>
            </a:r>
            <a:endParaRPr/>
          </a:p>
          <a:p>
            <a:pPr indent="0" lvl="0" marL="0" rtl="0" algn="just">
              <a:lnSpc>
                <a:spcPct val="80000"/>
              </a:lnSpc>
              <a:spcBef>
                <a:spcPts val="496"/>
              </a:spcBef>
              <a:spcAft>
                <a:spcPts val="0"/>
              </a:spcAft>
              <a:buClr>
                <a:schemeClr val="dk1"/>
              </a:buClr>
              <a:buSzPts val="2480"/>
              <a:buNone/>
            </a:pPr>
            <a:r>
              <a:rPr lang="en-US" sz="2480">
                <a:solidFill>
                  <a:schemeClr val="dk1"/>
                </a:solidFill>
              </a:rPr>
              <a:t>There is no destructor in Java</a:t>
            </a:r>
            <a:endParaRPr/>
          </a:p>
          <a:p>
            <a:pPr indent="0" lvl="0" marL="0" rtl="0" algn="just">
              <a:lnSpc>
                <a:spcPct val="80000"/>
              </a:lnSpc>
              <a:spcBef>
                <a:spcPts val="496"/>
              </a:spcBef>
              <a:spcAft>
                <a:spcPts val="0"/>
              </a:spcAft>
              <a:buClr>
                <a:srgbClr val="888888"/>
              </a:buClr>
              <a:buSzPts val="2480"/>
              <a:buNone/>
            </a:pPr>
            <a:r>
              <a:t/>
            </a:r>
            <a:endParaRPr sz="2480">
              <a:solidFill>
                <a:schemeClr val="dk1"/>
              </a:solidFill>
            </a:endParaRPr>
          </a:p>
        </p:txBody>
      </p:sp>
      <p:sp>
        <p:nvSpPr>
          <p:cNvPr id="445" name="Google Shape;445;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3"/>
          <p:cNvSpPr txBox="1"/>
          <p:nvPr>
            <p:ph idx="1" type="subTitle"/>
          </p:nvPr>
        </p:nvSpPr>
        <p:spPr>
          <a:xfrm>
            <a:off x="762000" y="381000"/>
            <a:ext cx="7772400" cy="6096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a:t>return keyword need to be used in the method, to return a value, to the caller.</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rPr lang="en-US"/>
              <a:t>Java is a true object oriented language, that means almost everything are objects or classes.</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rPr lang="en-US"/>
              <a:t>No code can be written outside the class, except one or two special statements.</a:t>
            </a:r>
            <a:endParaRPr/>
          </a:p>
        </p:txBody>
      </p:sp>
      <p:sp>
        <p:nvSpPr>
          <p:cNvPr id="451" name="Google Shape;451;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4"/>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2960"/>
              <a:buNone/>
            </a:pPr>
            <a:r>
              <a:rPr lang="en-US" sz="2960"/>
              <a:t>Scope and life of variables declared as parameters, locally, data members</a:t>
            </a:r>
            <a:endParaRPr/>
          </a:p>
          <a:p>
            <a:pPr indent="0" lvl="0" marL="0" rtl="0" algn="just">
              <a:spcBef>
                <a:spcPts val="592"/>
              </a:spcBef>
              <a:spcAft>
                <a:spcPts val="0"/>
              </a:spcAft>
              <a:buClr>
                <a:srgbClr val="888888"/>
              </a:buClr>
              <a:buSzPts val="2960"/>
              <a:buNone/>
            </a:pPr>
            <a:r>
              <a:rPr lang="en-US" sz="2960"/>
              <a:t>Class Abc{</a:t>
            </a:r>
            <a:endParaRPr/>
          </a:p>
          <a:p>
            <a:pPr indent="0" lvl="0" marL="0" rtl="0" algn="just">
              <a:spcBef>
                <a:spcPts val="592"/>
              </a:spcBef>
              <a:spcAft>
                <a:spcPts val="0"/>
              </a:spcAft>
              <a:buClr>
                <a:srgbClr val="888888"/>
              </a:buClr>
              <a:buSzPts val="2960"/>
              <a:buNone/>
            </a:pPr>
            <a:r>
              <a:rPr lang="en-US" sz="2960"/>
              <a:t>float x; </a:t>
            </a:r>
            <a:r>
              <a:rPr lang="en-US" sz="2590">
                <a:solidFill>
                  <a:srgbClr val="FF0000"/>
                </a:solidFill>
              </a:rPr>
              <a:t>//Data member: directlyaccessible from all methods of this class</a:t>
            </a:r>
            <a:endParaRPr/>
          </a:p>
          <a:p>
            <a:pPr indent="0" lvl="0" marL="0" rtl="0" algn="just">
              <a:spcBef>
                <a:spcPts val="592"/>
              </a:spcBef>
              <a:spcAft>
                <a:spcPts val="0"/>
              </a:spcAft>
              <a:buClr>
                <a:srgbClr val="888888"/>
              </a:buClr>
              <a:buSzPts val="2960"/>
              <a:buNone/>
            </a:pPr>
            <a:r>
              <a:t/>
            </a:r>
            <a:endParaRPr sz="2960"/>
          </a:p>
          <a:p>
            <a:pPr indent="0" lvl="0" marL="0" rtl="0" algn="just">
              <a:spcBef>
                <a:spcPts val="518"/>
              </a:spcBef>
              <a:spcAft>
                <a:spcPts val="0"/>
              </a:spcAft>
              <a:buClr>
                <a:srgbClr val="FF0000"/>
              </a:buClr>
              <a:buSzPts val="2590"/>
              <a:buNone/>
            </a:pPr>
            <a:r>
              <a:rPr lang="en-US" sz="2590">
                <a:solidFill>
                  <a:srgbClr val="FF0000"/>
                </a:solidFill>
              </a:rPr>
              <a:t>//p is parameter, and can be accessed only within this method</a:t>
            </a:r>
            <a:endParaRPr/>
          </a:p>
          <a:p>
            <a:pPr indent="0" lvl="0" marL="0" rtl="0" algn="just">
              <a:spcBef>
                <a:spcPts val="592"/>
              </a:spcBef>
              <a:spcAft>
                <a:spcPts val="0"/>
              </a:spcAft>
              <a:buClr>
                <a:srgbClr val="888888"/>
              </a:buClr>
              <a:buSzPts val="2960"/>
              <a:buNone/>
            </a:pPr>
            <a:r>
              <a:rPr lang="en-US" sz="2960"/>
              <a:t>	void display(int  p)</a:t>
            </a:r>
            <a:endParaRPr sz="1757"/>
          </a:p>
          <a:p>
            <a:pPr indent="0" lvl="0" marL="0" rtl="0" algn="just">
              <a:spcBef>
                <a:spcPts val="592"/>
              </a:spcBef>
              <a:spcAft>
                <a:spcPts val="0"/>
              </a:spcAft>
              <a:buClr>
                <a:srgbClr val="888888"/>
              </a:buClr>
              <a:buSzPts val="2960"/>
              <a:buNone/>
            </a:pPr>
            <a:r>
              <a:rPr lang="en-US" sz="2960"/>
              <a:t>	{</a:t>
            </a:r>
            <a:endParaRPr/>
          </a:p>
          <a:p>
            <a:pPr indent="0" lvl="0" marL="0" rtl="0" algn="just">
              <a:spcBef>
                <a:spcPts val="592"/>
              </a:spcBef>
              <a:spcAft>
                <a:spcPts val="0"/>
              </a:spcAft>
              <a:buClr>
                <a:srgbClr val="888888"/>
              </a:buClr>
              <a:buSzPts val="2960"/>
              <a:buNone/>
            </a:pPr>
            <a:r>
              <a:rPr lang="en-US" sz="2960"/>
              <a:t>	float z; </a:t>
            </a:r>
            <a:endParaRPr/>
          </a:p>
          <a:p>
            <a:pPr indent="0" lvl="0" marL="0" rtl="0" algn="just">
              <a:spcBef>
                <a:spcPts val="518"/>
              </a:spcBef>
              <a:spcAft>
                <a:spcPts val="0"/>
              </a:spcAft>
              <a:buClr>
                <a:srgbClr val="FF0000"/>
              </a:buClr>
              <a:buSzPts val="2590"/>
              <a:buNone/>
            </a:pPr>
            <a:r>
              <a:rPr lang="en-US" sz="2590">
                <a:solidFill>
                  <a:srgbClr val="FF0000"/>
                </a:solidFill>
              </a:rPr>
              <a:t>//local variable, and can be accessed only within this method</a:t>
            </a:r>
            <a:endParaRPr/>
          </a:p>
          <a:p>
            <a:pPr indent="0" lvl="0" marL="0" rtl="0" algn="just">
              <a:spcBef>
                <a:spcPts val="592"/>
              </a:spcBef>
              <a:spcAft>
                <a:spcPts val="0"/>
              </a:spcAft>
              <a:buClr>
                <a:srgbClr val="888888"/>
              </a:buClr>
              <a:buSzPts val="2960"/>
              <a:buNone/>
            </a:pPr>
            <a:r>
              <a:rPr lang="en-US" sz="2960"/>
              <a:t>	}</a:t>
            </a:r>
            <a:endParaRPr/>
          </a:p>
          <a:p>
            <a:pPr indent="0" lvl="0" marL="0" rtl="0" algn="just">
              <a:spcBef>
                <a:spcPts val="592"/>
              </a:spcBef>
              <a:spcAft>
                <a:spcPts val="0"/>
              </a:spcAft>
              <a:buClr>
                <a:srgbClr val="888888"/>
              </a:buClr>
              <a:buSzPts val="2960"/>
              <a:buNone/>
            </a:pPr>
            <a:r>
              <a:rPr lang="en-US" sz="2960"/>
              <a:t>}</a:t>
            </a:r>
            <a:endParaRPr/>
          </a:p>
        </p:txBody>
      </p:sp>
      <p:sp>
        <p:nvSpPr>
          <p:cNvPr id="457" name="Google Shape;457;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5"/>
          <p:cNvSpPr txBox="1"/>
          <p:nvPr>
            <p:ph idx="1" type="subTitle"/>
          </p:nvPr>
        </p:nvSpPr>
        <p:spPr>
          <a:xfrm>
            <a:off x="304800" y="228600"/>
            <a:ext cx="8610600" cy="6477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lang="en-US" u="sng">
                <a:solidFill>
                  <a:srgbClr val="FF0000"/>
                </a:solidFill>
              </a:rPr>
              <a:t>static keyword</a:t>
            </a:r>
            <a:endParaRPr/>
          </a:p>
          <a:p>
            <a:pPr indent="-514350" lvl="0" marL="514350" rtl="0" algn="just">
              <a:lnSpc>
                <a:spcPct val="90000"/>
              </a:lnSpc>
              <a:spcBef>
                <a:spcPts val="640"/>
              </a:spcBef>
              <a:spcAft>
                <a:spcPts val="0"/>
              </a:spcAft>
              <a:buClr>
                <a:srgbClr val="888888"/>
              </a:buClr>
              <a:buSzPts val="3200"/>
              <a:buFont typeface="Calibri"/>
              <a:buAutoNum type="arabicPeriod"/>
            </a:pPr>
            <a:r>
              <a:rPr lang="en-US"/>
              <a:t>A member(data member or method) of a class can be declared static. A constructor cannot be declared static.</a:t>
            </a:r>
            <a:endParaRPr/>
          </a:p>
          <a:p>
            <a:pPr indent="-514350" lvl="0" marL="514350" rtl="0" algn="just">
              <a:lnSpc>
                <a:spcPct val="90000"/>
              </a:lnSpc>
              <a:spcBef>
                <a:spcPts val="640"/>
              </a:spcBef>
              <a:spcAft>
                <a:spcPts val="0"/>
              </a:spcAft>
              <a:buClr>
                <a:srgbClr val="888888"/>
              </a:buClr>
              <a:buSzPts val="3200"/>
              <a:buFont typeface="Calibri"/>
              <a:buAutoNum type="arabicPeriod"/>
            </a:pPr>
            <a:r>
              <a:rPr lang="en-US"/>
              <a:t>A static member is associated with the class, and not with individual objects of the class.</a:t>
            </a:r>
            <a:endParaRPr/>
          </a:p>
          <a:p>
            <a:pPr indent="-514350" lvl="0" marL="514350" rtl="0" algn="just">
              <a:lnSpc>
                <a:spcPct val="90000"/>
              </a:lnSpc>
              <a:spcBef>
                <a:spcPts val="640"/>
              </a:spcBef>
              <a:spcAft>
                <a:spcPts val="0"/>
              </a:spcAft>
              <a:buClr>
                <a:srgbClr val="888888"/>
              </a:buClr>
              <a:buSzPts val="3200"/>
              <a:buFont typeface="Calibri"/>
              <a:buAutoNum type="arabicPeriod"/>
            </a:pPr>
            <a:r>
              <a:rPr lang="en-US"/>
              <a:t>Since static member is associated with class, they can be directly accessed with class name, For eg. Student.max_marks</a:t>
            </a:r>
            <a:endParaRPr/>
          </a:p>
          <a:p>
            <a:pPr indent="-514350" lvl="0" marL="514350" rtl="0" algn="just">
              <a:lnSpc>
                <a:spcPct val="90000"/>
              </a:lnSpc>
              <a:spcBef>
                <a:spcPts val="640"/>
              </a:spcBef>
              <a:spcAft>
                <a:spcPts val="0"/>
              </a:spcAft>
              <a:buClr>
                <a:srgbClr val="888888"/>
              </a:buClr>
              <a:buSzPts val="3200"/>
              <a:buFont typeface="Calibri"/>
              <a:buAutoNum type="arabicPeriod"/>
            </a:pPr>
            <a:r>
              <a:rPr lang="en-US"/>
              <a:t>Static members can be used even before creation of object. Memory is allocated to static members when the program gets loaded into main memory, for execution</a:t>
            </a:r>
            <a:endParaRPr/>
          </a:p>
        </p:txBody>
      </p:sp>
      <p:sp>
        <p:nvSpPr>
          <p:cNvPr id="463" name="Google Shape;46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6"/>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lang="en-US">
                <a:solidFill>
                  <a:srgbClr val="FF0000"/>
                </a:solidFill>
              </a:rPr>
              <a:t>Object Usage</a:t>
            </a:r>
            <a:endParaRPr/>
          </a:p>
          <a:p>
            <a:pPr indent="0" lvl="0" marL="0" rtl="0" algn="just">
              <a:lnSpc>
                <a:spcPct val="90000"/>
              </a:lnSpc>
              <a:spcBef>
                <a:spcPts val="640"/>
              </a:spcBef>
              <a:spcAft>
                <a:spcPts val="0"/>
              </a:spcAft>
              <a:buClr>
                <a:schemeClr val="dk1"/>
              </a:buClr>
              <a:buSzPts val="3200"/>
              <a:buNone/>
            </a:pPr>
            <a:r>
              <a:rPr lang="en-US">
                <a:solidFill>
                  <a:schemeClr val="dk1"/>
                </a:solidFill>
              </a:rPr>
              <a:t>As known a class is also a type, but it is user defined data type, unlike int, float, etc… which are built in types. As we have seen, an object can be declared as a locally within a method. An object can also be used in below different places</a:t>
            </a:r>
            <a:endParaRPr/>
          </a:p>
          <a:p>
            <a:pPr indent="-514350" lvl="0" marL="514350" rtl="0" algn="just">
              <a:lnSpc>
                <a:spcPct val="90000"/>
              </a:lnSpc>
              <a:spcBef>
                <a:spcPts val="640"/>
              </a:spcBef>
              <a:spcAft>
                <a:spcPts val="0"/>
              </a:spcAft>
              <a:buClr>
                <a:schemeClr val="dk1"/>
              </a:buClr>
              <a:buSzPts val="3200"/>
              <a:buAutoNum type="arabicPeriod"/>
            </a:pPr>
            <a:r>
              <a:rPr lang="en-US">
                <a:solidFill>
                  <a:schemeClr val="dk1"/>
                </a:solidFill>
              </a:rPr>
              <a:t>As a parameter to a method or constructor</a:t>
            </a:r>
            <a:endParaRPr/>
          </a:p>
          <a:p>
            <a:pPr indent="-514350" lvl="0" marL="514350" rtl="0" algn="just">
              <a:lnSpc>
                <a:spcPct val="90000"/>
              </a:lnSpc>
              <a:spcBef>
                <a:spcPts val="640"/>
              </a:spcBef>
              <a:spcAft>
                <a:spcPts val="0"/>
              </a:spcAft>
              <a:buClr>
                <a:schemeClr val="dk1"/>
              </a:buClr>
              <a:buSzPts val="3200"/>
              <a:buAutoNum type="arabicPeriod"/>
            </a:pPr>
            <a:r>
              <a:rPr lang="en-US">
                <a:solidFill>
                  <a:schemeClr val="dk1"/>
                </a:solidFill>
              </a:rPr>
              <a:t>As a return value</a:t>
            </a:r>
            <a:endParaRPr/>
          </a:p>
          <a:p>
            <a:pPr indent="-514350" lvl="0" marL="514350" rtl="0" algn="just">
              <a:lnSpc>
                <a:spcPct val="90000"/>
              </a:lnSpc>
              <a:spcBef>
                <a:spcPts val="640"/>
              </a:spcBef>
              <a:spcAft>
                <a:spcPts val="0"/>
              </a:spcAft>
              <a:buClr>
                <a:schemeClr val="dk1"/>
              </a:buClr>
              <a:buSzPts val="3200"/>
              <a:buAutoNum type="arabicPeriod"/>
            </a:pPr>
            <a:r>
              <a:rPr lang="en-US">
                <a:solidFill>
                  <a:schemeClr val="dk1"/>
                </a:solidFill>
              </a:rPr>
              <a:t>As a data member within a class</a:t>
            </a:r>
            <a:endParaRPr/>
          </a:p>
          <a:p>
            <a:pPr indent="-514350" lvl="0" marL="514350" rtl="0" algn="just">
              <a:lnSpc>
                <a:spcPct val="90000"/>
              </a:lnSpc>
              <a:spcBef>
                <a:spcPts val="640"/>
              </a:spcBef>
              <a:spcAft>
                <a:spcPts val="0"/>
              </a:spcAft>
              <a:buClr>
                <a:srgbClr val="888888"/>
              </a:buClr>
              <a:buSzPts val="3200"/>
              <a:buNone/>
            </a:pPr>
            <a:r>
              <a:t/>
            </a:r>
            <a:endParaRPr>
              <a:solidFill>
                <a:schemeClr val="dk1"/>
              </a:solidFill>
            </a:endParaRPr>
          </a:p>
          <a:p>
            <a:pPr indent="-514350" lvl="0" marL="514350" rtl="0" algn="just">
              <a:lnSpc>
                <a:spcPct val="90000"/>
              </a:lnSpc>
              <a:spcBef>
                <a:spcPts val="640"/>
              </a:spcBef>
              <a:spcAft>
                <a:spcPts val="0"/>
              </a:spcAft>
              <a:buClr>
                <a:schemeClr val="dk1"/>
              </a:buClr>
              <a:buSzPts val="3200"/>
              <a:buNone/>
            </a:pPr>
            <a:r>
              <a:rPr lang="en-US">
                <a:solidFill>
                  <a:schemeClr val="dk1"/>
                </a:solidFill>
              </a:rPr>
              <a:t>One of the aim of OOPs language is to </a:t>
            </a:r>
            <a:r>
              <a:rPr b="1" lang="en-US">
                <a:solidFill>
                  <a:srgbClr val="00B050"/>
                </a:solidFill>
              </a:rPr>
              <a:t>use objects just like a built in type</a:t>
            </a:r>
            <a:r>
              <a:rPr b="1" lang="en-US">
                <a:solidFill>
                  <a:schemeClr val="dk1"/>
                </a:solidFill>
              </a:rPr>
              <a:t>. </a:t>
            </a:r>
            <a:endParaRPr/>
          </a:p>
          <a:p>
            <a:pPr indent="-514350" lvl="0" marL="514350" rtl="0" algn="just">
              <a:lnSpc>
                <a:spcPct val="90000"/>
              </a:lnSpc>
              <a:spcBef>
                <a:spcPts val="640"/>
              </a:spcBef>
              <a:spcAft>
                <a:spcPts val="0"/>
              </a:spcAft>
              <a:buClr>
                <a:schemeClr val="dk1"/>
              </a:buClr>
              <a:buSzPts val="3200"/>
              <a:buNone/>
            </a:pPr>
            <a:r>
              <a:rPr lang="en-US">
                <a:solidFill>
                  <a:schemeClr val="dk1"/>
                </a:solidFill>
              </a:rPr>
              <a:t>Can we have an array of objects?</a:t>
            </a:r>
            <a:endParaRPr/>
          </a:p>
        </p:txBody>
      </p:sp>
      <p:sp>
        <p:nvSpPr>
          <p:cNvPr id="469" name="Google Shape;46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7"/>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lang="en-US">
                <a:solidFill>
                  <a:srgbClr val="FF0000"/>
                </a:solidFill>
              </a:rPr>
              <a:t>Array as Parameter</a:t>
            </a:r>
            <a:endParaRPr/>
          </a:p>
          <a:p>
            <a:pPr indent="0" lvl="0" marL="0" rtl="0" algn="just">
              <a:spcBef>
                <a:spcPts val="640"/>
              </a:spcBef>
              <a:spcAft>
                <a:spcPts val="0"/>
              </a:spcAft>
              <a:buClr>
                <a:schemeClr val="dk1"/>
              </a:buClr>
              <a:buSzPts val="3200"/>
              <a:buNone/>
            </a:pPr>
            <a:r>
              <a:rPr lang="en-US">
                <a:solidFill>
                  <a:schemeClr val="dk1"/>
                </a:solidFill>
              </a:rPr>
              <a:t>Yes, Array(of any dimension) can be </a:t>
            </a:r>
            <a:endParaRPr/>
          </a:p>
          <a:p>
            <a:pPr indent="-514350" lvl="0" marL="514350" rtl="0" algn="just">
              <a:spcBef>
                <a:spcPts val="640"/>
              </a:spcBef>
              <a:spcAft>
                <a:spcPts val="0"/>
              </a:spcAft>
              <a:buClr>
                <a:schemeClr val="dk1"/>
              </a:buClr>
              <a:buSzPts val="3200"/>
              <a:buFont typeface="Calibri"/>
              <a:buAutoNum type="arabicPeriod"/>
            </a:pPr>
            <a:r>
              <a:rPr lang="en-US">
                <a:solidFill>
                  <a:schemeClr val="dk1"/>
                </a:solidFill>
              </a:rPr>
              <a:t>sent as parameter to a method or constructor</a:t>
            </a:r>
            <a:endParaRPr/>
          </a:p>
          <a:p>
            <a:pPr indent="-514350" lvl="0" marL="514350" rtl="0" algn="just">
              <a:spcBef>
                <a:spcPts val="640"/>
              </a:spcBef>
              <a:spcAft>
                <a:spcPts val="0"/>
              </a:spcAft>
              <a:buClr>
                <a:schemeClr val="dk1"/>
              </a:buClr>
              <a:buSzPts val="3200"/>
              <a:buFont typeface="Calibri"/>
              <a:buAutoNum type="arabicPeriod"/>
            </a:pPr>
            <a:r>
              <a:rPr lang="en-US">
                <a:solidFill>
                  <a:schemeClr val="dk1"/>
                </a:solidFill>
              </a:rPr>
              <a:t>Returned from a method</a:t>
            </a:r>
            <a:endParaRPr/>
          </a:p>
          <a:p>
            <a:pPr indent="-514350" lvl="0" marL="514350" rtl="0" algn="just">
              <a:spcBef>
                <a:spcPts val="640"/>
              </a:spcBef>
              <a:spcAft>
                <a:spcPts val="0"/>
              </a:spcAft>
              <a:buClr>
                <a:schemeClr val="dk1"/>
              </a:buClr>
              <a:buSzPts val="3200"/>
              <a:buFont typeface="Calibri"/>
              <a:buAutoNum type="arabicPeriod"/>
            </a:pPr>
            <a:r>
              <a:rPr lang="en-US">
                <a:solidFill>
                  <a:schemeClr val="dk1"/>
                </a:solidFill>
              </a:rPr>
              <a:t>declared locally within a method or constructor</a:t>
            </a:r>
            <a:endParaRPr/>
          </a:p>
          <a:p>
            <a:pPr indent="-514350" lvl="0" marL="514350" rtl="0" algn="just">
              <a:spcBef>
                <a:spcPts val="640"/>
              </a:spcBef>
              <a:spcAft>
                <a:spcPts val="0"/>
              </a:spcAft>
              <a:buClr>
                <a:schemeClr val="dk1"/>
              </a:buClr>
              <a:buSzPts val="3200"/>
              <a:buFont typeface="Calibri"/>
              <a:buAutoNum type="arabicPeriod"/>
            </a:pPr>
            <a:r>
              <a:rPr lang="en-US">
                <a:solidFill>
                  <a:schemeClr val="dk1"/>
                </a:solidFill>
              </a:rPr>
              <a:t>declared  as a data member of a class</a:t>
            </a:r>
            <a:endParaRPr/>
          </a:p>
          <a:p>
            <a:pPr indent="-514350" lvl="0" marL="514350" rtl="0" algn="just">
              <a:spcBef>
                <a:spcPts val="640"/>
              </a:spcBef>
              <a:spcAft>
                <a:spcPts val="0"/>
              </a:spcAft>
              <a:buClr>
                <a:srgbClr val="888888"/>
              </a:buClr>
              <a:buSzPts val="3200"/>
              <a:buNone/>
            </a:pPr>
            <a:r>
              <a:t/>
            </a:r>
            <a:endParaRPr>
              <a:solidFill>
                <a:schemeClr val="dk1"/>
              </a:solidFill>
            </a:endParaRPr>
          </a:p>
          <a:p>
            <a:pPr indent="-514350" lvl="0" marL="514350" rtl="0" algn="just">
              <a:spcBef>
                <a:spcPts val="640"/>
              </a:spcBef>
              <a:spcAft>
                <a:spcPts val="0"/>
              </a:spcAft>
              <a:buClr>
                <a:schemeClr val="dk1"/>
              </a:buClr>
              <a:buSzPts val="3200"/>
              <a:buNone/>
            </a:pPr>
            <a:r>
              <a:rPr lang="en-US">
                <a:solidFill>
                  <a:schemeClr val="dk1"/>
                </a:solidFill>
              </a:rPr>
              <a:t>An array is internally an object</a:t>
            </a:r>
            <a:endParaRPr/>
          </a:p>
        </p:txBody>
      </p:sp>
      <p:sp>
        <p:nvSpPr>
          <p:cNvPr id="475" name="Google Shape;475;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8"/>
          <p:cNvSpPr txBox="1"/>
          <p:nvPr>
            <p:ph idx="1" type="subTitle"/>
          </p:nvPr>
        </p:nvSpPr>
        <p:spPr>
          <a:xfrm>
            <a:off x="304800" y="228600"/>
            <a:ext cx="8610600" cy="6477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960"/>
              <a:buNone/>
            </a:pPr>
            <a:r>
              <a:rPr lang="en-US" sz="2960"/>
              <a:t>Static keyword…</a:t>
            </a:r>
            <a:endParaRPr/>
          </a:p>
          <a:p>
            <a:pPr indent="0" lvl="0" marL="0" rtl="0" algn="just">
              <a:lnSpc>
                <a:spcPct val="90000"/>
              </a:lnSpc>
              <a:spcBef>
                <a:spcPts val="592"/>
              </a:spcBef>
              <a:spcAft>
                <a:spcPts val="0"/>
              </a:spcAft>
              <a:buClr>
                <a:srgbClr val="888888"/>
              </a:buClr>
              <a:buSzPts val="2960"/>
              <a:buNone/>
            </a:pPr>
            <a:r>
              <a:rPr lang="en-US" sz="2960"/>
              <a:t>A static method can be invoked directly from another static method. Also non static method can be directly called from another non static method.</a:t>
            </a:r>
            <a:endParaRPr/>
          </a:p>
          <a:p>
            <a:pPr indent="0" lvl="0" marL="0" rtl="0" algn="just">
              <a:lnSpc>
                <a:spcPct val="90000"/>
              </a:lnSpc>
              <a:spcBef>
                <a:spcPts val="592"/>
              </a:spcBef>
              <a:spcAft>
                <a:spcPts val="0"/>
              </a:spcAft>
              <a:buClr>
                <a:srgbClr val="888888"/>
              </a:buClr>
              <a:buSzPts val="2960"/>
              <a:buNone/>
            </a:pPr>
            <a:r>
              <a:rPr lang="en-US" sz="2960"/>
              <a:t>A non static method can directly invoke static method.</a:t>
            </a:r>
            <a:endParaRPr/>
          </a:p>
          <a:p>
            <a:pPr indent="0" lvl="0" marL="0" rtl="0" algn="just">
              <a:lnSpc>
                <a:spcPct val="90000"/>
              </a:lnSpc>
              <a:spcBef>
                <a:spcPts val="592"/>
              </a:spcBef>
              <a:spcAft>
                <a:spcPts val="0"/>
              </a:spcAft>
              <a:buClr>
                <a:srgbClr val="888888"/>
              </a:buClr>
              <a:buSzPts val="2960"/>
              <a:buNone/>
            </a:pPr>
            <a:r>
              <a:rPr lang="en-US" sz="2960"/>
              <a:t>But a static method cannot directly invoke non static method, it can be done by creating object and invoke non static method with that.</a:t>
            </a:r>
            <a:endParaRPr/>
          </a:p>
          <a:p>
            <a:pPr indent="0" lvl="0" marL="0" rtl="0" algn="just">
              <a:lnSpc>
                <a:spcPct val="90000"/>
              </a:lnSpc>
              <a:spcBef>
                <a:spcPts val="592"/>
              </a:spcBef>
              <a:spcAft>
                <a:spcPts val="0"/>
              </a:spcAft>
              <a:buClr>
                <a:srgbClr val="888888"/>
              </a:buClr>
              <a:buSzPts val="2960"/>
              <a:buNone/>
            </a:pPr>
            <a:r>
              <a:t/>
            </a:r>
            <a:endParaRPr sz="2960"/>
          </a:p>
          <a:p>
            <a:pPr indent="0" lvl="0" marL="0" rtl="0" algn="just">
              <a:lnSpc>
                <a:spcPct val="90000"/>
              </a:lnSpc>
              <a:spcBef>
                <a:spcPts val="592"/>
              </a:spcBef>
              <a:spcAft>
                <a:spcPts val="0"/>
              </a:spcAft>
              <a:buClr>
                <a:srgbClr val="FF0000"/>
              </a:buClr>
              <a:buSzPts val="2960"/>
              <a:buNone/>
            </a:pPr>
            <a:r>
              <a:rPr b="1" lang="en-US" sz="2960">
                <a:solidFill>
                  <a:srgbClr val="FF0000"/>
                </a:solidFill>
              </a:rPr>
              <a:t>Note: </a:t>
            </a:r>
            <a:r>
              <a:rPr lang="en-US" sz="2960">
                <a:solidFill>
                  <a:srgbClr val="FF0000"/>
                </a:solidFill>
              </a:rPr>
              <a:t>static does not mean that it is a constant.</a:t>
            </a:r>
            <a:endParaRPr/>
          </a:p>
          <a:p>
            <a:pPr indent="0" lvl="0" marL="0" rtl="0" algn="just">
              <a:lnSpc>
                <a:spcPct val="90000"/>
              </a:lnSpc>
              <a:spcBef>
                <a:spcPts val="592"/>
              </a:spcBef>
              <a:spcAft>
                <a:spcPts val="0"/>
              </a:spcAft>
              <a:buClr>
                <a:srgbClr val="7F7F7F"/>
              </a:buClr>
              <a:buSzPts val="2960"/>
              <a:buNone/>
            </a:pPr>
            <a:r>
              <a:rPr lang="en-US" sz="2960">
                <a:solidFill>
                  <a:srgbClr val="7F7F7F"/>
                </a:solidFill>
              </a:rPr>
              <a:t>A constructor cannot be declared static: Reason is, constructor is associated with initializing an object, where as static is not related to an object, but with class.</a:t>
            </a:r>
            <a:endParaRPr/>
          </a:p>
          <a:p>
            <a:pPr indent="0" lvl="0" marL="0" rtl="0" algn="just">
              <a:lnSpc>
                <a:spcPct val="90000"/>
              </a:lnSpc>
              <a:spcBef>
                <a:spcPts val="592"/>
              </a:spcBef>
              <a:spcAft>
                <a:spcPts val="0"/>
              </a:spcAft>
              <a:buClr>
                <a:srgbClr val="888888"/>
              </a:buClr>
              <a:buSzPts val="2960"/>
              <a:buNone/>
            </a:pPr>
            <a:r>
              <a:t/>
            </a:r>
            <a:endParaRPr sz="2960"/>
          </a:p>
          <a:p>
            <a:pPr indent="0" lvl="0" marL="0" rtl="0" algn="just">
              <a:lnSpc>
                <a:spcPct val="90000"/>
              </a:lnSpc>
              <a:spcBef>
                <a:spcPts val="592"/>
              </a:spcBef>
              <a:spcAft>
                <a:spcPts val="0"/>
              </a:spcAft>
              <a:buClr>
                <a:srgbClr val="888888"/>
              </a:buClr>
              <a:buSzPts val="2960"/>
              <a:buNone/>
            </a:pPr>
            <a:r>
              <a:t/>
            </a:r>
            <a:endParaRPr sz="2960"/>
          </a:p>
        </p:txBody>
      </p:sp>
      <p:sp>
        <p:nvSpPr>
          <p:cNvPr id="481" name="Google Shape;481;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9"/>
          <p:cNvSpPr txBox="1"/>
          <p:nvPr>
            <p:ph idx="1" type="subTitle"/>
          </p:nvPr>
        </p:nvSpPr>
        <p:spPr>
          <a:xfrm>
            <a:off x="0" y="228600"/>
            <a:ext cx="8915400" cy="662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960"/>
              <a:buNone/>
            </a:pPr>
            <a:r>
              <a:rPr b="1" lang="en-US" sz="2960" u="sng">
                <a:solidFill>
                  <a:srgbClr val="FF0000"/>
                </a:solidFill>
              </a:rPr>
              <a:t>Access Specifiers</a:t>
            </a:r>
            <a:endParaRPr b="1" sz="2960" u="sng">
              <a:solidFill>
                <a:srgbClr val="FF0000"/>
              </a:solidFill>
            </a:endParaRPr>
          </a:p>
          <a:p>
            <a:pPr indent="0" lvl="0" marL="0" rtl="0" algn="just">
              <a:lnSpc>
                <a:spcPct val="80000"/>
              </a:lnSpc>
              <a:spcBef>
                <a:spcPts val="592"/>
              </a:spcBef>
              <a:spcAft>
                <a:spcPts val="0"/>
              </a:spcAft>
              <a:buClr>
                <a:srgbClr val="888888"/>
              </a:buClr>
              <a:buSzPts val="2960"/>
              <a:buNone/>
            </a:pPr>
            <a:r>
              <a:rPr lang="en-US" sz="2960"/>
              <a:t>Access Specifiers can be used with any class members. An Access specifier indicates, where all the specific member of the class is accessible. Below are Access Specifiers, in Java</a:t>
            </a:r>
            <a:endParaRPr/>
          </a:p>
          <a:p>
            <a:pPr indent="-514350" lvl="0" marL="514350" rtl="0" algn="just">
              <a:lnSpc>
                <a:spcPct val="80000"/>
              </a:lnSpc>
              <a:spcBef>
                <a:spcPts val="592"/>
              </a:spcBef>
              <a:spcAft>
                <a:spcPts val="0"/>
              </a:spcAft>
              <a:buClr>
                <a:srgbClr val="FF0000"/>
              </a:buClr>
              <a:buSzPts val="2960"/>
              <a:buAutoNum type="arabicPeriod"/>
            </a:pPr>
            <a:r>
              <a:rPr lang="en-US" sz="2960">
                <a:solidFill>
                  <a:srgbClr val="FF0000"/>
                </a:solidFill>
              </a:rPr>
              <a:t>private</a:t>
            </a:r>
            <a:r>
              <a:rPr lang="en-US" sz="2960"/>
              <a:t> – is accessible only within the class. Generally almost all data members need to be private.</a:t>
            </a:r>
            <a:endParaRPr/>
          </a:p>
          <a:p>
            <a:pPr indent="-514350" lvl="0" marL="514350" rtl="0" algn="just">
              <a:lnSpc>
                <a:spcPct val="80000"/>
              </a:lnSpc>
              <a:spcBef>
                <a:spcPts val="592"/>
              </a:spcBef>
              <a:spcAft>
                <a:spcPts val="0"/>
              </a:spcAft>
              <a:buClr>
                <a:srgbClr val="FF0000"/>
              </a:buClr>
              <a:buSzPts val="2960"/>
              <a:buAutoNum type="arabicPeriod"/>
            </a:pPr>
            <a:r>
              <a:rPr lang="en-US" sz="2960">
                <a:solidFill>
                  <a:srgbClr val="FF0000"/>
                </a:solidFill>
              </a:rPr>
              <a:t>public</a:t>
            </a:r>
            <a:r>
              <a:rPr lang="en-US" sz="2960"/>
              <a:t> – is accessible from anywhere(within the class, and other packages also)</a:t>
            </a:r>
            <a:endParaRPr/>
          </a:p>
          <a:p>
            <a:pPr indent="-514350" lvl="0" marL="514350" rtl="0" algn="just">
              <a:lnSpc>
                <a:spcPct val="80000"/>
              </a:lnSpc>
              <a:spcBef>
                <a:spcPts val="592"/>
              </a:spcBef>
              <a:spcAft>
                <a:spcPts val="0"/>
              </a:spcAft>
              <a:buClr>
                <a:srgbClr val="FF0000"/>
              </a:buClr>
              <a:buSzPts val="2960"/>
              <a:buAutoNum type="arabicPeriod"/>
            </a:pPr>
            <a:r>
              <a:rPr lang="en-US" sz="2960">
                <a:solidFill>
                  <a:srgbClr val="FF0000"/>
                </a:solidFill>
              </a:rPr>
              <a:t>protected</a:t>
            </a:r>
            <a:r>
              <a:rPr lang="en-US" sz="2960"/>
              <a:t> – is related to inheritance</a:t>
            </a:r>
            <a:endParaRPr/>
          </a:p>
          <a:p>
            <a:pPr indent="-514350" lvl="0" marL="514350" rtl="0" algn="just">
              <a:lnSpc>
                <a:spcPct val="80000"/>
              </a:lnSpc>
              <a:spcBef>
                <a:spcPts val="592"/>
              </a:spcBef>
              <a:spcAft>
                <a:spcPts val="0"/>
              </a:spcAft>
              <a:buClr>
                <a:srgbClr val="888888"/>
              </a:buClr>
              <a:buSzPts val="2960"/>
              <a:buAutoNum type="arabicPeriod"/>
            </a:pPr>
            <a:r>
              <a:rPr lang="en-US" sz="2960"/>
              <a:t>Default or none is related to packages. Members with no access specifier are accessible only within current package.</a:t>
            </a:r>
            <a:endParaRPr/>
          </a:p>
          <a:p>
            <a:pPr indent="-514350" lvl="0" marL="514350" rtl="0" algn="just">
              <a:lnSpc>
                <a:spcPct val="80000"/>
              </a:lnSpc>
              <a:spcBef>
                <a:spcPts val="592"/>
              </a:spcBef>
              <a:spcAft>
                <a:spcPts val="0"/>
              </a:spcAft>
              <a:buClr>
                <a:srgbClr val="888888"/>
              </a:buClr>
              <a:buSzPts val="2960"/>
              <a:buNone/>
            </a:pPr>
            <a:r>
              <a:t/>
            </a:r>
            <a:endParaRPr sz="2960"/>
          </a:p>
          <a:p>
            <a:pPr indent="-514350" lvl="0" marL="514350" rtl="0" algn="just">
              <a:lnSpc>
                <a:spcPct val="80000"/>
              </a:lnSpc>
              <a:spcBef>
                <a:spcPts val="592"/>
              </a:spcBef>
              <a:spcAft>
                <a:spcPts val="0"/>
              </a:spcAft>
              <a:buClr>
                <a:srgbClr val="888888"/>
              </a:buClr>
              <a:buSzPts val="2960"/>
              <a:buNone/>
            </a:pPr>
            <a:r>
              <a:rPr lang="en-US" sz="2960"/>
              <a:t>NOTE: Access Specifiers cannot be used with local variables, within a method.</a:t>
            </a:r>
            <a:endParaRPr/>
          </a:p>
          <a:p>
            <a:pPr indent="-326390" lvl="0" marL="514350" rtl="0" algn="just">
              <a:lnSpc>
                <a:spcPct val="80000"/>
              </a:lnSpc>
              <a:spcBef>
                <a:spcPts val="592"/>
              </a:spcBef>
              <a:spcAft>
                <a:spcPts val="0"/>
              </a:spcAft>
              <a:buClr>
                <a:srgbClr val="888888"/>
              </a:buClr>
              <a:buSzPts val="2960"/>
              <a:buNone/>
            </a:pPr>
            <a:r>
              <a:t/>
            </a:r>
            <a:endParaRPr sz="2960"/>
          </a:p>
          <a:p>
            <a:pPr indent="-326390" lvl="0" marL="51435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t/>
            </a:r>
            <a:endParaRPr sz="2960"/>
          </a:p>
        </p:txBody>
      </p:sp>
      <p:sp>
        <p:nvSpPr>
          <p:cNvPr id="487" name="Google Shape;487;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0"/>
          <p:cNvSpPr txBox="1"/>
          <p:nvPr>
            <p:ph idx="1" type="subTitle"/>
          </p:nvPr>
        </p:nvSpPr>
        <p:spPr>
          <a:xfrm>
            <a:off x="0" y="0"/>
            <a:ext cx="8915400" cy="6705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final keyword</a:t>
            </a:r>
            <a:endParaRPr/>
          </a:p>
          <a:p>
            <a:pPr indent="-514350" lvl="0" marL="514350" rtl="0" algn="just">
              <a:lnSpc>
                <a:spcPct val="90000"/>
              </a:lnSpc>
              <a:spcBef>
                <a:spcPts val="640"/>
              </a:spcBef>
              <a:spcAft>
                <a:spcPts val="0"/>
              </a:spcAft>
              <a:buClr>
                <a:srgbClr val="888888"/>
              </a:buClr>
              <a:buSzPts val="3200"/>
              <a:buNone/>
            </a:pPr>
            <a:r>
              <a:rPr lang="en-US"/>
              <a:t>Final keyword is used for below three purposes</a:t>
            </a:r>
            <a:endParaRPr/>
          </a:p>
          <a:p>
            <a:pPr indent="-514350" lvl="0" marL="514350" rtl="0" algn="just">
              <a:lnSpc>
                <a:spcPct val="90000"/>
              </a:lnSpc>
              <a:spcBef>
                <a:spcPts val="640"/>
              </a:spcBef>
              <a:spcAft>
                <a:spcPts val="0"/>
              </a:spcAft>
              <a:buClr>
                <a:srgbClr val="FF0000"/>
              </a:buClr>
              <a:buSzPts val="3200"/>
              <a:buAutoNum type="arabicPeriod"/>
            </a:pPr>
            <a:r>
              <a:rPr lang="en-US">
                <a:solidFill>
                  <a:srgbClr val="FF0000"/>
                </a:solidFill>
              </a:rPr>
              <a:t>To declare data members or local variables as constants</a:t>
            </a:r>
            <a:r>
              <a:rPr lang="en-US"/>
              <a:t>, i..e a variable or object declared as constant cannot be changed again. (If a final variable or object tried to change, it gives a compiler error). For eg. </a:t>
            </a:r>
            <a:r>
              <a:rPr lang="en-US">
                <a:solidFill>
                  <a:srgbClr val="FF0000"/>
                </a:solidFill>
              </a:rPr>
              <a:t>final float PI = 3.14f; </a:t>
            </a:r>
            <a:r>
              <a:rPr lang="en-US"/>
              <a:t>As  per naming convention, name of constants should be in Upper case letters. A final can be either local or data member.</a:t>
            </a:r>
            <a:endParaRPr/>
          </a:p>
          <a:p>
            <a:pPr indent="-311150" lvl="0" marL="514350" rtl="0" algn="just">
              <a:lnSpc>
                <a:spcPct val="90000"/>
              </a:lnSpc>
              <a:spcBef>
                <a:spcPts val="640"/>
              </a:spcBef>
              <a:spcAft>
                <a:spcPts val="0"/>
              </a:spcAft>
              <a:buClr>
                <a:srgbClr val="888888"/>
              </a:buClr>
              <a:buSzPts val="3200"/>
              <a:buNone/>
            </a:pPr>
            <a:r>
              <a:t/>
            </a:r>
            <a:endParaRPr/>
          </a:p>
          <a:p>
            <a:pPr indent="-514350" lvl="0" marL="514350" rtl="0" algn="just">
              <a:lnSpc>
                <a:spcPct val="90000"/>
              </a:lnSpc>
              <a:spcBef>
                <a:spcPts val="640"/>
              </a:spcBef>
              <a:spcAft>
                <a:spcPts val="0"/>
              </a:spcAft>
              <a:buClr>
                <a:srgbClr val="888888"/>
              </a:buClr>
              <a:buSzPts val="3200"/>
              <a:buAutoNum type="arabicPeriod"/>
            </a:pPr>
            <a:r>
              <a:rPr lang="en-US"/>
              <a:t>Two other purpose of final keyword are related to Inheritance</a:t>
            </a:r>
            <a:endParaRPr/>
          </a:p>
          <a:p>
            <a:pPr indent="-311150" lvl="0" marL="51435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t/>
            </a:r>
            <a:endParaRPr/>
          </a:p>
        </p:txBody>
      </p:sp>
      <p:sp>
        <p:nvSpPr>
          <p:cNvPr id="493" name="Google Shape;493;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1"/>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lang="en-US">
                <a:solidFill>
                  <a:srgbClr val="FF0000"/>
                </a:solidFill>
              </a:rPr>
              <a:t>Can a member of a class be private static and final?</a:t>
            </a:r>
            <a:endParaRPr/>
          </a:p>
          <a:p>
            <a:pPr indent="0" lvl="0" marL="0" rtl="0" algn="just">
              <a:spcBef>
                <a:spcPts val="640"/>
              </a:spcBef>
              <a:spcAft>
                <a:spcPts val="0"/>
              </a:spcAft>
              <a:buClr>
                <a:srgbClr val="888888"/>
              </a:buClr>
              <a:buSzPts val="3200"/>
              <a:buNone/>
            </a:pPr>
            <a:r>
              <a:t/>
            </a:r>
            <a:endParaRPr>
              <a:solidFill>
                <a:srgbClr val="FF0000"/>
              </a:solidFill>
            </a:endParaRPr>
          </a:p>
          <a:p>
            <a:pPr indent="0" lvl="0" marL="0" rtl="0" algn="just">
              <a:spcBef>
                <a:spcPts val="640"/>
              </a:spcBef>
              <a:spcAft>
                <a:spcPts val="0"/>
              </a:spcAft>
              <a:buClr>
                <a:srgbClr val="888888"/>
              </a:buClr>
              <a:buSzPts val="3200"/>
              <a:buNone/>
            </a:pPr>
            <a:r>
              <a:t/>
            </a:r>
            <a:endParaRPr>
              <a:solidFill>
                <a:srgbClr val="FF0000"/>
              </a:solidFill>
            </a:endParaRPr>
          </a:p>
          <a:p>
            <a:pPr indent="0" lvl="0" marL="0" rtl="0" algn="just">
              <a:spcBef>
                <a:spcPts val="640"/>
              </a:spcBef>
              <a:spcAft>
                <a:spcPts val="0"/>
              </a:spcAft>
              <a:buClr>
                <a:srgbClr val="FF0000"/>
              </a:buClr>
              <a:buSzPts val="3200"/>
              <a:buNone/>
            </a:pPr>
            <a:r>
              <a:rPr lang="en-US">
                <a:solidFill>
                  <a:srgbClr val="FF0000"/>
                </a:solidFill>
              </a:rPr>
              <a:t>What is Data hiding?</a:t>
            </a:r>
            <a:endParaRPr/>
          </a:p>
          <a:p>
            <a:pPr indent="0" lvl="0" marL="0" rtl="0" algn="just">
              <a:spcBef>
                <a:spcPts val="640"/>
              </a:spcBef>
              <a:spcAft>
                <a:spcPts val="0"/>
              </a:spcAft>
              <a:buClr>
                <a:srgbClr val="888888"/>
              </a:buClr>
              <a:buSzPts val="3200"/>
              <a:buNone/>
            </a:pPr>
            <a:r>
              <a:rPr lang="en-US"/>
              <a:t>Data hiding is a software development technique specifically used in object-oriented programming (OOP) to hide internal object details (data members). </a:t>
            </a:r>
            <a:endParaRPr>
              <a:solidFill>
                <a:schemeClr val="dk1"/>
              </a:solidFill>
            </a:endParaRPr>
          </a:p>
        </p:txBody>
      </p:sp>
      <p:sp>
        <p:nvSpPr>
          <p:cNvPr id="499" name="Google Shape;499;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888888"/>
              </a:buClr>
              <a:buSzPts val="2500"/>
              <a:buNone/>
            </a:pPr>
            <a:r>
              <a:rPr lang="en-US" sz="2500"/>
              <a:t>Tokens:</a:t>
            </a:r>
            <a:endParaRPr/>
          </a:p>
          <a:p>
            <a:pPr indent="0" lvl="0" marL="0" rtl="0" algn="l">
              <a:lnSpc>
                <a:spcPct val="80000"/>
              </a:lnSpc>
              <a:spcBef>
                <a:spcPts val="320"/>
              </a:spcBef>
              <a:spcAft>
                <a:spcPts val="0"/>
              </a:spcAft>
              <a:buClr>
                <a:srgbClr val="FF0000"/>
              </a:buClr>
              <a:buSzPts val="1600"/>
              <a:buNone/>
            </a:pPr>
            <a:r>
              <a:rPr lang="en-US" sz="1600">
                <a:solidFill>
                  <a:srgbClr val="FF0000"/>
                </a:solidFill>
              </a:rPr>
              <a:t>4.Operators</a:t>
            </a:r>
            <a:endParaRPr/>
          </a:p>
          <a:p>
            <a:pPr indent="0" lvl="0" marL="0" rtl="0" algn="l">
              <a:lnSpc>
                <a:spcPct val="80000"/>
              </a:lnSpc>
              <a:spcBef>
                <a:spcPts val="400"/>
              </a:spcBef>
              <a:spcAft>
                <a:spcPts val="0"/>
              </a:spcAft>
              <a:buClr>
                <a:srgbClr val="888888"/>
              </a:buClr>
              <a:buSzPts val="2000"/>
              <a:buNone/>
            </a:pPr>
            <a:r>
              <a:rPr lang="en-US" sz="2000"/>
              <a:t>Arithmetic, Logical, bit wise, relational or comparison, Assignment</a:t>
            </a:r>
            <a:endParaRPr sz="1600"/>
          </a:p>
          <a:p>
            <a:pPr indent="0" lvl="0" marL="0" rtl="0" algn="l">
              <a:lnSpc>
                <a:spcPct val="80000"/>
              </a:lnSpc>
              <a:spcBef>
                <a:spcPts val="320"/>
              </a:spcBef>
              <a:spcAft>
                <a:spcPts val="0"/>
              </a:spcAft>
              <a:buClr>
                <a:srgbClr val="FF0000"/>
              </a:buClr>
              <a:buSzPts val="1600"/>
              <a:buNone/>
            </a:pPr>
            <a:r>
              <a:rPr lang="en-US" sz="1600">
                <a:solidFill>
                  <a:srgbClr val="FF0000"/>
                </a:solidFill>
              </a:rPr>
              <a:t>5.Separators: separators are symbols which are used to syntactically separate statements or part of program. Separators improves readability of program.</a:t>
            </a:r>
            <a:endParaRPr/>
          </a:p>
          <a:p>
            <a:pPr indent="0" lvl="0" marL="0" rtl="0" algn="l">
              <a:lnSpc>
                <a:spcPct val="80000"/>
              </a:lnSpc>
              <a:spcBef>
                <a:spcPts val="400"/>
              </a:spcBef>
              <a:spcAft>
                <a:spcPts val="0"/>
              </a:spcAft>
              <a:buClr>
                <a:srgbClr val="888888"/>
              </a:buClr>
              <a:buSzPts val="2000"/>
              <a:buNone/>
            </a:pPr>
            <a:r>
              <a:rPr lang="en-US" sz="2000"/>
              <a:t>; - end of statement Eg: int i=20</a:t>
            </a:r>
            <a:r>
              <a:rPr lang="en-US" sz="2000">
                <a:solidFill>
                  <a:srgbClr val="FF0000"/>
                </a:solidFill>
              </a:rPr>
              <a:t>;</a:t>
            </a:r>
            <a:endParaRPr/>
          </a:p>
          <a:p>
            <a:pPr indent="0" lvl="0" marL="0" rtl="0" algn="l">
              <a:lnSpc>
                <a:spcPct val="80000"/>
              </a:lnSpc>
              <a:spcBef>
                <a:spcPts val="400"/>
              </a:spcBef>
              <a:spcAft>
                <a:spcPts val="0"/>
              </a:spcAft>
              <a:buClr>
                <a:srgbClr val="888888"/>
              </a:buClr>
              <a:buSzPts val="2000"/>
              <a:buNone/>
            </a:pPr>
            <a:r>
              <a:rPr lang="en-US" sz="2000"/>
              <a:t>, - statement separator Eg: int j,k</a:t>
            </a:r>
            <a:r>
              <a:rPr lang="en-US" sz="2000">
                <a:solidFill>
                  <a:srgbClr val="FF0000"/>
                </a:solidFill>
              </a:rPr>
              <a:t>;</a:t>
            </a:r>
            <a:endParaRPr/>
          </a:p>
          <a:p>
            <a:pPr indent="0" lvl="0" marL="0" rtl="0" algn="l">
              <a:lnSpc>
                <a:spcPct val="80000"/>
              </a:lnSpc>
              <a:spcBef>
                <a:spcPts val="400"/>
              </a:spcBef>
              <a:spcAft>
                <a:spcPts val="0"/>
              </a:spcAft>
              <a:buClr>
                <a:srgbClr val="888888"/>
              </a:buClr>
              <a:buSzPts val="2000"/>
              <a:buNone/>
            </a:pPr>
            <a:r>
              <a:rPr lang="en-US" sz="2000"/>
              <a:t>() - function name, casting,etc.. </a:t>
            </a:r>
            <a:endParaRPr/>
          </a:p>
          <a:p>
            <a:pPr indent="0" lvl="0" marL="0" rtl="0" algn="l">
              <a:lnSpc>
                <a:spcPct val="80000"/>
              </a:lnSpc>
              <a:spcBef>
                <a:spcPts val="400"/>
              </a:spcBef>
              <a:spcAft>
                <a:spcPts val="0"/>
              </a:spcAft>
              <a:buClr>
                <a:srgbClr val="888888"/>
              </a:buClr>
              <a:buSzPts val="2000"/>
              <a:buNone/>
            </a:pPr>
            <a:r>
              <a:rPr lang="en-US" sz="2000"/>
              <a:t>{} - indicates begin and end of method, class, a block</a:t>
            </a:r>
            <a:endParaRPr/>
          </a:p>
          <a:p>
            <a:pPr indent="0" lvl="0" marL="0" rtl="0" algn="l">
              <a:lnSpc>
                <a:spcPct val="80000"/>
              </a:lnSpc>
              <a:spcBef>
                <a:spcPts val="400"/>
              </a:spcBef>
              <a:spcAft>
                <a:spcPts val="0"/>
              </a:spcAft>
              <a:buClr>
                <a:srgbClr val="888888"/>
              </a:buClr>
              <a:buSzPts val="2000"/>
              <a:buNone/>
            </a:pPr>
            <a:r>
              <a:rPr lang="en-US" sz="2000"/>
              <a:t>[] – used for arrays</a:t>
            </a:r>
            <a:endParaRPr/>
          </a:p>
          <a:p>
            <a:pPr indent="0" lvl="0" marL="0" rtl="0" algn="l">
              <a:lnSpc>
                <a:spcPct val="80000"/>
              </a:lnSpc>
              <a:spcBef>
                <a:spcPts val="400"/>
              </a:spcBef>
              <a:spcAft>
                <a:spcPts val="0"/>
              </a:spcAft>
              <a:buClr>
                <a:srgbClr val="888888"/>
              </a:buClr>
              <a:buSzPts val="2000"/>
              <a:buNone/>
            </a:pPr>
            <a:r>
              <a:rPr lang="en-US" sz="2000"/>
              <a:t>Eg: void my_method()</a:t>
            </a:r>
            <a:endParaRPr/>
          </a:p>
          <a:p>
            <a:pPr indent="0" lvl="0" marL="0" rtl="0" algn="l">
              <a:lnSpc>
                <a:spcPct val="80000"/>
              </a:lnSpc>
              <a:spcBef>
                <a:spcPts val="400"/>
              </a:spcBef>
              <a:spcAft>
                <a:spcPts val="0"/>
              </a:spcAft>
              <a:buClr>
                <a:srgbClr val="888888"/>
              </a:buClr>
              <a:buSzPts val="2000"/>
              <a:buNone/>
            </a:pPr>
            <a:r>
              <a:rPr lang="en-US" sz="2000"/>
              <a:t>{                             </a:t>
            </a:r>
            <a:r>
              <a:rPr lang="en-US" sz="1600"/>
              <a:t>}</a:t>
            </a:r>
            <a:endParaRPr/>
          </a:p>
          <a:p>
            <a:pPr indent="0" lvl="0" marL="0" rtl="0" algn="l">
              <a:lnSpc>
                <a:spcPct val="80000"/>
              </a:lnSpc>
              <a:spcBef>
                <a:spcPts val="320"/>
              </a:spcBef>
              <a:spcAft>
                <a:spcPts val="0"/>
              </a:spcAft>
              <a:buClr>
                <a:srgbClr val="FF0000"/>
              </a:buClr>
              <a:buSzPts val="1600"/>
              <a:buNone/>
            </a:pPr>
            <a:r>
              <a:rPr lang="en-US" sz="1600">
                <a:solidFill>
                  <a:srgbClr val="FF0000"/>
                </a:solidFill>
              </a:rPr>
              <a:t>6.Whitespace and comments</a:t>
            </a:r>
            <a:endParaRPr/>
          </a:p>
          <a:p>
            <a:pPr indent="0" lvl="0" marL="0" rtl="0" algn="l">
              <a:lnSpc>
                <a:spcPct val="80000"/>
              </a:lnSpc>
              <a:spcBef>
                <a:spcPts val="360"/>
              </a:spcBef>
              <a:spcAft>
                <a:spcPts val="0"/>
              </a:spcAft>
              <a:buClr>
                <a:srgbClr val="888888"/>
              </a:buClr>
              <a:buSzPts val="1800"/>
              <a:buNone/>
            </a:pPr>
            <a:r>
              <a:rPr lang="en-US" sz="1800"/>
              <a:t>Java is free form language., i..e  space, tabs can be used between tokens, to improve readability of a Java program .</a:t>
            </a:r>
            <a:endParaRPr/>
          </a:p>
          <a:p>
            <a:pPr indent="0" lvl="0" marL="0" rtl="0" algn="l">
              <a:lnSpc>
                <a:spcPct val="80000"/>
              </a:lnSpc>
              <a:spcBef>
                <a:spcPts val="360"/>
              </a:spcBef>
              <a:spcAft>
                <a:spcPts val="0"/>
              </a:spcAft>
              <a:buClr>
                <a:srgbClr val="888888"/>
              </a:buClr>
              <a:buSzPts val="1800"/>
              <a:buNone/>
            </a:pPr>
            <a:r>
              <a:rPr lang="en-US" sz="1800"/>
              <a:t>Comments  are used  for documentation purpose. Compiler does not check for syntax within comments</a:t>
            </a:r>
            <a:endParaRPr/>
          </a:p>
          <a:p>
            <a:pPr indent="0" lvl="0" marL="0" rtl="0" algn="l">
              <a:lnSpc>
                <a:spcPct val="80000"/>
              </a:lnSpc>
              <a:spcBef>
                <a:spcPts val="360"/>
              </a:spcBef>
              <a:spcAft>
                <a:spcPts val="0"/>
              </a:spcAft>
              <a:buClr>
                <a:srgbClr val="888888"/>
              </a:buClr>
              <a:buSzPts val="1800"/>
              <a:buNone/>
            </a:pPr>
            <a:r>
              <a:rPr lang="en-US" sz="1800"/>
              <a:t>All professional programs need to have meaningful comments, whereever possible.</a:t>
            </a:r>
            <a:endParaRPr/>
          </a:p>
          <a:p>
            <a:pPr indent="0" lvl="0" marL="0" rtl="0" algn="l">
              <a:lnSpc>
                <a:spcPct val="80000"/>
              </a:lnSpc>
              <a:spcBef>
                <a:spcPts val="360"/>
              </a:spcBef>
              <a:spcAft>
                <a:spcPts val="0"/>
              </a:spcAft>
              <a:buClr>
                <a:srgbClr val="888888"/>
              </a:buClr>
              <a:buSzPts val="1800"/>
              <a:buNone/>
            </a:pPr>
            <a:r>
              <a:rPr lang="en-US" sz="1800"/>
              <a:t>There are two types of comments in Java</a:t>
            </a:r>
            <a:endParaRPr/>
          </a:p>
          <a:p>
            <a:pPr indent="0" lvl="0" marL="0" rtl="0" algn="l">
              <a:lnSpc>
                <a:spcPct val="80000"/>
              </a:lnSpc>
              <a:spcBef>
                <a:spcPts val="360"/>
              </a:spcBef>
              <a:spcAft>
                <a:spcPts val="0"/>
              </a:spcAft>
              <a:buClr>
                <a:srgbClr val="FF0000"/>
              </a:buClr>
              <a:buSzPts val="1800"/>
              <a:buNone/>
            </a:pPr>
            <a:r>
              <a:rPr lang="en-US" sz="1800">
                <a:solidFill>
                  <a:srgbClr val="FF0000"/>
                </a:solidFill>
              </a:rPr>
              <a:t>//</a:t>
            </a:r>
            <a:r>
              <a:rPr lang="en-US" sz="1800"/>
              <a:t> single line comment</a:t>
            </a:r>
            <a:endParaRPr/>
          </a:p>
          <a:p>
            <a:pPr indent="0" lvl="0" marL="0" rtl="0" algn="l">
              <a:lnSpc>
                <a:spcPct val="80000"/>
              </a:lnSpc>
              <a:spcBef>
                <a:spcPts val="360"/>
              </a:spcBef>
              <a:spcAft>
                <a:spcPts val="0"/>
              </a:spcAft>
              <a:buClr>
                <a:srgbClr val="888888"/>
              </a:buClr>
              <a:buSzPts val="1800"/>
              <a:buNone/>
            </a:pPr>
            <a:r>
              <a:rPr lang="en-US" sz="1800"/>
              <a:t>Single line comment starts with </a:t>
            </a:r>
            <a:r>
              <a:rPr lang="en-US" sz="1800">
                <a:solidFill>
                  <a:srgbClr val="FF0000"/>
                </a:solidFill>
              </a:rPr>
              <a:t>//</a:t>
            </a:r>
            <a:r>
              <a:rPr lang="en-US" sz="1800"/>
              <a:t>, and ends at end of line</a:t>
            </a:r>
            <a:endParaRPr/>
          </a:p>
          <a:p>
            <a:pPr indent="0" lvl="0" marL="0" rtl="0" algn="l">
              <a:lnSpc>
                <a:spcPct val="80000"/>
              </a:lnSpc>
              <a:spcBef>
                <a:spcPts val="360"/>
              </a:spcBef>
              <a:spcAft>
                <a:spcPts val="0"/>
              </a:spcAft>
              <a:buClr>
                <a:srgbClr val="FF0000"/>
              </a:buClr>
              <a:buSzPts val="1800"/>
              <a:buNone/>
            </a:pPr>
            <a:r>
              <a:rPr lang="en-US" sz="1800">
                <a:solidFill>
                  <a:srgbClr val="FF0000"/>
                </a:solidFill>
              </a:rPr>
              <a:t>/*</a:t>
            </a:r>
            <a:r>
              <a:rPr lang="en-US" sz="1800"/>
              <a:t> with in a line  or multi line comment </a:t>
            </a:r>
            <a:r>
              <a:rPr lang="en-US" sz="1800">
                <a:solidFill>
                  <a:srgbClr val="FF0000"/>
                </a:solidFill>
              </a:rPr>
              <a:t>*/</a:t>
            </a:r>
            <a:r>
              <a:rPr lang="en-US" sz="1800"/>
              <a:t> </a:t>
            </a:r>
            <a:endParaRPr/>
          </a:p>
          <a:p>
            <a:pPr indent="0" lvl="0" marL="0" rtl="0" algn="l">
              <a:lnSpc>
                <a:spcPct val="80000"/>
              </a:lnSpc>
              <a:spcBef>
                <a:spcPts val="360"/>
              </a:spcBef>
              <a:spcAft>
                <a:spcPts val="0"/>
              </a:spcAft>
              <a:buClr>
                <a:srgbClr val="888888"/>
              </a:buClr>
              <a:buSzPts val="1800"/>
              <a:buNone/>
            </a:pPr>
            <a:r>
              <a:rPr lang="en-US" sz="1800"/>
              <a:t>nested multi line comments are not valid</a:t>
            </a:r>
            <a:endParaRPr/>
          </a:p>
          <a:p>
            <a:pPr indent="0" lvl="0" marL="0" rtl="0" algn="l">
              <a:lnSpc>
                <a:spcPct val="80000"/>
              </a:lnSpc>
              <a:spcBef>
                <a:spcPts val="360"/>
              </a:spcBef>
              <a:spcAft>
                <a:spcPts val="0"/>
              </a:spcAft>
              <a:buClr>
                <a:srgbClr val="888888"/>
              </a:buClr>
              <a:buSzPts val="1800"/>
              <a:buNone/>
            </a:pPr>
            <a:r>
              <a:rPr lang="en-US" sz="1800"/>
              <a:t>Eg. Int i</a:t>
            </a:r>
            <a:r>
              <a:rPr lang="en-US" sz="1800">
                <a:solidFill>
                  <a:srgbClr val="FF0000"/>
                </a:solidFill>
              </a:rPr>
              <a:t>/* variable i*/,</a:t>
            </a:r>
            <a:r>
              <a:rPr lang="en-US" sz="1800"/>
              <a:t>j;</a:t>
            </a:r>
            <a:endParaRPr/>
          </a:p>
          <a:p>
            <a:pPr indent="0" lvl="0" marL="0" rtl="0" algn="l">
              <a:lnSpc>
                <a:spcPct val="80000"/>
              </a:lnSpc>
              <a:spcBef>
                <a:spcPts val="360"/>
              </a:spcBef>
              <a:spcAft>
                <a:spcPts val="0"/>
              </a:spcAft>
              <a:buClr>
                <a:srgbClr val="888888"/>
              </a:buClr>
              <a:buSzPts val="1800"/>
              <a:buNone/>
            </a:pPr>
            <a:r>
              <a:rPr lang="en-US" sz="1800"/>
              <a:t>Are nested multi line comments allowed?</a:t>
            </a:r>
            <a:endParaRPr/>
          </a:p>
          <a:p>
            <a:pPr indent="0" lvl="0" marL="0" rtl="0" algn="l">
              <a:lnSpc>
                <a:spcPct val="80000"/>
              </a:lnSpc>
              <a:spcBef>
                <a:spcPts val="360"/>
              </a:spcBef>
              <a:spcAft>
                <a:spcPts val="0"/>
              </a:spcAft>
              <a:buClr>
                <a:srgbClr val="888888"/>
              </a:buClr>
              <a:buSzPts val="1800"/>
              <a:buNone/>
            </a:pPr>
            <a:r>
              <a:t/>
            </a:r>
            <a:endParaRPr sz="1800"/>
          </a:p>
          <a:p>
            <a:pPr indent="0" lvl="0" marL="0" rtl="0" algn="l">
              <a:lnSpc>
                <a:spcPct val="80000"/>
              </a:lnSpc>
              <a:spcBef>
                <a:spcPts val="320"/>
              </a:spcBef>
              <a:spcAft>
                <a:spcPts val="0"/>
              </a:spcAft>
              <a:buClr>
                <a:srgbClr val="888888"/>
              </a:buClr>
              <a:buSzPts val="1600"/>
              <a:buNone/>
            </a:pPr>
            <a:r>
              <a:t/>
            </a:r>
            <a:endParaRPr sz="1600"/>
          </a:p>
          <a:p>
            <a:pPr indent="0" lvl="0" marL="0" rtl="0" algn="l">
              <a:lnSpc>
                <a:spcPct val="80000"/>
              </a:lnSpc>
              <a:spcBef>
                <a:spcPts val="320"/>
              </a:spcBef>
              <a:spcAft>
                <a:spcPts val="0"/>
              </a:spcAft>
              <a:buClr>
                <a:srgbClr val="888888"/>
              </a:buClr>
              <a:buSzPts val="1600"/>
              <a:buNone/>
            </a:pPr>
            <a:r>
              <a:rPr lang="en-US" sz="1600"/>
              <a:t>/*</a:t>
            </a:r>
            <a:endParaRPr/>
          </a:p>
          <a:p>
            <a:pPr indent="0" lvl="0" marL="0" rtl="0" algn="l">
              <a:lnSpc>
                <a:spcPct val="80000"/>
              </a:lnSpc>
              <a:spcBef>
                <a:spcPts val="320"/>
              </a:spcBef>
              <a:spcAft>
                <a:spcPts val="0"/>
              </a:spcAft>
              <a:buClr>
                <a:srgbClr val="888888"/>
              </a:buClr>
              <a:buSzPts val="1600"/>
              <a:buNone/>
            </a:pPr>
            <a:r>
              <a:rPr lang="en-US" sz="1600"/>
              <a:t>/*    */</a:t>
            </a:r>
            <a:endParaRPr/>
          </a:p>
          <a:p>
            <a:pPr indent="0" lvl="0" marL="0" rtl="0" algn="l">
              <a:lnSpc>
                <a:spcPct val="80000"/>
              </a:lnSpc>
              <a:spcBef>
                <a:spcPts val="320"/>
              </a:spcBef>
              <a:spcAft>
                <a:spcPts val="0"/>
              </a:spcAft>
              <a:buClr>
                <a:srgbClr val="888888"/>
              </a:buClr>
              <a:buSzPts val="1600"/>
              <a:buNone/>
            </a:pPr>
            <a:r>
              <a:rPr lang="en-US" sz="1600"/>
              <a:t>*/</a:t>
            </a:r>
            <a:endParaRPr sz="1600"/>
          </a:p>
        </p:txBody>
      </p:sp>
      <p:sp>
        <p:nvSpPr>
          <p:cNvPr id="125" name="Google Shape;1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2"/>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2960"/>
              <a:buNone/>
            </a:pPr>
            <a:r>
              <a:rPr lang="en-US" sz="2960" u="sng">
                <a:solidFill>
                  <a:srgbClr val="FF0000"/>
                </a:solidFill>
              </a:rPr>
              <a:t>this keyword</a:t>
            </a:r>
            <a:endParaRPr/>
          </a:p>
          <a:p>
            <a:pPr indent="0" lvl="0" marL="0" rtl="0" algn="just">
              <a:spcBef>
                <a:spcPts val="592"/>
              </a:spcBef>
              <a:spcAft>
                <a:spcPts val="0"/>
              </a:spcAft>
              <a:buClr>
                <a:schemeClr val="dk1"/>
              </a:buClr>
              <a:buSzPts val="2960"/>
              <a:buNone/>
            </a:pPr>
            <a:r>
              <a:rPr lang="en-US" sz="2960">
                <a:solidFill>
                  <a:schemeClr val="dk1"/>
                </a:solidFill>
              </a:rPr>
              <a:t>this keyword refers to current object. this can be used in below different ways</a:t>
            </a:r>
            <a:endParaRPr/>
          </a:p>
          <a:p>
            <a:pPr indent="-514350" lvl="0" marL="514350" rtl="0" algn="just">
              <a:spcBef>
                <a:spcPts val="592"/>
              </a:spcBef>
              <a:spcAft>
                <a:spcPts val="0"/>
              </a:spcAft>
              <a:buClr>
                <a:srgbClr val="FF0000"/>
              </a:buClr>
              <a:buSzPts val="2960"/>
              <a:buAutoNum type="arabicPeriod"/>
            </a:pPr>
            <a:r>
              <a:rPr b="1" lang="en-US" sz="2960">
                <a:solidFill>
                  <a:srgbClr val="FF0000"/>
                </a:solidFill>
              </a:rPr>
              <a:t>this(); </a:t>
            </a:r>
            <a:r>
              <a:rPr lang="en-US" sz="2960">
                <a:solidFill>
                  <a:schemeClr val="dk1"/>
                </a:solidFill>
              </a:rPr>
              <a:t>- to invoke the matching constructor from another constructor of the same class</a:t>
            </a:r>
            <a:endParaRPr/>
          </a:p>
          <a:p>
            <a:pPr indent="-514350" lvl="0" marL="514350" rtl="0" algn="just">
              <a:spcBef>
                <a:spcPts val="592"/>
              </a:spcBef>
              <a:spcAft>
                <a:spcPts val="0"/>
              </a:spcAft>
              <a:buClr>
                <a:srgbClr val="FF0000"/>
              </a:buClr>
              <a:buSzPts val="2960"/>
              <a:buAutoNum type="arabicPeriod"/>
            </a:pPr>
            <a:r>
              <a:rPr b="1" lang="en-US" sz="2960">
                <a:solidFill>
                  <a:srgbClr val="FF0000"/>
                </a:solidFill>
              </a:rPr>
              <a:t>this. </a:t>
            </a:r>
            <a:r>
              <a:rPr lang="en-US" sz="2960">
                <a:solidFill>
                  <a:schemeClr val="dk1"/>
                </a:solidFill>
              </a:rPr>
              <a:t>– to avoid name collision between data member and parameters/local variable having same name. this. Can also be used to invoke non static methods of same class.</a:t>
            </a:r>
            <a:endParaRPr/>
          </a:p>
          <a:p>
            <a:pPr indent="-514350" lvl="0" marL="514350" rtl="0" algn="just">
              <a:spcBef>
                <a:spcPts val="592"/>
              </a:spcBef>
              <a:spcAft>
                <a:spcPts val="0"/>
              </a:spcAft>
              <a:buClr>
                <a:srgbClr val="FF0000"/>
              </a:buClr>
              <a:buSzPts val="2960"/>
              <a:buAutoNum type="arabicPeriod"/>
            </a:pPr>
            <a:r>
              <a:rPr b="1" lang="en-US" sz="2960">
                <a:solidFill>
                  <a:srgbClr val="FF0000"/>
                </a:solidFill>
              </a:rPr>
              <a:t>this</a:t>
            </a:r>
            <a:r>
              <a:rPr b="1" lang="en-US" sz="2960">
                <a:solidFill>
                  <a:schemeClr val="dk1"/>
                </a:solidFill>
              </a:rPr>
              <a:t> </a:t>
            </a:r>
            <a:r>
              <a:rPr lang="en-US" sz="2960">
                <a:solidFill>
                  <a:schemeClr val="dk1"/>
                </a:solidFill>
              </a:rPr>
              <a:t>– refers to current object of this class.  </a:t>
            </a:r>
            <a:endParaRPr/>
          </a:p>
          <a:p>
            <a:pPr indent="-514350" lvl="0" marL="514350" rtl="0" algn="just">
              <a:spcBef>
                <a:spcPts val="592"/>
              </a:spcBef>
              <a:spcAft>
                <a:spcPts val="0"/>
              </a:spcAft>
              <a:buClr>
                <a:schemeClr val="dk1"/>
              </a:buClr>
              <a:buSzPts val="2960"/>
              <a:buNone/>
            </a:pPr>
            <a:r>
              <a:rPr lang="en-US" sz="2960">
                <a:solidFill>
                  <a:schemeClr val="dk1"/>
                </a:solidFill>
              </a:rPr>
              <a:t>this(); can be invoked only from constructor(not from methods), that too it should be first line in constructor</a:t>
            </a:r>
            <a:endParaRPr/>
          </a:p>
          <a:p>
            <a:pPr indent="-514350" lvl="0" marL="514350" rtl="0" algn="just">
              <a:spcBef>
                <a:spcPts val="592"/>
              </a:spcBef>
              <a:spcAft>
                <a:spcPts val="0"/>
              </a:spcAft>
              <a:buClr>
                <a:schemeClr val="dk1"/>
              </a:buClr>
              <a:buSzPts val="2960"/>
              <a:buNone/>
            </a:pPr>
            <a:r>
              <a:rPr lang="en-US" sz="2960">
                <a:solidFill>
                  <a:schemeClr val="dk1"/>
                </a:solidFill>
              </a:rPr>
              <a:t>this. and this can be used in constructor or methods</a:t>
            </a:r>
            <a:endParaRPr/>
          </a:p>
          <a:p>
            <a:pPr indent="0" lvl="0" marL="0" rtl="0" algn="just">
              <a:spcBef>
                <a:spcPts val="592"/>
              </a:spcBef>
              <a:spcAft>
                <a:spcPts val="0"/>
              </a:spcAft>
              <a:buClr>
                <a:srgbClr val="888888"/>
              </a:buClr>
              <a:buSzPts val="2960"/>
              <a:buNone/>
            </a:pPr>
            <a:r>
              <a:t/>
            </a:r>
            <a:endParaRPr sz="2960">
              <a:solidFill>
                <a:schemeClr val="dk1"/>
              </a:solidFill>
            </a:endParaRPr>
          </a:p>
        </p:txBody>
      </p:sp>
      <p:sp>
        <p:nvSpPr>
          <p:cNvPr id="505" name="Google Shape;505;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3"/>
          <p:cNvSpPr txBox="1"/>
          <p:nvPr>
            <p:ph idx="1" type="subTitle"/>
          </p:nvPr>
        </p:nvSpPr>
        <p:spPr>
          <a:xfrm>
            <a:off x="0" y="0"/>
            <a:ext cx="89154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u="sng"/>
              <a:t>this keyword</a:t>
            </a:r>
            <a:endParaRPr/>
          </a:p>
          <a:p>
            <a:pPr indent="-514350" lvl="0" marL="514350" rtl="0" algn="just">
              <a:spcBef>
                <a:spcPts val="640"/>
              </a:spcBef>
              <a:spcAft>
                <a:spcPts val="0"/>
              </a:spcAft>
              <a:buClr>
                <a:srgbClr val="7F7F7F"/>
              </a:buClr>
              <a:buSzPts val="3200"/>
              <a:buNone/>
            </a:pPr>
            <a:r>
              <a:rPr lang="en-US">
                <a:solidFill>
                  <a:srgbClr val="7F7F7F"/>
                </a:solidFill>
              </a:rPr>
              <a:t>this keyword cannot be used in static methods</a:t>
            </a:r>
            <a:endParaRPr/>
          </a:p>
          <a:p>
            <a:pPr indent="0" lvl="0" marL="0" rtl="0" algn="just">
              <a:spcBef>
                <a:spcPts val="640"/>
              </a:spcBef>
              <a:spcAft>
                <a:spcPts val="0"/>
              </a:spcAft>
              <a:buClr>
                <a:srgbClr val="888888"/>
              </a:buClr>
              <a:buSzPts val="3200"/>
              <a:buNone/>
            </a:pPr>
            <a:r>
              <a:t/>
            </a:r>
            <a:endParaRPr/>
          </a:p>
        </p:txBody>
      </p:sp>
      <p:sp>
        <p:nvSpPr>
          <p:cNvPr id="511" name="Google Shape;511;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4"/>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lang="en-US" sz="2240" u="sng">
                <a:solidFill>
                  <a:srgbClr val="FF0000"/>
                </a:solidFill>
              </a:rPr>
              <a:t>Packages</a:t>
            </a:r>
            <a:endParaRPr/>
          </a:p>
          <a:p>
            <a:pPr indent="0" lvl="0" marL="0" rtl="0" algn="just">
              <a:lnSpc>
                <a:spcPct val="80000"/>
              </a:lnSpc>
              <a:spcBef>
                <a:spcPts val="448"/>
              </a:spcBef>
              <a:spcAft>
                <a:spcPts val="0"/>
              </a:spcAft>
              <a:buClr>
                <a:srgbClr val="888888"/>
              </a:buClr>
              <a:buSzPts val="2240"/>
              <a:buNone/>
            </a:pPr>
            <a:r>
              <a:rPr lang="en-US" sz="2240"/>
              <a:t>A package is a bundle of classes or interfaces. The purpose of package is</a:t>
            </a:r>
            <a:endParaRPr/>
          </a:p>
          <a:p>
            <a:pPr indent="-514350" lvl="0" marL="514350" rtl="0" algn="just">
              <a:lnSpc>
                <a:spcPct val="80000"/>
              </a:lnSpc>
              <a:spcBef>
                <a:spcPts val="448"/>
              </a:spcBef>
              <a:spcAft>
                <a:spcPts val="0"/>
              </a:spcAft>
              <a:buClr>
                <a:srgbClr val="888888"/>
              </a:buClr>
              <a:buSzPts val="2240"/>
              <a:buAutoNum type="arabicPeriod"/>
            </a:pPr>
            <a:r>
              <a:rPr lang="en-US" sz="2240"/>
              <a:t>Avoids name collision between classes or interfaces having same name. Eg. It is possible to have a class Abc in p1 package, and another Abc class in p2 package</a:t>
            </a:r>
            <a:endParaRPr/>
          </a:p>
          <a:p>
            <a:pPr indent="-514350" lvl="0" marL="514350" rtl="0" algn="just">
              <a:lnSpc>
                <a:spcPct val="80000"/>
              </a:lnSpc>
              <a:spcBef>
                <a:spcPts val="448"/>
              </a:spcBef>
              <a:spcAft>
                <a:spcPts val="0"/>
              </a:spcAft>
              <a:buClr>
                <a:srgbClr val="888888"/>
              </a:buClr>
              <a:buSzPts val="2240"/>
              <a:buAutoNum type="arabicPeriod"/>
            </a:pPr>
            <a:r>
              <a:rPr lang="en-US" sz="2240"/>
              <a:t>Improves modularity of the code</a:t>
            </a:r>
            <a:endParaRPr/>
          </a:p>
          <a:p>
            <a:pPr indent="-514350" lvl="0" marL="514350" rtl="0" algn="just">
              <a:lnSpc>
                <a:spcPct val="80000"/>
              </a:lnSpc>
              <a:spcBef>
                <a:spcPts val="448"/>
              </a:spcBef>
              <a:spcAft>
                <a:spcPts val="0"/>
              </a:spcAft>
              <a:buClr>
                <a:srgbClr val="888888"/>
              </a:buClr>
              <a:buSzPts val="2240"/>
              <a:buAutoNum type="arabicPeriod"/>
            </a:pPr>
            <a:r>
              <a:rPr lang="en-US" sz="2240"/>
              <a:t>Class members with default or none access specifier, can be accessed only within the package.</a:t>
            </a:r>
            <a:endParaRPr/>
          </a:p>
          <a:p>
            <a:pPr indent="-514350" lvl="0" marL="514350" rtl="0" algn="just">
              <a:lnSpc>
                <a:spcPct val="80000"/>
              </a:lnSpc>
              <a:spcBef>
                <a:spcPts val="448"/>
              </a:spcBef>
              <a:spcAft>
                <a:spcPts val="0"/>
              </a:spcAft>
              <a:buClr>
                <a:srgbClr val="888888"/>
              </a:buClr>
              <a:buSzPts val="2240"/>
              <a:buAutoNum type="arabicPeriod"/>
            </a:pPr>
            <a:r>
              <a:rPr lang="en-US" sz="2240"/>
              <a:t>Promotes distributed development.</a:t>
            </a:r>
            <a:endParaRPr/>
          </a:p>
          <a:p>
            <a:pPr indent="-514350" lvl="0" marL="514350" rtl="0" algn="just">
              <a:lnSpc>
                <a:spcPct val="80000"/>
              </a:lnSpc>
              <a:spcBef>
                <a:spcPts val="448"/>
              </a:spcBef>
              <a:spcAft>
                <a:spcPts val="0"/>
              </a:spcAft>
              <a:buClr>
                <a:srgbClr val="888888"/>
              </a:buClr>
              <a:buSzPts val="2240"/>
              <a:buNone/>
            </a:pPr>
            <a:r>
              <a:rPr lang="en-US" sz="2240"/>
              <a:t>A package, can further have sub packages.</a:t>
            </a:r>
            <a:endParaRPr/>
          </a:p>
          <a:p>
            <a:pPr indent="-514350" lvl="0" marL="514350" rtl="0" algn="just">
              <a:lnSpc>
                <a:spcPct val="80000"/>
              </a:lnSpc>
              <a:spcBef>
                <a:spcPts val="448"/>
              </a:spcBef>
              <a:spcAft>
                <a:spcPts val="0"/>
              </a:spcAft>
              <a:buClr>
                <a:srgbClr val="FF0000"/>
              </a:buClr>
              <a:buSzPts val="2240"/>
              <a:buNone/>
            </a:pPr>
            <a:r>
              <a:rPr lang="en-US" sz="2240">
                <a:solidFill>
                  <a:srgbClr val="FF0000"/>
                </a:solidFill>
              </a:rPr>
              <a:t>Below are keywords used in packages</a:t>
            </a:r>
            <a:endParaRPr/>
          </a:p>
          <a:p>
            <a:pPr indent="-514350" lvl="0" marL="514350" rtl="0" algn="just">
              <a:lnSpc>
                <a:spcPct val="80000"/>
              </a:lnSpc>
              <a:spcBef>
                <a:spcPts val="448"/>
              </a:spcBef>
              <a:spcAft>
                <a:spcPts val="0"/>
              </a:spcAft>
              <a:buClr>
                <a:srgbClr val="FF0000"/>
              </a:buClr>
              <a:buSzPts val="2240"/>
              <a:buAutoNum type="arabicPeriod"/>
            </a:pPr>
            <a:r>
              <a:rPr b="1" lang="en-US" sz="2240">
                <a:solidFill>
                  <a:srgbClr val="FF0000"/>
                </a:solidFill>
              </a:rPr>
              <a:t>package</a:t>
            </a:r>
            <a:r>
              <a:rPr lang="en-US" sz="2240"/>
              <a:t> – indicates that the current file belongs to certain package. Each file can have only one package statement, that too it need to be first statement in a .java file</a:t>
            </a:r>
            <a:endParaRPr/>
          </a:p>
          <a:p>
            <a:pPr indent="-514350" lvl="0" marL="514350" rtl="0" algn="just">
              <a:lnSpc>
                <a:spcPct val="80000"/>
              </a:lnSpc>
              <a:spcBef>
                <a:spcPts val="448"/>
              </a:spcBef>
              <a:spcAft>
                <a:spcPts val="0"/>
              </a:spcAft>
              <a:buClr>
                <a:srgbClr val="FF0000"/>
              </a:buClr>
              <a:buSzPts val="2240"/>
              <a:buAutoNum type="arabicPeriod"/>
            </a:pPr>
            <a:r>
              <a:rPr b="1" lang="en-US" sz="2240">
                <a:solidFill>
                  <a:srgbClr val="FF0000"/>
                </a:solidFill>
              </a:rPr>
              <a:t>import</a:t>
            </a:r>
            <a:r>
              <a:rPr lang="en-US" sz="2240"/>
              <a:t>  - code in the file is dependent on class or interface in some other package. Each .java file can have any number of import statements.</a:t>
            </a:r>
            <a:endParaRPr/>
          </a:p>
          <a:p>
            <a:pPr indent="-514350" lvl="0" marL="514350" rtl="0" algn="just">
              <a:lnSpc>
                <a:spcPct val="80000"/>
              </a:lnSpc>
              <a:spcBef>
                <a:spcPts val="448"/>
              </a:spcBef>
              <a:spcAft>
                <a:spcPts val="0"/>
              </a:spcAft>
              <a:buClr>
                <a:srgbClr val="888888"/>
              </a:buClr>
              <a:buSzPts val="2240"/>
              <a:buNone/>
            </a:pPr>
            <a:r>
              <a:rPr lang="en-US" sz="2240"/>
              <a:t>A separate folder or directory is created for each package. A  package can be spread across multiple .java files. When IDEs are used folder is automatically created, when a new package is created.</a:t>
            </a:r>
            <a:endParaRPr/>
          </a:p>
          <a:p>
            <a:pPr indent="-514350" lvl="0" marL="514350" rtl="0" algn="just">
              <a:lnSpc>
                <a:spcPct val="80000"/>
              </a:lnSpc>
              <a:spcBef>
                <a:spcPts val="448"/>
              </a:spcBef>
              <a:spcAft>
                <a:spcPts val="0"/>
              </a:spcAft>
              <a:buClr>
                <a:srgbClr val="888888"/>
              </a:buClr>
              <a:buSzPts val="2240"/>
              <a:buNone/>
            </a:pPr>
            <a:r>
              <a:rPr lang="en-US" sz="2240"/>
              <a:t>When code is developed with Notepad and command prompt, folder need to be manually created, with same name as package name.</a:t>
            </a:r>
            <a:endParaRPr/>
          </a:p>
        </p:txBody>
      </p:sp>
      <p:sp>
        <p:nvSpPr>
          <p:cNvPr id="517" name="Google Shape;517;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5"/>
          <p:cNvSpPr txBox="1"/>
          <p:nvPr>
            <p:ph idx="1" type="subTitle"/>
          </p:nvPr>
        </p:nvSpPr>
        <p:spPr>
          <a:xfrm>
            <a:off x="0" y="0"/>
            <a:ext cx="8610600" cy="457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960"/>
              <a:buNone/>
            </a:pPr>
            <a:r>
              <a:rPr lang="en-US" sz="2960" u="sng">
                <a:solidFill>
                  <a:srgbClr val="FF0000"/>
                </a:solidFill>
              </a:rPr>
              <a:t>Packages</a:t>
            </a:r>
            <a:endParaRPr/>
          </a:p>
        </p:txBody>
      </p:sp>
      <p:sp>
        <p:nvSpPr>
          <p:cNvPr id="523" name="Google Shape;523;p65"/>
          <p:cNvSpPr/>
          <p:nvPr/>
        </p:nvSpPr>
        <p:spPr>
          <a:xfrm>
            <a:off x="533400" y="1219200"/>
            <a:ext cx="3200400" cy="3657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4" name="Google Shape;524;p65"/>
          <p:cNvSpPr/>
          <p:nvPr/>
        </p:nvSpPr>
        <p:spPr>
          <a:xfrm>
            <a:off x="4800600" y="1219200"/>
            <a:ext cx="3352800" cy="480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 name="Google Shape;525;p65"/>
          <p:cNvSpPr/>
          <p:nvPr/>
        </p:nvSpPr>
        <p:spPr>
          <a:xfrm>
            <a:off x="1066800" y="1752600"/>
            <a:ext cx="18288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Public Class A</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(A.java)</a:t>
            </a:r>
            <a:endParaRPr sz="1800">
              <a:solidFill>
                <a:schemeClr val="lt1"/>
              </a:solidFill>
              <a:latin typeface="Calibri"/>
              <a:ea typeface="Calibri"/>
              <a:cs typeface="Calibri"/>
              <a:sym typeface="Calibri"/>
            </a:endParaRPr>
          </a:p>
        </p:txBody>
      </p:sp>
      <p:sp>
        <p:nvSpPr>
          <p:cNvPr id="526" name="Google Shape;526;p65"/>
          <p:cNvSpPr/>
          <p:nvPr/>
        </p:nvSpPr>
        <p:spPr>
          <a:xfrm>
            <a:off x="1066800" y="3352800"/>
            <a:ext cx="18288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Public Class B</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(B.java)</a:t>
            </a:r>
            <a:endParaRPr sz="1800">
              <a:solidFill>
                <a:schemeClr val="lt1"/>
              </a:solidFill>
              <a:latin typeface="Calibri"/>
              <a:ea typeface="Calibri"/>
              <a:cs typeface="Calibri"/>
              <a:sym typeface="Calibri"/>
            </a:endParaRPr>
          </a:p>
        </p:txBody>
      </p:sp>
      <p:sp>
        <p:nvSpPr>
          <p:cNvPr id="527" name="Google Shape;527;p65"/>
          <p:cNvSpPr/>
          <p:nvPr/>
        </p:nvSpPr>
        <p:spPr>
          <a:xfrm>
            <a:off x="5334000" y="1676400"/>
            <a:ext cx="18288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Public Class A</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(A.java)</a:t>
            </a:r>
            <a:endParaRPr sz="1800">
              <a:solidFill>
                <a:schemeClr val="lt1"/>
              </a:solidFill>
              <a:latin typeface="Calibri"/>
              <a:ea typeface="Calibri"/>
              <a:cs typeface="Calibri"/>
              <a:sym typeface="Calibri"/>
            </a:endParaRPr>
          </a:p>
        </p:txBody>
      </p:sp>
      <p:sp>
        <p:nvSpPr>
          <p:cNvPr id="528" name="Google Shape;528;p65"/>
          <p:cNvSpPr/>
          <p:nvPr/>
        </p:nvSpPr>
        <p:spPr>
          <a:xfrm>
            <a:off x="5334000" y="3200400"/>
            <a:ext cx="18288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Public Class D</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(D.java)</a:t>
            </a:r>
            <a:endParaRPr sz="1800">
              <a:solidFill>
                <a:schemeClr val="lt1"/>
              </a:solidFill>
              <a:latin typeface="Calibri"/>
              <a:ea typeface="Calibri"/>
              <a:cs typeface="Calibri"/>
              <a:sym typeface="Calibri"/>
            </a:endParaRPr>
          </a:p>
        </p:txBody>
      </p:sp>
      <p:sp>
        <p:nvSpPr>
          <p:cNvPr id="529" name="Google Shape;529;p65"/>
          <p:cNvSpPr/>
          <p:nvPr/>
        </p:nvSpPr>
        <p:spPr>
          <a:xfrm>
            <a:off x="5334000" y="4648200"/>
            <a:ext cx="18288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 E</a:t>
            </a:r>
            <a:endParaRPr sz="1800">
              <a:solidFill>
                <a:schemeClr val="lt1"/>
              </a:solidFill>
              <a:latin typeface="Calibri"/>
              <a:ea typeface="Calibri"/>
              <a:cs typeface="Calibri"/>
              <a:sym typeface="Calibri"/>
            </a:endParaRPr>
          </a:p>
        </p:txBody>
      </p:sp>
      <p:sp>
        <p:nvSpPr>
          <p:cNvPr id="530" name="Google Shape;530;p65"/>
          <p:cNvSpPr txBox="1"/>
          <p:nvPr/>
        </p:nvSpPr>
        <p:spPr>
          <a:xfrm>
            <a:off x="990600" y="1295400"/>
            <a:ext cx="2743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92D050"/>
                </a:solidFill>
                <a:latin typeface="Calibri"/>
                <a:ea typeface="Calibri"/>
                <a:cs typeface="Calibri"/>
                <a:sym typeface="Calibri"/>
              </a:rPr>
              <a:t>package com.p1</a:t>
            </a:r>
            <a:endParaRPr sz="1800">
              <a:solidFill>
                <a:srgbClr val="92D050"/>
              </a:solidFill>
              <a:latin typeface="Calibri"/>
              <a:ea typeface="Calibri"/>
              <a:cs typeface="Calibri"/>
              <a:sym typeface="Calibri"/>
            </a:endParaRPr>
          </a:p>
        </p:txBody>
      </p:sp>
      <p:sp>
        <p:nvSpPr>
          <p:cNvPr id="531" name="Google Shape;531;p65"/>
          <p:cNvSpPr txBox="1"/>
          <p:nvPr/>
        </p:nvSpPr>
        <p:spPr>
          <a:xfrm>
            <a:off x="5105400" y="1219200"/>
            <a:ext cx="2743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92D050"/>
                </a:solidFill>
                <a:latin typeface="Calibri"/>
                <a:ea typeface="Calibri"/>
                <a:cs typeface="Calibri"/>
                <a:sym typeface="Calibri"/>
              </a:rPr>
              <a:t>package com.p2</a:t>
            </a:r>
            <a:endParaRPr sz="1800">
              <a:solidFill>
                <a:srgbClr val="92D050"/>
              </a:solidFill>
              <a:latin typeface="Calibri"/>
              <a:ea typeface="Calibri"/>
              <a:cs typeface="Calibri"/>
              <a:sym typeface="Calibri"/>
            </a:endParaRPr>
          </a:p>
        </p:txBody>
      </p:sp>
      <p:sp>
        <p:nvSpPr>
          <p:cNvPr id="532" name="Google Shape;532;p65"/>
          <p:cNvSpPr txBox="1"/>
          <p:nvPr/>
        </p:nvSpPr>
        <p:spPr>
          <a:xfrm>
            <a:off x="5334000" y="3200400"/>
            <a:ext cx="1905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import com.p1.B;</a:t>
            </a:r>
            <a:endParaRPr sz="1800">
              <a:solidFill>
                <a:schemeClr val="dk1"/>
              </a:solidFill>
              <a:latin typeface="Calibri"/>
              <a:ea typeface="Calibri"/>
              <a:cs typeface="Calibri"/>
              <a:sym typeface="Calibri"/>
            </a:endParaRPr>
          </a:p>
        </p:txBody>
      </p:sp>
      <p:sp>
        <p:nvSpPr>
          <p:cNvPr id="533" name="Google Shape;533;p65"/>
          <p:cNvSpPr txBox="1"/>
          <p:nvPr/>
        </p:nvSpPr>
        <p:spPr>
          <a:xfrm>
            <a:off x="1066800" y="3352800"/>
            <a:ext cx="1905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import com.p2.*;</a:t>
            </a:r>
            <a:endParaRPr sz="1800">
              <a:solidFill>
                <a:schemeClr val="dk1"/>
              </a:solidFill>
              <a:latin typeface="Calibri"/>
              <a:ea typeface="Calibri"/>
              <a:cs typeface="Calibri"/>
              <a:sym typeface="Calibri"/>
            </a:endParaRPr>
          </a:p>
        </p:txBody>
      </p:sp>
      <p:sp>
        <p:nvSpPr>
          <p:cNvPr id="534" name="Google Shape;534;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6"/>
          <p:cNvSpPr txBox="1"/>
          <p:nvPr>
            <p:ph idx="1" type="subTitle"/>
          </p:nvPr>
        </p:nvSpPr>
        <p:spPr>
          <a:xfrm>
            <a:off x="0" y="0"/>
            <a:ext cx="89154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2960"/>
              <a:buNone/>
            </a:pPr>
            <a:r>
              <a:rPr lang="en-US" sz="2960" u="sng"/>
              <a:t>Packages…</a:t>
            </a:r>
            <a:endParaRPr/>
          </a:p>
          <a:p>
            <a:pPr indent="0" lvl="0" marL="0" rtl="0" algn="just">
              <a:spcBef>
                <a:spcPts val="592"/>
              </a:spcBef>
              <a:spcAft>
                <a:spcPts val="0"/>
              </a:spcAft>
              <a:buClr>
                <a:srgbClr val="888888"/>
              </a:buClr>
              <a:buSzPts val="2960"/>
              <a:buNone/>
            </a:pPr>
            <a:r>
              <a:rPr lang="en-US" sz="2960"/>
              <a:t>In a .java file, there can be only one public class, and the name of .java file must be same as public class name.</a:t>
            </a:r>
            <a:endParaRPr/>
          </a:p>
          <a:p>
            <a:pPr indent="0" lvl="0" marL="0" rtl="0" algn="just">
              <a:spcBef>
                <a:spcPts val="592"/>
              </a:spcBef>
              <a:spcAft>
                <a:spcPts val="0"/>
              </a:spcAft>
              <a:buClr>
                <a:srgbClr val="888888"/>
              </a:buClr>
              <a:buSzPts val="2960"/>
              <a:buNone/>
            </a:pPr>
            <a:r>
              <a:rPr lang="en-US" sz="2960"/>
              <a:t>In a .java file, there can be any number of non public classes.</a:t>
            </a:r>
            <a:endParaRPr/>
          </a:p>
          <a:p>
            <a:pPr indent="0" lvl="0" marL="0" rtl="0" algn="l">
              <a:spcBef>
                <a:spcPts val="592"/>
              </a:spcBef>
              <a:spcAft>
                <a:spcPts val="0"/>
              </a:spcAft>
              <a:buClr>
                <a:srgbClr val="888888"/>
              </a:buClr>
              <a:buSzPts val="2960"/>
              <a:buNone/>
            </a:pPr>
            <a:r>
              <a:rPr lang="en-US" sz="2960"/>
              <a:t>import p2.*; //it just imports direct classes in p2 package, but not sub packages of p2</a:t>
            </a:r>
            <a:endParaRPr/>
          </a:p>
          <a:p>
            <a:pPr indent="0" lvl="0" marL="0" rtl="0" algn="l">
              <a:spcBef>
                <a:spcPts val="592"/>
              </a:spcBef>
              <a:spcAft>
                <a:spcPts val="0"/>
              </a:spcAft>
              <a:buClr>
                <a:srgbClr val="888888"/>
              </a:buClr>
              <a:buSzPts val="2960"/>
              <a:buNone/>
            </a:pPr>
            <a:r>
              <a:rPr lang="en-US" sz="2960"/>
              <a:t>import </a:t>
            </a:r>
            <a:r>
              <a:rPr lang="en-US" sz="2960" u="sng"/>
              <a:t>p2.sp1.*;</a:t>
            </a:r>
            <a:endParaRPr sz="2960"/>
          </a:p>
          <a:p>
            <a:pPr indent="0" lvl="0" marL="0" rtl="0" algn="just">
              <a:spcBef>
                <a:spcPts val="592"/>
              </a:spcBef>
              <a:spcAft>
                <a:spcPts val="0"/>
              </a:spcAft>
              <a:buClr>
                <a:srgbClr val="888888"/>
              </a:buClr>
              <a:buSzPts val="2960"/>
              <a:buNone/>
            </a:pPr>
            <a:r>
              <a:t/>
            </a:r>
            <a:endParaRPr sz="2960"/>
          </a:p>
          <a:p>
            <a:pPr indent="0" lvl="0" marL="0" rtl="0" algn="just">
              <a:spcBef>
                <a:spcPts val="592"/>
              </a:spcBef>
              <a:spcAft>
                <a:spcPts val="0"/>
              </a:spcAft>
              <a:buClr>
                <a:srgbClr val="888888"/>
              </a:buClr>
              <a:buSzPts val="2960"/>
              <a:buNone/>
            </a:pPr>
            <a:r>
              <a:rPr lang="en-US" sz="2960"/>
              <a:t>For a class member to be accessible outside the package, both class member and the class also need to be public</a:t>
            </a:r>
            <a:endParaRPr/>
          </a:p>
          <a:p>
            <a:pPr indent="0" lvl="0" marL="0" rtl="0" algn="just">
              <a:spcBef>
                <a:spcPts val="592"/>
              </a:spcBef>
              <a:spcAft>
                <a:spcPts val="0"/>
              </a:spcAft>
              <a:buClr>
                <a:srgbClr val="888888"/>
              </a:buClr>
              <a:buSzPts val="2960"/>
              <a:buNone/>
            </a:pPr>
            <a:r>
              <a:rPr lang="en-US" sz="2960"/>
              <a:t>Generally package name takes below format</a:t>
            </a:r>
            <a:endParaRPr/>
          </a:p>
          <a:p>
            <a:pPr indent="0" lvl="0" marL="0" rtl="0" algn="just">
              <a:spcBef>
                <a:spcPts val="592"/>
              </a:spcBef>
              <a:spcAft>
                <a:spcPts val="0"/>
              </a:spcAft>
              <a:buClr>
                <a:srgbClr val="888888"/>
              </a:buClr>
              <a:buSzPts val="2960"/>
              <a:buNone/>
            </a:pPr>
            <a:r>
              <a:t/>
            </a:r>
            <a:endParaRPr sz="2960">
              <a:solidFill>
                <a:srgbClr val="FF0000"/>
              </a:solidFill>
            </a:endParaRPr>
          </a:p>
        </p:txBody>
      </p:sp>
      <p:sp>
        <p:nvSpPr>
          <p:cNvPr id="540" name="Google Shape;540;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www.java65</a:t>
            </a:r>
            <a:r>
              <a:rPr lang="en-US">
                <a:solidFill>
                  <a:srgbClr val="FF0000"/>
                </a:solidFill>
              </a:rPr>
              <a:t>com.company_name.project_name.module_name</a:t>
            </a:r>
            <a:r>
              <a:rPr lang="en-US"/>
              <a:t>2.com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7"/>
          <p:cNvSpPr txBox="1"/>
          <p:nvPr>
            <p:ph idx="1" type="subTitle"/>
          </p:nvPr>
        </p:nvSpPr>
        <p:spPr>
          <a:xfrm>
            <a:off x="0" y="0"/>
            <a:ext cx="89154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u="sng"/>
              <a:t>Built in Packages in Java…</a:t>
            </a:r>
            <a:endParaRPr/>
          </a:p>
          <a:p>
            <a:pPr indent="0" lvl="0" marL="0" rtl="0" algn="just">
              <a:spcBef>
                <a:spcPts val="640"/>
              </a:spcBef>
              <a:spcAft>
                <a:spcPts val="0"/>
              </a:spcAft>
              <a:buClr>
                <a:srgbClr val="888888"/>
              </a:buClr>
              <a:buSzPts val="3200"/>
              <a:buNone/>
            </a:pPr>
            <a:r>
              <a:rPr lang="en-US"/>
              <a:t>Below are built in Packages in Java</a:t>
            </a:r>
            <a:endParaRPr/>
          </a:p>
          <a:p>
            <a:pPr indent="0" lvl="0" marL="0" rtl="0" algn="just">
              <a:spcBef>
                <a:spcPts val="640"/>
              </a:spcBef>
              <a:spcAft>
                <a:spcPts val="0"/>
              </a:spcAft>
              <a:buClr>
                <a:srgbClr val="FF0000"/>
              </a:buClr>
              <a:buSzPts val="3200"/>
              <a:buNone/>
            </a:pPr>
            <a:r>
              <a:rPr lang="en-US">
                <a:solidFill>
                  <a:srgbClr val="FF0000"/>
                </a:solidFill>
              </a:rPr>
              <a:t>java.lang</a:t>
            </a:r>
            <a:r>
              <a:rPr lang="en-US"/>
              <a:t> – this package is automatically imported by all java files. For eg. String, System classes are in java.lang package.</a:t>
            </a:r>
            <a:endParaRPr/>
          </a:p>
          <a:p>
            <a:pPr indent="0" lvl="0" marL="0" rtl="0" algn="just">
              <a:spcBef>
                <a:spcPts val="640"/>
              </a:spcBef>
              <a:spcAft>
                <a:spcPts val="0"/>
              </a:spcAft>
              <a:buClr>
                <a:srgbClr val="FF0000"/>
              </a:buClr>
              <a:buSzPts val="3200"/>
              <a:buNone/>
            </a:pPr>
            <a:r>
              <a:rPr lang="en-US">
                <a:solidFill>
                  <a:srgbClr val="FF0000"/>
                </a:solidFill>
              </a:rPr>
              <a:t>Java.util</a:t>
            </a:r>
            <a:r>
              <a:rPr lang="en-US"/>
              <a:t> - Collections</a:t>
            </a:r>
            <a:endParaRPr/>
          </a:p>
          <a:p>
            <a:pPr indent="0" lvl="0" marL="0" rtl="0" algn="just">
              <a:spcBef>
                <a:spcPts val="640"/>
              </a:spcBef>
              <a:spcAft>
                <a:spcPts val="0"/>
              </a:spcAft>
              <a:buClr>
                <a:srgbClr val="FF0000"/>
              </a:buClr>
              <a:buSzPts val="3200"/>
              <a:buNone/>
            </a:pPr>
            <a:r>
              <a:rPr lang="en-US">
                <a:solidFill>
                  <a:srgbClr val="FF0000"/>
                </a:solidFill>
              </a:rPr>
              <a:t>Java.io</a:t>
            </a:r>
            <a:r>
              <a:rPr lang="en-US"/>
              <a:t> – Input and Output Programming</a:t>
            </a:r>
            <a:endParaRPr/>
          </a:p>
          <a:p>
            <a:pPr indent="0" lvl="0" marL="0" rtl="0" algn="just">
              <a:spcBef>
                <a:spcPts val="640"/>
              </a:spcBef>
              <a:spcAft>
                <a:spcPts val="0"/>
              </a:spcAft>
              <a:buClr>
                <a:srgbClr val="FF0000"/>
              </a:buClr>
              <a:buSzPts val="3200"/>
              <a:buNone/>
            </a:pPr>
            <a:r>
              <a:rPr lang="en-US">
                <a:solidFill>
                  <a:srgbClr val="FF0000"/>
                </a:solidFill>
              </a:rPr>
              <a:t>Java.sql</a:t>
            </a:r>
            <a:r>
              <a:rPr lang="en-US"/>
              <a:t> – connecting to database</a:t>
            </a:r>
            <a:endParaRPr/>
          </a:p>
          <a:p>
            <a:pPr indent="0" lvl="0" marL="0" rtl="0" algn="just">
              <a:spcBef>
                <a:spcPts val="640"/>
              </a:spcBef>
              <a:spcAft>
                <a:spcPts val="0"/>
              </a:spcAft>
              <a:buClr>
                <a:srgbClr val="FF0000"/>
              </a:buClr>
              <a:buSzPts val="3200"/>
              <a:buNone/>
            </a:pPr>
            <a:r>
              <a:rPr lang="en-US">
                <a:solidFill>
                  <a:srgbClr val="FF0000"/>
                </a:solidFill>
              </a:rPr>
              <a:t>Java.net</a:t>
            </a:r>
            <a:r>
              <a:rPr lang="en-US"/>
              <a:t> – networking or socket programming. It is used to create connection between two or more remote machines. Used to develop Applications like chat, file upload, etc…</a:t>
            </a:r>
            <a:endParaRPr/>
          </a:p>
          <a:p>
            <a:pPr indent="0" lvl="0" marL="0" rtl="0" algn="just">
              <a:spcBef>
                <a:spcPts val="640"/>
              </a:spcBef>
              <a:spcAft>
                <a:spcPts val="0"/>
              </a:spcAft>
              <a:buClr>
                <a:srgbClr val="888888"/>
              </a:buClr>
              <a:buSzPts val="3200"/>
              <a:buNone/>
            </a:pPr>
            <a:r>
              <a:t/>
            </a:r>
            <a:endParaRPr/>
          </a:p>
        </p:txBody>
      </p:sp>
      <p:sp>
        <p:nvSpPr>
          <p:cNvPr id="546" name="Google Shape;546;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8"/>
          <p:cNvSpPr txBox="1"/>
          <p:nvPr>
            <p:ph idx="1" type="subTitle"/>
          </p:nvPr>
        </p:nvSpPr>
        <p:spPr>
          <a:xfrm>
            <a:off x="0" y="0"/>
            <a:ext cx="89154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u="sng"/>
              <a:t>Sub Packages…</a:t>
            </a:r>
            <a:endParaRPr/>
          </a:p>
          <a:p>
            <a:pPr indent="0" lvl="0" marL="0" rtl="0" algn="just">
              <a:spcBef>
                <a:spcPts val="640"/>
              </a:spcBef>
              <a:spcAft>
                <a:spcPts val="0"/>
              </a:spcAft>
              <a:buClr>
                <a:srgbClr val="FF0000"/>
              </a:buClr>
              <a:buSzPts val="3200"/>
              <a:buNone/>
            </a:pPr>
            <a:r>
              <a:rPr lang="en-US">
                <a:solidFill>
                  <a:srgbClr val="FF0000"/>
                </a:solidFill>
              </a:rPr>
              <a:t>A package may further have sub packages. And a sub package can further have sub packages</a:t>
            </a:r>
            <a:endParaRPr/>
          </a:p>
          <a:p>
            <a:pPr indent="0" lvl="0" marL="0" rtl="0" algn="just">
              <a:spcBef>
                <a:spcPts val="640"/>
              </a:spcBef>
              <a:spcAft>
                <a:spcPts val="0"/>
              </a:spcAft>
              <a:buClr>
                <a:srgbClr val="888888"/>
              </a:buClr>
              <a:buSzPts val="3200"/>
              <a:buNone/>
            </a:pPr>
            <a:r>
              <a:t/>
            </a:r>
            <a:endParaRPr>
              <a:solidFill>
                <a:srgbClr val="FF0000"/>
              </a:solidFill>
            </a:endParaRPr>
          </a:p>
          <a:p>
            <a:pPr indent="0" lvl="0" marL="0" rtl="0" algn="just">
              <a:spcBef>
                <a:spcPts val="640"/>
              </a:spcBef>
              <a:spcAft>
                <a:spcPts val="0"/>
              </a:spcAft>
              <a:buClr>
                <a:srgbClr val="FF0000"/>
              </a:buClr>
              <a:buSzPts val="3200"/>
              <a:buNone/>
            </a:pPr>
            <a:r>
              <a:rPr lang="en-US">
                <a:solidFill>
                  <a:srgbClr val="FF0000"/>
                </a:solidFill>
              </a:rPr>
              <a:t>Same package and import keywords are used incase of declaring or using sub packages.</a:t>
            </a:r>
            <a:endParaRPr/>
          </a:p>
        </p:txBody>
      </p:sp>
      <p:sp>
        <p:nvSpPr>
          <p:cNvPr id="552" name="Google Shape;552;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9"/>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lang="en-US" sz="2240" u="sng">
                <a:solidFill>
                  <a:srgbClr val="FF0000"/>
                </a:solidFill>
              </a:rPr>
              <a:t>Interface</a:t>
            </a:r>
            <a:endParaRPr/>
          </a:p>
          <a:p>
            <a:pPr indent="0" lvl="0" marL="0" rtl="0" algn="just">
              <a:lnSpc>
                <a:spcPct val="80000"/>
              </a:lnSpc>
              <a:spcBef>
                <a:spcPts val="406"/>
              </a:spcBef>
              <a:spcAft>
                <a:spcPts val="0"/>
              </a:spcAft>
              <a:buClr>
                <a:srgbClr val="888888"/>
              </a:buClr>
              <a:buSzPts val="2029"/>
              <a:buNone/>
            </a:pPr>
            <a:r>
              <a:rPr lang="en-US" sz="2029"/>
              <a:t>An interface is a collection of method declarations , and without method definitions(i..e with out method body)</a:t>
            </a:r>
            <a:endParaRPr/>
          </a:p>
          <a:p>
            <a:pPr indent="0" lvl="0" marL="0" rtl="0" algn="just">
              <a:lnSpc>
                <a:spcPct val="80000"/>
              </a:lnSpc>
              <a:spcBef>
                <a:spcPts val="406"/>
              </a:spcBef>
              <a:spcAft>
                <a:spcPts val="0"/>
              </a:spcAft>
              <a:buClr>
                <a:srgbClr val="888888"/>
              </a:buClr>
              <a:buSzPts val="2029"/>
              <a:buNone/>
            </a:pPr>
            <a:r>
              <a:rPr lang="en-US" sz="2029"/>
              <a:t>An interface is a pure abstract class</a:t>
            </a:r>
            <a:endParaRPr/>
          </a:p>
          <a:p>
            <a:pPr indent="0" lvl="0" marL="0" rtl="0" algn="just">
              <a:lnSpc>
                <a:spcPct val="80000"/>
              </a:lnSpc>
              <a:spcBef>
                <a:spcPts val="406"/>
              </a:spcBef>
              <a:spcAft>
                <a:spcPts val="0"/>
              </a:spcAft>
              <a:buClr>
                <a:srgbClr val="888888"/>
              </a:buClr>
              <a:buSzPts val="2029"/>
              <a:buNone/>
            </a:pPr>
            <a:r>
              <a:rPr lang="en-US" sz="2029"/>
              <a:t>An interface can have declarations of constants. By default Constants in interface are static and final.</a:t>
            </a:r>
            <a:endParaRPr/>
          </a:p>
          <a:p>
            <a:pPr indent="0" lvl="0" marL="0" rtl="0" algn="just">
              <a:lnSpc>
                <a:spcPct val="80000"/>
              </a:lnSpc>
              <a:spcBef>
                <a:spcPts val="406"/>
              </a:spcBef>
              <a:spcAft>
                <a:spcPts val="0"/>
              </a:spcAft>
              <a:buClr>
                <a:srgbClr val="888888"/>
              </a:buClr>
              <a:buSzPts val="2029"/>
              <a:buNone/>
            </a:pPr>
            <a:r>
              <a:rPr lang="en-US" sz="2029"/>
              <a:t>For eg. </a:t>
            </a:r>
            <a:endParaRPr/>
          </a:p>
          <a:p>
            <a:pPr indent="0" lvl="0" marL="0" rtl="0" algn="just">
              <a:lnSpc>
                <a:spcPct val="80000"/>
              </a:lnSpc>
              <a:spcBef>
                <a:spcPts val="406"/>
              </a:spcBef>
              <a:spcAft>
                <a:spcPts val="0"/>
              </a:spcAft>
              <a:buClr>
                <a:srgbClr val="888888"/>
              </a:buClr>
              <a:buSzPts val="2029"/>
              <a:buNone/>
            </a:pPr>
            <a:r>
              <a:rPr i="1" lang="en-US" sz="2029"/>
              <a:t>interface Circle{</a:t>
            </a:r>
            <a:endParaRPr/>
          </a:p>
          <a:p>
            <a:pPr indent="0" lvl="0" marL="0" rtl="0" algn="just">
              <a:lnSpc>
                <a:spcPct val="80000"/>
              </a:lnSpc>
              <a:spcBef>
                <a:spcPts val="406"/>
              </a:spcBef>
              <a:spcAft>
                <a:spcPts val="0"/>
              </a:spcAft>
              <a:buClr>
                <a:srgbClr val="888888"/>
              </a:buClr>
              <a:buSzPts val="2029"/>
              <a:buNone/>
            </a:pPr>
            <a:r>
              <a:rPr i="1" lang="en-US" sz="2029"/>
              <a:t>double PI=3.14; </a:t>
            </a:r>
            <a:endParaRPr/>
          </a:p>
          <a:p>
            <a:pPr indent="0" lvl="0" marL="0" rtl="0" algn="just">
              <a:lnSpc>
                <a:spcPct val="80000"/>
              </a:lnSpc>
              <a:spcBef>
                <a:spcPts val="406"/>
              </a:spcBef>
              <a:spcAft>
                <a:spcPts val="0"/>
              </a:spcAft>
              <a:buClr>
                <a:srgbClr val="888888"/>
              </a:buClr>
              <a:buSzPts val="2029"/>
              <a:buNone/>
            </a:pPr>
            <a:r>
              <a:rPr i="1" lang="en-US" sz="2029"/>
              <a:t>double getSurfaceArea(double radius);</a:t>
            </a:r>
            <a:endParaRPr/>
          </a:p>
          <a:p>
            <a:pPr indent="0" lvl="0" marL="0" rtl="0" algn="just">
              <a:lnSpc>
                <a:spcPct val="80000"/>
              </a:lnSpc>
              <a:spcBef>
                <a:spcPts val="406"/>
              </a:spcBef>
              <a:spcAft>
                <a:spcPts val="0"/>
              </a:spcAft>
              <a:buClr>
                <a:srgbClr val="888888"/>
              </a:buClr>
              <a:buSzPts val="2029"/>
              <a:buNone/>
            </a:pPr>
            <a:r>
              <a:rPr i="1" lang="en-US" sz="2029"/>
              <a:t>double getCircum(double radius);</a:t>
            </a:r>
            <a:endParaRPr/>
          </a:p>
          <a:p>
            <a:pPr indent="0" lvl="0" marL="0" rtl="0" algn="just">
              <a:lnSpc>
                <a:spcPct val="80000"/>
              </a:lnSpc>
              <a:spcBef>
                <a:spcPts val="406"/>
              </a:spcBef>
              <a:spcAft>
                <a:spcPts val="0"/>
              </a:spcAft>
              <a:buClr>
                <a:srgbClr val="888888"/>
              </a:buClr>
              <a:buSzPts val="2029"/>
              <a:buNone/>
            </a:pPr>
            <a:r>
              <a:rPr i="1" lang="en-US" sz="2029"/>
              <a:t>}  </a:t>
            </a:r>
            <a:endParaRPr/>
          </a:p>
          <a:p>
            <a:pPr indent="0" lvl="0" marL="0" rtl="0" algn="just">
              <a:lnSpc>
                <a:spcPct val="80000"/>
              </a:lnSpc>
              <a:spcBef>
                <a:spcPts val="406"/>
              </a:spcBef>
              <a:spcAft>
                <a:spcPts val="0"/>
              </a:spcAft>
              <a:buClr>
                <a:srgbClr val="888888"/>
              </a:buClr>
              <a:buSzPts val="2029"/>
              <a:buNone/>
            </a:pPr>
            <a:r>
              <a:rPr lang="en-US" sz="2029"/>
              <a:t>Below are the keywords used in interfaces</a:t>
            </a:r>
            <a:endParaRPr/>
          </a:p>
          <a:p>
            <a:pPr indent="-514350" lvl="0" marL="514350" rtl="0" algn="just">
              <a:lnSpc>
                <a:spcPct val="80000"/>
              </a:lnSpc>
              <a:spcBef>
                <a:spcPts val="406"/>
              </a:spcBef>
              <a:spcAft>
                <a:spcPts val="0"/>
              </a:spcAft>
              <a:buClr>
                <a:srgbClr val="FF0000"/>
              </a:buClr>
              <a:buSzPts val="2029"/>
              <a:buAutoNum type="arabicPeriod"/>
            </a:pPr>
            <a:r>
              <a:rPr lang="en-US" sz="2029">
                <a:solidFill>
                  <a:srgbClr val="FF0000"/>
                </a:solidFill>
              </a:rPr>
              <a:t>interface</a:t>
            </a:r>
            <a:r>
              <a:rPr lang="en-US" sz="2029"/>
              <a:t> – to declare an interface</a:t>
            </a:r>
            <a:endParaRPr/>
          </a:p>
          <a:p>
            <a:pPr indent="-514350" lvl="0" marL="514350" rtl="0" algn="just">
              <a:lnSpc>
                <a:spcPct val="80000"/>
              </a:lnSpc>
              <a:spcBef>
                <a:spcPts val="406"/>
              </a:spcBef>
              <a:spcAft>
                <a:spcPts val="0"/>
              </a:spcAft>
              <a:buClr>
                <a:srgbClr val="FF0000"/>
              </a:buClr>
              <a:buSzPts val="2029"/>
              <a:buAutoNum type="arabicPeriod"/>
            </a:pPr>
            <a:r>
              <a:rPr lang="en-US" sz="2029">
                <a:solidFill>
                  <a:srgbClr val="FF0000"/>
                </a:solidFill>
              </a:rPr>
              <a:t>implements</a:t>
            </a:r>
            <a:r>
              <a:rPr lang="en-US" sz="2029"/>
              <a:t> – used with class which provides body for interface methods</a:t>
            </a:r>
            <a:endParaRPr/>
          </a:p>
          <a:p>
            <a:pPr indent="-514350" lvl="0" marL="514350" rtl="0" algn="just">
              <a:lnSpc>
                <a:spcPct val="80000"/>
              </a:lnSpc>
              <a:spcBef>
                <a:spcPts val="406"/>
              </a:spcBef>
              <a:spcAft>
                <a:spcPts val="0"/>
              </a:spcAft>
              <a:buClr>
                <a:srgbClr val="888888"/>
              </a:buClr>
              <a:buSzPts val="2029"/>
              <a:buNone/>
            </a:pPr>
            <a:r>
              <a:rPr lang="en-US" sz="2029"/>
              <a:t>An interface cannot be instantiated, but a reference can be declared of an interface.</a:t>
            </a:r>
            <a:endParaRPr/>
          </a:p>
          <a:p>
            <a:pPr indent="-514350" lvl="0" marL="514350" rtl="0" algn="just">
              <a:lnSpc>
                <a:spcPct val="80000"/>
              </a:lnSpc>
              <a:spcBef>
                <a:spcPts val="406"/>
              </a:spcBef>
              <a:spcAft>
                <a:spcPts val="0"/>
              </a:spcAft>
              <a:buClr>
                <a:srgbClr val="888888"/>
              </a:buClr>
              <a:buSzPts val="2029"/>
              <a:buNone/>
            </a:pPr>
            <a:r>
              <a:rPr lang="en-US" sz="2029"/>
              <a:t>Private, protected members are not allowed in interface. An interface cannot have constructor(s).</a:t>
            </a:r>
            <a:endParaRPr/>
          </a:p>
          <a:p>
            <a:pPr indent="-514350" lvl="0" marL="514350" rtl="0" algn="just">
              <a:lnSpc>
                <a:spcPct val="80000"/>
              </a:lnSpc>
              <a:spcBef>
                <a:spcPts val="406"/>
              </a:spcBef>
              <a:spcAft>
                <a:spcPts val="0"/>
              </a:spcAft>
              <a:buClr>
                <a:srgbClr val="888888"/>
              </a:buClr>
              <a:buSzPts val="2029"/>
              <a:buNone/>
            </a:pPr>
            <a:r>
              <a:rPr lang="en-US" sz="2029"/>
              <a:t>Each interface can have multiple implementations. And an interface reference can refer to any object(whose class implements the interface). </a:t>
            </a:r>
            <a:r>
              <a:rPr lang="en-US" sz="2029">
                <a:solidFill>
                  <a:srgbClr val="FF0000"/>
                </a:solidFill>
              </a:rPr>
              <a:t>Hence by using interface, it is possible to switch between multiple implementations, during run time. </a:t>
            </a:r>
            <a:r>
              <a:rPr lang="en-US" sz="2029"/>
              <a:t>This is called run time polymorphism.</a:t>
            </a:r>
            <a:endParaRPr/>
          </a:p>
          <a:p>
            <a:pPr indent="-514350" lvl="0" marL="514350" rtl="0" algn="just">
              <a:lnSpc>
                <a:spcPct val="80000"/>
              </a:lnSpc>
              <a:spcBef>
                <a:spcPts val="448"/>
              </a:spcBef>
              <a:spcAft>
                <a:spcPts val="0"/>
              </a:spcAft>
              <a:buClr>
                <a:srgbClr val="888888"/>
              </a:buClr>
              <a:buSzPts val="2240"/>
              <a:buNone/>
            </a:pPr>
            <a:r>
              <a:t/>
            </a:r>
            <a:endParaRPr sz="2240"/>
          </a:p>
          <a:p>
            <a:pPr indent="0" lvl="0" marL="0" rtl="0" algn="just">
              <a:lnSpc>
                <a:spcPct val="80000"/>
              </a:lnSpc>
              <a:spcBef>
                <a:spcPts val="448"/>
              </a:spcBef>
              <a:spcAft>
                <a:spcPts val="0"/>
              </a:spcAft>
              <a:buClr>
                <a:srgbClr val="888888"/>
              </a:buClr>
              <a:buSzPts val="2240"/>
              <a:buNone/>
            </a:pPr>
            <a:r>
              <a:t/>
            </a:r>
            <a:endParaRPr sz="2240"/>
          </a:p>
        </p:txBody>
      </p:sp>
      <p:sp>
        <p:nvSpPr>
          <p:cNvPr id="558" name="Google Shape;558;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0"/>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lang="en-US" u="sng">
                <a:solidFill>
                  <a:srgbClr val="FF0000"/>
                </a:solidFill>
              </a:rPr>
              <a:t>Reference</a:t>
            </a:r>
            <a:endParaRPr/>
          </a:p>
          <a:p>
            <a:pPr indent="-514350" lvl="0" marL="514350" rtl="0" algn="just">
              <a:spcBef>
                <a:spcPts val="640"/>
              </a:spcBef>
              <a:spcAft>
                <a:spcPts val="0"/>
              </a:spcAft>
              <a:buClr>
                <a:srgbClr val="888888"/>
              </a:buClr>
              <a:buSzPts val="3200"/>
              <a:buNone/>
            </a:pPr>
            <a:r>
              <a:rPr lang="en-US"/>
              <a:t>class A{</a:t>
            </a:r>
            <a:endParaRPr/>
          </a:p>
          <a:p>
            <a:pPr indent="-514350" lvl="0" marL="514350" rtl="0" algn="just">
              <a:spcBef>
                <a:spcPts val="640"/>
              </a:spcBef>
              <a:spcAft>
                <a:spcPts val="0"/>
              </a:spcAft>
              <a:buClr>
                <a:srgbClr val="888888"/>
              </a:buClr>
              <a:buSzPts val="3200"/>
              <a:buNone/>
            </a:pPr>
            <a:r>
              <a:rPr lang="en-US"/>
              <a:t>//statments</a:t>
            </a:r>
            <a:endParaRPr/>
          </a:p>
          <a:p>
            <a:pPr indent="-514350" lvl="0" marL="514350" rtl="0" algn="just">
              <a:spcBef>
                <a:spcPts val="640"/>
              </a:spcBef>
              <a:spcAft>
                <a:spcPts val="0"/>
              </a:spcAft>
              <a:buClr>
                <a:srgbClr val="888888"/>
              </a:buClr>
              <a:buSzPts val="3200"/>
              <a:buNone/>
            </a:pPr>
            <a:r>
              <a:rPr lang="en-US"/>
              <a:t>}</a:t>
            </a:r>
            <a:endParaRPr/>
          </a:p>
          <a:p>
            <a:pPr indent="-514350" lvl="0" marL="514350" rtl="0" algn="just">
              <a:spcBef>
                <a:spcPts val="640"/>
              </a:spcBef>
              <a:spcAft>
                <a:spcPts val="0"/>
              </a:spcAft>
              <a:buClr>
                <a:srgbClr val="888888"/>
              </a:buClr>
              <a:buSzPts val="3200"/>
              <a:buNone/>
            </a:pPr>
            <a:r>
              <a:t/>
            </a:r>
            <a:endParaRPr/>
          </a:p>
          <a:p>
            <a:pPr indent="-514350" lvl="0" marL="514350" rtl="0" algn="just">
              <a:spcBef>
                <a:spcPts val="640"/>
              </a:spcBef>
              <a:spcAft>
                <a:spcPts val="0"/>
              </a:spcAft>
              <a:buClr>
                <a:srgbClr val="888888"/>
              </a:buClr>
              <a:buSzPts val="3200"/>
              <a:buNone/>
            </a:pPr>
            <a:r>
              <a:rPr lang="en-US"/>
              <a:t>A obj;</a:t>
            </a:r>
            <a:endParaRPr/>
          </a:p>
          <a:p>
            <a:pPr indent="-514350" lvl="0" marL="514350" rtl="0" algn="just">
              <a:spcBef>
                <a:spcPts val="640"/>
              </a:spcBef>
              <a:spcAft>
                <a:spcPts val="0"/>
              </a:spcAft>
              <a:buClr>
                <a:srgbClr val="888888"/>
              </a:buClr>
              <a:buSzPts val="3200"/>
              <a:buNone/>
            </a:pPr>
            <a:r>
              <a:rPr lang="en-US"/>
              <a:t>obj  = new A();</a:t>
            </a:r>
            <a:endParaRPr/>
          </a:p>
        </p:txBody>
      </p:sp>
      <p:sp>
        <p:nvSpPr>
          <p:cNvPr id="564" name="Google Shape;564;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cxnSp>
        <p:nvCxnSpPr>
          <p:cNvPr id="565" name="Google Shape;565;p70"/>
          <p:cNvCxnSpPr/>
          <p:nvPr/>
        </p:nvCxnSpPr>
        <p:spPr>
          <a:xfrm flipH="1" rot="10800000">
            <a:off x="685800" y="2590800"/>
            <a:ext cx="1676400" cy="381000"/>
          </a:xfrm>
          <a:prstGeom prst="straightConnector1">
            <a:avLst/>
          </a:prstGeom>
          <a:noFill/>
          <a:ln cap="flat" cmpd="sng" w="9525">
            <a:solidFill>
              <a:srgbClr val="4A7DBA"/>
            </a:solidFill>
            <a:prstDash val="solid"/>
            <a:round/>
            <a:headEnd len="sm" w="sm" type="none"/>
            <a:tailEnd len="med" w="med" type="stealth"/>
          </a:ln>
        </p:spPr>
      </p:cxnSp>
      <p:sp>
        <p:nvSpPr>
          <p:cNvPr id="566" name="Google Shape;566;p70"/>
          <p:cNvSpPr txBox="1"/>
          <p:nvPr/>
        </p:nvSpPr>
        <p:spPr>
          <a:xfrm>
            <a:off x="2438400" y="2209800"/>
            <a:ext cx="2743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Reference</a:t>
            </a:r>
            <a:endParaRPr sz="18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1"/>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u="sng"/>
              <a:t>Interface</a:t>
            </a:r>
            <a:endParaRPr/>
          </a:p>
          <a:p>
            <a:pPr indent="0" lvl="0" marL="0" rtl="0" algn="just">
              <a:spcBef>
                <a:spcPts val="480"/>
              </a:spcBef>
              <a:spcAft>
                <a:spcPts val="0"/>
              </a:spcAft>
              <a:buClr>
                <a:srgbClr val="888888"/>
              </a:buClr>
              <a:buSzPts val="2400"/>
              <a:buNone/>
            </a:pPr>
            <a:r>
              <a:rPr lang="en-US" sz="2400"/>
              <a:t>An interface can extend from one or more other interfaces, using extends keyword. Hence multiple inheritance is supported in interfaces.</a:t>
            </a:r>
            <a:endParaRPr/>
          </a:p>
          <a:p>
            <a:pPr indent="0" lvl="0" marL="0" rtl="0" algn="just">
              <a:spcBef>
                <a:spcPts val="480"/>
              </a:spcBef>
              <a:spcAft>
                <a:spcPts val="0"/>
              </a:spcAft>
              <a:buClr>
                <a:srgbClr val="888888"/>
              </a:buClr>
              <a:buSzPts val="2400"/>
              <a:buNone/>
            </a:pPr>
            <a:r>
              <a:rPr lang="en-US" sz="2400"/>
              <a:t>Constructors or static methods not allowed in interface</a:t>
            </a:r>
            <a:endParaRPr/>
          </a:p>
          <a:p>
            <a:pPr indent="0" lvl="0" marL="0" rtl="0" algn="just">
              <a:spcBef>
                <a:spcPts val="480"/>
              </a:spcBef>
              <a:spcAft>
                <a:spcPts val="0"/>
              </a:spcAft>
              <a:buClr>
                <a:srgbClr val="888888"/>
              </a:buClr>
              <a:buSzPts val="2400"/>
              <a:buNone/>
            </a:pPr>
            <a:r>
              <a:rPr lang="en-US" sz="2400"/>
              <a:t>An outer interface can be public or default. Public interface can be used in current and other packages as well.</a:t>
            </a:r>
            <a:endParaRPr/>
          </a:p>
          <a:p>
            <a:pPr indent="0" lvl="0" marL="0" rtl="0" algn="just">
              <a:spcBef>
                <a:spcPts val="480"/>
              </a:spcBef>
              <a:spcAft>
                <a:spcPts val="0"/>
              </a:spcAft>
              <a:buClr>
                <a:srgbClr val="888888"/>
              </a:buClr>
              <a:buSzPts val="2400"/>
              <a:buNone/>
            </a:pPr>
            <a:r>
              <a:t/>
            </a:r>
            <a:endParaRPr sz="2400"/>
          </a:p>
          <a:p>
            <a:pPr indent="0" lvl="0" marL="0" rtl="0" algn="just">
              <a:spcBef>
                <a:spcPts val="480"/>
              </a:spcBef>
              <a:spcAft>
                <a:spcPts val="0"/>
              </a:spcAft>
              <a:buClr>
                <a:srgbClr val="888888"/>
              </a:buClr>
              <a:buSzPts val="2400"/>
              <a:buNone/>
            </a:pPr>
            <a:r>
              <a:rPr lang="en-US" sz="2400"/>
              <a:t>By default interface and methods declared in interface are abstract, of course they can be explicitly declared as abstract. </a:t>
            </a:r>
            <a:endParaRPr/>
          </a:p>
          <a:p>
            <a:pPr indent="0" lvl="0" marL="0" rtl="0" algn="just">
              <a:spcBef>
                <a:spcPts val="480"/>
              </a:spcBef>
              <a:spcAft>
                <a:spcPts val="0"/>
              </a:spcAft>
              <a:buClr>
                <a:srgbClr val="888888"/>
              </a:buClr>
              <a:buSzPts val="2400"/>
              <a:buNone/>
            </a:pPr>
            <a:r>
              <a:t/>
            </a:r>
            <a:endParaRPr sz="2400"/>
          </a:p>
          <a:p>
            <a:pPr indent="0" lvl="0" marL="0" rtl="0" algn="just">
              <a:spcBef>
                <a:spcPts val="480"/>
              </a:spcBef>
              <a:spcAft>
                <a:spcPts val="0"/>
              </a:spcAft>
              <a:buClr>
                <a:srgbClr val="888888"/>
              </a:buClr>
              <a:buSzPts val="2400"/>
              <a:buNone/>
            </a:pPr>
            <a:r>
              <a:rPr lang="en-US" sz="2400"/>
              <a:t>A single class can implement from multiple interfaces. </a:t>
            </a:r>
            <a:endParaRPr/>
          </a:p>
          <a:p>
            <a:pPr indent="0" lvl="0" marL="0" rtl="0" algn="just">
              <a:spcBef>
                <a:spcPts val="480"/>
              </a:spcBef>
              <a:spcAft>
                <a:spcPts val="0"/>
              </a:spcAft>
              <a:buClr>
                <a:srgbClr val="888888"/>
              </a:buClr>
              <a:buSzPts val="2400"/>
              <a:buNone/>
            </a:pPr>
            <a:r>
              <a:t/>
            </a:r>
            <a:endParaRPr sz="2400"/>
          </a:p>
          <a:p>
            <a:pPr indent="0" lvl="0" marL="0" rtl="0" algn="just">
              <a:spcBef>
                <a:spcPts val="480"/>
              </a:spcBef>
              <a:spcAft>
                <a:spcPts val="0"/>
              </a:spcAft>
              <a:buClr>
                <a:srgbClr val="888888"/>
              </a:buClr>
              <a:buSzPts val="2400"/>
              <a:buNone/>
            </a:pPr>
            <a:r>
              <a:rPr lang="en-US" sz="2400"/>
              <a:t>Interfaces play vital role, in developing loosely coupled classes.</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t/>
            </a:r>
            <a:endParaRPr/>
          </a:p>
        </p:txBody>
      </p:sp>
      <p:sp>
        <p:nvSpPr>
          <p:cNvPr id="572" name="Google Shape;572;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0000"/>
              </a:buClr>
              <a:buSzPts val="2800"/>
              <a:buNone/>
            </a:pPr>
            <a:r>
              <a:rPr b="1" lang="en-US" sz="2800" u="sng">
                <a:solidFill>
                  <a:srgbClr val="FF0000"/>
                </a:solidFill>
              </a:rPr>
              <a:t>Program code and data</a:t>
            </a:r>
            <a:endParaRPr/>
          </a:p>
          <a:p>
            <a:pPr indent="0" lvl="0" marL="0" rtl="0" algn="ctr">
              <a:spcBef>
                <a:spcPts val="560"/>
              </a:spcBef>
              <a:spcAft>
                <a:spcPts val="0"/>
              </a:spcAft>
              <a:buClr>
                <a:srgbClr val="888888"/>
              </a:buClr>
              <a:buSzPts val="2800"/>
              <a:buNone/>
            </a:pPr>
            <a:r>
              <a:rPr lang="en-US" sz="2800"/>
              <a:t>Any Software program has Source code and data. Program takes the input as data, and outputs data.</a:t>
            </a:r>
            <a:endParaRPr/>
          </a:p>
          <a:p>
            <a:pPr indent="0" lvl="0" marL="0" rtl="0" algn="ctr">
              <a:spcBef>
                <a:spcPts val="560"/>
              </a:spcBef>
              <a:spcAft>
                <a:spcPts val="0"/>
              </a:spcAft>
              <a:buClr>
                <a:srgbClr val="FF0000"/>
              </a:buClr>
              <a:buSzPts val="2800"/>
              <a:buNone/>
            </a:pPr>
            <a:r>
              <a:rPr lang="en-US" sz="2800">
                <a:solidFill>
                  <a:srgbClr val="FF0000"/>
                </a:solidFill>
              </a:rPr>
              <a:t>In Java, Data types are broadly classified into two</a:t>
            </a:r>
            <a:endParaRPr/>
          </a:p>
          <a:p>
            <a:pPr indent="-514350" lvl="0" marL="514350" rtl="0" algn="l">
              <a:spcBef>
                <a:spcPts val="400"/>
              </a:spcBef>
              <a:spcAft>
                <a:spcPts val="0"/>
              </a:spcAft>
              <a:buClr>
                <a:srgbClr val="FF0000"/>
              </a:buClr>
              <a:buSzPts val="2000"/>
              <a:buFont typeface="Calibri"/>
              <a:buAutoNum type="arabicPeriod"/>
            </a:pPr>
            <a:r>
              <a:rPr lang="en-US" sz="2000">
                <a:solidFill>
                  <a:srgbClr val="FF0000"/>
                </a:solidFill>
              </a:rPr>
              <a:t>Primitive or basic data types(int, float,etc..). </a:t>
            </a:r>
            <a:r>
              <a:rPr lang="en-US" sz="2000"/>
              <a:t>These are in built, and a new primitive data type cannot be created by developers. Primitive data types are provided by Java, as keywords, like int float, double,etc..</a:t>
            </a:r>
            <a:endParaRPr/>
          </a:p>
          <a:p>
            <a:pPr indent="-514350" lvl="0" marL="514350" rtl="0" algn="l">
              <a:spcBef>
                <a:spcPts val="400"/>
              </a:spcBef>
              <a:spcAft>
                <a:spcPts val="0"/>
              </a:spcAft>
              <a:buClr>
                <a:srgbClr val="FF0000"/>
              </a:buClr>
              <a:buSzPts val="2000"/>
              <a:buFont typeface="Calibri"/>
              <a:buAutoNum type="arabicPeriod"/>
            </a:pPr>
            <a:r>
              <a:rPr lang="en-US" sz="2000">
                <a:solidFill>
                  <a:srgbClr val="FF0000"/>
                </a:solidFill>
              </a:rPr>
              <a:t>Non primitive data types(any class, interface, etc.). </a:t>
            </a:r>
            <a:r>
              <a:rPr lang="en-US" sz="2000"/>
              <a:t>These are built by developer, and may be based on primitive or other non primitive types.</a:t>
            </a:r>
            <a:endParaRPr/>
          </a:p>
          <a:p>
            <a:pPr indent="0" lvl="0" marL="0" rtl="0" algn="l">
              <a:spcBef>
                <a:spcPts val="560"/>
              </a:spcBef>
              <a:spcAft>
                <a:spcPts val="0"/>
              </a:spcAft>
              <a:buClr>
                <a:srgbClr val="888888"/>
              </a:buClr>
              <a:buSzPts val="2800"/>
              <a:buNone/>
            </a:pPr>
            <a:r>
              <a:t/>
            </a:r>
            <a:endParaRPr sz="2800"/>
          </a:p>
        </p:txBody>
      </p:sp>
      <p:sp>
        <p:nvSpPr>
          <p:cNvPr id="131" name="Google Shape;131;p18"/>
          <p:cNvSpPr/>
          <p:nvPr/>
        </p:nvSpPr>
        <p:spPr>
          <a:xfrm>
            <a:off x="2895600" y="4267200"/>
            <a:ext cx="2438400" cy="2286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Program which processes data</a:t>
            </a:r>
            <a:endParaRPr sz="1800">
              <a:solidFill>
                <a:schemeClr val="lt1"/>
              </a:solidFill>
              <a:latin typeface="Calibri"/>
              <a:ea typeface="Calibri"/>
              <a:cs typeface="Calibri"/>
              <a:sym typeface="Calibri"/>
            </a:endParaRPr>
          </a:p>
        </p:txBody>
      </p:sp>
      <p:cxnSp>
        <p:nvCxnSpPr>
          <p:cNvPr id="132" name="Google Shape;132;p18"/>
          <p:cNvCxnSpPr/>
          <p:nvPr/>
        </p:nvCxnSpPr>
        <p:spPr>
          <a:xfrm>
            <a:off x="609600" y="5562600"/>
            <a:ext cx="2286000" cy="1254"/>
          </a:xfrm>
          <a:prstGeom prst="straightConnector1">
            <a:avLst/>
          </a:prstGeom>
          <a:noFill/>
          <a:ln cap="flat" cmpd="sng" w="28575">
            <a:solidFill>
              <a:schemeClr val="accent1"/>
            </a:solidFill>
            <a:prstDash val="solid"/>
            <a:round/>
            <a:headEnd len="sm" w="sm" type="none"/>
            <a:tailEnd len="med" w="med" type="stealth"/>
          </a:ln>
        </p:spPr>
      </p:cxnSp>
      <p:cxnSp>
        <p:nvCxnSpPr>
          <p:cNvPr id="133" name="Google Shape;133;p18"/>
          <p:cNvCxnSpPr/>
          <p:nvPr/>
        </p:nvCxnSpPr>
        <p:spPr>
          <a:xfrm>
            <a:off x="5257800" y="5638800"/>
            <a:ext cx="2286000" cy="1254"/>
          </a:xfrm>
          <a:prstGeom prst="straightConnector1">
            <a:avLst/>
          </a:prstGeom>
          <a:noFill/>
          <a:ln cap="flat" cmpd="sng" w="28575">
            <a:solidFill>
              <a:schemeClr val="accent1"/>
            </a:solidFill>
            <a:prstDash val="solid"/>
            <a:round/>
            <a:headEnd len="sm" w="sm" type="none"/>
            <a:tailEnd len="med" w="med" type="stealth"/>
          </a:ln>
        </p:spPr>
      </p:cxnSp>
      <p:sp>
        <p:nvSpPr>
          <p:cNvPr id="134" name="Google Shape;134;p18"/>
          <p:cNvSpPr txBox="1"/>
          <p:nvPr/>
        </p:nvSpPr>
        <p:spPr>
          <a:xfrm>
            <a:off x="990600" y="5105400"/>
            <a:ext cx="1981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Input data</a:t>
            </a:r>
            <a:endParaRPr sz="1800">
              <a:solidFill>
                <a:schemeClr val="dk1"/>
              </a:solidFill>
              <a:latin typeface="Calibri"/>
              <a:ea typeface="Calibri"/>
              <a:cs typeface="Calibri"/>
              <a:sym typeface="Calibri"/>
            </a:endParaRPr>
          </a:p>
        </p:txBody>
      </p:sp>
      <p:sp>
        <p:nvSpPr>
          <p:cNvPr id="135" name="Google Shape;135;p18"/>
          <p:cNvSpPr txBox="1"/>
          <p:nvPr/>
        </p:nvSpPr>
        <p:spPr>
          <a:xfrm>
            <a:off x="5410200" y="5181600"/>
            <a:ext cx="1981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 data</a:t>
            </a:r>
            <a:endParaRPr sz="1800">
              <a:solidFill>
                <a:schemeClr val="dk1"/>
              </a:solidFill>
              <a:latin typeface="Calibri"/>
              <a:ea typeface="Calibri"/>
              <a:cs typeface="Calibri"/>
              <a:sym typeface="Calibri"/>
            </a:endParaRPr>
          </a:p>
        </p:txBody>
      </p:sp>
      <p:sp>
        <p:nvSpPr>
          <p:cNvPr id="136" name="Google Shape;13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2"/>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u="sng"/>
              <a:t>Basic advantages of Interface</a:t>
            </a:r>
            <a:endParaRPr/>
          </a:p>
          <a:p>
            <a:pPr indent="0" lvl="0" marL="0" rtl="0" algn="just">
              <a:spcBef>
                <a:spcPts val="480"/>
              </a:spcBef>
              <a:spcAft>
                <a:spcPts val="0"/>
              </a:spcAft>
              <a:buClr>
                <a:srgbClr val="888888"/>
              </a:buClr>
              <a:buSzPts val="2400"/>
              <a:buNone/>
            </a:pPr>
            <a:r>
              <a:rPr lang="en-US" sz="2400"/>
              <a:t>Since java does not have header file, an interface can act like a header. So when you want to provide APIs(Application Program Interface) to your clients(who may further use your classes, etc.. in their Application) without source code, you can provide them an interface, instead of actual class.</a:t>
            </a:r>
            <a:endParaRPr/>
          </a:p>
          <a:p>
            <a:pPr indent="0" lvl="0" marL="0" rtl="0" algn="just">
              <a:spcBef>
                <a:spcPts val="480"/>
              </a:spcBef>
              <a:spcAft>
                <a:spcPts val="0"/>
              </a:spcAft>
              <a:buClr>
                <a:srgbClr val="888888"/>
              </a:buClr>
              <a:buSzPts val="2400"/>
              <a:buNone/>
            </a:pPr>
            <a:r>
              <a:t/>
            </a:r>
            <a:endParaRPr sz="2400"/>
          </a:p>
          <a:p>
            <a:pPr indent="0" lvl="0" marL="0" rtl="0" algn="just">
              <a:spcBef>
                <a:spcPts val="480"/>
              </a:spcBef>
              <a:spcAft>
                <a:spcPts val="0"/>
              </a:spcAft>
              <a:buClr>
                <a:srgbClr val="888888"/>
              </a:buClr>
              <a:buSzPts val="2400"/>
              <a:buNone/>
            </a:pPr>
            <a:r>
              <a:rPr lang="en-US" sz="2400"/>
              <a:t>Also, when there are multiple implementations for an interface, it is possible to dynamically switch between each implementation, in the run time.</a:t>
            </a:r>
            <a:endParaRPr/>
          </a:p>
          <a:p>
            <a:pPr indent="0" lvl="0" marL="0" rtl="0" algn="just">
              <a:spcBef>
                <a:spcPts val="640"/>
              </a:spcBef>
              <a:spcAft>
                <a:spcPts val="0"/>
              </a:spcAft>
              <a:buClr>
                <a:srgbClr val="888888"/>
              </a:buClr>
              <a:buSzPts val="3200"/>
              <a:buNone/>
            </a:pPr>
            <a:r>
              <a:t/>
            </a:r>
            <a:endParaRPr/>
          </a:p>
        </p:txBody>
      </p:sp>
      <p:sp>
        <p:nvSpPr>
          <p:cNvPr id="578" name="Google Shape;578;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3"/>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3200"/>
              <a:buNone/>
            </a:pPr>
            <a:r>
              <a:rPr lang="en-US" u="sng">
                <a:solidFill>
                  <a:schemeClr val="dk1"/>
                </a:solidFill>
              </a:rPr>
              <a:t>Wrapper class</a:t>
            </a:r>
            <a:endParaRPr/>
          </a:p>
          <a:p>
            <a:pPr indent="0" lvl="0" marL="0" rtl="0" algn="just">
              <a:spcBef>
                <a:spcPts val="480"/>
              </a:spcBef>
              <a:spcAft>
                <a:spcPts val="0"/>
              </a:spcAft>
              <a:buClr>
                <a:schemeClr val="dk1"/>
              </a:buClr>
              <a:buSzPts val="2400"/>
              <a:buNone/>
            </a:pPr>
            <a:r>
              <a:rPr lang="en-US" sz="2400">
                <a:solidFill>
                  <a:schemeClr val="dk1"/>
                </a:solidFill>
              </a:rPr>
              <a:t>Primitive or built in types like int, float, etc… have corresponding Wrapper classes, which wrap the built in type, along with providing additional functionality. These classes are in java.lang package. Below are the wrapper classes</a:t>
            </a:r>
            <a:endParaRPr/>
          </a:p>
          <a:p>
            <a:pPr indent="0" lvl="0" marL="0" rtl="0" algn="just">
              <a:spcBef>
                <a:spcPts val="480"/>
              </a:spcBef>
              <a:spcAft>
                <a:spcPts val="0"/>
              </a:spcAft>
              <a:buClr>
                <a:schemeClr val="dk1"/>
              </a:buClr>
              <a:buSzPts val="2400"/>
              <a:buNone/>
            </a:pPr>
            <a:r>
              <a:rPr lang="en-US" sz="2400">
                <a:solidFill>
                  <a:schemeClr val="dk1"/>
                </a:solidFill>
              </a:rPr>
              <a:t>Integer – int</a:t>
            </a:r>
            <a:endParaRPr sz="2400">
              <a:solidFill>
                <a:schemeClr val="dk1"/>
              </a:solidFill>
            </a:endParaRPr>
          </a:p>
          <a:p>
            <a:pPr indent="0" lvl="0" marL="0" rtl="0" algn="just">
              <a:spcBef>
                <a:spcPts val="480"/>
              </a:spcBef>
              <a:spcAft>
                <a:spcPts val="0"/>
              </a:spcAft>
              <a:buClr>
                <a:schemeClr val="dk1"/>
              </a:buClr>
              <a:buSzPts val="2400"/>
              <a:buNone/>
            </a:pPr>
            <a:r>
              <a:rPr lang="en-US" sz="2400">
                <a:solidFill>
                  <a:schemeClr val="dk1"/>
                </a:solidFill>
              </a:rPr>
              <a:t>Short - short</a:t>
            </a:r>
            <a:endParaRPr/>
          </a:p>
          <a:p>
            <a:pPr indent="0" lvl="0" marL="0" rtl="0" algn="just">
              <a:spcBef>
                <a:spcPts val="480"/>
              </a:spcBef>
              <a:spcAft>
                <a:spcPts val="0"/>
              </a:spcAft>
              <a:buClr>
                <a:schemeClr val="dk1"/>
              </a:buClr>
              <a:buSzPts val="2400"/>
              <a:buNone/>
            </a:pPr>
            <a:r>
              <a:rPr lang="en-US" sz="2400">
                <a:solidFill>
                  <a:schemeClr val="dk1"/>
                </a:solidFill>
              </a:rPr>
              <a:t>Byte - byte</a:t>
            </a:r>
            <a:endParaRPr/>
          </a:p>
          <a:p>
            <a:pPr indent="0" lvl="0" marL="0" rtl="0" algn="just">
              <a:spcBef>
                <a:spcPts val="480"/>
              </a:spcBef>
              <a:spcAft>
                <a:spcPts val="0"/>
              </a:spcAft>
              <a:buClr>
                <a:schemeClr val="dk1"/>
              </a:buClr>
              <a:buSzPts val="2400"/>
              <a:buNone/>
            </a:pPr>
            <a:r>
              <a:rPr lang="en-US" sz="2400">
                <a:solidFill>
                  <a:schemeClr val="dk1"/>
                </a:solidFill>
              </a:rPr>
              <a:t>Long - long</a:t>
            </a:r>
            <a:endParaRPr/>
          </a:p>
          <a:p>
            <a:pPr indent="0" lvl="0" marL="0" rtl="0" algn="just">
              <a:spcBef>
                <a:spcPts val="480"/>
              </a:spcBef>
              <a:spcAft>
                <a:spcPts val="0"/>
              </a:spcAft>
              <a:buClr>
                <a:schemeClr val="dk1"/>
              </a:buClr>
              <a:buSzPts val="2400"/>
              <a:buNone/>
            </a:pPr>
            <a:r>
              <a:rPr lang="en-US" sz="2400">
                <a:solidFill>
                  <a:schemeClr val="dk1"/>
                </a:solidFill>
              </a:rPr>
              <a:t>Float - float</a:t>
            </a:r>
            <a:endParaRPr/>
          </a:p>
          <a:p>
            <a:pPr indent="0" lvl="0" marL="0" rtl="0" algn="just">
              <a:spcBef>
                <a:spcPts val="480"/>
              </a:spcBef>
              <a:spcAft>
                <a:spcPts val="0"/>
              </a:spcAft>
              <a:buClr>
                <a:schemeClr val="dk1"/>
              </a:buClr>
              <a:buSzPts val="2400"/>
              <a:buNone/>
            </a:pPr>
            <a:r>
              <a:rPr lang="en-US" sz="2400">
                <a:solidFill>
                  <a:schemeClr val="dk1"/>
                </a:solidFill>
              </a:rPr>
              <a:t>Double - double</a:t>
            </a:r>
            <a:endParaRPr/>
          </a:p>
          <a:p>
            <a:pPr indent="0" lvl="0" marL="0" rtl="0" algn="just">
              <a:spcBef>
                <a:spcPts val="480"/>
              </a:spcBef>
              <a:spcAft>
                <a:spcPts val="0"/>
              </a:spcAft>
              <a:buClr>
                <a:schemeClr val="dk1"/>
              </a:buClr>
              <a:buSzPts val="2400"/>
              <a:buNone/>
            </a:pPr>
            <a:r>
              <a:rPr lang="en-US" sz="2400">
                <a:solidFill>
                  <a:schemeClr val="dk1"/>
                </a:solidFill>
              </a:rPr>
              <a:t>Boolean - boolean</a:t>
            </a:r>
            <a:endParaRPr sz="2400">
              <a:solidFill>
                <a:schemeClr val="dk1"/>
              </a:solidFill>
            </a:endParaRPr>
          </a:p>
          <a:p>
            <a:pPr indent="0" lvl="0" marL="0" rtl="0" algn="just">
              <a:spcBef>
                <a:spcPts val="480"/>
              </a:spcBef>
              <a:spcAft>
                <a:spcPts val="0"/>
              </a:spcAft>
              <a:buClr>
                <a:schemeClr val="dk1"/>
              </a:buClr>
              <a:buSzPts val="2400"/>
              <a:buNone/>
            </a:pPr>
            <a:r>
              <a:rPr lang="en-US" sz="2400">
                <a:solidFill>
                  <a:schemeClr val="dk1"/>
                </a:solidFill>
              </a:rPr>
              <a:t>Void - void</a:t>
            </a:r>
            <a:endParaRPr/>
          </a:p>
          <a:p>
            <a:pPr indent="0" lvl="0" marL="0" rtl="0" algn="just">
              <a:spcBef>
                <a:spcPts val="480"/>
              </a:spcBef>
              <a:spcAft>
                <a:spcPts val="0"/>
              </a:spcAft>
              <a:buClr>
                <a:schemeClr val="dk1"/>
              </a:buClr>
              <a:buSzPts val="2400"/>
              <a:buNone/>
            </a:pPr>
            <a:r>
              <a:rPr lang="en-US" sz="2400">
                <a:solidFill>
                  <a:schemeClr val="dk1"/>
                </a:solidFill>
              </a:rPr>
              <a:t>Note that all above Wrapper classes are final and cannot be inherited.</a:t>
            </a:r>
            <a:endParaRPr/>
          </a:p>
        </p:txBody>
      </p:sp>
      <p:sp>
        <p:nvSpPr>
          <p:cNvPr id="584" name="Google Shape;584;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4"/>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u="sng"/>
              <a:t>Inner class</a:t>
            </a:r>
            <a:endParaRPr/>
          </a:p>
          <a:p>
            <a:pPr indent="0" lvl="0" marL="0" rtl="0" algn="just">
              <a:spcBef>
                <a:spcPts val="480"/>
              </a:spcBef>
              <a:spcAft>
                <a:spcPts val="0"/>
              </a:spcAft>
              <a:buClr>
                <a:srgbClr val="888888"/>
              </a:buClr>
              <a:buSzPts val="2400"/>
              <a:buNone/>
            </a:pPr>
            <a:r>
              <a:rPr lang="en-US" sz="2400"/>
              <a:t>A class can be defined as a member of another class, or within a method as well.</a:t>
            </a:r>
            <a:endParaRPr/>
          </a:p>
          <a:p>
            <a:pPr indent="0" lvl="0" marL="0" rtl="0" algn="just">
              <a:spcBef>
                <a:spcPts val="480"/>
              </a:spcBef>
              <a:spcAft>
                <a:spcPts val="0"/>
              </a:spcAft>
              <a:buClr>
                <a:srgbClr val="888888"/>
              </a:buClr>
              <a:buSzPts val="2400"/>
              <a:buNone/>
            </a:pPr>
            <a:r>
              <a:t/>
            </a:r>
            <a:endParaRPr sz="2400"/>
          </a:p>
          <a:p>
            <a:pPr indent="0" lvl="0" marL="0" rtl="0" algn="just">
              <a:spcBef>
                <a:spcPts val="480"/>
              </a:spcBef>
              <a:spcAft>
                <a:spcPts val="0"/>
              </a:spcAft>
              <a:buClr>
                <a:srgbClr val="888888"/>
              </a:buClr>
              <a:buSzPts val="2400"/>
              <a:buNone/>
            </a:pPr>
            <a:r>
              <a:rPr lang="en-US" sz="2400"/>
              <a:t>A Inner class within an Outer class, creates a special relationship between them, in which Inner class, can even access private members of Outer class. But methods of Outer class cannot directly access members of Inner class.</a:t>
            </a:r>
            <a:endParaRPr/>
          </a:p>
          <a:p>
            <a:pPr indent="0" lvl="0" marL="0" rtl="0" algn="just">
              <a:spcBef>
                <a:spcPts val="480"/>
              </a:spcBef>
              <a:spcAft>
                <a:spcPts val="0"/>
              </a:spcAft>
              <a:buClr>
                <a:srgbClr val="888888"/>
              </a:buClr>
              <a:buSzPts val="2400"/>
              <a:buNone/>
            </a:pPr>
            <a:r>
              <a:t/>
            </a:r>
            <a:endParaRPr sz="2400"/>
          </a:p>
          <a:p>
            <a:pPr indent="0" lvl="0" marL="0" rtl="0" algn="just">
              <a:spcBef>
                <a:spcPts val="480"/>
              </a:spcBef>
              <a:spcAft>
                <a:spcPts val="0"/>
              </a:spcAft>
              <a:buClr>
                <a:srgbClr val="888888"/>
              </a:buClr>
              <a:buSzPts val="2400"/>
              <a:buNone/>
            </a:pPr>
            <a:r>
              <a:rPr lang="en-US" sz="2400"/>
              <a:t>An Inner class can be declared private, public, protected or static. But Outer class can be either public or default only.</a:t>
            </a:r>
            <a:endParaRPr/>
          </a:p>
          <a:p>
            <a:pPr indent="0" lvl="0" marL="0" rtl="0" algn="just">
              <a:spcBef>
                <a:spcPts val="480"/>
              </a:spcBef>
              <a:spcAft>
                <a:spcPts val="0"/>
              </a:spcAft>
              <a:buClr>
                <a:srgbClr val="888888"/>
              </a:buClr>
              <a:buSzPts val="2400"/>
              <a:buNone/>
            </a:pPr>
            <a:r>
              <a:rPr lang="en-US" sz="2400" u="sng"/>
              <a:t>Inner Interface</a:t>
            </a:r>
            <a:endParaRPr/>
          </a:p>
          <a:p>
            <a:pPr indent="0" lvl="0" marL="0" rtl="0" algn="just">
              <a:spcBef>
                <a:spcPts val="480"/>
              </a:spcBef>
              <a:spcAft>
                <a:spcPts val="0"/>
              </a:spcAft>
              <a:buClr>
                <a:srgbClr val="888888"/>
              </a:buClr>
              <a:buSzPts val="2400"/>
              <a:buNone/>
            </a:pPr>
            <a:r>
              <a:rPr lang="en-US" sz="2400"/>
              <a:t>It is possible to have an interface as a member of another class or interface.</a:t>
            </a:r>
            <a:endParaRPr/>
          </a:p>
          <a:p>
            <a:pPr indent="0" lvl="0" marL="0" rtl="0" algn="just">
              <a:spcBef>
                <a:spcPts val="480"/>
              </a:spcBef>
              <a:spcAft>
                <a:spcPts val="0"/>
              </a:spcAft>
              <a:buClr>
                <a:srgbClr val="888888"/>
              </a:buClr>
              <a:buSzPts val="2400"/>
              <a:buNone/>
            </a:pPr>
            <a:r>
              <a:t/>
            </a:r>
            <a:endParaRPr sz="2400" u="sng"/>
          </a:p>
        </p:txBody>
      </p:sp>
      <p:sp>
        <p:nvSpPr>
          <p:cNvPr id="590" name="Google Shape;590;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5"/>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960"/>
              <a:buNone/>
            </a:pPr>
            <a:r>
              <a:rPr lang="en-US" sz="2960" u="sng">
                <a:solidFill>
                  <a:srgbClr val="FF0000"/>
                </a:solidFill>
              </a:rPr>
              <a:t>Tools available in JDK</a:t>
            </a:r>
            <a:endParaRPr/>
          </a:p>
          <a:p>
            <a:pPr indent="0" lvl="0" marL="0" rtl="0" algn="just">
              <a:lnSpc>
                <a:spcPct val="80000"/>
              </a:lnSpc>
              <a:spcBef>
                <a:spcPts val="444"/>
              </a:spcBef>
              <a:spcAft>
                <a:spcPts val="0"/>
              </a:spcAft>
              <a:buClr>
                <a:srgbClr val="FF0000"/>
              </a:buClr>
              <a:buSzPts val="2220"/>
              <a:buNone/>
            </a:pPr>
            <a:r>
              <a:rPr lang="en-US" sz="2220">
                <a:solidFill>
                  <a:srgbClr val="FF0000"/>
                </a:solidFill>
              </a:rPr>
              <a:t>javac</a:t>
            </a:r>
            <a:r>
              <a:rPr lang="en-US" sz="2220"/>
              <a:t> – to compile a .java file, which produces .class file</a:t>
            </a:r>
            <a:endParaRPr/>
          </a:p>
          <a:p>
            <a:pPr indent="0" lvl="0" marL="0" rtl="0" algn="just">
              <a:lnSpc>
                <a:spcPct val="80000"/>
              </a:lnSpc>
              <a:spcBef>
                <a:spcPts val="444"/>
              </a:spcBef>
              <a:spcAft>
                <a:spcPts val="0"/>
              </a:spcAft>
              <a:buClr>
                <a:srgbClr val="FF0000"/>
              </a:buClr>
              <a:buSzPts val="2220"/>
              <a:buNone/>
            </a:pPr>
            <a:r>
              <a:rPr lang="en-US" sz="2220">
                <a:solidFill>
                  <a:srgbClr val="FF0000"/>
                </a:solidFill>
              </a:rPr>
              <a:t>javadoc</a:t>
            </a:r>
            <a:r>
              <a:rPr lang="en-US" sz="2220"/>
              <a:t> – to generate documentation. Generates HTML documentation files, for the classes and methods available in Application.</a:t>
            </a:r>
            <a:endParaRPr/>
          </a:p>
          <a:p>
            <a:pPr indent="0" lvl="0" marL="0" rtl="0" algn="just">
              <a:lnSpc>
                <a:spcPct val="80000"/>
              </a:lnSpc>
              <a:spcBef>
                <a:spcPts val="444"/>
              </a:spcBef>
              <a:spcAft>
                <a:spcPts val="0"/>
              </a:spcAft>
              <a:buClr>
                <a:srgbClr val="FF0000"/>
              </a:buClr>
              <a:buSzPts val="2220"/>
              <a:buNone/>
            </a:pPr>
            <a:r>
              <a:rPr lang="en-US" sz="2220">
                <a:solidFill>
                  <a:srgbClr val="FF0000"/>
                </a:solidFill>
              </a:rPr>
              <a:t>java </a:t>
            </a:r>
            <a:r>
              <a:rPr lang="en-US" sz="2220"/>
              <a:t>- to run .class file</a:t>
            </a:r>
            <a:endParaRPr/>
          </a:p>
          <a:p>
            <a:pPr indent="0" lvl="0" marL="0" rtl="0" algn="just">
              <a:lnSpc>
                <a:spcPct val="80000"/>
              </a:lnSpc>
              <a:spcBef>
                <a:spcPts val="444"/>
              </a:spcBef>
              <a:spcAft>
                <a:spcPts val="0"/>
              </a:spcAft>
              <a:buClr>
                <a:srgbClr val="FF0000"/>
              </a:buClr>
              <a:buSzPts val="2220"/>
              <a:buNone/>
            </a:pPr>
            <a:r>
              <a:rPr lang="en-US" sz="2220">
                <a:solidFill>
                  <a:srgbClr val="FF0000"/>
                </a:solidFill>
              </a:rPr>
              <a:t>jar</a:t>
            </a:r>
            <a:r>
              <a:rPr lang="en-US" sz="2220"/>
              <a:t> -  to create jar file from set of .class files</a:t>
            </a:r>
            <a:endParaRPr/>
          </a:p>
          <a:p>
            <a:pPr indent="0" lvl="0" marL="0" rtl="0" algn="just">
              <a:lnSpc>
                <a:spcPct val="80000"/>
              </a:lnSpc>
              <a:spcBef>
                <a:spcPts val="444"/>
              </a:spcBef>
              <a:spcAft>
                <a:spcPts val="0"/>
              </a:spcAft>
              <a:buClr>
                <a:srgbClr val="888888"/>
              </a:buClr>
              <a:buSzPts val="2220"/>
              <a:buNone/>
            </a:pPr>
            <a:r>
              <a:t/>
            </a:r>
            <a:endParaRPr sz="2220"/>
          </a:p>
          <a:p>
            <a:pPr indent="0" lvl="0" marL="0" rtl="0" algn="just">
              <a:lnSpc>
                <a:spcPct val="80000"/>
              </a:lnSpc>
              <a:spcBef>
                <a:spcPts val="444"/>
              </a:spcBef>
              <a:spcAft>
                <a:spcPts val="0"/>
              </a:spcAft>
              <a:buClr>
                <a:srgbClr val="888888"/>
              </a:buClr>
              <a:buSzPts val="2220"/>
              <a:buNone/>
            </a:pPr>
            <a:r>
              <a:rPr lang="en-US" sz="2220"/>
              <a:t>How to decompile a .class file, is it possible to encrypt the .class file?</a:t>
            </a:r>
            <a:endParaRPr/>
          </a:p>
          <a:p>
            <a:pPr indent="0" lvl="0" marL="0" rtl="0" algn="just">
              <a:lnSpc>
                <a:spcPct val="80000"/>
              </a:lnSpc>
              <a:spcBef>
                <a:spcPts val="444"/>
              </a:spcBef>
              <a:spcAft>
                <a:spcPts val="0"/>
              </a:spcAft>
              <a:buClr>
                <a:srgbClr val="888888"/>
              </a:buClr>
              <a:buSzPts val="2220"/>
              <a:buNone/>
            </a:pPr>
            <a:r>
              <a:t/>
            </a:r>
            <a:endParaRPr sz="2220"/>
          </a:p>
          <a:p>
            <a:pPr indent="0" lvl="0" marL="0" rtl="0" algn="just">
              <a:lnSpc>
                <a:spcPct val="80000"/>
              </a:lnSpc>
              <a:spcBef>
                <a:spcPts val="444"/>
              </a:spcBef>
              <a:spcAft>
                <a:spcPts val="0"/>
              </a:spcAft>
              <a:buClr>
                <a:srgbClr val="FF0000"/>
              </a:buClr>
              <a:buSzPts val="2220"/>
              <a:buNone/>
            </a:pPr>
            <a:r>
              <a:rPr b="1" lang="en-US" sz="2220" u="sng">
                <a:solidFill>
                  <a:srgbClr val="FF0000"/>
                </a:solidFill>
              </a:rPr>
              <a:t>Environment Variables</a:t>
            </a:r>
            <a:endParaRPr/>
          </a:p>
          <a:p>
            <a:pPr indent="0" lvl="0" marL="0" rtl="0" algn="just">
              <a:lnSpc>
                <a:spcPct val="80000"/>
              </a:lnSpc>
              <a:spcBef>
                <a:spcPts val="444"/>
              </a:spcBef>
              <a:spcAft>
                <a:spcPts val="0"/>
              </a:spcAft>
              <a:buClr>
                <a:srgbClr val="888888"/>
              </a:buClr>
              <a:buSzPts val="2220"/>
              <a:buNone/>
            </a:pPr>
            <a:r>
              <a:rPr b="1" lang="en-US" sz="2220"/>
              <a:t>What is </a:t>
            </a:r>
            <a:r>
              <a:rPr b="1" lang="en-US" sz="2220">
                <a:solidFill>
                  <a:srgbClr val="FF0000"/>
                </a:solidFill>
              </a:rPr>
              <a:t>CLASSPATH</a:t>
            </a:r>
            <a:r>
              <a:rPr b="1" lang="en-US" sz="2220"/>
              <a:t> environment variable?</a:t>
            </a:r>
            <a:endParaRPr/>
          </a:p>
          <a:p>
            <a:pPr indent="0" lvl="0" marL="0" rtl="0" algn="just">
              <a:lnSpc>
                <a:spcPct val="80000"/>
              </a:lnSpc>
              <a:spcBef>
                <a:spcPts val="444"/>
              </a:spcBef>
              <a:spcAft>
                <a:spcPts val="0"/>
              </a:spcAft>
              <a:buClr>
                <a:srgbClr val="888888"/>
              </a:buClr>
              <a:buSzPts val="2220"/>
              <a:buNone/>
            </a:pPr>
            <a:r>
              <a:rPr lang="en-US" sz="2220"/>
              <a:t>CLASSPATH environment variable need to be set with the paths, in which required .class files are available. There can be multiple paths, separated by ;</a:t>
            </a:r>
            <a:endParaRPr/>
          </a:p>
          <a:p>
            <a:pPr indent="0" lvl="0" marL="0" rtl="0" algn="just">
              <a:lnSpc>
                <a:spcPct val="80000"/>
              </a:lnSpc>
              <a:spcBef>
                <a:spcPts val="444"/>
              </a:spcBef>
              <a:spcAft>
                <a:spcPts val="0"/>
              </a:spcAft>
              <a:buClr>
                <a:srgbClr val="888888"/>
              </a:buClr>
              <a:buSzPts val="2220"/>
              <a:buNone/>
            </a:pPr>
            <a:r>
              <a:rPr lang="en-US" sz="2220"/>
              <a:t>Java command searches for .class files in the paths set to CLASSPATH</a:t>
            </a:r>
            <a:endParaRPr/>
          </a:p>
          <a:p>
            <a:pPr indent="0" lvl="0" marL="0" rtl="0" algn="just">
              <a:lnSpc>
                <a:spcPct val="80000"/>
              </a:lnSpc>
              <a:spcBef>
                <a:spcPts val="444"/>
              </a:spcBef>
              <a:spcAft>
                <a:spcPts val="0"/>
              </a:spcAft>
              <a:buClr>
                <a:srgbClr val="888888"/>
              </a:buClr>
              <a:buSzPts val="2220"/>
              <a:buNone/>
            </a:pPr>
            <a:r>
              <a:rPr lang="en-US" sz="2220"/>
              <a:t> </a:t>
            </a:r>
            <a:endParaRPr/>
          </a:p>
          <a:p>
            <a:pPr indent="0" lvl="0" marL="0" rtl="0" algn="just">
              <a:lnSpc>
                <a:spcPct val="80000"/>
              </a:lnSpc>
              <a:spcBef>
                <a:spcPts val="444"/>
              </a:spcBef>
              <a:spcAft>
                <a:spcPts val="0"/>
              </a:spcAft>
              <a:buClr>
                <a:srgbClr val="888888"/>
              </a:buClr>
              <a:buSzPts val="2220"/>
              <a:buNone/>
            </a:pPr>
            <a:r>
              <a:rPr lang="en-US" sz="2220"/>
              <a:t>Java – version to find java version installed on your system. </a:t>
            </a:r>
            <a:endParaRPr/>
          </a:p>
          <a:p>
            <a:pPr indent="0" lvl="0" marL="0" rtl="0" algn="just">
              <a:lnSpc>
                <a:spcPct val="80000"/>
              </a:lnSpc>
              <a:spcBef>
                <a:spcPts val="444"/>
              </a:spcBef>
              <a:spcAft>
                <a:spcPts val="0"/>
              </a:spcAft>
              <a:buClr>
                <a:srgbClr val="888888"/>
              </a:buClr>
              <a:buSzPts val="2220"/>
              <a:buNone/>
            </a:pPr>
            <a:r>
              <a:rPr lang="en-US" sz="2220"/>
              <a:t>Can multiple Java versions be installed on a single machine, simultaneously?</a:t>
            </a:r>
            <a:endParaRPr/>
          </a:p>
          <a:p>
            <a:pPr indent="0" lvl="0" marL="0" rtl="0" algn="just">
              <a:lnSpc>
                <a:spcPct val="80000"/>
              </a:lnSpc>
              <a:spcBef>
                <a:spcPts val="444"/>
              </a:spcBef>
              <a:spcAft>
                <a:spcPts val="0"/>
              </a:spcAft>
              <a:buClr>
                <a:srgbClr val="FF0000"/>
              </a:buClr>
              <a:buSzPts val="2220"/>
              <a:buNone/>
            </a:pPr>
            <a:r>
              <a:rPr b="1" lang="en-US" sz="2220">
                <a:solidFill>
                  <a:srgbClr val="FF0000"/>
                </a:solidFill>
              </a:rPr>
              <a:t>JAVA_HOME</a:t>
            </a:r>
            <a:r>
              <a:rPr b="1" lang="en-US" sz="2220"/>
              <a:t> environment variable</a:t>
            </a:r>
            <a:r>
              <a:rPr lang="en-US" sz="2220"/>
              <a:t> points to the directory where the Java runtime environment (JRE) is installed on your computer.</a:t>
            </a:r>
            <a:endParaRPr/>
          </a:p>
          <a:p>
            <a:pPr indent="0" lvl="0" marL="0" rtl="0" algn="just">
              <a:lnSpc>
                <a:spcPct val="80000"/>
              </a:lnSpc>
              <a:spcBef>
                <a:spcPts val="444"/>
              </a:spcBef>
              <a:spcAft>
                <a:spcPts val="0"/>
              </a:spcAft>
              <a:buClr>
                <a:srgbClr val="888888"/>
              </a:buClr>
              <a:buSzPts val="2220"/>
              <a:buNone/>
            </a:pPr>
            <a:r>
              <a:t/>
            </a:r>
            <a:endParaRPr sz="2220"/>
          </a:p>
        </p:txBody>
      </p:sp>
      <p:sp>
        <p:nvSpPr>
          <p:cNvPr id="596" name="Google Shape;596;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6"/>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u="sng"/>
              <a:t>Environment variables</a:t>
            </a:r>
            <a:endParaRPr/>
          </a:p>
          <a:p>
            <a:pPr indent="0" lvl="0" marL="0" rtl="0" algn="just">
              <a:spcBef>
                <a:spcPts val="480"/>
              </a:spcBef>
              <a:spcAft>
                <a:spcPts val="0"/>
              </a:spcAft>
              <a:buClr>
                <a:srgbClr val="888888"/>
              </a:buClr>
              <a:buSzPts val="2400"/>
              <a:buNone/>
            </a:pPr>
            <a:r>
              <a:rPr lang="en-US" sz="2400"/>
              <a:t>Set the </a:t>
            </a:r>
            <a:r>
              <a:rPr lang="en-US" sz="2400">
                <a:solidFill>
                  <a:srgbClr val="FF0000"/>
                </a:solidFill>
              </a:rPr>
              <a:t>PATH</a:t>
            </a:r>
            <a:r>
              <a:rPr lang="en-US" sz="2400"/>
              <a:t> environment variable if you want to be able to conveniently run the executables (javac.exe, java.exe, javadoc.exe, and so on) from any directory without having to type the full path of the command. If PATH variable is not set, you need to specify the full path to the executable every time you run it, such as:</a:t>
            </a:r>
            <a:endParaRPr/>
          </a:p>
          <a:p>
            <a:pPr indent="0" lvl="0" marL="0" rtl="0" algn="just">
              <a:spcBef>
                <a:spcPts val="480"/>
              </a:spcBef>
              <a:spcAft>
                <a:spcPts val="0"/>
              </a:spcAft>
              <a:buClr>
                <a:srgbClr val="888888"/>
              </a:buClr>
              <a:buSzPts val="2400"/>
              <a:buNone/>
            </a:pPr>
            <a:r>
              <a:rPr lang="en-US" sz="2400"/>
              <a:t>C:\Java\jdk1.7.0\bin\javac MyClass.java </a:t>
            </a:r>
            <a:endParaRPr/>
          </a:p>
          <a:p>
            <a:pPr indent="0" lvl="0" marL="0" rtl="0" algn="just">
              <a:spcBef>
                <a:spcPts val="480"/>
              </a:spcBef>
              <a:spcAft>
                <a:spcPts val="0"/>
              </a:spcAft>
              <a:buClr>
                <a:srgbClr val="888888"/>
              </a:buClr>
              <a:buSzPts val="2400"/>
              <a:buNone/>
            </a:pPr>
            <a:r>
              <a:rPr lang="en-US" sz="2400"/>
              <a:t>The PATH environment variable is a series of directories separated by semicolons (;). Microsoft Windows looks for programs in the PATH directories in order, from left to right. You should have only one bin directory for the JDK in the path at a time (those following the first are ignored), so if one is already present, you can update that particular entry.</a:t>
            </a:r>
            <a:endParaRPr/>
          </a:p>
          <a:p>
            <a:pPr indent="0" lvl="0" marL="0" rtl="0" algn="just">
              <a:spcBef>
                <a:spcPts val="480"/>
              </a:spcBef>
              <a:spcAft>
                <a:spcPts val="0"/>
              </a:spcAft>
              <a:buClr>
                <a:srgbClr val="888888"/>
              </a:buClr>
              <a:buSzPts val="2400"/>
              <a:buNone/>
            </a:pPr>
            <a:r>
              <a:t/>
            </a:r>
            <a:endParaRPr sz="2400"/>
          </a:p>
        </p:txBody>
      </p:sp>
      <p:sp>
        <p:nvSpPr>
          <p:cNvPr id="602" name="Google Shape;602;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7"/>
          <p:cNvSpPr txBox="1"/>
          <p:nvPr>
            <p:ph idx="1" type="subTitle"/>
          </p:nvPr>
        </p:nvSpPr>
        <p:spPr>
          <a:xfrm>
            <a:off x="304800" y="228600"/>
            <a:ext cx="8610600" cy="6477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u="sng"/>
              <a:t>Naming Convention</a:t>
            </a:r>
            <a:endParaRPr/>
          </a:p>
          <a:p>
            <a:pPr indent="0" lvl="0" marL="0" rtl="0" algn="just">
              <a:spcBef>
                <a:spcPts val="560"/>
              </a:spcBef>
              <a:spcAft>
                <a:spcPts val="0"/>
              </a:spcAft>
              <a:buClr>
                <a:srgbClr val="888888"/>
              </a:buClr>
              <a:buSzPts val="2800"/>
              <a:buNone/>
            </a:pPr>
            <a:r>
              <a:rPr lang="en-US" sz="2800"/>
              <a:t>Java </a:t>
            </a:r>
            <a:r>
              <a:rPr b="1" lang="en-US" sz="2800"/>
              <a:t>naming convention</a:t>
            </a:r>
            <a:r>
              <a:rPr lang="en-US" sz="2800"/>
              <a:t> is a rule to follow , for identifiers such as class, package, variable, constant, method etc.</a:t>
            </a:r>
            <a:endParaRPr/>
          </a:p>
          <a:p>
            <a:pPr indent="0" lvl="0" marL="0" rtl="0" algn="just">
              <a:spcBef>
                <a:spcPts val="560"/>
              </a:spcBef>
              <a:spcAft>
                <a:spcPts val="0"/>
              </a:spcAft>
              <a:buClr>
                <a:srgbClr val="888888"/>
              </a:buClr>
              <a:buSzPts val="2800"/>
              <a:buNone/>
            </a:pPr>
            <a:r>
              <a:rPr lang="en-US" sz="2800"/>
              <a:t>But, it is not forced to follow. So, it is known as convention not rule.</a:t>
            </a:r>
            <a:endParaRPr/>
          </a:p>
          <a:p>
            <a:pPr indent="0" lvl="0" marL="0" rtl="0" algn="just">
              <a:spcBef>
                <a:spcPts val="560"/>
              </a:spcBef>
              <a:spcAft>
                <a:spcPts val="0"/>
              </a:spcAft>
              <a:buClr>
                <a:srgbClr val="888888"/>
              </a:buClr>
              <a:buSzPts val="2800"/>
              <a:buNone/>
            </a:pPr>
            <a:r>
              <a:t/>
            </a:r>
            <a:endParaRPr sz="2800"/>
          </a:p>
          <a:p>
            <a:pPr indent="0" lvl="0" marL="0" rtl="0" algn="just">
              <a:spcBef>
                <a:spcPts val="560"/>
              </a:spcBef>
              <a:spcAft>
                <a:spcPts val="0"/>
              </a:spcAft>
              <a:buClr>
                <a:srgbClr val="888888"/>
              </a:buClr>
              <a:buSzPts val="2800"/>
              <a:buNone/>
            </a:pPr>
            <a:r>
              <a:t/>
            </a:r>
            <a:endParaRPr sz="2800"/>
          </a:p>
          <a:p>
            <a:pPr indent="0" lvl="0" marL="0" rtl="0" algn="just">
              <a:spcBef>
                <a:spcPts val="560"/>
              </a:spcBef>
              <a:spcAft>
                <a:spcPts val="0"/>
              </a:spcAft>
              <a:buClr>
                <a:srgbClr val="888888"/>
              </a:buClr>
              <a:buSzPts val="2800"/>
              <a:buNone/>
            </a:pPr>
            <a:r>
              <a:t/>
            </a:r>
            <a:endParaRPr sz="2800"/>
          </a:p>
          <a:p>
            <a:pPr indent="0" lvl="0" marL="0" rtl="0" algn="just">
              <a:spcBef>
                <a:spcPts val="560"/>
              </a:spcBef>
              <a:spcAft>
                <a:spcPts val="0"/>
              </a:spcAft>
              <a:buClr>
                <a:srgbClr val="888888"/>
              </a:buClr>
              <a:buSzPts val="2800"/>
              <a:buNone/>
            </a:pPr>
            <a:r>
              <a:t/>
            </a:r>
            <a:endParaRPr sz="2800"/>
          </a:p>
          <a:p>
            <a:pPr indent="0" lvl="0" marL="0" rtl="0" algn="just">
              <a:spcBef>
                <a:spcPts val="560"/>
              </a:spcBef>
              <a:spcAft>
                <a:spcPts val="0"/>
              </a:spcAft>
              <a:buClr>
                <a:srgbClr val="888888"/>
              </a:buClr>
              <a:buSzPts val="2800"/>
              <a:buNone/>
            </a:pPr>
            <a:r>
              <a:t/>
            </a:r>
            <a:endParaRPr sz="2800"/>
          </a:p>
          <a:p>
            <a:pPr indent="0" lvl="0" marL="0" rtl="0" algn="just">
              <a:spcBef>
                <a:spcPts val="560"/>
              </a:spcBef>
              <a:spcAft>
                <a:spcPts val="0"/>
              </a:spcAft>
              <a:buClr>
                <a:srgbClr val="888888"/>
              </a:buClr>
              <a:buSzPts val="2800"/>
              <a:buNone/>
            </a:pPr>
            <a:r>
              <a:t/>
            </a:r>
            <a:endParaRPr sz="2800"/>
          </a:p>
          <a:p>
            <a:pPr indent="0" lvl="0" marL="0" rtl="0" algn="just">
              <a:spcBef>
                <a:spcPts val="560"/>
              </a:spcBef>
              <a:spcAft>
                <a:spcPts val="0"/>
              </a:spcAft>
              <a:buClr>
                <a:srgbClr val="888888"/>
              </a:buClr>
              <a:buSzPts val="2800"/>
              <a:buNone/>
            </a:pPr>
            <a:r>
              <a:rPr lang="en-US" sz="2800"/>
              <a:t>Java follows camelcase syntax for naming the class, interface, method and variable.</a:t>
            </a:r>
            <a:endParaRPr/>
          </a:p>
          <a:p>
            <a:pPr indent="0" lvl="0" marL="0" rtl="0" algn="ctr">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t/>
            </a:r>
            <a:endParaRPr/>
          </a:p>
        </p:txBody>
      </p:sp>
      <p:pic>
        <p:nvPicPr>
          <p:cNvPr id="608" name="Google Shape;608;p77"/>
          <p:cNvPicPr preferRelativeResize="0"/>
          <p:nvPr/>
        </p:nvPicPr>
        <p:blipFill rotWithShape="1">
          <a:blip r:embed="rId3">
            <a:alphaModFix/>
          </a:blip>
          <a:srcRect b="0" l="0" r="0" t="0"/>
          <a:stretch/>
        </p:blipFill>
        <p:spPr>
          <a:xfrm>
            <a:off x="0" y="2590800"/>
            <a:ext cx="9239250" cy="3200400"/>
          </a:xfrm>
          <a:prstGeom prst="rect">
            <a:avLst/>
          </a:prstGeom>
          <a:noFill/>
          <a:ln>
            <a:noFill/>
          </a:ln>
        </p:spPr>
      </p:pic>
      <p:sp>
        <p:nvSpPr>
          <p:cNvPr id="609" name="Google Shape;609;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8"/>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3200"/>
              <a:buNone/>
            </a:pPr>
            <a:r>
              <a:rPr b="1" lang="en-US" u="sng">
                <a:solidFill>
                  <a:srgbClr val="FF0000"/>
                </a:solidFill>
              </a:rPr>
              <a:t>String Constant pool</a:t>
            </a:r>
            <a:endParaRPr u="sng">
              <a:solidFill>
                <a:srgbClr val="FF0000"/>
              </a:solidFill>
            </a:endParaRPr>
          </a:p>
          <a:p>
            <a:pPr indent="0" lvl="0" marL="0" rtl="0" algn="l">
              <a:spcBef>
                <a:spcPts val="640"/>
              </a:spcBef>
              <a:spcAft>
                <a:spcPts val="0"/>
              </a:spcAft>
              <a:buClr>
                <a:srgbClr val="888888"/>
              </a:buClr>
              <a:buSzPts val="3200"/>
              <a:buNone/>
            </a:pPr>
            <a:br>
              <a:rPr lang="en-US"/>
            </a:br>
            <a:r>
              <a:rPr lang="en-US"/>
              <a:t>When we use double quotes to create a String, it first looks for String with same value in the String pool, if found it just returns the reference else it creates a new String in the pool and then returns the reference.</a:t>
            </a:r>
            <a:endParaRPr/>
          </a:p>
          <a:p>
            <a:pPr indent="0" lvl="0" marL="0" rtl="0" algn="l">
              <a:spcBef>
                <a:spcPts val="640"/>
              </a:spcBef>
              <a:spcAft>
                <a:spcPts val="0"/>
              </a:spcAft>
              <a:buClr>
                <a:srgbClr val="888888"/>
              </a:buClr>
              <a:buSzPts val="3200"/>
              <a:buNone/>
            </a:pPr>
            <a:r>
              <a:rPr lang="en-US"/>
              <a:t>However using </a:t>
            </a:r>
            <a:r>
              <a:rPr i="1" lang="en-US"/>
              <a:t>new</a:t>
            </a:r>
            <a:r>
              <a:rPr lang="en-US"/>
              <a:t> operator, we force String class to create a new String object in heap space. </a:t>
            </a:r>
            <a:endParaRPr/>
          </a:p>
          <a:p>
            <a:pPr indent="0" lvl="0" marL="0" rtl="0" algn="l">
              <a:spcBef>
                <a:spcPts val="640"/>
              </a:spcBef>
              <a:spcAft>
                <a:spcPts val="0"/>
              </a:spcAft>
              <a:buClr>
                <a:srgbClr val="888888"/>
              </a:buClr>
              <a:buSzPts val="3200"/>
              <a:buNone/>
            </a:pPr>
            <a:r>
              <a:t/>
            </a:r>
            <a:endParaRPr/>
          </a:p>
          <a:p>
            <a:pPr indent="0" lvl="0" marL="0" rtl="0" algn="l">
              <a:spcBef>
                <a:spcPts val="640"/>
              </a:spcBef>
              <a:spcAft>
                <a:spcPts val="0"/>
              </a:spcAft>
              <a:buClr>
                <a:srgbClr val="888888"/>
              </a:buClr>
              <a:buSzPts val="3200"/>
              <a:buNone/>
            </a:pPr>
            <a:r>
              <a:rPr b="1" lang="en-US"/>
              <a:t>String Constant Pool is an example for Fly Weight Design Pattern.</a:t>
            </a:r>
            <a:endParaRPr b="1"/>
          </a:p>
        </p:txBody>
      </p:sp>
      <p:sp>
        <p:nvSpPr>
          <p:cNvPr id="615" name="Google Shape;615;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9"/>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u="sng"/>
              <a:t>Java.lang.Math</a:t>
            </a:r>
            <a:endParaRPr u="sng"/>
          </a:p>
          <a:p>
            <a:pPr indent="0" lvl="0" marL="0" rtl="0" algn="just">
              <a:spcBef>
                <a:spcPts val="480"/>
              </a:spcBef>
              <a:spcAft>
                <a:spcPts val="0"/>
              </a:spcAft>
              <a:buClr>
                <a:srgbClr val="888888"/>
              </a:buClr>
              <a:buSzPts val="2400"/>
              <a:buNone/>
            </a:pPr>
            <a:r>
              <a:rPr lang="en-US" sz="2400"/>
              <a:t>Below are the methods available in Math class</a:t>
            </a:r>
            <a:endParaRPr/>
          </a:p>
          <a:p>
            <a:pPr indent="0" lvl="0" marL="0" rtl="0" algn="just">
              <a:spcBef>
                <a:spcPts val="480"/>
              </a:spcBef>
              <a:spcAft>
                <a:spcPts val="0"/>
              </a:spcAft>
              <a:buClr>
                <a:srgbClr val="888888"/>
              </a:buClr>
              <a:buSzPts val="2400"/>
              <a:buNone/>
            </a:pPr>
            <a:r>
              <a:rPr lang="en-US" sz="2400"/>
              <a:t>sin, cos, tan, exp, log, pow, sqrt</a:t>
            </a:r>
            <a:endParaRPr sz="2400"/>
          </a:p>
          <a:p>
            <a:pPr indent="0" lvl="0" marL="0" rtl="0" algn="just">
              <a:spcBef>
                <a:spcPts val="480"/>
              </a:spcBef>
              <a:spcAft>
                <a:spcPts val="0"/>
              </a:spcAft>
              <a:buClr>
                <a:srgbClr val="888888"/>
              </a:buClr>
              <a:buSzPts val="2400"/>
              <a:buNone/>
            </a:pPr>
            <a:r>
              <a:t/>
            </a:r>
            <a:endParaRPr sz="2400"/>
          </a:p>
          <a:p>
            <a:pPr indent="0" lvl="0" marL="0" rtl="0" algn="just">
              <a:spcBef>
                <a:spcPts val="480"/>
              </a:spcBef>
              <a:spcAft>
                <a:spcPts val="0"/>
              </a:spcAft>
              <a:buClr>
                <a:srgbClr val="888888"/>
              </a:buClr>
              <a:buSzPts val="2400"/>
              <a:buNone/>
            </a:pPr>
            <a:r>
              <a:rPr b="1" lang="en-US" sz="2400" u="sng"/>
              <a:t>abstract keyword: </a:t>
            </a:r>
            <a:r>
              <a:rPr lang="en-US" sz="2400"/>
              <a:t>A class declared as abstract cannot be instantiated. An abstract class may have abstract methods. An abstract method is method with only declaration, body for abstract methods is provided by derived classes. An abstract class may have constructor.</a:t>
            </a:r>
            <a:endParaRPr/>
          </a:p>
          <a:p>
            <a:pPr indent="0" lvl="0" marL="0" rtl="0" algn="just">
              <a:spcBef>
                <a:spcPts val="480"/>
              </a:spcBef>
              <a:spcAft>
                <a:spcPts val="0"/>
              </a:spcAft>
              <a:buClr>
                <a:srgbClr val="888888"/>
              </a:buClr>
              <a:buSzPts val="2400"/>
              <a:buNone/>
            </a:pPr>
            <a:r>
              <a:rPr lang="en-US" sz="2400"/>
              <a:t>	Note that interface and methods declared in interface by default are abstract, though abstract keyword can be explicitly used for interface or its methods.</a:t>
            </a:r>
            <a:endParaRPr/>
          </a:p>
        </p:txBody>
      </p:sp>
      <p:sp>
        <p:nvSpPr>
          <p:cNvPr id="621" name="Google Shape;621;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0"/>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lang="en-US" u="sng">
                <a:solidFill>
                  <a:srgbClr val="FF0000"/>
                </a:solidFill>
              </a:rPr>
              <a:t>javadoc command</a:t>
            </a:r>
            <a:endParaRPr/>
          </a:p>
          <a:p>
            <a:pPr indent="0" lvl="0" marL="0" rtl="0" algn="just">
              <a:spcBef>
                <a:spcPts val="480"/>
              </a:spcBef>
              <a:spcAft>
                <a:spcPts val="0"/>
              </a:spcAft>
              <a:buClr>
                <a:srgbClr val="888888"/>
              </a:buClr>
              <a:buSzPts val="2400"/>
              <a:buNone/>
            </a:pPr>
            <a:r>
              <a:rPr lang="en-US" sz="2400"/>
              <a:t>Javadoc command is used to generate html documentation files.</a:t>
            </a:r>
            <a:endParaRPr/>
          </a:p>
          <a:p>
            <a:pPr indent="0" lvl="0" marL="0" rtl="0" algn="just">
              <a:spcBef>
                <a:spcPts val="480"/>
              </a:spcBef>
              <a:spcAft>
                <a:spcPts val="0"/>
              </a:spcAft>
              <a:buClr>
                <a:srgbClr val="888888"/>
              </a:buClr>
              <a:buSzPts val="2400"/>
              <a:buNone/>
            </a:pPr>
            <a:r>
              <a:rPr lang="en-US" sz="2400"/>
              <a:t>Documentation comment is /** documentation here */</a:t>
            </a:r>
            <a:endParaRPr/>
          </a:p>
          <a:p>
            <a:pPr indent="0" lvl="0" marL="0" rtl="0" algn="just">
              <a:spcBef>
                <a:spcPts val="480"/>
              </a:spcBef>
              <a:spcAft>
                <a:spcPts val="0"/>
              </a:spcAft>
              <a:buClr>
                <a:srgbClr val="888888"/>
              </a:buClr>
              <a:buSzPts val="2400"/>
              <a:buNone/>
            </a:pPr>
            <a:r>
              <a:rPr lang="en-US" sz="2400"/>
              <a:t>Eg. </a:t>
            </a:r>
            <a:endParaRPr/>
          </a:p>
          <a:p>
            <a:pPr indent="0" lvl="0" marL="0" rtl="0" algn="just">
              <a:spcBef>
                <a:spcPts val="340"/>
              </a:spcBef>
              <a:spcAft>
                <a:spcPts val="0"/>
              </a:spcAft>
              <a:buClr>
                <a:srgbClr val="888888"/>
              </a:buClr>
              <a:buSzPts val="1700"/>
              <a:buNone/>
            </a:pPr>
            <a:r>
              <a:rPr lang="en-US" sz="1700"/>
              <a:t>/**</a:t>
            </a:r>
            <a:endParaRPr/>
          </a:p>
          <a:p>
            <a:pPr indent="0" lvl="0" marL="0" rtl="0" algn="just">
              <a:spcBef>
                <a:spcPts val="340"/>
              </a:spcBef>
              <a:spcAft>
                <a:spcPts val="0"/>
              </a:spcAft>
              <a:buClr>
                <a:srgbClr val="888888"/>
              </a:buClr>
              <a:buSzPts val="1700"/>
              <a:buNone/>
            </a:pPr>
            <a:r>
              <a:rPr lang="en-US" sz="1700"/>
              <a:t>* The HelloWorld program implements an application that</a:t>
            </a:r>
            <a:endParaRPr/>
          </a:p>
          <a:p>
            <a:pPr indent="0" lvl="0" marL="0" rtl="0" algn="just">
              <a:spcBef>
                <a:spcPts val="340"/>
              </a:spcBef>
              <a:spcAft>
                <a:spcPts val="0"/>
              </a:spcAft>
              <a:buClr>
                <a:srgbClr val="888888"/>
              </a:buClr>
              <a:buSzPts val="1700"/>
              <a:buNone/>
            </a:pPr>
            <a:r>
              <a:rPr lang="en-US" sz="1700"/>
              <a:t>* simply displays "Hello World!" to the standard output.</a:t>
            </a:r>
            <a:endParaRPr/>
          </a:p>
          <a:p>
            <a:pPr indent="0" lvl="0" marL="0" rtl="0" algn="just">
              <a:spcBef>
                <a:spcPts val="340"/>
              </a:spcBef>
              <a:spcAft>
                <a:spcPts val="0"/>
              </a:spcAft>
              <a:buClr>
                <a:srgbClr val="888888"/>
              </a:buClr>
              <a:buSzPts val="1700"/>
              <a:buNone/>
            </a:pPr>
            <a:r>
              <a:rPr lang="en-US" sz="1700"/>
              <a:t>*</a:t>
            </a:r>
            <a:endParaRPr/>
          </a:p>
          <a:p>
            <a:pPr indent="0" lvl="0" marL="0" rtl="0" algn="just">
              <a:spcBef>
                <a:spcPts val="340"/>
              </a:spcBef>
              <a:spcAft>
                <a:spcPts val="0"/>
              </a:spcAft>
              <a:buClr>
                <a:srgbClr val="888888"/>
              </a:buClr>
              <a:buSzPts val="1700"/>
              <a:buNone/>
            </a:pPr>
            <a:r>
              <a:rPr lang="en-US" sz="1700"/>
              <a:t>* @author  Test Author</a:t>
            </a:r>
            <a:endParaRPr/>
          </a:p>
          <a:p>
            <a:pPr indent="0" lvl="0" marL="0" rtl="0" algn="just">
              <a:spcBef>
                <a:spcPts val="340"/>
              </a:spcBef>
              <a:spcAft>
                <a:spcPts val="0"/>
              </a:spcAft>
              <a:buClr>
                <a:srgbClr val="888888"/>
              </a:buClr>
              <a:buSzPts val="1700"/>
              <a:buNone/>
            </a:pPr>
            <a:r>
              <a:rPr lang="en-US" sz="1700"/>
              <a:t>* @version 1.0</a:t>
            </a:r>
            <a:endParaRPr/>
          </a:p>
          <a:p>
            <a:pPr indent="0" lvl="0" marL="0" rtl="0" algn="just">
              <a:spcBef>
                <a:spcPts val="340"/>
              </a:spcBef>
              <a:spcAft>
                <a:spcPts val="0"/>
              </a:spcAft>
              <a:buClr>
                <a:srgbClr val="888888"/>
              </a:buClr>
              <a:buSzPts val="1700"/>
              <a:buNone/>
            </a:pPr>
            <a:r>
              <a:rPr lang="en-US" sz="1700"/>
              <a:t>* @since   05-05-2016</a:t>
            </a:r>
            <a:endParaRPr/>
          </a:p>
          <a:p>
            <a:pPr indent="0" lvl="0" marL="0" rtl="0" algn="just">
              <a:spcBef>
                <a:spcPts val="340"/>
              </a:spcBef>
              <a:spcAft>
                <a:spcPts val="0"/>
              </a:spcAft>
              <a:buClr>
                <a:srgbClr val="888888"/>
              </a:buClr>
              <a:buSzPts val="1700"/>
              <a:buNone/>
            </a:pPr>
            <a:r>
              <a:rPr lang="en-US" sz="1700"/>
              <a:t>*/</a:t>
            </a:r>
            <a:endParaRPr/>
          </a:p>
          <a:p>
            <a:pPr indent="0" lvl="0" marL="0" rtl="0" algn="just">
              <a:spcBef>
                <a:spcPts val="340"/>
              </a:spcBef>
              <a:spcAft>
                <a:spcPts val="0"/>
              </a:spcAft>
              <a:buClr>
                <a:srgbClr val="888888"/>
              </a:buClr>
              <a:buSzPts val="1700"/>
              <a:buNone/>
            </a:pPr>
            <a:r>
              <a:rPr lang="en-US" sz="1700"/>
              <a:t>public class abc{</a:t>
            </a:r>
            <a:endParaRPr/>
          </a:p>
          <a:p>
            <a:pPr indent="0" lvl="0" marL="0" rtl="0" algn="just">
              <a:spcBef>
                <a:spcPts val="340"/>
              </a:spcBef>
              <a:spcAft>
                <a:spcPts val="0"/>
              </a:spcAft>
              <a:buClr>
                <a:srgbClr val="888888"/>
              </a:buClr>
              <a:buSzPts val="1700"/>
              <a:buNone/>
            </a:pPr>
            <a:r>
              <a:rPr lang="en-US" sz="1700"/>
              <a:t>    public static void main(String[] a) {</a:t>
            </a:r>
            <a:endParaRPr/>
          </a:p>
          <a:p>
            <a:pPr indent="0" lvl="0" marL="0" rtl="0" algn="just">
              <a:spcBef>
                <a:spcPts val="340"/>
              </a:spcBef>
              <a:spcAft>
                <a:spcPts val="0"/>
              </a:spcAft>
              <a:buClr>
                <a:srgbClr val="888888"/>
              </a:buClr>
              <a:buSzPts val="1700"/>
              <a:buNone/>
            </a:pPr>
            <a:r>
              <a:rPr lang="en-US" sz="1700"/>
              <a:t>        System.out.println("Hello World");</a:t>
            </a:r>
            <a:endParaRPr/>
          </a:p>
          <a:p>
            <a:pPr indent="0" lvl="0" marL="0" rtl="0" algn="just">
              <a:spcBef>
                <a:spcPts val="340"/>
              </a:spcBef>
              <a:spcAft>
                <a:spcPts val="0"/>
              </a:spcAft>
              <a:buClr>
                <a:srgbClr val="888888"/>
              </a:buClr>
              <a:buSzPts val="1700"/>
              <a:buNone/>
            </a:pPr>
            <a:r>
              <a:rPr lang="en-US" sz="1700"/>
              <a:t>    }</a:t>
            </a:r>
            <a:endParaRPr/>
          </a:p>
          <a:p>
            <a:pPr indent="0" lvl="0" marL="0" rtl="0" algn="just">
              <a:spcBef>
                <a:spcPts val="340"/>
              </a:spcBef>
              <a:spcAft>
                <a:spcPts val="0"/>
              </a:spcAft>
              <a:buClr>
                <a:srgbClr val="888888"/>
              </a:buClr>
              <a:buSzPts val="1700"/>
              <a:buNone/>
            </a:pPr>
            <a:r>
              <a:rPr lang="en-US" sz="1700"/>
              <a:t>}</a:t>
            </a:r>
            <a:endParaRPr/>
          </a:p>
          <a:p>
            <a:pPr indent="0" lvl="0" marL="0" rtl="0" algn="just">
              <a:spcBef>
                <a:spcPts val="340"/>
              </a:spcBef>
              <a:spcAft>
                <a:spcPts val="0"/>
              </a:spcAft>
              <a:buClr>
                <a:srgbClr val="888888"/>
              </a:buClr>
              <a:buSzPts val="1700"/>
              <a:buNone/>
            </a:pPr>
            <a:r>
              <a:rPr lang="en-US" sz="1700"/>
              <a:t>__________________</a:t>
            </a:r>
            <a:endParaRPr/>
          </a:p>
          <a:p>
            <a:pPr indent="0" lvl="0" marL="0" rtl="0" algn="just">
              <a:spcBef>
                <a:spcPts val="340"/>
              </a:spcBef>
              <a:spcAft>
                <a:spcPts val="0"/>
              </a:spcAft>
              <a:buClr>
                <a:srgbClr val="FF0000"/>
              </a:buClr>
              <a:buSzPts val="1700"/>
              <a:buNone/>
            </a:pPr>
            <a:r>
              <a:rPr lang="en-US" sz="1700">
                <a:solidFill>
                  <a:srgbClr val="FF0000"/>
                </a:solidFill>
              </a:rPr>
              <a:t>javadoc abc.java</a:t>
            </a:r>
            <a:endParaRPr/>
          </a:p>
        </p:txBody>
      </p:sp>
      <p:sp>
        <p:nvSpPr>
          <p:cNvPr id="627" name="Google Shape;627;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1"/>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b="1" lang="en-US"/>
              <a:t>jps - Java Virtual Machine Process Status Tool</a:t>
            </a:r>
            <a:endParaRPr/>
          </a:p>
          <a:p>
            <a:pPr indent="0" lvl="0" marL="0" rtl="0" algn="ctr">
              <a:spcBef>
                <a:spcPts val="640"/>
              </a:spcBef>
              <a:spcAft>
                <a:spcPts val="0"/>
              </a:spcAft>
              <a:buClr>
                <a:srgbClr val="888888"/>
              </a:buClr>
              <a:buSzPts val="3200"/>
              <a:buNone/>
            </a:pPr>
            <a:r>
              <a:rPr lang="en-US"/>
              <a:t>The </a:t>
            </a:r>
            <a:r>
              <a:rPr b="1" lang="en-US"/>
              <a:t>jps</a:t>
            </a:r>
            <a:r>
              <a:rPr lang="en-US"/>
              <a:t> tool lists the instrumented HotSpot Java Virtual Machines (JVMs) on the target system. The tool is limited to reporting information on JVMs for which it has the access permissions.</a:t>
            </a:r>
            <a:endParaRPr/>
          </a:p>
          <a:p>
            <a:pPr indent="0" lvl="0" marL="0" rtl="0" algn="ctr">
              <a:spcBef>
                <a:spcPts val="640"/>
              </a:spcBef>
              <a:spcAft>
                <a:spcPts val="0"/>
              </a:spcAft>
              <a:buClr>
                <a:srgbClr val="888888"/>
              </a:buClr>
              <a:buSzPts val="3200"/>
              <a:buNone/>
            </a:pPr>
            <a:br>
              <a:rPr lang="en-US"/>
            </a:br>
            <a:endParaRPr b="1"/>
          </a:p>
        </p:txBody>
      </p:sp>
      <p:sp>
        <p:nvSpPr>
          <p:cNvPr id="633" name="Google Shape;633;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888888"/>
              </a:buClr>
              <a:buSzPts val="3600"/>
              <a:buNone/>
            </a:pPr>
            <a:r>
              <a:rPr lang="en-US" sz="3600"/>
              <a:t>Primitive or Basic Java data Types</a:t>
            </a:r>
            <a:endParaRPr/>
          </a:p>
          <a:p>
            <a:pPr indent="0" lvl="0" marL="0" rtl="0" algn="l">
              <a:lnSpc>
                <a:spcPct val="80000"/>
              </a:lnSpc>
              <a:spcBef>
                <a:spcPts val="500"/>
              </a:spcBef>
              <a:spcAft>
                <a:spcPts val="0"/>
              </a:spcAft>
              <a:buClr>
                <a:srgbClr val="FF0000"/>
              </a:buClr>
              <a:buSzPts val="2500"/>
              <a:buNone/>
            </a:pPr>
            <a:r>
              <a:rPr lang="en-US" sz="2500">
                <a:solidFill>
                  <a:srgbClr val="FF0000"/>
                </a:solidFill>
              </a:rPr>
              <a:t>1.Integer Types(Non decimal Types)</a:t>
            </a:r>
            <a:endParaRPr/>
          </a:p>
          <a:p>
            <a:pPr indent="0" lvl="0" marL="0" rtl="0" algn="l">
              <a:lnSpc>
                <a:spcPct val="80000"/>
              </a:lnSpc>
              <a:spcBef>
                <a:spcPts val="500"/>
              </a:spcBef>
              <a:spcAft>
                <a:spcPts val="0"/>
              </a:spcAft>
              <a:buClr>
                <a:srgbClr val="888888"/>
              </a:buClr>
              <a:buSzPts val="2500"/>
              <a:buNone/>
            </a:pPr>
            <a:r>
              <a:rPr lang="en-US" sz="2500"/>
              <a:t>Integer types cannot store decimal part. Different  Integer Types differ in memory size and range of values.</a:t>
            </a:r>
            <a:endParaRPr/>
          </a:p>
          <a:p>
            <a:pPr indent="0" lvl="0" marL="0" rtl="0" algn="l">
              <a:lnSpc>
                <a:spcPct val="80000"/>
              </a:lnSpc>
              <a:spcBef>
                <a:spcPts val="500"/>
              </a:spcBef>
              <a:spcAft>
                <a:spcPts val="0"/>
              </a:spcAft>
              <a:buClr>
                <a:srgbClr val="00B050"/>
              </a:buClr>
              <a:buSzPts val="2500"/>
              <a:buNone/>
            </a:pPr>
            <a:r>
              <a:rPr lang="en-US" sz="2500">
                <a:solidFill>
                  <a:srgbClr val="00B050"/>
                </a:solidFill>
              </a:rPr>
              <a:t>byte</a:t>
            </a:r>
            <a:r>
              <a:rPr lang="en-US" sz="2500"/>
              <a:t>  1 byte [i..e 8 bits], -128 to 127</a:t>
            </a:r>
            <a:endParaRPr/>
          </a:p>
          <a:p>
            <a:pPr indent="0" lvl="0" marL="0" rtl="0" algn="l">
              <a:lnSpc>
                <a:spcPct val="80000"/>
              </a:lnSpc>
              <a:spcBef>
                <a:spcPts val="500"/>
              </a:spcBef>
              <a:spcAft>
                <a:spcPts val="0"/>
              </a:spcAft>
              <a:buClr>
                <a:srgbClr val="00B050"/>
              </a:buClr>
              <a:buSzPts val="2500"/>
              <a:buNone/>
            </a:pPr>
            <a:r>
              <a:rPr lang="en-US" sz="2500">
                <a:solidFill>
                  <a:srgbClr val="00B050"/>
                </a:solidFill>
              </a:rPr>
              <a:t>short</a:t>
            </a:r>
            <a:r>
              <a:rPr lang="en-US" sz="2500"/>
              <a:t>  2 bytes, -2</a:t>
            </a:r>
            <a:r>
              <a:rPr baseline="30000" lang="en-US" sz="2500"/>
              <a:t>15</a:t>
            </a:r>
            <a:r>
              <a:rPr lang="en-US" sz="2500"/>
              <a:t> to 2</a:t>
            </a:r>
            <a:r>
              <a:rPr baseline="30000" lang="en-US" sz="2500"/>
              <a:t>15</a:t>
            </a:r>
            <a:r>
              <a:rPr lang="en-US" sz="2500"/>
              <a:t>-1</a:t>
            </a:r>
            <a:endParaRPr/>
          </a:p>
          <a:p>
            <a:pPr indent="0" lvl="0" marL="0" rtl="0" algn="l">
              <a:lnSpc>
                <a:spcPct val="80000"/>
              </a:lnSpc>
              <a:spcBef>
                <a:spcPts val="500"/>
              </a:spcBef>
              <a:spcAft>
                <a:spcPts val="0"/>
              </a:spcAft>
              <a:buClr>
                <a:srgbClr val="00B050"/>
              </a:buClr>
              <a:buSzPts val="2500"/>
              <a:buNone/>
            </a:pPr>
            <a:r>
              <a:rPr lang="en-US" sz="2500">
                <a:solidFill>
                  <a:srgbClr val="00B050"/>
                </a:solidFill>
              </a:rPr>
              <a:t>int</a:t>
            </a:r>
            <a:r>
              <a:rPr lang="en-US" sz="2500"/>
              <a:t>  4 bytes, -2</a:t>
            </a:r>
            <a:r>
              <a:rPr baseline="30000" lang="en-US" sz="2500"/>
              <a:t>31</a:t>
            </a:r>
            <a:r>
              <a:rPr lang="en-US" sz="2500"/>
              <a:t> to 2 </a:t>
            </a:r>
            <a:r>
              <a:rPr baseline="30000" lang="en-US" sz="2500"/>
              <a:t>31</a:t>
            </a:r>
            <a:r>
              <a:rPr lang="en-US" sz="2500"/>
              <a:t> -1</a:t>
            </a:r>
            <a:endParaRPr/>
          </a:p>
          <a:p>
            <a:pPr indent="0" lvl="0" marL="0" rtl="0" algn="l">
              <a:lnSpc>
                <a:spcPct val="80000"/>
              </a:lnSpc>
              <a:spcBef>
                <a:spcPts val="500"/>
              </a:spcBef>
              <a:spcAft>
                <a:spcPts val="0"/>
              </a:spcAft>
              <a:buClr>
                <a:srgbClr val="00B050"/>
              </a:buClr>
              <a:buSzPts val="2500"/>
              <a:buNone/>
            </a:pPr>
            <a:r>
              <a:rPr lang="en-US" sz="2500">
                <a:solidFill>
                  <a:srgbClr val="00B050"/>
                </a:solidFill>
              </a:rPr>
              <a:t>long</a:t>
            </a:r>
            <a:r>
              <a:rPr lang="en-US" sz="2500"/>
              <a:t>  8 bytes,  -2</a:t>
            </a:r>
            <a:r>
              <a:rPr baseline="30000" lang="en-US" sz="2500"/>
              <a:t>63</a:t>
            </a:r>
            <a:r>
              <a:rPr lang="en-US" sz="2500"/>
              <a:t> to 2</a:t>
            </a:r>
            <a:r>
              <a:rPr baseline="30000" lang="en-US" sz="2500"/>
              <a:t>63</a:t>
            </a:r>
            <a:r>
              <a:rPr lang="en-US" sz="2500"/>
              <a:t>-1</a:t>
            </a:r>
            <a:endParaRPr/>
          </a:p>
          <a:p>
            <a:pPr indent="0" lvl="0" marL="0" rtl="0" algn="l">
              <a:lnSpc>
                <a:spcPct val="80000"/>
              </a:lnSpc>
              <a:spcBef>
                <a:spcPts val="500"/>
              </a:spcBef>
              <a:spcAft>
                <a:spcPts val="0"/>
              </a:spcAft>
              <a:buClr>
                <a:srgbClr val="888888"/>
              </a:buClr>
              <a:buSzPts val="2500"/>
              <a:buNone/>
            </a:pPr>
            <a:r>
              <a:t/>
            </a:r>
            <a:endParaRPr sz="2500"/>
          </a:p>
          <a:p>
            <a:pPr indent="0" lvl="0" marL="0" rtl="0" algn="l">
              <a:lnSpc>
                <a:spcPct val="80000"/>
              </a:lnSpc>
              <a:spcBef>
                <a:spcPts val="500"/>
              </a:spcBef>
              <a:spcAft>
                <a:spcPts val="0"/>
              </a:spcAft>
              <a:buClr>
                <a:srgbClr val="888888"/>
              </a:buClr>
              <a:buSzPts val="2500"/>
              <a:buNone/>
            </a:pPr>
            <a:r>
              <a:rPr lang="en-US" sz="2500"/>
              <a:t>Unsigned values are not supported in Java</a:t>
            </a:r>
            <a:endParaRPr/>
          </a:p>
          <a:p>
            <a:pPr indent="0" lvl="0" marL="0" rtl="0" algn="l">
              <a:lnSpc>
                <a:spcPct val="80000"/>
              </a:lnSpc>
              <a:spcBef>
                <a:spcPts val="500"/>
              </a:spcBef>
              <a:spcAft>
                <a:spcPts val="0"/>
              </a:spcAft>
              <a:buClr>
                <a:srgbClr val="888888"/>
              </a:buClr>
              <a:buSzPts val="2500"/>
              <a:buNone/>
            </a:pPr>
            <a:r>
              <a:rPr lang="en-US" sz="2500"/>
              <a:t>Signed and Unsigned keywords do not exist in Java</a:t>
            </a:r>
            <a:endParaRPr/>
          </a:p>
          <a:p>
            <a:pPr indent="0" lvl="0" marL="0" rtl="0" algn="l">
              <a:lnSpc>
                <a:spcPct val="80000"/>
              </a:lnSpc>
              <a:spcBef>
                <a:spcPts val="500"/>
              </a:spcBef>
              <a:spcAft>
                <a:spcPts val="0"/>
              </a:spcAft>
              <a:buClr>
                <a:srgbClr val="FF0000"/>
              </a:buClr>
              <a:buSzPts val="2500"/>
              <a:buNone/>
            </a:pPr>
            <a:r>
              <a:rPr lang="en-US" sz="2500">
                <a:solidFill>
                  <a:srgbClr val="FF0000"/>
                </a:solidFill>
              </a:rPr>
              <a:t>2.Decimal Types: used to store numeric data with decimals or fraction part, For eg. Temperature, petrol price,etc…</a:t>
            </a:r>
            <a:endParaRPr/>
          </a:p>
          <a:p>
            <a:pPr indent="0" lvl="0" marL="0" rtl="0" algn="l">
              <a:lnSpc>
                <a:spcPct val="80000"/>
              </a:lnSpc>
              <a:spcBef>
                <a:spcPts val="500"/>
              </a:spcBef>
              <a:spcAft>
                <a:spcPts val="0"/>
              </a:spcAft>
              <a:buClr>
                <a:srgbClr val="00B050"/>
              </a:buClr>
              <a:buSzPts val="2500"/>
              <a:buNone/>
            </a:pPr>
            <a:r>
              <a:rPr lang="en-US" sz="2500">
                <a:solidFill>
                  <a:srgbClr val="00B050"/>
                </a:solidFill>
              </a:rPr>
              <a:t>float</a:t>
            </a:r>
            <a:r>
              <a:rPr lang="en-US" sz="2500"/>
              <a:t>  4 bytes </a:t>
            </a:r>
            <a:r>
              <a:rPr lang="en-US" sz="2500" u="sng"/>
              <a:t>-3.7e-38</a:t>
            </a:r>
            <a:r>
              <a:rPr lang="en-US" sz="2500"/>
              <a:t> to </a:t>
            </a:r>
            <a:r>
              <a:rPr lang="en-US" sz="2500" u="sng"/>
              <a:t>3.7e+38</a:t>
            </a:r>
            <a:r>
              <a:rPr lang="en-US" sz="2500"/>
              <a:t>(Scientific or Exponential notation)</a:t>
            </a:r>
            <a:endParaRPr/>
          </a:p>
          <a:p>
            <a:pPr indent="0" lvl="0" marL="0" rtl="0" algn="l">
              <a:lnSpc>
                <a:spcPct val="80000"/>
              </a:lnSpc>
              <a:spcBef>
                <a:spcPts val="500"/>
              </a:spcBef>
              <a:spcAft>
                <a:spcPts val="0"/>
              </a:spcAft>
              <a:buClr>
                <a:srgbClr val="888888"/>
              </a:buClr>
              <a:buSzPts val="2500"/>
              <a:buNone/>
            </a:pPr>
            <a:r>
              <a:rPr lang="en-US" sz="2500"/>
              <a:t>NOTE:-3.7e-38 means -3.7 X 10</a:t>
            </a:r>
            <a:r>
              <a:rPr baseline="30000" lang="en-US" sz="2500"/>
              <a:t>-38</a:t>
            </a:r>
            <a:r>
              <a:rPr lang="en-US" sz="2500"/>
              <a:t> So range is-3.7 X 10 </a:t>
            </a:r>
            <a:r>
              <a:rPr baseline="30000" lang="en-US" sz="2500"/>
              <a:t>-38 </a:t>
            </a:r>
            <a:r>
              <a:rPr lang="en-US" sz="2500"/>
              <a:t>to 3.7 X 10 </a:t>
            </a:r>
            <a:r>
              <a:rPr baseline="30000" lang="en-US" sz="2500"/>
              <a:t>38</a:t>
            </a:r>
            <a:endParaRPr/>
          </a:p>
          <a:p>
            <a:pPr indent="0" lvl="0" marL="0" rtl="0" algn="l">
              <a:lnSpc>
                <a:spcPct val="80000"/>
              </a:lnSpc>
              <a:spcBef>
                <a:spcPts val="500"/>
              </a:spcBef>
              <a:spcAft>
                <a:spcPts val="0"/>
              </a:spcAft>
              <a:buClr>
                <a:srgbClr val="00B050"/>
              </a:buClr>
              <a:buSzPts val="2500"/>
              <a:buNone/>
            </a:pPr>
            <a:r>
              <a:rPr lang="en-US" sz="2500">
                <a:solidFill>
                  <a:srgbClr val="00B050"/>
                </a:solidFill>
              </a:rPr>
              <a:t>double</a:t>
            </a:r>
            <a:r>
              <a:rPr lang="en-US" sz="2500"/>
              <a:t>  8 bytes</a:t>
            </a:r>
            <a:endParaRPr/>
          </a:p>
          <a:p>
            <a:pPr indent="0" lvl="0" marL="0" rtl="0" algn="l">
              <a:lnSpc>
                <a:spcPct val="80000"/>
              </a:lnSpc>
              <a:spcBef>
                <a:spcPts val="500"/>
              </a:spcBef>
              <a:spcAft>
                <a:spcPts val="0"/>
              </a:spcAft>
              <a:buClr>
                <a:srgbClr val="888888"/>
              </a:buClr>
              <a:buSzPts val="2500"/>
              <a:buNone/>
            </a:pPr>
            <a:r>
              <a:rPr lang="en-US" sz="2500"/>
              <a:t>-1.4e-308 to 1.4e+308</a:t>
            </a:r>
            <a:endParaRPr/>
          </a:p>
          <a:p>
            <a:pPr indent="0" lvl="0" marL="0" rtl="0" algn="l">
              <a:lnSpc>
                <a:spcPct val="80000"/>
              </a:lnSpc>
              <a:spcBef>
                <a:spcPts val="360"/>
              </a:spcBef>
              <a:spcAft>
                <a:spcPts val="0"/>
              </a:spcAft>
              <a:buClr>
                <a:srgbClr val="888888"/>
              </a:buClr>
              <a:buSzPts val="1800"/>
              <a:buNone/>
            </a:pPr>
            <a:r>
              <a:rPr lang="en-US" sz="1800"/>
              <a:t>Scientific notation is used to express very small or big values</a:t>
            </a:r>
            <a:endParaRPr sz="1800"/>
          </a:p>
        </p:txBody>
      </p:sp>
      <p:graphicFrame>
        <p:nvGraphicFramePr>
          <p:cNvPr id="142" name="Google Shape;142;p19"/>
          <p:cNvGraphicFramePr/>
          <p:nvPr/>
        </p:nvGraphicFramePr>
        <p:xfrm>
          <a:off x="6477000" y="2297668"/>
          <a:ext cx="3000000" cy="3000000"/>
        </p:xfrm>
        <a:graphic>
          <a:graphicData uri="http://schemas.openxmlformats.org/drawingml/2006/table">
            <a:tbl>
              <a:tblPr bandRow="1" firstRow="1">
                <a:noFill/>
                <a:tableStyleId>{3E51A217-E84D-4C80-A40C-A401AAFD24DC}</a:tableStyleId>
              </a:tblPr>
              <a:tblGrid>
                <a:gridCol w="245525"/>
                <a:gridCol w="245525"/>
                <a:gridCol w="245525"/>
                <a:gridCol w="245525"/>
                <a:gridCol w="245525"/>
                <a:gridCol w="245525"/>
                <a:gridCol w="245525"/>
                <a:gridCol w="245525"/>
              </a:tblGrid>
              <a:tr h="431800">
                <a:tc>
                  <a:txBody>
                    <a:bodyPr/>
                    <a:lstStyle/>
                    <a:p>
                      <a:pPr indent="0" lvl="0" marL="0" marR="0" rtl="0" algn="l">
                        <a:spcBef>
                          <a:spcPts val="0"/>
                        </a:spcBef>
                        <a:spcAft>
                          <a:spcPts val="0"/>
                        </a:spcAft>
                        <a:buNone/>
                      </a:pPr>
                      <a:r>
                        <a:rPr lang="en-US" sz="1800" u="none" cap="none" strike="noStrike"/>
                        <a:t>0</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cxnSp>
        <p:nvCxnSpPr>
          <p:cNvPr id="143" name="Google Shape;143;p19"/>
          <p:cNvCxnSpPr/>
          <p:nvPr/>
        </p:nvCxnSpPr>
        <p:spPr>
          <a:xfrm flipH="1" rot="5400000">
            <a:off x="6286500" y="3097768"/>
            <a:ext cx="762000" cy="76200"/>
          </a:xfrm>
          <a:prstGeom prst="straightConnector1">
            <a:avLst/>
          </a:prstGeom>
          <a:noFill/>
          <a:ln cap="flat" cmpd="sng" w="9525">
            <a:solidFill>
              <a:srgbClr val="4A7DBA"/>
            </a:solidFill>
            <a:prstDash val="solid"/>
            <a:round/>
            <a:headEnd len="sm" w="sm" type="none"/>
            <a:tailEnd len="med" w="med" type="stealth"/>
          </a:ln>
        </p:spPr>
      </p:cxnSp>
      <p:sp>
        <p:nvSpPr>
          <p:cNvPr id="144" name="Google Shape;144;p19"/>
          <p:cNvSpPr txBox="1"/>
          <p:nvPr/>
        </p:nvSpPr>
        <p:spPr>
          <a:xfrm>
            <a:off x="5791200" y="3593068"/>
            <a:ext cx="3886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Sign bit(0- positive, 1 – negative)</a:t>
            </a:r>
            <a:endParaRPr sz="1800">
              <a:solidFill>
                <a:schemeClr val="dk1"/>
              </a:solidFill>
              <a:latin typeface="Calibri"/>
              <a:ea typeface="Calibri"/>
              <a:cs typeface="Calibri"/>
              <a:sym typeface="Calibri"/>
            </a:endParaRPr>
          </a:p>
        </p:txBody>
      </p:sp>
      <p:cxnSp>
        <p:nvCxnSpPr>
          <p:cNvPr id="145" name="Google Shape;145;p19"/>
          <p:cNvCxnSpPr/>
          <p:nvPr/>
        </p:nvCxnSpPr>
        <p:spPr>
          <a:xfrm rot="10800000">
            <a:off x="6705600" y="2907268"/>
            <a:ext cx="457200" cy="1588"/>
          </a:xfrm>
          <a:prstGeom prst="straightConnector1">
            <a:avLst/>
          </a:prstGeom>
          <a:noFill/>
          <a:ln cap="flat" cmpd="sng" w="9525">
            <a:solidFill>
              <a:srgbClr val="4A7DBA"/>
            </a:solidFill>
            <a:prstDash val="solid"/>
            <a:round/>
            <a:headEnd len="sm" w="sm" type="none"/>
            <a:tailEnd len="med" w="med" type="stealth"/>
          </a:ln>
        </p:spPr>
      </p:cxnSp>
      <p:cxnSp>
        <p:nvCxnSpPr>
          <p:cNvPr id="146" name="Google Shape;146;p19"/>
          <p:cNvCxnSpPr/>
          <p:nvPr/>
        </p:nvCxnSpPr>
        <p:spPr>
          <a:xfrm>
            <a:off x="8077200" y="2907268"/>
            <a:ext cx="457200" cy="1588"/>
          </a:xfrm>
          <a:prstGeom prst="straightConnector1">
            <a:avLst/>
          </a:prstGeom>
          <a:noFill/>
          <a:ln cap="flat" cmpd="sng" w="9525">
            <a:solidFill>
              <a:srgbClr val="4A7DBA"/>
            </a:solidFill>
            <a:prstDash val="solid"/>
            <a:round/>
            <a:headEnd len="sm" w="sm" type="none"/>
            <a:tailEnd len="med" w="med" type="stealth"/>
          </a:ln>
        </p:spPr>
      </p:cxnSp>
      <p:sp>
        <p:nvSpPr>
          <p:cNvPr id="147" name="Google Shape;147;p19"/>
          <p:cNvSpPr txBox="1"/>
          <p:nvPr/>
        </p:nvSpPr>
        <p:spPr>
          <a:xfrm>
            <a:off x="7086600" y="2754868"/>
            <a:ext cx="1066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bits</a:t>
            </a:r>
            <a:endParaRPr sz="1800">
              <a:solidFill>
                <a:schemeClr val="dk1"/>
              </a:solidFill>
              <a:latin typeface="Calibri"/>
              <a:ea typeface="Calibri"/>
              <a:cs typeface="Calibri"/>
              <a:sym typeface="Calibri"/>
            </a:endParaRPr>
          </a:p>
        </p:txBody>
      </p:sp>
      <p:sp>
        <p:nvSpPr>
          <p:cNvPr id="148" name="Google Shape;148;p19"/>
          <p:cNvSpPr txBox="1"/>
          <p:nvPr/>
        </p:nvSpPr>
        <p:spPr>
          <a:xfrm>
            <a:off x="4953000" y="1752600"/>
            <a:ext cx="3886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Below is snapshot of byte in Memory</a:t>
            </a:r>
            <a:endParaRPr sz="1800">
              <a:solidFill>
                <a:schemeClr val="dk1"/>
              </a:solidFill>
              <a:latin typeface="Calibri"/>
              <a:ea typeface="Calibri"/>
              <a:cs typeface="Calibri"/>
              <a:sym typeface="Calibri"/>
            </a:endParaRPr>
          </a:p>
        </p:txBody>
      </p:sp>
      <p:sp>
        <p:nvSpPr>
          <p:cNvPr id="149" name="Google Shape;14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2"/>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b="1" lang="en-US"/>
              <a:t>What is debugging?</a:t>
            </a:r>
            <a:endParaRPr/>
          </a:p>
          <a:p>
            <a:pPr indent="0" lvl="0" marL="0" rtl="0" algn="l">
              <a:spcBef>
                <a:spcPts val="640"/>
              </a:spcBef>
              <a:spcAft>
                <a:spcPts val="0"/>
              </a:spcAft>
              <a:buClr>
                <a:srgbClr val="888888"/>
              </a:buClr>
              <a:buSzPts val="3200"/>
              <a:buNone/>
            </a:pPr>
            <a:r>
              <a:rPr lang="en-US"/>
              <a:t>Debugging is the process of checking the workability of a program. While debugging, it is possible to run statement by statement, put break points, pause/resume execution, view/change values of any variables, during program execution.</a:t>
            </a:r>
            <a:endParaRPr/>
          </a:p>
          <a:p>
            <a:pPr indent="0" lvl="0" marL="0" rtl="0" algn="l">
              <a:spcBef>
                <a:spcPts val="640"/>
              </a:spcBef>
              <a:spcAft>
                <a:spcPts val="0"/>
              </a:spcAft>
              <a:buClr>
                <a:srgbClr val="888888"/>
              </a:buClr>
              <a:buSzPts val="3200"/>
              <a:buNone/>
            </a:pPr>
            <a:r>
              <a:t/>
            </a:r>
            <a:endParaRPr/>
          </a:p>
          <a:p>
            <a:pPr indent="0" lvl="0" marL="0" rtl="0" algn="l">
              <a:spcBef>
                <a:spcPts val="640"/>
              </a:spcBef>
              <a:spcAft>
                <a:spcPts val="0"/>
              </a:spcAft>
              <a:buClr>
                <a:srgbClr val="888888"/>
              </a:buClr>
              <a:buSzPts val="3200"/>
              <a:buNone/>
            </a:pPr>
            <a:r>
              <a:rPr lang="en-US"/>
              <a:t>Hence debugging helps to remove problems in the software.</a:t>
            </a:r>
            <a:endParaRPr/>
          </a:p>
          <a:p>
            <a:pPr indent="0" lvl="0" marL="0" rtl="0" algn="ctr">
              <a:spcBef>
                <a:spcPts val="640"/>
              </a:spcBef>
              <a:spcAft>
                <a:spcPts val="0"/>
              </a:spcAft>
              <a:buClr>
                <a:srgbClr val="888888"/>
              </a:buClr>
              <a:buSzPts val="3200"/>
              <a:buNone/>
            </a:pPr>
            <a:br>
              <a:rPr lang="en-US"/>
            </a:br>
            <a:endParaRPr b="1"/>
          </a:p>
        </p:txBody>
      </p:sp>
      <p:sp>
        <p:nvSpPr>
          <p:cNvPr id="639" name="Google Shape;639;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83"/>
          <p:cNvSpPr txBox="1"/>
          <p:nvPr>
            <p:ph idx="4294967295" type="ctrTitle"/>
          </p:nvPr>
        </p:nvSpPr>
        <p:spPr>
          <a:xfrm>
            <a:off x="0" y="381000"/>
            <a:ext cx="9144000" cy="476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String, StringBuilder, StringBuffer Difference</a:t>
            </a:r>
            <a:endParaRPr b="0" i="0" sz="3600" u="none" cap="none" strike="noStrike">
              <a:solidFill>
                <a:schemeClr val="dk1"/>
              </a:solidFill>
              <a:latin typeface="Calibri"/>
              <a:ea typeface="Calibri"/>
              <a:cs typeface="Calibri"/>
              <a:sym typeface="Calibri"/>
            </a:endParaRPr>
          </a:p>
        </p:txBody>
      </p:sp>
      <p:sp>
        <p:nvSpPr>
          <p:cNvPr id="645" name="Google Shape;645;p83"/>
          <p:cNvSpPr txBox="1"/>
          <p:nvPr>
            <p:ph idx="4294967295" type="subTitle"/>
          </p:nvPr>
        </p:nvSpPr>
        <p:spPr>
          <a:xfrm>
            <a:off x="0" y="990600"/>
            <a:ext cx="8839200" cy="5715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1" i="0" lang="en-US" sz="2400" u="sng" cap="none" strike="noStrike">
                <a:solidFill>
                  <a:schemeClr val="dk1"/>
                </a:solidFill>
                <a:latin typeface="Calibri"/>
                <a:ea typeface="Calibri"/>
                <a:cs typeface="Calibri"/>
                <a:sym typeface="Calibri"/>
              </a:rPr>
              <a:t>Mutability Difference</a:t>
            </a:r>
            <a:r>
              <a:rPr b="0" i="0" lang="en-US" sz="2400" u="none" cap="none" strike="noStrike">
                <a:solidFill>
                  <a:schemeClr val="dk1"/>
                </a:solidFill>
                <a:latin typeface="Calibri"/>
                <a:ea typeface="Calibri"/>
                <a:cs typeface="Calibri"/>
                <a:sym typeface="Calibri"/>
              </a:rPr>
              <a:t>: Generally there are many string instances in our applications. </a:t>
            </a:r>
            <a:endParaRPr/>
          </a:p>
          <a:p>
            <a:pPr indent="-342900" lvl="0" marL="342900" marR="0" rtl="0" algn="l">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String objects are immutable </a:t>
            </a:r>
            <a:r>
              <a:rPr b="0" i="0" lang="en-US" sz="2400" u="none" cap="none" strike="noStrike">
                <a:solidFill>
                  <a:schemeClr val="dk1"/>
                </a:solidFill>
                <a:latin typeface="Calibri"/>
                <a:ea typeface="Calibri"/>
                <a:cs typeface="Calibri"/>
                <a:sym typeface="Calibri"/>
              </a:rPr>
              <a:t>and their values cannot be changed after they are created. </a:t>
            </a:r>
            <a:endParaRPr/>
          </a:p>
          <a:p>
            <a:pPr indent="-342900" lvl="0" marL="342900" marR="0" rtl="0" algn="l">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StringBuffer and StringBuilder are mutable</a:t>
            </a:r>
            <a:r>
              <a:rPr b="0" i="0" lang="en-US" sz="2400" u="none" cap="none" strike="noStrike">
                <a:solidFill>
                  <a:schemeClr val="dk1"/>
                </a:solidFill>
                <a:latin typeface="Calibri"/>
                <a:ea typeface="Calibri"/>
                <a:cs typeface="Calibri"/>
                <a:sym typeface="Calibri"/>
              </a:rPr>
              <a:t>. </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String always creates a new object when you try to update the same.</a:t>
            </a:r>
            <a:endParaRPr/>
          </a:p>
          <a:p>
            <a:pPr indent="-342900" lvl="0" marL="342900" marR="0" rtl="0" algn="l">
              <a:spcBef>
                <a:spcPts val="480"/>
              </a:spcBef>
              <a:spcAft>
                <a:spcPts val="0"/>
              </a:spcAft>
              <a:buClr>
                <a:schemeClr val="dk1"/>
              </a:buClr>
              <a:buSzPts val="2400"/>
              <a:buFont typeface="Arial"/>
              <a:buChar char="•"/>
            </a:pPr>
            <a:r>
              <a:rPr b="1" i="0" lang="en-US" sz="2400" u="sng" cap="none" strike="noStrike">
                <a:solidFill>
                  <a:schemeClr val="dk1"/>
                </a:solidFill>
                <a:latin typeface="Calibri"/>
                <a:ea typeface="Calibri"/>
                <a:cs typeface="Calibri"/>
                <a:sym typeface="Calibri"/>
              </a:rPr>
              <a:t>String Constant Pool Difference</a:t>
            </a:r>
            <a:r>
              <a:rPr b="0" i="0" lang="en-US" sz="2400" u="none" cap="none" strike="noStrike">
                <a:solidFill>
                  <a:schemeClr val="dk1"/>
                </a:solidFill>
                <a:latin typeface="Calibri"/>
                <a:ea typeface="Calibri"/>
                <a:cs typeface="Calibri"/>
                <a:sym typeface="Calibri"/>
              </a:rPr>
              <a:t>: String uses a pool internally unlike StringBuffer and StringBuilder. Though compiler implicitly uses pool for a String, you can explicitly do it using String s3=s1.intern(); </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is advantage of String. </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Here Fly Weight Design Pattern is used</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4"/>
          <p:cNvSpPr txBox="1"/>
          <p:nvPr>
            <p:ph idx="4294967295" type="ctrTitle"/>
          </p:nvPr>
        </p:nvSpPr>
        <p:spPr>
          <a:xfrm>
            <a:off x="152400" y="381000"/>
            <a:ext cx="8610600" cy="476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String performance</a:t>
            </a:r>
            <a:endParaRPr b="0" i="0" sz="3959" u="none" cap="none" strike="noStrike">
              <a:solidFill>
                <a:schemeClr val="dk1"/>
              </a:solidFill>
              <a:latin typeface="Calibri"/>
              <a:ea typeface="Calibri"/>
              <a:cs typeface="Calibri"/>
              <a:sym typeface="Calibri"/>
            </a:endParaRPr>
          </a:p>
        </p:txBody>
      </p:sp>
      <p:sp>
        <p:nvSpPr>
          <p:cNvPr id="651" name="Google Shape;651;p84"/>
          <p:cNvSpPr txBox="1"/>
          <p:nvPr>
            <p:ph idx="4294967295" type="subTitle"/>
          </p:nvPr>
        </p:nvSpPr>
        <p:spPr>
          <a:xfrm>
            <a:off x="0" y="990600"/>
            <a:ext cx="8839200" cy="5715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1" i="0" lang="en-US" sz="3200" u="sng" cap="none" strike="noStrike">
                <a:solidFill>
                  <a:schemeClr val="dk1"/>
                </a:solidFill>
                <a:latin typeface="Calibri"/>
                <a:ea typeface="Calibri"/>
                <a:cs typeface="Calibri"/>
                <a:sym typeface="Calibri"/>
              </a:rPr>
              <a:t>Thread-Safety Difference</a:t>
            </a:r>
            <a:r>
              <a:rPr b="0" i="0" lang="en-US" sz="3200" u="none" cap="none" strike="noStrike">
                <a:solidFill>
                  <a:schemeClr val="dk1"/>
                </a:solidFill>
                <a:latin typeface="Calibri"/>
                <a:ea typeface="Calibri"/>
                <a:cs typeface="Calibri"/>
                <a:sym typeface="Calibri"/>
              </a:rPr>
              <a:t>: Difference between StringBuffer and StringBuilder is that </a:t>
            </a:r>
            <a:r>
              <a:rPr b="1" i="0" lang="en-US" sz="3200" u="none" cap="none" strike="noStrike">
                <a:solidFill>
                  <a:schemeClr val="dk1"/>
                </a:solidFill>
                <a:latin typeface="Calibri"/>
                <a:ea typeface="Calibri"/>
                <a:cs typeface="Calibri"/>
                <a:sym typeface="Calibri"/>
              </a:rPr>
              <a:t>StringBuffer is thread-safe</a:t>
            </a:r>
            <a:r>
              <a:rPr b="0" i="0" lang="en-US" sz="3200" u="none" cap="none" strike="noStrike">
                <a:solidFill>
                  <a:schemeClr val="dk1"/>
                </a:solidFill>
                <a:latin typeface="Calibri"/>
                <a:ea typeface="Calibri"/>
                <a:cs typeface="Calibri"/>
                <a:sym typeface="Calibri"/>
              </a:rPr>
              <a:t>. </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When the application needs to be run only in a single thread then it is better to use StringBuilder. </a:t>
            </a:r>
            <a:endParaRPr/>
          </a:p>
          <a:p>
            <a:pPr indent="-342900" lvl="0" marL="342900" marR="0" rtl="0" algn="l">
              <a:spcBef>
                <a:spcPts val="64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StringBuilder is more efficient than StringBuffer</a:t>
            </a:r>
            <a:br>
              <a:rPr b="0" i="0" lang="en-US" sz="3200" u="none" cap="none" strike="noStrike">
                <a:solidFill>
                  <a:schemeClr val="dk1"/>
                </a:solidFill>
                <a:latin typeface="Calibri"/>
                <a:ea typeface="Calibri"/>
                <a:cs typeface="Calibri"/>
                <a:sym typeface="Calibri"/>
              </a:rPr>
            </a:b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85"/>
          <p:cNvSpPr txBox="1"/>
          <p:nvPr>
            <p:ph idx="4294967295" type="ctrTitle"/>
          </p:nvPr>
        </p:nvSpPr>
        <p:spPr>
          <a:xfrm>
            <a:off x="152400" y="381000"/>
            <a:ext cx="8610600" cy="476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Create jar using Eclipse IDE</a:t>
            </a:r>
            <a:endParaRPr b="0" i="0" sz="3959" u="none" cap="none" strike="noStrike">
              <a:solidFill>
                <a:schemeClr val="dk1"/>
              </a:solidFill>
              <a:latin typeface="Calibri"/>
              <a:ea typeface="Calibri"/>
              <a:cs typeface="Calibri"/>
              <a:sym typeface="Calibri"/>
            </a:endParaRPr>
          </a:p>
        </p:txBody>
      </p:sp>
      <p:pic>
        <p:nvPicPr>
          <p:cNvPr descr="Description: https://www.cs.utexas.edu/~scottm/cs307/handouts/Eclipse%20Help/pickExport.jpg" id="657" name="Google Shape;657;p85"/>
          <p:cNvPicPr preferRelativeResize="0"/>
          <p:nvPr/>
        </p:nvPicPr>
        <p:blipFill rotWithShape="1">
          <a:blip r:embed="rId3">
            <a:alphaModFix/>
          </a:blip>
          <a:srcRect b="0" l="0" r="0" t="0"/>
          <a:stretch/>
        </p:blipFill>
        <p:spPr>
          <a:xfrm>
            <a:off x="762000" y="875306"/>
            <a:ext cx="1790700" cy="2362200"/>
          </a:xfrm>
          <a:prstGeom prst="rect">
            <a:avLst/>
          </a:prstGeom>
          <a:noFill/>
          <a:ln>
            <a:noFill/>
          </a:ln>
        </p:spPr>
      </p:pic>
      <p:pic>
        <p:nvPicPr>
          <p:cNvPr descr="Description: https://www.cs.utexas.edu/~scottm/cs307/handouts/Eclipse%20Help/pickJar.jpg" id="658" name="Google Shape;658;p85"/>
          <p:cNvPicPr preferRelativeResize="0"/>
          <p:nvPr/>
        </p:nvPicPr>
        <p:blipFill rotWithShape="1">
          <a:blip r:embed="rId4">
            <a:alphaModFix/>
          </a:blip>
          <a:srcRect b="0" l="0" r="0" t="0"/>
          <a:stretch/>
        </p:blipFill>
        <p:spPr>
          <a:xfrm>
            <a:off x="533400" y="3581400"/>
            <a:ext cx="2247900" cy="1836738"/>
          </a:xfrm>
          <a:prstGeom prst="rect">
            <a:avLst/>
          </a:prstGeom>
          <a:noFill/>
          <a:ln>
            <a:noFill/>
          </a:ln>
        </p:spPr>
      </p:pic>
      <p:sp>
        <p:nvSpPr>
          <p:cNvPr id="659" name="Google Shape;659;p85"/>
          <p:cNvSpPr/>
          <p:nvPr/>
        </p:nvSpPr>
        <p:spPr>
          <a:xfrm>
            <a:off x="2819400" y="1418510"/>
            <a:ext cx="5334000" cy="132343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Either from the context menu or from the menu bar's </a:t>
            </a:r>
            <a:r>
              <a:rPr b="1" i="0" lang="en-US" sz="2000" u="none" cap="none" strike="noStrike">
                <a:solidFill>
                  <a:srgbClr val="000000"/>
                </a:solidFill>
                <a:latin typeface="Calibri"/>
                <a:ea typeface="Calibri"/>
                <a:cs typeface="Calibri"/>
                <a:sym typeface="Calibri"/>
              </a:rPr>
              <a:t>File</a:t>
            </a:r>
            <a:r>
              <a:rPr b="0" i="0" lang="en-US" sz="2000" u="none" cap="none" strike="noStrike">
                <a:solidFill>
                  <a:srgbClr val="000000"/>
                </a:solidFill>
                <a:latin typeface="Calibri"/>
                <a:ea typeface="Calibri"/>
                <a:cs typeface="Calibri"/>
                <a:sym typeface="Calibri"/>
              </a:rPr>
              <a:t> menu, select </a:t>
            </a:r>
            <a:r>
              <a:rPr b="1" i="0" lang="en-US" sz="2000" u="none" cap="none" strike="noStrike">
                <a:solidFill>
                  <a:srgbClr val="000000"/>
                </a:solidFill>
                <a:latin typeface="Calibri"/>
                <a:ea typeface="Calibri"/>
                <a:cs typeface="Calibri"/>
                <a:sym typeface="Calibri"/>
              </a:rPr>
              <a:t>Export</a:t>
            </a:r>
            <a:r>
              <a:rPr b="0" i="0" lang="en-US" sz="2000" u="none" cap="none" strike="noStrike">
                <a:solidFill>
                  <a:srgbClr val="000000"/>
                </a:solidFill>
                <a:latin typeface="Calibri"/>
                <a:ea typeface="Calibri"/>
                <a:cs typeface="Calibri"/>
                <a:sym typeface="Calibri"/>
              </a:rPr>
              <a:t>. </a:t>
            </a:r>
            <a:br>
              <a:rPr b="0" i="0" lang="en-US" sz="2000" u="none" cap="none" strike="noStrike">
                <a:solidFill>
                  <a:srgbClr val="000000"/>
                </a:solidFill>
                <a:latin typeface="Calibri"/>
                <a:ea typeface="Calibri"/>
                <a:cs typeface="Calibri"/>
                <a:sym typeface="Calibri"/>
              </a:rPr>
            </a:br>
            <a:br>
              <a:rPr b="0" i="0" lang="en-US" sz="2000" u="none" cap="none" strike="noStrike">
                <a:solidFill>
                  <a:srgbClr val="000000"/>
                </a:solidFill>
                <a:latin typeface="Calibri"/>
                <a:ea typeface="Calibri"/>
                <a:cs typeface="Calibri"/>
                <a:sym typeface="Calibri"/>
              </a:rPr>
            </a:br>
            <a:endParaRPr b="0" i="0" sz="2000" u="none" cap="none" strike="noStrike">
              <a:solidFill>
                <a:schemeClr val="dk1"/>
              </a:solidFill>
              <a:latin typeface="Arial"/>
              <a:ea typeface="Arial"/>
              <a:cs typeface="Arial"/>
              <a:sym typeface="Arial"/>
            </a:endParaRPr>
          </a:p>
        </p:txBody>
      </p:sp>
      <p:sp>
        <p:nvSpPr>
          <p:cNvPr id="660" name="Google Shape;660;p85"/>
          <p:cNvSpPr/>
          <p:nvPr/>
        </p:nvSpPr>
        <p:spPr>
          <a:xfrm>
            <a:off x="2895600" y="3691855"/>
            <a:ext cx="6494085" cy="161582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Calibri"/>
              <a:buNone/>
            </a:pPr>
            <a:br>
              <a:rPr b="0" i="0" lang="en-US" sz="1300" u="none" cap="none" strike="noStrike">
                <a:solidFill>
                  <a:srgbClr val="000000"/>
                </a:solidFill>
                <a:latin typeface="Calibri"/>
                <a:ea typeface="Calibri"/>
                <a:cs typeface="Calibri"/>
                <a:sym typeface="Calibri"/>
              </a:rPr>
            </a:br>
            <a:br>
              <a:rPr b="0" i="0" lang="en-US" sz="1300" u="none" cap="none" strike="noStrike">
                <a:solidFill>
                  <a:srgbClr val="000000"/>
                </a:solidFill>
                <a:latin typeface="Calibri"/>
                <a:ea typeface="Calibri"/>
                <a:cs typeface="Calibri"/>
                <a:sym typeface="Calibri"/>
              </a:rPr>
            </a:br>
            <a:r>
              <a:rPr b="0" i="0" lang="en-US" sz="1300" u="none" cap="none" strike="noStrike">
                <a:solidFill>
                  <a:srgbClr val="000000"/>
                </a:solidFill>
                <a:latin typeface="Calibri"/>
                <a:ea typeface="Calibri"/>
                <a:cs typeface="Calibri"/>
                <a:sym typeface="Calibri"/>
              </a:rPr>
              <a:t>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Expand the </a:t>
            </a:r>
            <a:r>
              <a:rPr b="1" i="0" lang="en-US" sz="2000" u="none" cap="none" strike="noStrike">
                <a:solidFill>
                  <a:srgbClr val="000000"/>
                </a:solidFill>
                <a:latin typeface="Arial"/>
                <a:ea typeface="Arial"/>
                <a:cs typeface="Arial"/>
                <a:sym typeface="Arial"/>
              </a:rPr>
              <a:t>Java</a:t>
            </a:r>
            <a:r>
              <a:rPr b="0" i="0" lang="en-US" sz="2000" u="none" cap="none" strike="noStrike">
                <a:solidFill>
                  <a:srgbClr val="000000"/>
                </a:solidFill>
                <a:latin typeface="Arial"/>
                <a:ea typeface="Arial"/>
                <a:cs typeface="Arial"/>
                <a:sym typeface="Arial"/>
              </a:rPr>
              <a:t> node and select </a:t>
            </a:r>
            <a:r>
              <a:rPr b="1" i="0" lang="en-US" sz="2000" u="none" cap="none" strike="noStrike">
                <a:solidFill>
                  <a:srgbClr val="000000"/>
                </a:solidFill>
                <a:latin typeface="Arial"/>
                <a:ea typeface="Arial"/>
                <a:cs typeface="Arial"/>
                <a:sym typeface="Arial"/>
              </a:rPr>
              <a:t>JAR file</a:t>
            </a:r>
            <a:r>
              <a:rPr b="0" i="0" lang="en-US" sz="2000" u="none" cap="none" strike="noStrike">
                <a:solidFill>
                  <a:srgbClr val="000000"/>
                </a:solidFill>
                <a:latin typeface="Arial"/>
                <a:ea typeface="Arial"/>
                <a:cs typeface="Arial"/>
                <a:sym typeface="Arial"/>
              </a:rPr>
              <a:t>. Click </a:t>
            </a:r>
            <a:r>
              <a:rPr b="1" i="0" lang="en-US" sz="2000" u="none" cap="none" strike="noStrike">
                <a:solidFill>
                  <a:srgbClr val="000000"/>
                </a:solidFill>
                <a:latin typeface="Arial"/>
                <a:ea typeface="Arial"/>
                <a:cs typeface="Arial"/>
                <a:sym typeface="Arial"/>
              </a:rPr>
              <a:t>Next</a:t>
            </a:r>
            <a:r>
              <a:rPr b="0" i="0" lang="en-US" sz="2000" u="none" cap="none" strike="noStrike">
                <a:solidFill>
                  <a:srgbClr val="000000"/>
                </a:solidFill>
                <a:latin typeface="Arial"/>
                <a:ea typeface="Arial"/>
                <a:cs typeface="Arial"/>
                <a:sym typeface="Arial"/>
              </a:rPr>
              <a:t>. </a:t>
            </a:r>
            <a:br>
              <a:rPr b="0" i="0" lang="en-US" sz="2000" u="none" cap="none" strike="noStrike">
                <a:solidFill>
                  <a:srgbClr val="000000"/>
                </a:solidFill>
                <a:latin typeface="Arial"/>
                <a:ea typeface="Arial"/>
                <a:cs typeface="Arial"/>
                <a:sym typeface="Arial"/>
              </a:rPr>
            </a:br>
            <a:br>
              <a:rPr b="0" i="0" lang="en-US" sz="2000" u="none" cap="none" strike="noStrike">
                <a:solidFill>
                  <a:srgbClr val="000000"/>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p:txBody>
      </p:sp>
      <p:sp>
        <p:nvSpPr>
          <p:cNvPr id="661" name="Google Shape;661;p85"/>
          <p:cNvSpPr/>
          <p:nvPr/>
        </p:nvSpPr>
        <p:spPr>
          <a:xfrm>
            <a:off x="0" y="465613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86"/>
          <p:cNvSpPr txBox="1"/>
          <p:nvPr>
            <p:ph idx="4294967295" type="ctrTitle"/>
          </p:nvPr>
        </p:nvSpPr>
        <p:spPr>
          <a:xfrm>
            <a:off x="266700" y="76200"/>
            <a:ext cx="8610600" cy="476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Create jar using Eclipse IDE</a:t>
            </a:r>
            <a:endParaRPr b="0" i="0" sz="3959" u="none" cap="none" strike="noStrike">
              <a:solidFill>
                <a:schemeClr val="dk1"/>
              </a:solidFill>
              <a:latin typeface="Calibri"/>
              <a:ea typeface="Calibri"/>
              <a:cs typeface="Calibri"/>
              <a:sym typeface="Calibri"/>
            </a:endParaRPr>
          </a:p>
        </p:txBody>
      </p:sp>
      <p:sp>
        <p:nvSpPr>
          <p:cNvPr id="667" name="Google Shape;667;p86"/>
          <p:cNvSpPr/>
          <p:nvPr/>
        </p:nvSpPr>
        <p:spPr>
          <a:xfrm>
            <a:off x="0" y="465613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descr="Description: https://www.cs.utexas.edu/~scottm/cs307/handouts/Eclipse%20Help/selectResources.jpg" id="668" name="Google Shape;668;p86"/>
          <p:cNvPicPr preferRelativeResize="0"/>
          <p:nvPr/>
        </p:nvPicPr>
        <p:blipFill rotWithShape="1">
          <a:blip r:embed="rId3">
            <a:alphaModFix/>
          </a:blip>
          <a:srcRect b="0" l="0" r="0" t="0"/>
          <a:stretch/>
        </p:blipFill>
        <p:spPr>
          <a:xfrm>
            <a:off x="76200" y="609600"/>
            <a:ext cx="2392363" cy="2743200"/>
          </a:xfrm>
          <a:prstGeom prst="rect">
            <a:avLst/>
          </a:prstGeom>
          <a:noFill/>
          <a:ln>
            <a:noFill/>
          </a:ln>
        </p:spPr>
      </p:pic>
      <p:pic>
        <p:nvPicPr>
          <p:cNvPr descr="Description: https://www.cs.utexas.edu/~scottm/cs307/handouts/Eclipse%20Help/selectOther.jpg" id="669" name="Google Shape;669;p86"/>
          <p:cNvPicPr preferRelativeResize="0"/>
          <p:nvPr/>
        </p:nvPicPr>
        <p:blipFill rotWithShape="1">
          <a:blip r:embed="rId4">
            <a:alphaModFix/>
          </a:blip>
          <a:srcRect b="0" l="0" r="0" t="0"/>
          <a:stretch/>
        </p:blipFill>
        <p:spPr>
          <a:xfrm>
            <a:off x="61623" y="3886200"/>
            <a:ext cx="2720975" cy="1935163"/>
          </a:xfrm>
          <a:prstGeom prst="rect">
            <a:avLst/>
          </a:prstGeom>
          <a:noFill/>
          <a:ln>
            <a:noFill/>
          </a:ln>
        </p:spPr>
      </p:pic>
      <p:sp>
        <p:nvSpPr>
          <p:cNvPr id="670" name="Google Shape;670;p86"/>
          <p:cNvSpPr/>
          <p:nvPr/>
        </p:nvSpPr>
        <p:spPr>
          <a:xfrm>
            <a:off x="2971800" y="990600"/>
            <a:ext cx="4237923" cy="224676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In the </a:t>
            </a:r>
            <a:r>
              <a:rPr b="1" i="0" lang="en-US" sz="2000" u="none" cap="none" strike="noStrike">
                <a:solidFill>
                  <a:srgbClr val="000000"/>
                </a:solidFill>
                <a:latin typeface="Calibri"/>
                <a:ea typeface="Calibri"/>
                <a:cs typeface="Calibri"/>
                <a:sym typeface="Calibri"/>
              </a:rPr>
              <a:t>JAR File Specification</a:t>
            </a:r>
            <a:r>
              <a:rPr b="0" i="0" lang="en-US" sz="2000" u="none" cap="none" strike="noStrike">
                <a:solidFill>
                  <a:srgbClr val="000000"/>
                </a:solidFill>
                <a:latin typeface="Calibri"/>
                <a:ea typeface="Calibri"/>
                <a:cs typeface="Calibri"/>
                <a:sym typeface="Calibri"/>
              </a:rPr>
              <a:t> page, select the resources that you want to export in the </a:t>
            </a:r>
            <a:r>
              <a:rPr b="1" i="0" lang="en-US" sz="2000" u="none" cap="none" strike="noStrike">
                <a:solidFill>
                  <a:srgbClr val="000000"/>
                </a:solidFill>
                <a:latin typeface="Calibri"/>
                <a:ea typeface="Calibri"/>
                <a:cs typeface="Calibri"/>
                <a:sym typeface="Calibri"/>
              </a:rPr>
              <a:t>Select the resources to export </a:t>
            </a:r>
            <a:r>
              <a:rPr b="0" i="0" lang="en-US" sz="2000" u="none" cap="none" strike="noStrike">
                <a:solidFill>
                  <a:srgbClr val="000000"/>
                </a:solidFill>
                <a:latin typeface="Calibri"/>
                <a:ea typeface="Calibri"/>
                <a:cs typeface="Calibri"/>
                <a:sym typeface="Calibri"/>
              </a:rPr>
              <a:t>field. </a:t>
            </a:r>
            <a:br>
              <a:rPr b="0" i="0" lang="en-US" sz="2000" u="none" cap="none" strike="noStrike">
                <a:solidFill>
                  <a:srgbClr val="000000"/>
                </a:solidFill>
                <a:latin typeface="Calibri"/>
                <a:ea typeface="Calibri"/>
                <a:cs typeface="Calibri"/>
                <a:sym typeface="Calibri"/>
              </a:rPr>
            </a:br>
            <a:br>
              <a:rPr b="0" i="0" lang="en-US" sz="2000" u="none" cap="none" strike="noStrike">
                <a:solidFill>
                  <a:srgbClr val="000000"/>
                </a:solidFill>
                <a:latin typeface="Calibri"/>
                <a:ea typeface="Calibri"/>
                <a:cs typeface="Calibri"/>
                <a:sym typeface="Calibri"/>
              </a:rPr>
            </a:br>
            <a:endParaRPr b="0" i="0" sz="2000" u="none" cap="none" strike="noStrike">
              <a:solidFill>
                <a:schemeClr val="dk1"/>
              </a:solidFill>
              <a:latin typeface="Arial"/>
              <a:ea typeface="Arial"/>
              <a:cs typeface="Arial"/>
              <a:sym typeface="Arial"/>
            </a:endParaRPr>
          </a:p>
        </p:txBody>
      </p:sp>
      <p:sp>
        <p:nvSpPr>
          <p:cNvPr id="671" name="Google Shape;671;p86"/>
          <p:cNvSpPr/>
          <p:nvPr/>
        </p:nvSpPr>
        <p:spPr>
          <a:xfrm>
            <a:off x="2895600" y="3981401"/>
            <a:ext cx="6261652" cy="230832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Select the appropriate checkbox to specify whether you want to </a:t>
            </a:r>
            <a:r>
              <a:rPr b="1" i="0" lang="en-US" sz="1800" u="none" cap="none" strike="noStrike">
                <a:solidFill>
                  <a:srgbClr val="000000"/>
                </a:solidFill>
                <a:latin typeface="Arial"/>
                <a:ea typeface="Arial"/>
                <a:cs typeface="Arial"/>
                <a:sym typeface="Arial"/>
              </a:rPr>
              <a:t>Export generated class files and resources</a:t>
            </a:r>
            <a:r>
              <a:rPr b="0" i="0" lang="en-US" sz="1800" u="none" cap="none" strike="noStrike">
                <a:solidFill>
                  <a:srgbClr val="000000"/>
                </a:solidFill>
                <a:latin typeface="Arial"/>
                <a:ea typeface="Arial"/>
                <a:cs typeface="Arial"/>
                <a:sym typeface="Arial"/>
              </a:rPr>
              <a:t> or </a:t>
            </a:r>
            <a:r>
              <a:rPr b="1" i="0" lang="en-US" sz="1800" u="none" cap="none" strike="noStrike">
                <a:solidFill>
                  <a:srgbClr val="000000"/>
                </a:solidFill>
                <a:latin typeface="Arial"/>
                <a:ea typeface="Arial"/>
                <a:cs typeface="Arial"/>
                <a:sym typeface="Arial"/>
              </a:rPr>
              <a:t>Export Java source files and resources</a:t>
            </a:r>
            <a:r>
              <a:rPr b="0" i="0" lang="en-US" sz="1800" u="none" cap="none" strike="noStrike">
                <a:solidFill>
                  <a:srgbClr val="000000"/>
                </a:solidFill>
                <a:latin typeface="Arial"/>
                <a:ea typeface="Arial"/>
                <a:cs typeface="Arial"/>
                <a:sym typeface="Arial"/>
              </a:rPr>
              <a:t>. </a:t>
            </a: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If there are other files or resources you want to include they must be in a an open project. Browse to their location via the directory tree on the left and ensure the file or resource is checked in the window on the right. </a:t>
            </a:r>
            <a:endParaRPr b="0" i="0" sz="1800" u="none" cap="none" strike="noStrike">
              <a:solidFill>
                <a:schemeClr val="dk1"/>
              </a:solidFill>
              <a:latin typeface="Arial"/>
              <a:ea typeface="Arial"/>
              <a:cs typeface="Arial"/>
              <a:sym typeface="Arial"/>
            </a:endParaRPr>
          </a:p>
        </p:txBody>
      </p:sp>
      <p:sp>
        <p:nvSpPr>
          <p:cNvPr id="672" name="Google Shape;672;p86"/>
          <p:cNvSpPr/>
          <p:nvPr/>
        </p:nvSpPr>
        <p:spPr>
          <a:xfrm>
            <a:off x="0" y="5135563"/>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7"/>
          <p:cNvSpPr txBox="1"/>
          <p:nvPr>
            <p:ph idx="4294967295" type="ctrTitle"/>
          </p:nvPr>
        </p:nvSpPr>
        <p:spPr>
          <a:xfrm>
            <a:off x="266700" y="76200"/>
            <a:ext cx="8610600" cy="476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Create jar using Eclipse IDE</a:t>
            </a:r>
            <a:endParaRPr b="0" i="0" sz="3959" u="none" cap="none" strike="noStrike">
              <a:solidFill>
                <a:schemeClr val="dk1"/>
              </a:solidFill>
              <a:latin typeface="Calibri"/>
              <a:ea typeface="Calibri"/>
              <a:cs typeface="Calibri"/>
              <a:sym typeface="Calibri"/>
            </a:endParaRPr>
          </a:p>
        </p:txBody>
      </p:sp>
      <p:sp>
        <p:nvSpPr>
          <p:cNvPr id="678" name="Google Shape;678;p87"/>
          <p:cNvSpPr/>
          <p:nvPr/>
        </p:nvSpPr>
        <p:spPr>
          <a:xfrm>
            <a:off x="0" y="465613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679" name="Google Shape;679;p87"/>
          <p:cNvSpPr/>
          <p:nvPr/>
        </p:nvSpPr>
        <p:spPr>
          <a:xfrm>
            <a:off x="0" y="5135563"/>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descr="Description: https://www.cs.utexas.edu/~scottm/cs307/handouts/Eclipse%20Help/browse.jpg" id="680" name="Google Shape;680;p87"/>
          <p:cNvPicPr preferRelativeResize="0"/>
          <p:nvPr/>
        </p:nvPicPr>
        <p:blipFill rotWithShape="1">
          <a:blip r:embed="rId3">
            <a:alphaModFix/>
          </a:blip>
          <a:srcRect b="0" l="0" r="0" t="0"/>
          <a:stretch/>
        </p:blipFill>
        <p:spPr>
          <a:xfrm>
            <a:off x="152400" y="533400"/>
            <a:ext cx="2751138" cy="2628900"/>
          </a:xfrm>
          <a:prstGeom prst="rect">
            <a:avLst/>
          </a:prstGeom>
          <a:noFill/>
          <a:ln>
            <a:noFill/>
          </a:ln>
        </p:spPr>
      </p:pic>
      <p:pic>
        <p:nvPicPr>
          <p:cNvPr descr="Description: https://www.cs.utexas.edu/~scottm/cs307/handouts/Eclipse%20Help/fileBrowser.jpg" id="681" name="Google Shape;681;p87"/>
          <p:cNvPicPr preferRelativeResize="0"/>
          <p:nvPr/>
        </p:nvPicPr>
        <p:blipFill rotWithShape="1">
          <a:blip r:embed="rId4">
            <a:alphaModFix/>
          </a:blip>
          <a:srcRect b="0" l="0" r="0" t="0"/>
          <a:stretch/>
        </p:blipFill>
        <p:spPr>
          <a:xfrm>
            <a:off x="0" y="3733800"/>
            <a:ext cx="3055938" cy="2270125"/>
          </a:xfrm>
          <a:prstGeom prst="rect">
            <a:avLst/>
          </a:prstGeom>
          <a:noFill/>
          <a:ln>
            <a:noFill/>
          </a:ln>
        </p:spPr>
      </p:pic>
      <p:sp>
        <p:nvSpPr>
          <p:cNvPr id="682" name="Google Shape;682;p87"/>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82550" lvl="0" marL="0" marR="0" rtl="0" algn="l">
              <a:lnSpc>
                <a:spcPct val="100000"/>
              </a:lnSpc>
              <a:spcBef>
                <a:spcPts val="0"/>
              </a:spcBef>
              <a:spcAft>
                <a:spcPts val="0"/>
              </a:spcAft>
              <a:buClr>
                <a:srgbClr val="000000"/>
              </a:buClr>
              <a:buSzPts val="1300"/>
              <a:buFont typeface="Calibri"/>
              <a:buChar char="•"/>
            </a:pPr>
            <a:r>
              <a:rPr b="0" i="0" lang="en-US" sz="1300" u="none" cap="none" strike="noStrike">
                <a:solidFill>
                  <a:srgbClr val="000000"/>
                </a:solidFill>
                <a:latin typeface="Calibri"/>
                <a:ea typeface="Calibri"/>
                <a:cs typeface="Calibri"/>
                <a:sym typeface="Calibri"/>
              </a:rPr>
              <a:t>In the </a:t>
            </a:r>
            <a:r>
              <a:rPr b="1" i="0" lang="en-US" sz="1300" u="none" cap="none" strike="noStrike">
                <a:solidFill>
                  <a:srgbClr val="000000"/>
                </a:solidFill>
                <a:latin typeface="Calibri"/>
                <a:ea typeface="Calibri"/>
                <a:cs typeface="Calibri"/>
                <a:sym typeface="Calibri"/>
              </a:rPr>
              <a:t>Select the export destination</a:t>
            </a:r>
            <a:r>
              <a:rPr b="0" i="0" lang="en-US" sz="1300" u="none" cap="none" strike="noStrike">
                <a:solidFill>
                  <a:srgbClr val="000000"/>
                </a:solidFill>
                <a:latin typeface="Calibri"/>
                <a:ea typeface="Calibri"/>
                <a:cs typeface="Calibri"/>
                <a:sym typeface="Calibri"/>
              </a:rPr>
              <a:t> field, either type or click </a:t>
            </a:r>
            <a:r>
              <a:rPr b="1" i="0" lang="en-US" sz="1300" u="none" cap="none" strike="noStrike">
                <a:solidFill>
                  <a:srgbClr val="000000"/>
                </a:solidFill>
                <a:latin typeface="Calibri"/>
                <a:ea typeface="Calibri"/>
                <a:cs typeface="Calibri"/>
                <a:sym typeface="Calibri"/>
              </a:rPr>
              <a:t>Browse</a:t>
            </a:r>
            <a:r>
              <a:rPr b="0" i="0" lang="en-US" sz="1300" u="none" cap="none" strike="noStrike">
                <a:solidFill>
                  <a:srgbClr val="000000"/>
                </a:solidFill>
                <a:latin typeface="Calibri"/>
                <a:ea typeface="Calibri"/>
                <a:cs typeface="Calibri"/>
                <a:sym typeface="Calibri"/>
              </a:rPr>
              <a:t> to select a location for the JAR file. </a:t>
            </a:r>
            <a:br>
              <a:rPr b="0" i="0" lang="en-US" sz="1300" u="none" cap="none" strike="noStrike">
                <a:solidFill>
                  <a:srgbClr val="000000"/>
                </a:solidFill>
                <a:latin typeface="Calibri"/>
                <a:ea typeface="Calibri"/>
                <a:cs typeface="Calibri"/>
                <a:sym typeface="Calibri"/>
              </a:rPr>
            </a:br>
            <a:br>
              <a:rPr b="0" i="0" lang="en-US" sz="1300" u="none" cap="none" strike="noStrike">
                <a:solidFill>
                  <a:srgbClr val="000000"/>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683" name="Google Shape;683;p87"/>
          <p:cNvSpPr/>
          <p:nvPr/>
        </p:nvSpPr>
        <p:spPr>
          <a:xfrm>
            <a:off x="457200" y="30861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Calibri"/>
              <a:buNone/>
            </a:pPr>
            <a:br>
              <a:rPr b="0" i="0" lang="en-US" sz="1300" u="none" cap="none" strike="noStrike">
                <a:solidFill>
                  <a:srgbClr val="000000"/>
                </a:solidFill>
                <a:latin typeface="Calibri"/>
                <a:ea typeface="Calibri"/>
                <a:cs typeface="Calibri"/>
                <a:sym typeface="Calibri"/>
              </a:rPr>
            </a:br>
            <a:br>
              <a:rPr b="0" i="0" lang="en-US" sz="1300" u="none" cap="none" strike="noStrike">
                <a:solidFill>
                  <a:srgbClr val="000000"/>
                </a:solidFill>
                <a:latin typeface="Calibri"/>
                <a:ea typeface="Calibri"/>
                <a:cs typeface="Calibri"/>
                <a:sym typeface="Calibri"/>
              </a:rPr>
            </a:br>
            <a:br>
              <a:rPr b="0" i="0" lang="en-US" sz="1300" u="none" cap="none" strike="noStrike">
                <a:solidFill>
                  <a:srgbClr val="000000"/>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684" name="Google Shape;684;p87"/>
          <p:cNvSpPr/>
          <p:nvPr/>
        </p:nvSpPr>
        <p:spPr>
          <a:xfrm>
            <a:off x="3466769" y="4299897"/>
            <a:ext cx="4495800" cy="124649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Calibri"/>
              <a:buNone/>
            </a:pPr>
            <a:br>
              <a:rPr b="0" i="0" lang="en-US" sz="1300" u="none" cap="none" strike="noStrike">
                <a:solidFill>
                  <a:srgbClr val="000000"/>
                </a:solidFill>
                <a:latin typeface="Calibri"/>
                <a:ea typeface="Calibri"/>
                <a:cs typeface="Calibri"/>
                <a:sym typeface="Calibri"/>
              </a:rPr>
            </a:br>
            <a:br>
              <a:rPr b="0" i="0" lang="en-US" sz="1300" u="none" cap="none" strike="noStrike">
                <a:solidFill>
                  <a:srgbClr val="000000"/>
                </a:solidFill>
                <a:latin typeface="Calibri"/>
                <a:ea typeface="Calibri"/>
                <a:cs typeface="Calibri"/>
                <a:sym typeface="Calibri"/>
              </a:rPr>
            </a:br>
            <a:r>
              <a:rPr b="0" i="0" lang="en-US" sz="1300" u="none" cap="none" strike="noStrike">
                <a:solidFill>
                  <a:srgbClr val="000000"/>
                </a:solidFill>
                <a:latin typeface="Calibri"/>
                <a:ea typeface="Calibri"/>
                <a:cs typeface="Calibri"/>
                <a:sym typeface="Calibri"/>
              </a:rPr>
              <a:t>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Click </a:t>
            </a:r>
            <a:r>
              <a:rPr b="1" i="0" lang="en-US" sz="1800" u="none" cap="none" strike="noStrike">
                <a:solidFill>
                  <a:srgbClr val="000000"/>
                </a:solidFill>
                <a:latin typeface="Calibri"/>
                <a:ea typeface="Calibri"/>
                <a:cs typeface="Calibri"/>
                <a:sym typeface="Calibri"/>
              </a:rPr>
              <a:t>Finish</a:t>
            </a:r>
            <a:r>
              <a:rPr b="0" i="0" lang="en-US" sz="1800" u="none" cap="none" strike="noStrike">
                <a:solidFill>
                  <a:srgbClr val="000000"/>
                </a:solidFill>
                <a:latin typeface="Calibri"/>
                <a:ea typeface="Calibri"/>
                <a:cs typeface="Calibri"/>
                <a:sym typeface="Calibri"/>
              </a:rPr>
              <a:t> to create the JAR file immediately.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85" name="Google Shape;685;p87"/>
          <p:cNvSpPr/>
          <p:nvPr/>
        </p:nvSpPr>
        <p:spPr>
          <a:xfrm>
            <a:off x="3352800" y="1852676"/>
            <a:ext cx="457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Select or clear the </a:t>
            </a:r>
            <a:r>
              <a:rPr b="1" lang="en-US" sz="1800">
                <a:solidFill>
                  <a:srgbClr val="000000"/>
                </a:solidFill>
                <a:latin typeface="Calibri"/>
                <a:ea typeface="Calibri"/>
                <a:cs typeface="Calibri"/>
                <a:sym typeface="Calibri"/>
              </a:rPr>
              <a:t>Compress the contents of the JAR file</a:t>
            </a:r>
            <a:r>
              <a:rPr lang="en-US" sz="1800">
                <a:solidFill>
                  <a:srgbClr val="000000"/>
                </a:solidFill>
                <a:latin typeface="Calibri"/>
                <a:ea typeface="Calibri"/>
                <a:cs typeface="Calibri"/>
                <a:sym typeface="Calibri"/>
              </a:rPr>
              <a:t> checkbox.</a:t>
            </a:r>
            <a:endParaRPr sz="800">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88"/>
          <p:cNvSpPr txBox="1"/>
          <p:nvPr>
            <p:ph idx="4294967295" type="ctrTitle"/>
          </p:nvPr>
        </p:nvSpPr>
        <p:spPr>
          <a:xfrm>
            <a:off x="152400" y="381000"/>
            <a:ext cx="8610600" cy="476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Jar command</a:t>
            </a:r>
            <a:endParaRPr b="0" i="0" sz="3959" u="none" cap="none" strike="noStrike">
              <a:solidFill>
                <a:schemeClr val="dk1"/>
              </a:solidFill>
              <a:latin typeface="Calibri"/>
              <a:ea typeface="Calibri"/>
              <a:cs typeface="Calibri"/>
              <a:sym typeface="Calibri"/>
            </a:endParaRPr>
          </a:p>
        </p:txBody>
      </p:sp>
      <p:sp>
        <p:nvSpPr>
          <p:cNvPr id="691" name="Google Shape;691;p88"/>
          <p:cNvSpPr txBox="1"/>
          <p:nvPr>
            <p:ph idx="4294967295" type="subTitle"/>
          </p:nvPr>
        </p:nvSpPr>
        <p:spPr>
          <a:xfrm>
            <a:off x="0" y="990600"/>
            <a:ext cx="8839200" cy="5715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A JAR (Java Archive) is a package file format typically used to aggregate many Java class files and associated metadata and resources (text, images, etc.) into one file to distribute application software or libraries on the Java platform.</a:t>
            </a:r>
            <a:endParaRPr/>
          </a:p>
          <a:p>
            <a:pPr indent="0" lvl="0" marL="0" marR="0" rtl="0" algn="l">
              <a:lnSpc>
                <a:spcPct val="80000"/>
              </a:lnSpc>
              <a:spcBef>
                <a:spcPts val="544"/>
              </a:spcBef>
              <a:spcAft>
                <a:spcPts val="0"/>
              </a:spcAft>
              <a:buClr>
                <a:schemeClr val="dk1"/>
              </a:buClr>
              <a:buSzPts val="2720"/>
              <a:buFont typeface="Arial"/>
              <a:buNone/>
            </a:pPr>
            <a:r>
              <a:t/>
            </a:r>
            <a:endParaRPr b="0" i="0" sz="2720" u="none" cap="none" strike="noStrike">
              <a:solidFill>
                <a:schemeClr val="dk1"/>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SzPts val="2720"/>
              <a:buFont typeface="Arial"/>
              <a:buNone/>
            </a:pPr>
            <a:r>
              <a:rPr b="1" i="0" lang="en-US" sz="2720" u="sng" cap="none" strike="noStrike">
                <a:solidFill>
                  <a:schemeClr val="dk1"/>
                </a:solidFill>
                <a:latin typeface="Calibri"/>
                <a:ea typeface="Calibri"/>
                <a:cs typeface="Calibri"/>
                <a:sym typeface="Calibri"/>
              </a:rPr>
              <a:t>Creation of JAR File?</a:t>
            </a:r>
            <a:endParaRPr b="1" i="0" sz="2720" u="sng" cap="none" strike="noStrike">
              <a:solidFill>
                <a:schemeClr val="dk1"/>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C:\&gt;</a:t>
            </a:r>
            <a:r>
              <a:rPr b="0" i="0" lang="en-US" sz="2720" u="none" cap="none" strike="noStrike">
                <a:solidFill>
                  <a:srgbClr val="FF0000"/>
                </a:solidFill>
                <a:latin typeface="Calibri"/>
                <a:ea typeface="Calibri"/>
                <a:cs typeface="Calibri"/>
                <a:sym typeface="Calibri"/>
              </a:rPr>
              <a:t> jar cf pack.jar pack</a:t>
            </a:r>
            <a:endParaRPr/>
          </a:p>
          <a:p>
            <a:pPr indent="0" lvl="0" marL="0" marR="0" rtl="0" algn="l">
              <a:lnSpc>
                <a:spcPct val="80000"/>
              </a:lnSpc>
              <a:spcBef>
                <a:spcPts val="544"/>
              </a:spcBef>
              <a:spcAft>
                <a:spcPts val="0"/>
              </a:spcAft>
              <a:buClr>
                <a:srgbClr val="FF0000"/>
              </a:buClr>
              <a:buSzPts val="2720"/>
              <a:buFont typeface="Arial"/>
              <a:buNone/>
            </a:pPr>
            <a:r>
              <a:rPr b="0" i="0" lang="en-US" sz="2720" u="none" cap="none" strike="noStrike">
                <a:solidFill>
                  <a:srgbClr val="FF0000"/>
                </a:solidFill>
                <a:latin typeface="Calibri"/>
                <a:ea typeface="Calibri"/>
                <a:cs typeface="Calibri"/>
                <a:sym typeface="Calibri"/>
              </a:rPr>
              <a:t>cf </a:t>
            </a:r>
            <a:r>
              <a:rPr b="0" i="0" lang="en-US" sz="2720" u="none" cap="none" strike="noStrike">
                <a:solidFill>
                  <a:schemeClr val="dk1"/>
                </a:solidFill>
                <a:latin typeface="Calibri"/>
                <a:ea typeface="Calibri"/>
                <a:cs typeface="Calibri"/>
                <a:sym typeface="Calibri"/>
              </a:rPr>
              <a:t>represents create the file. For example, assuming our package </a:t>
            </a:r>
            <a:r>
              <a:rPr b="0" i="0" lang="en-US" sz="2720" u="none" cap="none" strike="noStrike">
                <a:solidFill>
                  <a:srgbClr val="FF0000"/>
                </a:solidFill>
                <a:latin typeface="Calibri"/>
                <a:ea typeface="Calibri"/>
                <a:cs typeface="Calibri"/>
                <a:sym typeface="Calibri"/>
              </a:rPr>
              <a:t>pack</a:t>
            </a:r>
            <a:r>
              <a:rPr b="0" i="0" lang="en-US" sz="2720" u="none" cap="none" strike="noStrike">
                <a:solidFill>
                  <a:schemeClr val="dk1"/>
                </a:solidFill>
                <a:latin typeface="Calibri"/>
                <a:ea typeface="Calibri"/>
                <a:cs typeface="Calibri"/>
                <a:sym typeface="Calibri"/>
              </a:rPr>
              <a:t> is available in C:\directory</a:t>
            </a:r>
            <a:endParaRPr/>
          </a:p>
          <a:p>
            <a:pPr indent="0" lvl="0" marL="0" marR="0" rtl="0" algn="l">
              <a:lnSpc>
                <a:spcPct val="80000"/>
              </a:lnSpc>
              <a:spcBef>
                <a:spcPts val="544"/>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Now , pack.jar file is created</a:t>
            </a:r>
            <a:endParaRPr/>
          </a:p>
          <a:p>
            <a:pPr indent="0" lvl="0" marL="0" marR="0" rtl="0" algn="l">
              <a:lnSpc>
                <a:spcPct val="80000"/>
              </a:lnSpc>
              <a:spcBef>
                <a:spcPts val="544"/>
              </a:spcBef>
              <a:spcAft>
                <a:spcPts val="0"/>
              </a:spcAft>
              <a:buClr>
                <a:schemeClr val="dk1"/>
              </a:buClr>
              <a:buSzPts val="2720"/>
              <a:buFont typeface="Arial"/>
              <a:buNone/>
            </a:pPr>
            <a:r>
              <a:t/>
            </a:r>
            <a:endParaRPr b="0" i="0" sz="2720" u="none" cap="none" strike="noStrike">
              <a:solidFill>
                <a:schemeClr val="dk1"/>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SzPts val="2720"/>
              <a:buFont typeface="Arial"/>
              <a:buNone/>
            </a:pPr>
            <a:r>
              <a:rPr b="1" i="0" lang="en-US" sz="2720" u="sng" cap="none" strike="noStrike">
                <a:solidFill>
                  <a:schemeClr val="dk1"/>
                </a:solidFill>
                <a:latin typeface="Calibri"/>
                <a:ea typeface="Calibri"/>
                <a:cs typeface="Calibri"/>
                <a:sym typeface="Calibri"/>
              </a:rPr>
              <a:t>Viewing a JAR file: </a:t>
            </a:r>
            <a:endParaRPr b="1" i="0" sz="2720" u="sng" cap="none" strike="noStrike">
              <a:solidFill>
                <a:schemeClr val="dk1"/>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SzPts val="2720"/>
              <a:buFont typeface="Arial"/>
              <a:buNone/>
            </a:pPr>
            <a:r>
              <a:rPr b="0" i="0" lang="en-US" sz="2720" u="none" cap="none" strike="noStrike">
                <a:solidFill>
                  <a:schemeClr val="dk1"/>
                </a:solidFill>
                <a:latin typeface="Calibri"/>
                <a:ea typeface="Calibri"/>
                <a:cs typeface="Calibri"/>
                <a:sym typeface="Calibri"/>
              </a:rPr>
              <a:t>To view contents of .jar files, we can use the command as:</a:t>
            </a:r>
            <a:endParaRPr/>
          </a:p>
          <a:p>
            <a:pPr indent="0" lvl="0" marL="0" marR="0" rtl="0" algn="l">
              <a:lnSpc>
                <a:spcPct val="80000"/>
              </a:lnSpc>
              <a:spcBef>
                <a:spcPts val="544"/>
              </a:spcBef>
              <a:spcAft>
                <a:spcPts val="0"/>
              </a:spcAft>
              <a:buClr>
                <a:srgbClr val="FF0000"/>
              </a:buClr>
              <a:buSzPts val="2720"/>
              <a:buFont typeface="Arial"/>
              <a:buNone/>
            </a:pPr>
            <a:r>
              <a:rPr b="0" i="0" lang="en-US" sz="2720" u="none" cap="none" strike="noStrike">
                <a:solidFill>
                  <a:srgbClr val="FF0000"/>
                </a:solidFill>
                <a:latin typeface="Calibri"/>
                <a:ea typeface="Calibri"/>
                <a:cs typeface="Calibri"/>
                <a:sym typeface="Calibri"/>
              </a:rPr>
              <a:t>jar tf jarfilename</a:t>
            </a:r>
            <a:endParaRPr b="0" i="0" sz="2720" u="none" cap="none" strike="noStrike">
              <a:solidFill>
                <a:srgbClr val="FF0000"/>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89"/>
          <p:cNvSpPr txBox="1"/>
          <p:nvPr>
            <p:ph idx="4294967295" type="ctrTitle"/>
          </p:nvPr>
        </p:nvSpPr>
        <p:spPr>
          <a:xfrm>
            <a:off x="152400" y="381000"/>
            <a:ext cx="8610600" cy="476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Jar command</a:t>
            </a:r>
            <a:endParaRPr b="0" i="0" sz="3959" u="none" cap="none" strike="noStrike">
              <a:solidFill>
                <a:schemeClr val="dk1"/>
              </a:solidFill>
              <a:latin typeface="Calibri"/>
              <a:ea typeface="Calibri"/>
              <a:cs typeface="Calibri"/>
              <a:sym typeface="Calibri"/>
            </a:endParaRPr>
          </a:p>
        </p:txBody>
      </p:sp>
      <p:sp>
        <p:nvSpPr>
          <p:cNvPr id="697" name="Google Shape;697;p89"/>
          <p:cNvSpPr txBox="1"/>
          <p:nvPr>
            <p:ph idx="4294967295" type="subTitle"/>
          </p:nvPr>
        </p:nvSpPr>
        <p:spPr>
          <a:xfrm>
            <a:off x="0" y="990600"/>
            <a:ext cx="8839200" cy="5715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000"/>
              <a:buFont typeface="Arial"/>
              <a:buNone/>
            </a:pPr>
            <a:r>
              <a:rPr b="1" i="0" lang="en-US" sz="2000" u="sng" cap="none" strike="noStrike">
                <a:solidFill>
                  <a:schemeClr val="dk1"/>
                </a:solidFill>
                <a:latin typeface="Calibri"/>
                <a:ea typeface="Calibri"/>
                <a:cs typeface="Calibri"/>
                <a:sym typeface="Calibri"/>
              </a:rPr>
              <a:t>How to extract jar file?</a:t>
            </a:r>
            <a:endParaRPr b="1" i="0" sz="2000" u="sng"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rgbClr val="FF0000"/>
              </a:buClr>
              <a:buSzPts val="2000"/>
              <a:buFont typeface="Arial"/>
              <a:buNone/>
            </a:pPr>
            <a:r>
              <a:rPr b="0" i="0" lang="en-US" sz="2000" u="none" cap="none" strike="noStrike">
                <a:solidFill>
                  <a:srgbClr val="FF0000"/>
                </a:solidFill>
                <a:latin typeface="Calibri"/>
                <a:ea typeface="Calibri"/>
                <a:cs typeface="Calibri"/>
                <a:sym typeface="Calibri"/>
              </a:rPr>
              <a:t>jar xf pack.jar</a:t>
            </a:r>
            <a:endParaRPr/>
          </a:p>
          <a:p>
            <a:pPr indent="0" lvl="0" marL="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How to create jar file which can run?</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Running a JAR file: To run an application packaged as a JAR file (requires the Main-class manifest header) , following command can be used:</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C:\&gt;java -jar pack.jar</a:t>
            </a:r>
            <a:endParaRPr/>
          </a:p>
          <a:p>
            <a:pPr indent="0" lvl="0" marL="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How to create a runnable jar file?</a:t>
            </a:r>
            <a:endParaRPr/>
          </a:p>
          <a:p>
            <a:pPr indent="0" lvl="0" marL="0" marR="0" rtl="0" algn="l">
              <a:lnSpc>
                <a:spcPct val="80000"/>
              </a:lnSpc>
              <a:spcBef>
                <a:spcPts val="400"/>
              </a:spcBef>
              <a:spcAft>
                <a:spcPts val="0"/>
              </a:spcAft>
              <a:buClr>
                <a:srgbClr val="FF0000"/>
              </a:buClr>
              <a:buSzPts val="2000"/>
              <a:buFont typeface="Arial"/>
              <a:buNone/>
            </a:pPr>
            <a:r>
              <a:rPr b="0" i="0" lang="en-US" sz="2000" u="none" cap="none" strike="noStrike">
                <a:solidFill>
                  <a:srgbClr val="FF0000"/>
                </a:solidFill>
                <a:latin typeface="Calibri"/>
                <a:ea typeface="Calibri"/>
                <a:cs typeface="Calibri"/>
                <a:sym typeface="Calibri"/>
              </a:rPr>
              <a:t>jar cfm MyJar.jar Manifest.txt MyPackage/*.class</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This creates the JAR file with a manifest with the following contents:</a:t>
            </a:r>
            <a:endParaRPr/>
          </a:p>
          <a:p>
            <a:pPr indent="0" lvl="0" marL="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rgbClr val="FF0000"/>
              </a:buClr>
              <a:buSzPts val="2000"/>
              <a:buFont typeface="Arial"/>
              <a:buNone/>
            </a:pPr>
            <a:r>
              <a:rPr b="0" i="0" lang="en-US" sz="2000" u="none" cap="none" strike="noStrike">
                <a:solidFill>
                  <a:srgbClr val="FF0000"/>
                </a:solidFill>
                <a:latin typeface="Calibri"/>
                <a:ea typeface="Calibri"/>
                <a:cs typeface="Calibri"/>
                <a:sym typeface="Calibri"/>
              </a:rPr>
              <a:t>Manifest-Version: 1.0</a:t>
            </a:r>
            <a:endParaRPr/>
          </a:p>
          <a:p>
            <a:pPr indent="0" lvl="0" marL="0" marR="0" rtl="0" algn="l">
              <a:lnSpc>
                <a:spcPct val="80000"/>
              </a:lnSpc>
              <a:spcBef>
                <a:spcPts val="400"/>
              </a:spcBef>
              <a:spcAft>
                <a:spcPts val="0"/>
              </a:spcAft>
              <a:buClr>
                <a:srgbClr val="FF0000"/>
              </a:buClr>
              <a:buSzPts val="2000"/>
              <a:buFont typeface="Arial"/>
              <a:buNone/>
            </a:pPr>
            <a:r>
              <a:rPr b="0" i="0" lang="en-US" sz="2000" u="none" cap="none" strike="noStrike">
                <a:solidFill>
                  <a:srgbClr val="FF0000"/>
                </a:solidFill>
                <a:latin typeface="Calibri"/>
                <a:ea typeface="Calibri"/>
                <a:cs typeface="Calibri"/>
                <a:sym typeface="Calibri"/>
              </a:rPr>
              <a:t>Created-By: 1.7.0_06 (Oracle Corporation)</a:t>
            </a:r>
            <a:endParaRPr/>
          </a:p>
          <a:p>
            <a:pPr indent="0" lvl="0" marL="0" marR="0" rtl="0" algn="l">
              <a:lnSpc>
                <a:spcPct val="80000"/>
              </a:lnSpc>
              <a:spcBef>
                <a:spcPts val="400"/>
              </a:spcBef>
              <a:spcAft>
                <a:spcPts val="0"/>
              </a:spcAft>
              <a:buClr>
                <a:srgbClr val="FF0000"/>
              </a:buClr>
              <a:buSzPts val="2000"/>
              <a:buFont typeface="Arial"/>
              <a:buNone/>
            </a:pPr>
            <a:r>
              <a:rPr b="0" i="0" lang="en-US" sz="2000" u="none" cap="none" strike="noStrike">
                <a:solidFill>
                  <a:srgbClr val="FF0000"/>
                </a:solidFill>
                <a:latin typeface="Calibri"/>
                <a:ea typeface="Calibri"/>
                <a:cs typeface="Calibri"/>
                <a:sym typeface="Calibri"/>
              </a:rPr>
              <a:t>Main-Class: MyPackage.MyClass</a:t>
            </a:r>
            <a:endParaRPr b="0" i="0" sz="2000" u="none" cap="none" strike="noStrike">
              <a:solidFill>
                <a:srgbClr val="FF0000"/>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How to run jar file created above?</a:t>
            </a:r>
            <a:endParaRPr/>
          </a:p>
          <a:p>
            <a:pPr indent="0" lvl="0" marL="0" marR="0" rtl="0" algn="l">
              <a:lnSpc>
                <a:spcPct val="80000"/>
              </a:lnSpc>
              <a:spcBef>
                <a:spcPts val="400"/>
              </a:spcBef>
              <a:spcAft>
                <a:spcPts val="0"/>
              </a:spcAft>
              <a:buClr>
                <a:srgbClr val="FF0000"/>
              </a:buClr>
              <a:buSzPts val="2000"/>
              <a:buFont typeface="Arial"/>
              <a:buNone/>
            </a:pPr>
            <a:r>
              <a:rPr b="0" i="0" lang="en-US" sz="2000" u="none" cap="none" strike="noStrike">
                <a:solidFill>
                  <a:srgbClr val="FF0000"/>
                </a:solidFill>
                <a:latin typeface="Calibri"/>
                <a:ea typeface="Calibri"/>
                <a:cs typeface="Calibri"/>
                <a:sym typeface="Calibri"/>
              </a:rPr>
              <a:t>java -jar MyJar.jar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idx="1" type="subTitle"/>
          </p:nvPr>
        </p:nvSpPr>
        <p:spPr>
          <a:xfrm>
            <a:off x="304800" y="103908"/>
            <a:ext cx="8534400" cy="6754092"/>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3600"/>
              <a:buNone/>
            </a:pPr>
            <a:r>
              <a:rPr lang="en-US" sz="3600">
                <a:solidFill>
                  <a:srgbClr val="FF0000"/>
                </a:solidFill>
              </a:rPr>
              <a:t>3.Character Type : </a:t>
            </a:r>
            <a:r>
              <a:rPr lang="en-US" sz="2400">
                <a:solidFill>
                  <a:srgbClr val="00B050"/>
                </a:solidFill>
              </a:rPr>
              <a:t>char </a:t>
            </a:r>
            <a:r>
              <a:rPr lang="en-US" sz="2400"/>
              <a:t>In C language 1 byte is used to store each character</a:t>
            </a:r>
            <a:endParaRPr/>
          </a:p>
          <a:p>
            <a:pPr indent="0" lvl="0" marL="0" rtl="0" algn="l">
              <a:lnSpc>
                <a:spcPct val="80000"/>
              </a:lnSpc>
              <a:spcBef>
                <a:spcPts val="480"/>
              </a:spcBef>
              <a:spcAft>
                <a:spcPts val="0"/>
              </a:spcAft>
              <a:buClr>
                <a:srgbClr val="888888"/>
              </a:buClr>
              <a:buSzPts val="2400"/>
              <a:buNone/>
            </a:pPr>
            <a:r>
              <a:rPr lang="en-US" sz="2400"/>
              <a:t>C supports, </a:t>
            </a:r>
            <a:r>
              <a:rPr lang="en-US" sz="2400">
                <a:solidFill>
                  <a:srgbClr val="FF0000"/>
                </a:solidFill>
              </a:rPr>
              <a:t>ASCII</a:t>
            </a:r>
            <a:r>
              <a:rPr lang="en-US" sz="2400"/>
              <a:t> character code(can represent only 255 different characters), and supports only English related characters</a:t>
            </a:r>
            <a:endParaRPr/>
          </a:p>
          <a:p>
            <a:pPr indent="0" lvl="0" marL="0" rtl="0" algn="l">
              <a:lnSpc>
                <a:spcPct val="80000"/>
              </a:lnSpc>
              <a:spcBef>
                <a:spcPts val="480"/>
              </a:spcBef>
              <a:spcAft>
                <a:spcPts val="0"/>
              </a:spcAft>
              <a:buClr>
                <a:srgbClr val="888888"/>
              </a:buClr>
              <a:buSzPts val="2400"/>
              <a:buNone/>
            </a:pPr>
            <a:r>
              <a:rPr lang="en-US" sz="2400"/>
              <a:t>In Java 2 bytes are used to store each character</a:t>
            </a:r>
            <a:endParaRPr/>
          </a:p>
          <a:p>
            <a:pPr indent="0" lvl="0" marL="0" rtl="0" algn="l">
              <a:lnSpc>
                <a:spcPct val="80000"/>
              </a:lnSpc>
              <a:spcBef>
                <a:spcPts val="480"/>
              </a:spcBef>
              <a:spcAft>
                <a:spcPts val="0"/>
              </a:spcAft>
              <a:buClr>
                <a:srgbClr val="888888"/>
              </a:buClr>
              <a:buSzPts val="2400"/>
              <a:buNone/>
            </a:pPr>
            <a:r>
              <a:rPr lang="en-US" sz="2400"/>
              <a:t>Java uses </a:t>
            </a:r>
            <a:r>
              <a:rPr lang="en-US" sz="2400">
                <a:solidFill>
                  <a:srgbClr val="FF0000"/>
                </a:solidFill>
              </a:rPr>
              <a:t>UNICODE</a:t>
            </a:r>
            <a:r>
              <a:rPr lang="en-US" sz="2400"/>
              <a:t> character code</a:t>
            </a:r>
            <a:endParaRPr/>
          </a:p>
          <a:p>
            <a:pPr indent="0" lvl="0" marL="0" rtl="0" algn="l">
              <a:lnSpc>
                <a:spcPct val="80000"/>
              </a:lnSpc>
              <a:spcBef>
                <a:spcPts val="480"/>
              </a:spcBef>
              <a:spcAft>
                <a:spcPts val="0"/>
              </a:spcAft>
              <a:buClr>
                <a:srgbClr val="888888"/>
              </a:buClr>
              <a:buSzPts val="2400"/>
              <a:buNone/>
            </a:pPr>
            <a:r>
              <a:rPr lang="en-US" sz="2400"/>
              <a:t>Can represent 65,535 different characters includes Japanese, Hindi, Kannada, Telugu, Tamil, etc....</a:t>
            </a:r>
            <a:endParaRPr/>
          </a:p>
          <a:p>
            <a:pPr indent="0" lvl="0" marL="0" rtl="0" algn="l">
              <a:lnSpc>
                <a:spcPct val="80000"/>
              </a:lnSpc>
              <a:spcBef>
                <a:spcPts val="480"/>
              </a:spcBef>
              <a:spcAft>
                <a:spcPts val="0"/>
              </a:spcAft>
              <a:buClr>
                <a:srgbClr val="888888"/>
              </a:buClr>
              <a:buSzPts val="2400"/>
              <a:buNone/>
            </a:pPr>
            <a:r>
              <a:rPr lang="en-US" sz="2400"/>
              <a:t>Though UNICODE uses extra 1 byte, for each character, it supports most of the international characters directly, unlike ASCII code. </a:t>
            </a:r>
            <a:r>
              <a:rPr lang="en-US" sz="2400">
                <a:solidFill>
                  <a:srgbClr val="FF0000"/>
                </a:solidFill>
              </a:rPr>
              <a:t>Eg: char c = ‘A’;</a:t>
            </a:r>
            <a:endParaRPr/>
          </a:p>
          <a:p>
            <a:pPr indent="0" lvl="0" marL="0" rtl="0" algn="l">
              <a:lnSpc>
                <a:spcPct val="80000"/>
              </a:lnSpc>
              <a:spcBef>
                <a:spcPts val="480"/>
              </a:spcBef>
              <a:spcAft>
                <a:spcPts val="0"/>
              </a:spcAft>
              <a:buClr>
                <a:srgbClr val="888888"/>
              </a:buClr>
              <a:buSzPts val="2400"/>
              <a:buNone/>
            </a:pPr>
            <a:r>
              <a:rPr lang="en-US" sz="2400"/>
              <a:t>Java has built in support for internationalization(i18n)</a:t>
            </a:r>
            <a:endParaRPr/>
          </a:p>
          <a:p>
            <a:pPr indent="0" lvl="0" marL="0" rtl="0" algn="l">
              <a:lnSpc>
                <a:spcPct val="80000"/>
              </a:lnSpc>
              <a:spcBef>
                <a:spcPts val="720"/>
              </a:spcBef>
              <a:spcAft>
                <a:spcPts val="0"/>
              </a:spcAft>
              <a:buClr>
                <a:srgbClr val="FF0000"/>
              </a:buClr>
              <a:buSzPts val="3600"/>
              <a:buNone/>
            </a:pPr>
            <a:r>
              <a:rPr lang="en-US" sz="3600">
                <a:solidFill>
                  <a:srgbClr val="FF0000"/>
                </a:solidFill>
              </a:rPr>
              <a:t>4.Boolean uses 1 bit storage</a:t>
            </a:r>
            <a:endParaRPr/>
          </a:p>
          <a:p>
            <a:pPr indent="0" lvl="0" marL="0" rtl="0" algn="l">
              <a:lnSpc>
                <a:spcPct val="80000"/>
              </a:lnSpc>
              <a:spcBef>
                <a:spcPts val="720"/>
              </a:spcBef>
              <a:spcAft>
                <a:spcPts val="0"/>
              </a:spcAft>
              <a:buClr>
                <a:srgbClr val="00B050"/>
              </a:buClr>
              <a:buSzPts val="3600"/>
              <a:buNone/>
            </a:pPr>
            <a:r>
              <a:rPr lang="en-US" sz="3600">
                <a:solidFill>
                  <a:srgbClr val="00B050"/>
                </a:solidFill>
              </a:rPr>
              <a:t>boolean </a:t>
            </a:r>
            <a:r>
              <a:rPr lang="en-US" sz="3600">
                <a:solidFill>
                  <a:srgbClr val="595959"/>
                </a:solidFill>
              </a:rPr>
              <a:t>possible values are </a:t>
            </a:r>
            <a:r>
              <a:rPr lang="en-US" sz="3600">
                <a:solidFill>
                  <a:srgbClr val="00B050"/>
                </a:solidFill>
              </a:rPr>
              <a:t>true</a:t>
            </a:r>
            <a:r>
              <a:rPr lang="en-US" sz="3600">
                <a:solidFill>
                  <a:schemeClr val="dk1"/>
                </a:solidFill>
              </a:rPr>
              <a:t>,</a:t>
            </a:r>
            <a:r>
              <a:rPr lang="en-US" sz="3600">
                <a:solidFill>
                  <a:srgbClr val="00B050"/>
                </a:solidFill>
              </a:rPr>
              <a:t> false </a:t>
            </a:r>
            <a:endParaRPr/>
          </a:p>
          <a:p>
            <a:pPr indent="0" lvl="0" marL="0" rtl="0" algn="l">
              <a:lnSpc>
                <a:spcPct val="80000"/>
              </a:lnSpc>
              <a:spcBef>
                <a:spcPts val="720"/>
              </a:spcBef>
              <a:spcAft>
                <a:spcPts val="0"/>
              </a:spcAft>
              <a:buClr>
                <a:srgbClr val="FF0000"/>
              </a:buClr>
              <a:buSzPts val="3600"/>
              <a:buNone/>
            </a:pPr>
            <a:r>
              <a:rPr lang="en-US" sz="3600">
                <a:solidFill>
                  <a:srgbClr val="FF0000"/>
                </a:solidFill>
              </a:rPr>
              <a:t>Eg: boolean raining=true;</a:t>
            </a:r>
            <a:endParaRPr/>
          </a:p>
          <a:p>
            <a:pPr indent="0" lvl="0" marL="0" rtl="0" algn="l">
              <a:lnSpc>
                <a:spcPct val="80000"/>
              </a:lnSpc>
              <a:spcBef>
                <a:spcPts val="720"/>
              </a:spcBef>
              <a:spcAft>
                <a:spcPts val="0"/>
              </a:spcAft>
              <a:buClr>
                <a:srgbClr val="FF0000"/>
              </a:buClr>
              <a:buSzPts val="3600"/>
              <a:buNone/>
            </a:pPr>
            <a:r>
              <a:rPr lang="en-US" sz="3600">
                <a:solidFill>
                  <a:srgbClr val="FF0000"/>
                </a:solidFill>
              </a:rPr>
              <a:t>5. void </a:t>
            </a:r>
            <a:r>
              <a:rPr lang="en-US" sz="3600">
                <a:solidFill>
                  <a:srgbClr val="595959"/>
                </a:solidFill>
              </a:rPr>
              <a:t>means no type, generally used when a method does not return any value.</a:t>
            </a:r>
            <a:endParaRPr/>
          </a:p>
          <a:p>
            <a:pPr indent="0" lvl="0" marL="0" rtl="0" algn="l">
              <a:lnSpc>
                <a:spcPct val="80000"/>
              </a:lnSpc>
              <a:spcBef>
                <a:spcPts val="160"/>
              </a:spcBef>
              <a:spcAft>
                <a:spcPts val="0"/>
              </a:spcAft>
              <a:buClr>
                <a:srgbClr val="888888"/>
              </a:buClr>
              <a:buSzPts val="800"/>
              <a:buNone/>
            </a:pPr>
            <a:r>
              <a:t/>
            </a:r>
            <a:endParaRPr sz="800">
              <a:solidFill>
                <a:srgbClr val="FF0000"/>
              </a:solidFill>
            </a:endParaRPr>
          </a:p>
        </p:txBody>
      </p:sp>
      <p:sp>
        <p:nvSpPr>
          <p:cNvPr id="155" name="Google Shape;15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3600"/>
              <a:buNone/>
            </a:pPr>
            <a:r>
              <a:rPr lang="en-US" sz="3600">
                <a:solidFill>
                  <a:srgbClr val="FF0000"/>
                </a:solidFill>
              </a:rPr>
              <a:t>Operators</a:t>
            </a:r>
            <a:endParaRPr/>
          </a:p>
          <a:p>
            <a:pPr indent="0" lvl="0" marL="0" rtl="0" algn="l">
              <a:lnSpc>
                <a:spcPct val="80000"/>
              </a:lnSpc>
              <a:spcBef>
                <a:spcPts val="480"/>
              </a:spcBef>
              <a:spcAft>
                <a:spcPts val="0"/>
              </a:spcAft>
              <a:buClr>
                <a:srgbClr val="A5A5A5"/>
              </a:buClr>
              <a:buSzPts val="2400"/>
              <a:buNone/>
            </a:pPr>
            <a:r>
              <a:rPr lang="en-US" sz="2400">
                <a:solidFill>
                  <a:srgbClr val="A5A5A5"/>
                </a:solidFill>
              </a:rPr>
              <a:t>Operators are used to perform certain operation on the operands, and produce result. </a:t>
            </a:r>
            <a:endParaRPr/>
          </a:p>
          <a:p>
            <a:pPr indent="0" lvl="0" marL="0" rtl="0" algn="l">
              <a:lnSpc>
                <a:spcPct val="80000"/>
              </a:lnSpc>
              <a:spcBef>
                <a:spcPts val="480"/>
              </a:spcBef>
              <a:spcAft>
                <a:spcPts val="0"/>
              </a:spcAft>
              <a:buClr>
                <a:srgbClr val="FF0000"/>
              </a:buClr>
              <a:buSzPts val="2400"/>
              <a:buNone/>
            </a:pPr>
            <a:r>
              <a:rPr lang="en-US" sz="2400">
                <a:solidFill>
                  <a:srgbClr val="FF0000"/>
                </a:solidFill>
              </a:rPr>
              <a:t>1.Arithmetic</a:t>
            </a:r>
            <a:endParaRPr/>
          </a:p>
          <a:p>
            <a:pPr indent="0" lvl="0" marL="0" rtl="0" algn="l">
              <a:lnSpc>
                <a:spcPct val="80000"/>
              </a:lnSpc>
              <a:spcBef>
                <a:spcPts val="480"/>
              </a:spcBef>
              <a:spcAft>
                <a:spcPts val="0"/>
              </a:spcAft>
              <a:buClr>
                <a:srgbClr val="888888"/>
              </a:buClr>
              <a:buSzPts val="2400"/>
              <a:buNone/>
            </a:pPr>
            <a:r>
              <a:rPr lang="en-US" sz="2400"/>
              <a:t>+, -, *(multiplication), /, %(Modulo) - reminder of division[5%2  is 1]</a:t>
            </a:r>
            <a:endParaRPr/>
          </a:p>
          <a:p>
            <a:pPr indent="0" lvl="0" marL="0" rtl="0" algn="l">
              <a:lnSpc>
                <a:spcPct val="80000"/>
              </a:lnSpc>
              <a:spcBef>
                <a:spcPts val="480"/>
              </a:spcBef>
              <a:spcAft>
                <a:spcPts val="0"/>
              </a:spcAft>
              <a:buClr>
                <a:srgbClr val="888888"/>
              </a:buClr>
              <a:buSzPts val="2400"/>
              <a:buNone/>
            </a:pPr>
            <a:r>
              <a:rPr lang="en-US" sz="2400"/>
              <a:t>++(increment) x++; means x = x+1;(increases value by 1) </a:t>
            </a:r>
            <a:endParaRPr/>
          </a:p>
          <a:p>
            <a:pPr indent="0" lvl="0" marL="0" rtl="0" algn="l">
              <a:lnSpc>
                <a:spcPct val="80000"/>
              </a:lnSpc>
              <a:spcBef>
                <a:spcPts val="480"/>
              </a:spcBef>
              <a:spcAft>
                <a:spcPts val="0"/>
              </a:spcAft>
              <a:buClr>
                <a:srgbClr val="888888"/>
              </a:buClr>
              <a:buSzPts val="2400"/>
              <a:buNone/>
            </a:pPr>
            <a:r>
              <a:rPr lang="en-US" sz="2400"/>
              <a:t>--(decrement)(decreases values by 1)</a:t>
            </a:r>
            <a:endParaRPr/>
          </a:p>
          <a:p>
            <a:pPr indent="0" lvl="0" marL="0" rtl="0" algn="l">
              <a:lnSpc>
                <a:spcPct val="80000"/>
              </a:lnSpc>
              <a:spcBef>
                <a:spcPts val="480"/>
              </a:spcBef>
              <a:spcAft>
                <a:spcPts val="0"/>
              </a:spcAft>
              <a:buClr>
                <a:srgbClr val="888888"/>
              </a:buClr>
              <a:buSzPts val="2400"/>
              <a:buNone/>
            </a:pPr>
            <a:r>
              <a:rPr lang="en-US" sz="2400"/>
              <a:t>Post increment </a:t>
            </a:r>
            <a:r>
              <a:rPr lang="en-US" sz="2400">
                <a:solidFill>
                  <a:srgbClr val="FF0000"/>
                </a:solidFill>
              </a:rPr>
              <a:t>x++;                     </a:t>
            </a:r>
            <a:r>
              <a:rPr lang="en-US" sz="2400"/>
              <a:t>Pre increment </a:t>
            </a:r>
            <a:r>
              <a:rPr lang="en-US" sz="2400">
                <a:solidFill>
                  <a:srgbClr val="FF0000"/>
                </a:solidFill>
              </a:rPr>
              <a:t>++x;</a:t>
            </a:r>
            <a:endParaRPr/>
          </a:p>
          <a:p>
            <a:pPr indent="0" lvl="0" marL="0" rtl="0" algn="l">
              <a:lnSpc>
                <a:spcPct val="80000"/>
              </a:lnSpc>
              <a:spcBef>
                <a:spcPts val="480"/>
              </a:spcBef>
              <a:spcAft>
                <a:spcPts val="0"/>
              </a:spcAft>
              <a:buClr>
                <a:srgbClr val="888888"/>
              </a:buClr>
              <a:buSzPts val="2400"/>
              <a:buNone/>
            </a:pPr>
            <a:r>
              <a:rPr lang="en-US" sz="2400"/>
              <a:t>Arithmetic operations can be performed between variables or fixed values(i..e Literals) of any numeric data type</a:t>
            </a:r>
            <a:endParaRPr/>
          </a:p>
          <a:p>
            <a:pPr indent="0" lvl="0" marL="0" rtl="0" algn="l">
              <a:lnSpc>
                <a:spcPct val="80000"/>
              </a:lnSpc>
              <a:spcBef>
                <a:spcPts val="480"/>
              </a:spcBef>
              <a:spcAft>
                <a:spcPts val="0"/>
              </a:spcAft>
              <a:buClr>
                <a:srgbClr val="FF0000"/>
              </a:buClr>
              <a:buSzPts val="2400"/>
              <a:buNone/>
            </a:pPr>
            <a:r>
              <a:rPr lang="en-US" sz="2400">
                <a:solidFill>
                  <a:srgbClr val="FF0000"/>
                </a:solidFill>
              </a:rPr>
              <a:t>2.Relative or Comparison </a:t>
            </a:r>
            <a:r>
              <a:rPr lang="en-US" sz="2400"/>
              <a:t>x</a:t>
            </a:r>
            <a:r>
              <a:rPr lang="en-US" sz="2400">
                <a:solidFill>
                  <a:srgbClr val="FF0000"/>
                </a:solidFill>
              </a:rPr>
              <a:t>&lt;</a:t>
            </a:r>
            <a:r>
              <a:rPr lang="en-US" sz="2400"/>
              <a:t>3,</a:t>
            </a:r>
            <a:r>
              <a:rPr lang="en-US" sz="2400">
                <a:solidFill>
                  <a:srgbClr val="FF0000"/>
                </a:solidFill>
              </a:rPr>
              <a:t>&gt;</a:t>
            </a:r>
            <a:r>
              <a:rPr lang="en-US" sz="2400"/>
              <a:t>, </a:t>
            </a:r>
            <a:r>
              <a:rPr lang="en-US" sz="2400">
                <a:solidFill>
                  <a:srgbClr val="FF0000"/>
                </a:solidFill>
              </a:rPr>
              <a:t>&lt;=</a:t>
            </a:r>
            <a:r>
              <a:rPr lang="en-US" sz="2400"/>
              <a:t>, </a:t>
            </a:r>
            <a:r>
              <a:rPr lang="en-US" sz="2400">
                <a:solidFill>
                  <a:srgbClr val="FF0000"/>
                </a:solidFill>
              </a:rPr>
              <a:t>&gt;=</a:t>
            </a:r>
            <a:r>
              <a:rPr lang="en-US" sz="2400"/>
              <a:t>, a</a:t>
            </a:r>
            <a:r>
              <a:rPr lang="en-US" sz="2400">
                <a:solidFill>
                  <a:srgbClr val="FF0000"/>
                </a:solidFill>
              </a:rPr>
              <a:t>==b</a:t>
            </a:r>
            <a:r>
              <a:rPr lang="en-US" sz="2400"/>
              <a:t>( checking equal to), </a:t>
            </a:r>
            <a:r>
              <a:rPr lang="en-US" sz="2400">
                <a:solidFill>
                  <a:srgbClr val="FF0000"/>
                </a:solidFill>
              </a:rPr>
              <a:t>!=</a:t>
            </a:r>
            <a:r>
              <a:rPr lang="en-US" sz="2400"/>
              <a:t>(not equal to) . Generally used with if statement</a:t>
            </a:r>
            <a:endParaRPr/>
          </a:p>
          <a:p>
            <a:pPr indent="0" lvl="0" marL="0" rtl="0" algn="l">
              <a:lnSpc>
                <a:spcPct val="80000"/>
              </a:lnSpc>
              <a:spcBef>
                <a:spcPts val="480"/>
              </a:spcBef>
              <a:spcAft>
                <a:spcPts val="0"/>
              </a:spcAft>
              <a:buClr>
                <a:srgbClr val="888888"/>
              </a:buClr>
              <a:buSzPts val="2400"/>
              <a:buNone/>
            </a:pPr>
            <a:r>
              <a:rPr lang="en-US" sz="2400"/>
              <a:t>Used to compare variables or constant values</a:t>
            </a:r>
            <a:endParaRPr/>
          </a:p>
          <a:p>
            <a:pPr indent="0" lvl="0" marL="0" rtl="0" algn="l">
              <a:lnSpc>
                <a:spcPct val="80000"/>
              </a:lnSpc>
              <a:spcBef>
                <a:spcPts val="480"/>
              </a:spcBef>
              <a:spcAft>
                <a:spcPts val="0"/>
              </a:spcAft>
              <a:buClr>
                <a:srgbClr val="888888"/>
              </a:buClr>
              <a:buSzPts val="2400"/>
              <a:buNone/>
            </a:pPr>
            <a:r>
              <a:rPr lang="en-US" sz="2400"/>
              <a:t>Generally Relational or Comparison expression evaluates to </a:t>
            </a:r>
            <a:r>
              <a:rPr lang="en-US" sz="2400">
                <a:solidFill>
                  <a:srgbClr val="00B050"/>
                </a:solidFill>
              </a:rPr>
              <a:t>true</a:t>
            </a:r>
            <a:r>
              <a:rPr lang="en-US" sz="2400"/>
              <a:t> or </a:t>
            </a:r>
            <a:r>
              <a:rPr lang="en-US" sz="2400">
                <a:solidFill>
                  <a:srgbClr val="00B050"/>
                </a:solidFill>
              </a:rPr>
              <a:t>false</a:t>
            </a:r>
            <a:endParaRPr/>
          </a:p>
          <a:p>
            <a:pPr indent="0" lvl="0" marL="0" rtl="0" algn="l">
              <a:lnSpc>
                <a:spcPct val="80000"/>
              </a:lnSpc>
              <a:spcBef>
                <a:spcPts val="480"/>
              </a:spcBef>
              <a:spcAft>
                <a:spcPts val="0"/>
              </a:spcAft>
              <a:buClr>
                <a:srgbClr val="FF0000"/>
              </a:buClr>
              <a:buSzPts val="2400"/>
              <a:buNone/>
            </a:pPr>
            <a:r>
              <a:rPr lang="en-US" sz="2400">
                <a:solidFill>
                  <a:srgbClr val="FF0000"/>
                </a:solidFill>
              </a:rPr>
              <a:t>3.Logical: </a:t>
            </a:r>
            <a:r>
              <a:rPr lang="en-US" sz="2400">
                <a:solidFill>
                  <a:srgbClr val="7F7F7F"/>
                </a:solidFill>
              </a:rPr>
              <a:t>Logical operators are used to combine two or more Relational or Comparison expressions(shown above).</a:t>
            </a:r>
            <a:endParaRPr/>
          </a:p>
          <a:p>
            <a:pPr indent="0" lvl="0" marL="0" rtl="0" algn="l">
              <a:lnSpc>
                <a:spcPct val="80000"/>
              </a:lnSpc>
              <a:spcBef>
                <a:spcPts val="480"/>
              </a:spcBef>
              <a:spcAft>
                <a:spcPts val="0"/>
              </a:spcAft>
              <a:buClr>
                <a:srgbClr val="FF0000"/>
              </a:buClr>
              <a:buSzPts val="2400"/>
              <a:buNone/>
            </a:pPr>
            <a:r>
              <a:rPr lang="en-US" sz="2400">
                <a:solidFill>
                  <a:srgbClr val="FF0000"/>
                </a:solidFill>
              </a:rPr>
              <a:t>&amp;&amp;</a:t>
            </a:r>
            <a:r>
              <a:rPr lang="en-US" sz="2400"/>
              <a:t>(Logical and)  true only when both are true Eg.(y==3)&amp;&amp;(z&gt;20)</a:t>
            </a:r>
            <a:endParaRPr/>
          </a:p>
          <a:p>
            <a:pPr indent="0" lvl="0" marL="0" rtl="0" algn="l">
              <a:lnSpc>
                <a:spcPct val="80000"/>
              </a:lnSpc>
              <a:spcBef>
                <a:spcPts val="560"/>
              </a:spcBef>
              <a:spcAft>
                <a:spcPts val="0"/>
              </a:spcAft>
              <a:buClr>
                <a:srgbClr val="FF0000"/>
              </a:buClr>
              <a:buSzPts val="2800"/>
              <a:buNone/>
            </a:pPr>
            <a:r>
              <a:rPr lang="en-US" sz="2800">
                <a:solidFill>
                  <a:srgbClr val="FF0000"/>
                </a:solidFill>
              </a:rPr>
              <a:t>||</a:t>
            </a:r>
            <a:r>
              <a:rPr lang="en-US" sz="2800"/>
              <a:t>(Logical or), true when any one is true Eg. (rt&gt;30)||(ot&gt;40)</a:t>
            </a:r>
            <a:endParaRPr/>
          </a:p>
          <a:p>
            <a:pPr indent="0" lvl="0" marL="0" rtl="0" algn="l">
              <a:lnSpc>
                <a:spcPct val="80000"/>
              </a:lnSpc>
              <a:spcBef>
                <a:spcPts val="560"/>
              </a:spcBef>
              <a:spcAft>
                <a:spcPts val="0"/>
              </a:spcAft>
              <a:buClr>
                <a:srgbClr val="FF0000"/>
              </a:buClr>
              <a:buSzPts val="2800"/>
              <a:buNone/>
            </a:pPr>
            <a:r>
              <a:rPr lang="en-US" sz="2800">
                <a:solidFill>
                  <a:srgbClr val="FF0000"/>
                </a:solidFill>
              </a:rPr>
              <a:t>!</a:t>
            </a:r>
            <a:r>
              <a:rPr lang="en-US" sz="2800"/>
              <a:t>(Logical not) – negates the logical expression</a:t>
            </a:r>
            <a:endParaRPr/>
          </a:p>
        </p:txBody>
      </p:sp>
      <p:sp>
        <p:nvSpPr>
          <p:cNvPr id="161" name="Google Shape;16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