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BFA2D6-1791-44D7-8F3D-C627CD300E06}">
  <a:tblStyle styleId="{94BFA2D6-1791-44D7-8F3D-C627CD300E0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803133f41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803133f41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0a9a6105d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80a9a6105d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0a9a6105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0a9a6105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03133f410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803133f4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03133f41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803133f41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0a9a6105d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80a9a6105d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4fef59f6a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4fef59f6a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659ef293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8659ef293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03133f410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803133f410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803133f410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0a9a6105d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80a9a6105d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80a9a6105d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03133f41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803133f410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803133f410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0a9a6105d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80a9a6105d_0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80a9a6105d_0_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8315a93f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88315a93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b32e2898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8b32e2898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b32e28982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8b32e28982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b32e28982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8b32e2898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32e28982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8b32e28982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b32e2898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8b32e28982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b32e28982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8b32e2898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0a9a6105d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80a9a6105d_0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80a9a6105d_0_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03133f410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803133f410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7e5eb2a8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77e5eb2a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2034ebfe3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82034ebfe3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82034ebfe3_0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59ef293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8659ef293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03133f410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803133f410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0a9a6105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80a9a6105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nvSpPr>
        <p:spPr>
          <a:xfrm>
            <a:off x="2331450" y="2862000"/>
            <a:ext cx="3936300" cy="5670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US" sz="3600">
                <a:solidFill>
                  <a:srgbClr val="FF0000"/>
                </a:solidFill>
              </a:rPr>
              <a:t>Java Inheritance</a:t>
            </a:r>
            <a:endParaRPr b="1" sz="22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p:nvPr/>
        </p:nvSpPr>
        <p:spPr>
          <a:xfrm>
            <a:off x="7162800" y="9906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14" name="Google Shape;114;p22"/>
          <p:cNvSpPr/>
          <p:nvPr/>
        </p:nvSpPr>
        <p:spPr>
          <a:xfrm>
            <a:off x="7162800" y="32004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15" name="Google Shape;115;p22"/>
          <p:cNvCxnSpPr>
            <a:endCxn id="113" idx="2"/>
          </p:cNvCxnSpPr>
          <p:nvPr/>
        </p:nvCxnSpPr>
        <p:spPr>
          <a:xfrm flipH="1" rot="10800000">
            <a:off x="8001000" y="2133600"/>
            <a:ext cx="38100" cy="1066800"/>
          </a:xfrm>
          <a:prstGeom prst="straightConnector1">
            <a:avLst/>
          </a:prstGeom>
          <a:noFill/>
          <a:ln cap="flat" cmpd="sng" w="38100">
            <a:solidFill>
              <a:srgbClr val="4A7DBA"/>
            </a:solidFill>
            <a:prstDash val="solid"/>
            <a:round/>
            <a:headEnd len="sm" w="sm" type="none"/>
            <a:tailEnd len="med" w="med" type="stealth"/>
          </a:ln>
        </p:spPr>
      </p:cxnSp>
      <p:sp>
        <p:nvSpPr>
          <p:cNvPr id="116" name="Google Shape;116;p22"/>
          <p:cNvSpPr/>
          <p:nvPr/>
        </p:nvSpPr>
        <p:spPr>
          <a:xfrm>
            <a:off x="7162800" y="5257800"/>
            <a:ext cx="175260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C</a:t>
            </a:r>
            <a:endParaRPr sz="2800">
              <a:solidFill>
                <a:schemeClr val="lt1"/>
              </a:solidFill>
              <a:latin typeface="Calibri"/>
              <a:ea typeface="Calibri"/>
              <a:cs typeface="Calibri"/>
              <a:sym typeface="Calibri"/>
            </a:endParaRPr>
          </a:p>
        </p:txBody>
      </p:sp>
      <p:cxnSp>
        <p:nvCxnSpPr>
          <p:cNvPr id="117" name="Google Shape;117;p22"/>
          <p:cNvCxnSpPr/>
          <p:nvPr/>
        </p:nvCxnSpPr>
        <p:spPr>
          <a:xfrm rot="-5400000">
            <a:off x="7486650" y="4857750"/>
            <a:ext cx="1066800" cy="38100"/>
          </a:xfrm>
          <a:prstGeom prst="straightConnector1">
            <a:avLst/>
          </a:prstGeom>
          <a:noFill/>
          <a:ln cap="flat" cmpd="sng" w="38100">
            <a:solidFill>
              <a:srgbClr val="4A7DBA"/>
            </a:solidFill>
            <a:prstDash val="solid"/>
            <a:round/>
            <a:headEnd len="sm" w="sm" type="none"/>
            <a:tailEnd len="med" w="med" type="stealth"/>
          </a:ln>
        </p:spPr>
      </p:cxnSp>
      <p:sp>
        <p:nvSpPr>
          <p:cNvPr id="118" name="Google Shape;118;p22"/>
          <p:cNvSpPr txBox="1"/>
          <p:nvPr/>
        </p:nvSpPr>
        <p:spPr>
          <a:xfrm>
            <a:off x="228600" y="228600"/>
            <a:ext cx="8817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5. </a:t>
            </a:r>
            <a:r>
              <a:rPr b="1" lang="en-US" sz="2800">
                <a:solidFill>
                  <a:srgbClr val="FF0000"/>
                </a:solidFill>
                <a:latin typeface="Calibri"/>
                <a:ea typeface="Calibri"/>
                <a:cs typeface="Calibri"/>
                <a:sym typeface="Calibri"/>
              </a:rPr>
              <a:t>Multi Level inheritance: </a:t>
            </a:r>
            <a:r>
              <a:rPr lang="en-US" sz="2400">
                <a:solidFill>
                  <a:srgbClr val="888888"/>
                </a:solidFill>
                <a:latin typeface="Calibri"/>
                <a:ea typeface="Calibri"/>
                <a:cs typeface="Calibri"/>
                <a:sym typeface="Calibri"/>
              </a:rPr>
              <a:t>A Derived class acts as a Base class of some other class</a:t>
            </a:r>
            <a:endParaRPr sz="2400">
              <a:solidFill>
                <a:srgbClr val="888888"/>
              </a:solidFill>
              <a:latin typeface="Calibri"/>
              <a:ea typeface="Calibri"/>
              <a:cs typeface="Calibri"/>
              <a:sym typeface="Calibri"/>
            </a:endParaRPr>
          </a:p>
        </p:txBody>
      </p:sp>
      <p:sp>
        <p:nvSpPr>
          <p:cNvPr id="119" name="Google Shape;119;p22"/>
          <p:cNvSpPr txBox="1"/>
          <p:nvPr/>
        </p:nvSpPr>
        <p:spPr>
          <a:xfrm>
            <a:off x="148125" y="948700"/>
            <a:ext cx="6914700" cy="590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C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300">
                <a:solidFill>
                  <a:srgbClr val="888888"/>
                </a:solidFill>
                <a:latin typeface="Calibri"/>
                <a:ea typeface="Calibri"/>
                <a:cs typeface="Calibri"/>
                <a:sym typeface="Calibri"/>
              </a:rPr>
              <a:t>Order of invocation of Constructors:</a:t>
            </a:r>
            <a:endParaRPr sz="2300">
              <a:solidFill>
                <a:srgbClr val="888888"/>
              </a:solidFill>
            </a:endParaRPr>
          </a:p>
          <a:p>
            <a:pPr indent="0" lvl="0" marL="0" marR="0" rtl="0" algn="just">
              <a:spcBef>
                <a:spcPts val="0"/>
              </a:spcBef>
              <a:spcAft>
                <a:spcPts val="0"/>
              </a:spcAft>
              <a:buNone/>
            </a:pPr>
            <a:r>
              <a:rPr lang="en-US" sz="2300">
                <a:solidFill>
                  <a:srgbClr val="888888"/>
                </a:solidFill>
                <a:latin typeface="Calibri"/>
                <a:ea typeface="Calibri"/>
                <a:cs typeface="Calibri"/>
                <a:sym typeface="Calibri"/>
              </a:rPr>
              <a:t>When an object of C is created, first constructor A is called, then constructor B is called, and then constructor C is called.</a:t>
            </a:r>
            <a:endParaRPr sz="2300">
              <a:solidFill>
                <a:srgbClr val="888888"/>
              </a:solidFill>
            </a:endParaRPr>
          </a:p>
          <a:p>
            <a:pPr indent="0" lvl="0" marL="0" marR="0" rtl="0" algn="just">
              <a:spcBef>
                <a:spcPts val="0"/>
              </a:spcBef>
              <a:spcAft>
                <a:spcPts val="0"/>
              </a:spcAft>
              <a:buNone/>
            </a:pPr>
            <a:r>
              <a:rPr lang="en-US" sz="2300">
                <a:solidFill>
                  <a:srgbClr val="888888"/>
                </a:solidFill>
                <a:latin typeface="Calibri"/>
                <a:ea typeface="Calibri"/>
                <a:cs typeface="Calibri"/>
                <a:sym typeface="Calibri"/>
              </a:rPr>
              <a:t>Even though you explicitly invoke constructor of only class C, class C is dependent on class B, class B is dependent on class A.</a:t>
            </a:r>
            <a:endParaRPr sz="2300">
              <a:solidFill>
                <a:srgbClr val="888888"/>
              </a:solidFill>
            </a:endParaRPr>
          </a:p>
          <a:p>
            <a:pPr indent="0" lvl="0" marL="0" marR="0" rtl="0" algn="just">
              <a:spcBef>
                <a:spcPts val="0"/>
              </a:spcBef>
              <a:spcAft>
                <a:spcPts val="0"/>
              </a:spcAft>
              <a:buNone/>
            </a:pPr>
            <a:r>
              <a:rPr b="1" lang="en-US" sz="2300">
                <a:solidFill>
                  <a:srgbClr val="888888"/>
                </a:solidFill>
                <a:latin typeface="Calibri"/>
                <a:ea typeface="Calibri"/>
                <a:cs typeface="Calibri"/>
                <a:sym typeface="Calibri"/>
              </a:rPr>
              <a:t>NOTE: </a:t>
            </a:r>
            <a:r>
              <a:rPr lang="en-US" sz="2300">
                <a:solidFill>
                  <a:srgbClr val="888888"/>
                </a:solidFill>
                <a:latin typeface="Calibri"/>
                <a:ea typeface="Calibri"/>
                <a:cs typeface="Calibri"/>
                <a:sym typeface="Calibri"/>
              </a:rPr>
              <a:t>There can be even 4 or more levels</a:t>
            </a:r>
            <a:endParaRPr sz="23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p:nvPr/>
        </p:nvSpPr>
        <p:spPr>
          <a:xfrm>
            <a:off x="1828800" y="1066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25" name="Google Shape;125;p23"/>
          <p:cNvSpPr/>
          <p:nvPr/>
        </p:nvSpPr>
        <p:spPr>
          <a:xfrm>
            <a:off x="4572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26" name="Google Shape;126;p23"/>
          <p:cNvCxnSpPr>
            <a:endCxn id="124" idx="2"/>
          </p:cNvCxnSpPr>
          <p:nvPr/>
        </p:nvCxnSpPr>
        <p:spPr>
          <a:xfrm flipH="1" rot="10800000">
            <a:off x="2284500" y="1752600"/>
            <a:ext cx="1500" cy="1066800"/>
          </a:xfrm>
          <a:prstGeom prst="straightConnector1">
            <a:avLst/>
          </a:prstGeom>
          <a:noFill/>
          <a:ln cap="flat" cmpd="sng" w="38100">
            <a:solidFill>
              <a:srgbClr val="4A7DBA"/>
            </a:solidFill>
            <a:prstDash val="solid"/>
            <a:round/>
            <a:headEnd len="sm" w="sm" type="none"/>
            <a:tailEnd len="med" w="med" type="stealth"/>
          </a:ln>
        </p:spPr>
      </p:cxnSp>
      <p:sp>
        <p:nvSpPr>
          <p:cNvPr id="127" name="Google Shape;127;p23"/>
          <p:cNvSpPr/>
          <p:nvPr/>
        </p:nvSpPr>
        <p:spPr>
          <a:xfrm>
            <a:off x="31242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C</a:t>
            </a:r>
            <a:endParaRPr sz="2800">
              <a:solidFill>
                <a:schemeClr val="lt1"/>
              </a:solidFill>
              <a:latin typeface="Calibri"/>
              <a:ea typeface="Calibri"/>
              <a:cs typeface="Calibri"/>
              <a:sym typeface="Calibri"/>
            </a:endParaRPr>
          </a:p>
        </p:txBody>
      </p:sp>
      <p:cxnSp>
        <p:nvCxnSpPr>
          <p:cNvPr id="128" name="Google Shape;128;p23"/>
          <p:cNvCxnSpPr/>
          <p:nvPr/>
        </p:nvCxnSpPr>
        <p:spPr>
          <a:xfrm>
            <a:off x="914400" y="2743200"/>
            <a:ext cx="2590800" cy="1500"/>
          </a:xfrm>
          <a:prstGeom prst="straightConnector1">
            <a:avLst/>
          </a:prstGeom>
          <a:noFill/>
          <a:ln cap="flat" cmpd="sng" w="38100">
            <a:solidFill>
              <a:srgbClr val="4A7DBA"/>
            </a:solidFill>
            <a:prstDash val="solid"/>
            <a:round/>
            <a:headEnd len="sm" w="sm" type="none"/>
            <a:tailEnd len="sm" w="sm" type="none"/>
          </a:ln>
        </p:spPr>
      </p:cxnSp>
      <p:cxnSp>
        <p:nvCxnSpPr>
          <p:cNvPr id="129" name="Google Shape;129;p23"/>
          <p:cNvCxnSpPr/>
          <p:nvPr/>
        </p:nvCxnSpPr>
        <p:spPr>
          <a:xfrm rot="5400000">
            <a:off x="686145" y="2972145"/>
            <a:ext cx="457200" cy="900"/>
          </a:xfrm>
          <a:prstGeom prst="straightConnector1">
            <a:avLst/>
          </a:prstGeom>
          <a:noFill/>
          <a:ln cap="flat" cmpd="sng" w="38100">
            <a:solidFill>
              <a:srgbClr val="4A7DBA"/>
            </a:solidFill>
            <a:prstDash val="solid"/>
            <a:round/>
            <a:headEnd len="sm" w="sm" type="none"/>
            <a:tailEnd len="sm" w="sm" type="none"/>
          </a:ln>
        </p:spPr>
      </p:cxnSp>
      <p:cxnSp>
        <p:nvCxnSpPr>
          <p:cNvPr id="130" name="Google Shape;130;p23"/>
          <p:cNvCxnSpPr/>
          <p:nvPr/>
        </p:nvCxnSpPr>
        <p:spPr>
          <a:xfrm rot="5400000">
            <a:off x="3276909" y="2971351"/>
            <a:ext cx="457200" cy="900"/>
          </a:xfrm>
          <a:prstGeom prst="straightConnector1">
            <a:avLst/>
          </a:prstGeom>
          <a:noFill/>
          <a:ln cap="flat" cmpd="sng" w="38100">
            <a:solidFill>
              <a:srgbClr val="4A7DBA"/>
            </a:solidFill>
            <a:prstDash val="solid"/>
            <a:round/>
            <a:headEnd len="sm" w="sm" type="none"/>
            <a:tailEnd len="sm" w="sm" type="none"/>
          </a:ln>
        </p:spPr>
      </p:cxnSp>
      <p:sp>
        <p:nvSpPr>
          <p:cNvPr id="131" name="Google Shape;131;p23"/>
          <p:cNvSpPr txBox="1"/>
          <p:nvPr/>
        </p:nvSpPr>
        <p:spPr>
          <a:xfrm>
            <a:off x="228600" y="188400"/>
            <a:ext cx="8748300" cy="180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6. </a:t>
            </a:r>
            <a:r>
              <a:rPr b="1" lang="en-US" sz="2800">
                <a:solidFill>
                  <a:srgbClr val="FF0000"/>
                </a:solidFill>
                <a:latin typeface="Calibri"/>
                <a:ea typeface="Calibri"/>
                <a:cs typeface="Calibri"/>
                <a:sym typeface="Calibri"/>
              </a:rPr>
              <a:t>Hierarchical inheritance:</a:t>
            </a:r>
            <a:r>
              <a:rPr lang="en-US" sz="2800">
                <a:solidFill>
                  <a:srgbClr val="FF0000"/>
                </a:solidFill>
                <a:latin typeface="Calibri"/>
                <a:ea typeface="Calibri"/>
                <a:cs typeface="Calibri"/>
                <a:sym typeface="Calibri"/>
              </a:rPr>
              <a:t> </a:t>
            </a:r>
            <a:r>
              <a:rPr lang="en-US" sz="2800">
                <a:solidFill>
                  <a:srgbClr val="888888"/>
                </a:solidFill>
                <a:latin typeface="Calibri"/>
                <a:ea typeface="Calibri"/>
                <a:cs typeface="Calibri"/>
                <a:sym typeface="Calibri"/>
              </a:rPr>
              <a:t>More than one derived class has a common Base class</a:t>
            </a:r>
            <a:endParaRPr sz="2800">
              <a:solidFill>
                <a:srgbClr val="888888"/>
              </a:solidFill>
              <a:latin typeface="Calibri"/>
              <a:ea typeface="Calibri"/>
              <a:cs typeface="Calibri"/>
              <a:sym typeface="Calibri"/>
            </a:endParaRPr>
          </a:p>
        </p:txBody>
      </p:sp>
      <p:sp>
        <p:nvSpPr>
          <p:cNvPr id="132" name="Google Shape;132;p23"/>
          <p:cNvSpPr txBox="1"/>
          <p:nvPr/>
        </p:nvSpPr>
        <p:spPr>
          <a:xfrm>
            <a:off x="4267200" y="381000"/>
            <a:ext cx="48006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class</a:t>
            </a:r>
            <a:r>
              <a:rPr lang="en-US" sz="1800">
                <a:solidFill>
                  <a:schemeClr val="dk1"/>
                </a:solidFill>
                <a:latin typeface="Calibri"/>
                <a:ea typeface="Calibri"/>
                <a:cs typeface="Calibri"/>
                <a:sym typeface="Calibri"/>
              </a:rPr>
              <a:t> C </a:t>
            </a:r>
            <a:r>
              <a:rPr lang="en-US" sz="1800">
                <a:solidFill>
                  <a:srgbClr val="FF000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33" name="Google Shape;133;p23"/>
          <p:cNvSpPr txBox="1"/>
          <p:nvPr/>
        </p:nvSpPr>
        <p:spPr>
          <a:xfrm>
            <a:off x="0" y="3962401"/>
            <a:ext cx="9144000" cy="2308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600">
                <a:solidFill>
                  <a:srgbClr val="888888"/>
                </a:solidFill>
                <a:latin typeface="Calibri"/>
                <a:ea typeface="Calibri"/>
                <a:cs typeface="Calibri"/>
                <a:sym typeface="Calibri"/>
              </a:rPr>
              <a:t>Note: </a:t>
            </a:r>
            <a:r>
              <a:rPr lang="en-US" sz="1600">
                <a:solidFill>
                  <a:srgbClr val="888888"/>
                </a:solidFill>
              </a:rPr>
              <a:t> </a:t>
            </a:r>
            <a:r>
              <a:rPr lang="en-US" sz="2600">
                <a:solidFill>
                  <a:srgbClr val="888888"/>
                </a:solidFill>
                <a:latin typeface="Calibri"/>
                <a:ea typeface="Calibri"/>
                <a:cs typeface="Calibri"/>
                <a:sym typeface="Calibri"/>
              </a:rPr>
              <a:t>Class C and class B are not dependent on each other.</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Relationship between B and C is siblings.</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In any type of inheritance, all the classes having inheritance relationship can be spread across multiple .java files or even multiple packages.</a:t>
            </a:r>
            <a:endParaRPr sz="1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Static members are also inherited.</a:t>
            </a:r>
            <a:endParaRPr sz="26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4"/>
          <p:cNvSpPr/>
          <p:nvPr/>
        </p:nvSpPr>
        <p:spPr>
          <a:xfrm>
            <a:off x="2133600" y="1600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Q</a:t>
            </a:r>
            <a:endParaRPr sz="2400">
              <a:solidFill>
                <a:schemeClr val="lt1"/>
              </a:solidFill>
              <a:latin typeface="Calibri"/>
              <a:ea typeface="Calibri"/>
              <a:cs typeface="Calibri"/>
              <a:sym typeface="Calibri"/>
            </a:endParaRPr>
          </a:p>
        </p:txBody>
      </p:sp>
      <p:sp>
        <p:nvSpPr>
          <p:cNvPr id="139" name="Google Shape;139;p24"/>
          <p:cNvSpPr/>
          <p:nvPr/>
        </p:nvSpPr>
        <p:spPr>
          <a:xfrm>
            <a:off x="0" y="3886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R</a:t>
            </a:r>
            <a:endParaRPr sz="2800">
              <a:solidFill>
                <a:schemeClr val="lt1"/>
              </a:solidFill>
              <a:latin typeface="Calibri"/>
              <a:ea typeface="Calibri"/>
              <a:cs typeface="Calibri"/>
              <a:sym typeface="Calibri"/>
            </a:endParaRPr>
          </a:p>
        </p:txBody>
      </p:sp>
      <p:cxnSp>
        <p:nvCxnSpPr>
          <p:cNvPr id="140" name="Google Shape;140;p24"/>
          <p:cNvCxnSpPr>
            <a:endCxn id="138" idx="2"/>
          </p:cNvCxnSpPr>
          <p:nvPr/>
        </p:nvCxnSpPr>
        <p:spPr>
          <a:xfrm flipH="1" rot="10800000">
            <a:off x="2971800" y="2362200"/>
            <a:ext cx="38100" cy="609600"/>
          </a:xfrm>
          <a:prstGeom prst="straightConnector1">
            <a:avLst/>
          </a:prstGeom>
          <a:noFill/>
          <a:ln cap="flat" cmpd="sng" w="38100">
            <a:solidFill>
              <a:srgbClr val="4A7DBA"/>
            </a:solidFill>
            <a:prstDash val="solid"/>
            <a:round/>
            <a:headEnd len="sm" w="sm" type="none"/>
            <a:tailEnd len="med" w="med" type="stealth"/>
          </a:ln>
        </p:spPr>
      </p:cxnSp>
      <p:sp>
        <p:nvSpPr>
          <p:cNvPr id="141" name="Google Shape;141;p24"/>
          <p:cNvSpPr/>
          <p:nvPr/>
        </p:nvSpPr>
        <p:spPr>
          <a:xfrm>
            <a:off x="4038600" y="38862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S</a:t>
            </a:r>
            <a:endParaRPr sz="2800">
              <a:solidFill>
                <a:schemeClr val="lt1"/>
              </a:solidFill>
              <a:latin typeface="Calibri"/>
              <a:ea typeface="Calibri"/>
              <a:cs typeface="Calibri"/>
              <a:sym typeface="Calibri"/>
            </a:endParaRPr>
          </a:p>
        </p:txBody>
      </p:sp>
      <p:cxnSp>
        <p:nvCxnSpPr>
          <p:cNvPr id="142" name="Google Shape;142;p24"/>
          <p:cNvCxnSpPr/>
          <p:nvPr/>
        </p:nvCxnSpPr>
        <p:spPr>
          <a:xfrm>
            <a:off x="914400" y="2921000"/>
            <a:ext cx="4114800" cy="50800"/>
          </a:xfrm>
          <a:prstGeom prst="straightConnector1">
            <a:avLst/>
          </a:prstGeom>
          <a:noFill/>
          <a:ln cap="flat" cmpd="sng" w="38100">
            <a:solidFill>
              <a:srgbClr val="4A7DBA"/>
            </a:solidFill>
            <a:prstDash val="solid"/>
            <a:round/>
            <a:headEnd len="sm" w="sm" type="none"/>
            <a:tailEnd len="sm" w="sm" type="none"/>
          </a:ln>
        </p:spPr>
      </p:cxnSp>
      <p:cxnSp>
        <p:nvCxnSpPr>
          <p:cNvPr id="143" name="Google Shape;143;p24"/>
          <p:cNvCxnSpPr>
            <a:endCxn id="139" idx="0"/>
          </p:cNvCxnSpPr>
          <p:nvPr/>
        </p:nvCxnSpPr>
        <p:spPr>
          <a:xfrm flipH="1">
            <a:off x="876300" y="2895600"/>
            <a:ext cx="38100" cy="990600"/>
          </a:xfrm>
          <a:prstGeom prst="straightConnector1">
            <a:avLst/>
          </a:prstGeom>
          <a:noFill/>
          <a:ln cap="flat" cmpd="sng" w="38100">
            <a:solidFill>
              <a:srgbClr val="4A7DBA"/>
            </a:solidFill>
            <a:prstDash val="solid"/>
            <a:round/>
            <a:headEnd len="sm" w="sm" type="none"/>
            <a:tailEnd len="sm" w="sm" type="none"/>
          </a:ln>
        </p:spPr>
      </p:cxnSp>
      <p:cxnSp>
        <p:nvCxnSpPr>
          <p:cNvPr id="144" name="Google Shape;144;p24"/>
          <p:cNvCxnSpPr/>
          <p:nvPr/>
        </p:nvCxnSpPr>
        <p:spPr>
          <a:xfrm rot="5400000">
            <a:off x="4572000" y="3429000"/>
            <a:ext cx="914400" cy="1588"/>
          </a:xfrm>
          <a:prstGeom prst="straightConnector1">
            <a:avLst/>
          </a:prstGeom>
          <a:noFill/>
          <a:ln cap="flat" cmpd="sng" w="38100">
            <a:solidFill>
              <a:srgbClr val="4A7DBA"/>
            </a:solidFill>
            <a:prstDash val="solid"/>
            <a:round/>
            <a:headEnd len="sm" w="sm" type="none"/>
            <a:tailEnd len="sm" w="sm" type="none"/>
          </a:ln>
        </p:spPr>
      </p:cxnSp>
      <p:sp>
        <p:nvSpPr>
          <p:cNvPr id="145" name="Google Shape;145;p24"/>
          <p:cNvSpPr/>
          <p:nvPr/>
        </p:nvSpPr>
        <p:spPr>
          <a:xfrm>
            <a:off x="76200" y="5638800"/>
            <a:ext cx="1752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T</a:t>
            </a:r>
            <a:endParaRPr sz="2800">
              <a:solidFill>
                <a:schemeClr val="lt1"/>
              </a:solidFill>
              <a:latin typeface="Calibri"/>
              <a:ea typeface="Calibri"/>
              <a:cs typeface="Calibri"/>
              <a:sym typeface="Calibri"/>
            </a:endParaRPr>
          </a:p>
        </p:txBody>
      </p:sp>
      <p:cxnSp>
        <p:nvCxnSpPr>
          <p:cNvPr id="146" name="Google Shape;146;p24"/>
          <p:cNvCxnSpPr/>
          <p:nvPr/>
        </p:nvCxnSpPr>
        <p:spPr>
          <a:xfrm flipH="1" rot="10800000">
            <a:off x="914400" y="4648200"/>
            <a:ext cx="38100" cy="20320"/>
          </a:xfrm>
          <a:prstGeom prst="straightConnector1">
            <a:avLst/>
          </a:prstGeom>
          <a:noFill/>
          <a:ln cap="flat" cmpd="sng" w="38100">
            <a:solidFill>
              <a:srgbClr val="4A7DBA"/>
            </a:solidFill>
            <a:prstDash val="solid"/>
            <a:round/>
            <a:headEnd len="sm" w="sm" type="none"/>
            <a:tailEnd len="med" w="med" type="stealth"/>
          </a:ln>
        </p:spPr>
      </p:cxnSp>
      <p:sp>
        <p:nvSpPr>
          <p:cNvPr id="147" name="Google Shape;147;p24"/>
          <p:cNvSpPr txBox="1"/>
          <p:nvPr/>
        </p:nvSpPr>
        <p:spPr>
          <a:xfrm>
            <a:off x="0" y="228600"/>
            <a:ext cx="8952000" cy="1015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7. </a:t>
            </a:r>
            <a:r>
              <a:rPr b="1" lang="en-US" sz="2800">
                <a:solidFill>
                  <a:srgbClr val="FF0000"/>
                </a:solidFill>
                <a:latin typeface="Calibri"/>
                <a:ea typeface="Calibri"/>
                <a:cs typeface="Calibri"/>
                <a:sym typeface="Calibri"/>
              </a:rPr>
              <a:t>Hybrid inheritance:</a:t>
            </a:r>
            <a:r>
              <a:rPr lang="en-US" sz="2800">
                <a:solidFill>
                  <a:schemeClr val="dk1"/>
                </a:solidFill>
                <a:latin typeface="Calibri"/>
                <a:ea typeface="Calibri"/>
                <a:cs typeface="Calibri"/>
                <a:sym typeface="Calibri"/>
              </a:rPr>
              <a:t> </a:t>
            </a:r>
            <a:r>
              <a:rPr lang="en-US" sz="2600">
                <a:solidFill>
                  <a:srgbClr val="888888"/>
                </a:solidFill>
                <a:latin typeface="Calibri"/>
                <a:ea typeface="Calibri"/>
                <a:cs typeface="Calibri"/>
                <a:sym typeface="Calibri"/>
              </a:rPr>
              <a:t>combination of more than one inheritance. In below example Multi level inheritance exist between Q, Rand T. And Hierarchical inheritance exist between Q, R and S.</a:t>
            </a:r>
            <a:endParaRPr sz="2600">
              <a:solidFill>
                <a:srgbClr val="888888"/>
              </a:solidFill>
              <a:latin typeface="Calibri"/>
              <a:ea typeface="Calibri"/>
              <a:cs typeface="Calibri"/>
              <a:sym typeface="Calibri"/>
            </a:endParaRPr>
          </a:p>
        </p:txBody>
      </p:sp>
      <p:cxnSp>
        <p:nvCxnSpPr>
          <p:cNvPr id="148" name="Google Shape;148;p24"/>
          <p:cNvCxnSpPr/>
          <p:nvPr/>
        </p:nvCxnSpPr>
        <p:spPr>
          <a:xfrm rot="-5400000">
            <a:off x="438150" y="5124450"/>
            <a:ext cx="838200" cy="38100"/>
          </a:xfrm>
          <a:prstGeom prst="straightConnector1">
            <a:avLst/>
          </a:prstGeom>
          <a:noFill/>
          <a:ln cap="flat" cmpd="sng" w="38100">
            <a:solidFill>
              <a:srgbClr val="4A7DBA"/>
            </a:solidFill>
            <a:prstDash val="solid"/>
            <a:round/>
            <a:headEnd len="sm" w="sm" type="none"/>
            <a:tailEnd len="med" w="med" type="stealth"/>
          </a:ln>
        </p:spPr>
      </p:cxnSp>
      <p:sp>
        <p:nvSpPr>
          <p:cNvPr id="149" name="Google Shape;149;p24"/>
          <p:cNvSpPr/>
          <p:nvPr/>
        </p:nvSpPr>
        <p:spPr>
          <a:xfrm>
            <a:off x="6400800" y="21336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a:t>
            </a:r>
            <a:endParaRPr sz="1800">
              <a:solidFill>
                <a:schemeClr val="lt1"/>
              </a:solidFill>
              <a:latin typeface="Calibri"/>
              <a:ea typeface="Calibri"/>
              <a:cs typeface="Calibri"/>
              <a:sym typeface="Calibri"/>
            </a:endParaRPr>
          </a:p>
        </p:txBody>
      </p:sp>
      <p:sp>
        <p:nvSpPr>
          <p:cNvPr id="150" name="Google Shape;150;p24"/>
          <p:cNvSpPr/>
          <p:nvPr/>
        </p:nvSpPr>
        <p:spPr>
          <a:xfrm>
            <a:off x="6400800" y="38100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151" name="Google Shape;151;p24"/>
          <p:cNvSpPr/>
          <p:nvPr/>
        </p:nvSpPr>
        <p:spPr>
          <a:xfrm>
            <a:off x="6477000" y="56388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152" name="Google Shape;152;p24"/>
          <p:cNvSpPr/>
          <p:nvPr/>
        </p:nvSpPr>
        <p:spPr>
          <a:xfrm>
            <a:off x="8001000" y="5638800"/>
            <a:ext cx="1143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cxnSp>
        <p:nvCxnSpPr>
          <p:cNvPr id="153" name="Google Shape;153;p24"/>
          <p:cNvCxnSpPr>
            <a:stCxn id="150" idx="0"/>
            <a:endCxn id="149" idx="2"/>
          </p:cNvCxnSpPr>
          <p:nvPr/>
        </p:nvCxnSpPr>
        <p:spPr>
          <a:xfrm rot="10800000">
            <a:off x="6972300" y="2819400"/>
            <a:ext cx="0" cy="990600"/>
          </a:xfrm>
          <a:prstGeom prst="straightConnector1">
            <a:avLst/>
          </a:prstGeom>
          <a:noFill/>
          <a:ln cap="flat" cmpd="sng" w="9525">
            <a:solidFill>
              <a:srgbClr val="4A7DBA"/>
            </a:solidFill>
            <a:prstDash val="solid"/>
            <a:round/>
            <a:headEnd len="sm" w="sm" type="none"/>
            <a:tailEnd len="med" w="med" type="stealth"/>
          </a:ln>
        </p:spPr>
      </p:cxnSp>
      <p:cxnSp>
        <p:nvCxnSpPr>
          <p:cNvPr id="154" name="Google Shape;154;p24"/>
          <p:cNvCxnSpPr>
            <a:stCxn id="151" idx="0"/>
          </p:cNvCxnSpPr>
          <p:nvPr/>
        </p:nvCxnSpPr>
        <p:spPr>
          <a:xfrm flipH="1" rot="10800000">
            <a:off x="7048500" y="4495800"/>
            <a:ext cx="38100" cy="1143000"/>
          </a:xfrm>
          <a:prstGeom prst="straightConnector1">
            <a:avLst/>
          </a:prstGeom>
          <a:noFill/>
          <a:ln cap="flat" cmpd="sng" w="9525">
            <a:solidFill>
              <a:srgbClr val="4A7DBA"/>
            </a:solidFill>
            <a:prstDash val="solid"/>
            <a:round/>
            <a:headEnd len="sm" w="sm" type="none"/>
            <a:tailEnd len="med" w="med" type="stealth"/>
          </a:ln>
        </p:spPr>
      </p:cxnSp>
      <p:cxnSp>
        <p:nvCxnSpPr>
          <p:cNvPr id="155" name="Google Shape;155;p24"/>
          <p:cNvCxnSpPr>
            <a:endCxn id="150" idx="3"/>
          </p:cNvCxnSpPr>
          <p:nvPr/>
        </p:nvCxnSpPr>
        <p:spPr>
          <a:xfrm rot="10800000">
            <a:off x="7543800" y="4152900"/>
            <a:ext cx="990600" cy="38100"/>
          </a:xfrm>
          <a:prstGeom prst="straightConnector1">
            <a:avLst/>
          </a:prstGeom>
          <a:noFill/>
          <a:ln cap="flat" cmpd="sng" w="9525">
            <a:solidFill>
              <a:srgbClr val="4A7DBA"/>
            </a:solidFill>
            <a:prstDash val="solid"/>
            <a:round/>
            <a:headEnd len="sm" w="sm" type="none"/>
            <a:tailEnd len="med" w="med" type="stealth"/>
          </a:ln>
        </p:spPr>
      </p:cxnSp>
      <p:cxnSp>
        <p:nvCxnSpPr>
          <p:cNvPr id="156" name="Google Shape;156;p24"/>
          <p:cNvCxnSpPr>
            <a:endCxn id="152" idx="0"/>
          </p:cNvCxnSpPr>
          <p:nvPr/>
        </p:nvCxnSpPr>
        <p:spPr>
          <a:xfrm>
            <a:off x="8535300" y="4191900"/>
            <a:ext cx="37200" cy="14469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5"/>
          <p:cNvSpPr txBox="1"/>
          <p:nvPr/>
        </p:nvSpPr>
        <p:spPr>
          <a:xfrm>
            <a:off x="0" y="0"/>
            <a:ext cx="7924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8. </a:t>
            </a:r>
            <a:r>
              <a:rPr b="1" lang="en-US" sz="3200">
                <a:solidFill>
                  <a:srgbClr val="FF0000"/>
                </a:solidFill>
                <a:latin typeface="Calibri"/>
                <a:ea typeface="Calibri"/>
                <a:cs typeface="Calibri"/>
                <a:sym typeface="Calibri"/>
              </a:rPr>
              <a:t>Protected Access specifier</a:t>
            </a:r>
            <a:endParaRPr b="1" sz="3200">
              <a:solidFill>
                <a:srgbClr val="FF0000"/>
              </a:solidFill>
              <a:latin typeface="Calibri"/>
              <a:ea typeface="Calibri"/>
              <a:cs typeface="Calibri"/>
              <a:sym typeface="Calibri"/>
            </a:endParaRPr>
          </a:p>
        </p:txBody>
      </p:sp>
      <p:sp>
        <p:nvSpPr>
          <p:cNvPr id="162" name="Google Shape;162;p25"/>
          <p:cNvSpPr txBox="1"/>
          <p:nvPr/>
        </p:nvSpPr>
        <p:spPr>
          <a:xfrm>
            <a:off x="0" y="457200"/>
            <a:ext cx="91440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rgbClr val="888888"/>
                </a:solidFill>
                <a:latin typeface="Calibri"/>
                <a:ea typeface="Calibri"/>
                <a:cs typeface="Calibri"/>
                <a:sym typeface="Calibri"/>
              </a:rPr>
              <a:t>A class member declared as protected, can be accessed within the class, and in derived class, and within current package</a:t>
            </a:r>
            <a:endParaRPr sz="3200">
              <a:solidFill>
                <a:srgbClr val="888888"/>
              </a:solidFill>
              <a:latin typeface="Calibri"/>
              <a:ea typeface="Calibri"/>
              <a:cs typeface="Calibri"/>
              <a:sym typeface="Calibri"/>
            </a:endParaRPr>
          </a:p>
        </p:txBody>
      </p:sp>
      <p:graphicFrame>
        <p:nvGraphicFramePr>
          <p:cNvPr id="163" name="Google Shape;163;p25"/>
          <p:cNvGraphicFramePr/>
          <p:nvPr/>
        </p:nvGraphicFramePr>
        <p:xfrm>
          <a:off x="0" y="2057400"/>
          <a:ext cx="3000000" cy="3000000"/>
        </p:xfrm>
        <a:graphic>
          <a:graphicData uri="http://schemas.openxmlformats.org/drawingml/2006/table">
            <a:tbl>
              <a:tblPr bandRow="1" firstRow="1">
                <a:noFill/>
                <a:tableStyleId>{94BFA2D6-1791-44D7-8F3D-C627CD300E06}</a:tableStyleId>
              </a:tblPr>
              <a:tblGrid>
                <a:gridCol w="1767850"/>
                <a:gridCol w="1767850"/>
                <a:gridCol w="1767850"/>
                <a:gridCol w="1767850"/>
                <a:gridCol w="1767850"/>
              </a:tblGrid>
              <a:tr h="6700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private</a:t>
                      </a:r>
                      <a:endParaRPr sz="1800"/>
                    </a:p>
                  </a:txBody>
                  <a:tcPr marT="45725" marB="45725" marR="91450" marL="91450"/>
                </a:tc>
                <a:tc>
                  <a:txBody>
                    <a:bodyPr/>
                    <a:lstStyle/>
                    <a:p>
                      <a:pPr indent="0" lvl="0" marL="0" marR="0" rtl="0" algn="l">
                        <a:spcBef>
                          <a:spcPts val="0"/>
                        </a:spcBef>
                        <a:spcAft>
                          <a:spcPts val="0"/>
                        </a:spcAft>
                        <a:buNone/>
                      </a:pPr>
                      <a:r>
                        <a:rPr lang="en-US" sz="1800"/>
                        <a:t>No modifier</a:t>
                      </a:r>
                      <a:endParaRPr/>
                    </a:p>
                    <a:p>
                      <a:pPr indent="0" lvl="0" marL="0" marR="0" rtl="0" algn="l">
                        <a:spcBef>
                          <a:spcPts val="0"/>
                        </a:spcBef>
                        <a:spcAft>
                          <a:spcPts val="0"/>
                        </a:spcAft>
                        <a:buNone/>
                      </a:pPr>
                      <a:r>
                        <a:rPr lang="en-US" sz="1800"/>
                        <a:t>(default)</a:t>
                      </a:r>
                      <a:endParaRPr sz="1800"/>
                    </a:p>
                  </a:txBody>
                  <a:tcPr marT="45725" marB="45725" marR="91450" marL="91450"/>
                </a:tc>
                <a:tc>
                  <a:txBody>
                    <a:bodyPr/>
                    <a:lstStyle/>
                    <a:p>
                      <a:pPr indent="0" lvl="0" marL="0" marR="0" rtl="0" algn="l">
                        <a:spcBef>
                          <a:spcPts val="0"/>
                        </a:spcBef>
                        <a:spcAft>
                          <a:spcPts val="0"/>
                        </a:spcAft>
                        <a:buNone/>
                      </a:pPr>
                      <a:r>
                        <a:rPr lang="en-US" sz="1800"/>
                        <a:t>protected</a:t>
                      </a:r>
                      <a:endParaRPr sz="1800"/>
                    </a:p>
                  </a:txBody>
                  <a:tcPr marT="45725" marB="45725" marR="91450" marL="91450"/>
                </a:tc>
                <a:tc>
                  <a:txBody>
                    <a:bodyPr/>
                    <a:lstStyle/>
                    <a:p>
                      <a:pPr indent="0" lvl="0" marL="0" marR="0" rtl="0" algn="l">
                        <a:spcBef>
                          <a:spcPts val="0"/>
                        </a:spcBef>
                        <a:spcAft>
                          <a:spcPts val="0"/>
                        </a:spcAft>
                        <a:buNone/>
                      </a:pPr>
                      <a:r>
                        <a:rPr lang="en-US" sz="1800"/>
                        <a:t>public</a:t>
                      </a:r>
                      <a:endParaRPr sz="1800"/>
                    </a:p>
                  </a:txBody>
                  <a:tcPr marT="45725" marB="45725" marR="91450" marL="91450"/>
                </a:tc>
              </a:tr>
              <a:tr h="670025">
                <a:tc>
                  <a:txBody>
                    <a:bodyPr/>
                    <a:lstStyle/>
                    <a:p>
                      <a:pPr indent="0" lvl="0" marL="0" marR="0" rtl="0" algn="l">
                        <a:spcBef>
                          <a:spcPts val="0"/>
                        </a:spcBef>
                        <a:spcAft>
                          <a:spcPts val="0"/>
                        </a:spcAft>
                        <a:buNone/>
                      </a:pPr>
                      <a:r>
                        <a:rPr lang="en-US" sz="1800"/>
                        <a:t>Within</a:t>
                      </a:r>
                      <a:r>
                        <a:rPr lang="en-US" sz="1800"/>
                        <a:t> class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670025">
                <a:tc>
                  <a:txBody>
                    <a:bodyPr/>
                    <a:lstStyle/>
                    <a:p>
                      <a:pPr indent="0" lvl="0" marL="0" marR="0" rtl="0" algn="l">
                        <a:spcBef>
                          <a:spcPts val="0"/>
                        </a:spcBef>
                        <a:spcAft>
                          <a:spcPts val="0"/>
                        </a:spcAft>
                        <a:buNone/>
                      </a:pPr>
                      <a:r>
                        <a:rPr lang="en-US" sz="1800"/>
                        <a:t>Same package subclass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670025">
                <a:tc>
                  <a:txBody>
                    <a:bodyPr/>
                    <a:lstStyle/>
                    <a:p>
                      <a:pPr indent="0" lvl="0" marL="0" marR="0" rtl="0" algn="l">
                        <a:spcBef>
                          <a:spcPts val="0"/>
                        </a:spcBef>
                        <a:spcAft>
                          <a:spcPts val="0"/>
                        </a:spcAft>
                        <a:buNone/>
                      </a:pPr>
                      <a:r>
                        <a:rPr lang="en-US" sz="1800"/>
                        <a:t>Same package non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945925">
                <a:tc>
                  <a:txBody>
                    <a:bodyPr/>
                    <a:lstStyle/>
                    <a:p>
                      <a:pPr indent="0" lvl="0" marL="0" marR="0" rtl="0" algn="l">
                        <a:spcBef>
                          <a:spcPts val="0"/>
                        </a:spcBef>
                        <a:spcAft>
                          <a:spcPts val="0"/>
                        </a:spcAft>
                        <a:buNone/>
                      </a:pPr>
                      <a:r>
                        <a:rPr lang="en-US" sz="1800"/>
                        <a:t>Different package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945925">
                <a:tc>
                  <a:txBody>
                    <a:bodyPr/>
                    <a:lstStyle/>
                    <a:p>
                      <a:pPr indent="0" lvl="0" marL="0" marR="0" rtl="0" algn="l">
                        <a:spcBef>
                          <a:spcPts val="0"/>
                        </a:spcBef>
                        <a:spcAft>
                          <a:spcPts val="0"/>
                        </a:spcAft>
                        <a:buNone/>
                      </a:pPr>
                      <a:r>
                        <a:rPr lang="en-US" sz="1800"/>
                        <a:t>Different package non sub class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6"/>
          <p:cNvSpPr txBox="1"/>
          <p:nvPr/>
        </p:nvSpPr>
        <p:spPr>
          <a:xfrm>
            <a:off x="0" y="188400"/>
            <a:ext cx="9144000" cy="6736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9. </a:t>
            </a:r>
            <a:r>
              <a:rPr b="1" lang="en-US" sz="2800">
                <a:solidFill>
                  <a:srgbClr val="FF0000"/>
                </a:solidFill>
              </a:rPr>
              <a:t>final keyword (in Inheritance)</a:t>
            </a:r>
            <a:endParaRPr b="1" sz="2800"/>
          </a:p>
          <a:p>
            <a:pPr indent="0" lvl="0" marL="0" marR="0" rtl="0" algn="just">
              <a:spcBef>
                <a:spcPts val="0"/>
              </a:spcBef>
              <a:spcAft>
                <a:spcPts val="0"/>
              </a:spcAft>
              <a:buNone/>
            </a:pPr>
            <a:r>
              <a:rPr lang="en-US" sz="2800">
                <a:solidFill>
                  <a:srgbClr val="888888"/>
                </a:solidFill>
              </a:rPr>
              <a:t>As already known final keyword can be used with data member or local variable/object. There final was used to declare constants. </a:t>
            </a:r>
            <a:endParaRPr>
              <a:solidFill>
                <a:srgbClr val="888888"/>
              </a:solidFill>
            </a:endParaRPr>
          </a:p>
          <a:p>
            <a:pPr indent="0" lvl="0" marL="0" marR="0" rtl="0" algn="just">
              <a:spcBef>
                <a:spcPts val="0"/>
              </a:spcBef>
              <a:spcAft>
                <a:spcPts val="0"/>
              </a:spcAft>
              <a:buNone/>
            </a:pPr>
            <a:r>
              <a:rPr lang="en-US" sz="2800">
                <a:solidFill>
                  <a:srgbClr val="888888"/>
                </a:solidFill>
              </a:rPr>
              <a:t> final keyword can also be used with a class or a method.</a:t>
            </a:r>
            <a:endParaRPr>
              <a:solidFill>
                <a:srgbClr val="888888"/>
              </a:solidFill>
            </a:endParaRPr>
          </a:p>
          <a:p>
            <a:pPr indent="0" lvl="0" marL="0" marR="0" rtl="0" algn="just">
              <a:spcBef>
                <a:spcPts val="0"/>
              </a:spcBef>
              <a:spcAft>
                <a:spcPts val="0"/>
              </a:spcAft>
              <a:buNone/>
            </a:pPr>
            <a:r>
              <a:rPr lang="en-US" sz="2800">
                <a:solidFill>
                  <a:srgbClr val="888888"/>
                </a:solidFill>
              </a:rPr>
              <a:t>A </a:t>
            </a:r>
            <a:r>
              <a:rPr lang="en-US" sz="2800">
                <a:solidFill>
                  <a:srgbClr val="FF0000"/>
                </a:solidFill>
              </a:rPr>
              <a:t>class declared as final </a:t>
            </a:r>
            <a:r>
              <a:rPr lang="en-US" sz="2800">
                <a:solidFill>
                  <a:srgbClr val="888888"/>
                </a:solidFill>
              </a:rPr>
              <a:t>can never be a base class. For eg. Inbuilt String class is final, also wrapper classes like Integer, Float, etc… are final</a:t>
            </a:r>
            <a:endParaRPr>
              <a:solidFill>
                <a:srgbClr val="888888"/>
              </a:solidFill>
            </a:endParaRPr>
          </a:p>
          <a:p>
            <a:pPr indent="0" lvl="0" marL="0" marR="0" rtl="0" algn="just">
              <a:spcBef>
                <a:spcPts val="0"/>
              </a:spcBef>
              <a:spcAft>
                <a:spcPts val="0"/>
              </a:spcAft>
              <a:buNone/>
            </a:pPr>
            <a:r>
              <a:rPr lang="en-US" sz="2800">
                <a:solidFill>
                  <a:srgbClr val="888888"/>
                </a:solidFill>
              </a:rPr>
              <a:t>A</a:t>
            </a:r>
            <a:r>
              <a:rPr lang="en-US" sz="2800">
                <a:solidFill>
                  <a:schemeClr val="dk1"/>
                </a:solidFill>
              </a:rPr>
              <a:t> </a:t>
            </a:r>
            <a:r>
              <a:rPr lang="en-US" sz="2800">
                <a:solidFill>
                  <a:srgbClr val="FF0000"/>
                </a:solidFill>
              </a:rPr>
              <a:t>method declared as final </a:t>
            </a:r>
            <a:r>
              <a:rPr lang="en-US" sz="2800">
                <a:solidFill>
                  <a:srgbClr val="888888"/>
                </a:solidFill>
              </a:rPr>
              <a:t>cannot be overridden by derived classes. For eg. wait(), notify() &amp; notifyAll()</a:t>
            </a:r>
            <a:endParaRPr>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7"/>
          <p:cNvSpPr txBox="1"/>
          <p:nvPr/>
        </p:nvSpPr>
        <p:spPr>
          <a:xfrm>
            <a:off x="0" y="207250"/>
            <a:ext cx="9144000" cy="6717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9. final keyword (in Inheritance)</a:t>
            </a:r>
            <a:endParaRPr b="1" sz="2800"/>
          </a:p>
          <a:p>
            <a:pPr indent="0" lvl="0" marL="0" marR="0" rtl="0" algn="just">
              <a:spcBef>
                <a:spcPts val="0"/>
              </a:spcBef>
              <a:spcAft>
                <a:spcPts val="0"/>
              </a:spcAft>
              <a:buNone/>
            </a:pPr>
            <a:r>
              <a:t/>
            </a:r>
            <a:endParaRPr>
              <a:solidFill>
                <a:srgbClr val="888888"/>
              </a:solidFill>
            </a:endParaRPr>
          </a:p>
          <a:p>
            <a:pPr indent="0" lvl="0" marL="0" marR="0" rtl="0" algn="just">
              <a:spcBef>
                <a:spcPts val="0"/>
              </a:spcBef>
              <a:spcAft>
                <a:spcPts val="0"/>
              </a:spcAft>
              <a:buNone/>
            </a:pPr>
            <a:r>
              <a:rPr lang="en-US" sz="2800">
                <a:solidFill>
                  <a:srgbClr val="888888"/>
                </a:solidFill>
              </a:rPr>
              <a:t>NOTE: </a:t>
            </a:r>
            <a:endParaRPr>
              <a:solidFill>
                <a:srgbClr val="888888"/>
              </a:solidFill>
            </a:endParaRPr>
          </a:p>
          <a:p>
            <a:pPr indent="0" lvl="0" marL="0" marR="0" rtl="0" algn="just">
              <a:spcBef>
                <a:spcPts val="0"/>
              </a:spcBef>
              <a:spcAft>
                <a:spcPts val="0"/>
              </a:spcAft>
              <a:buNone/>
            </a:pPr>
            <a:r>
              <a:rPr lang="en-US" sz="2800">
                <a:solidFill>
                  <a:srgbClr val="888888"/>
                </a:solidFill>
              </a:rPr>
              <a:t>1.interface or interface methods cannot be declared final</a:t>
            </a:r>
            <a:endParaRPr>
              <a:solidFill>
                <a:srgbClr val="888888"/>
              </a:solidFill>
            </a:endParaRPr>
          </a:p>
          <a:p>
            <a:pPr indent="0" lvl="0" marL="0" marR="0" rtl="0" algn="just">
              <a:spcBef>
                <a:spcPts val="0"/>
              </a:spcBef>
              <a:spcAft>
                <a:spcPts val="0"/>
              </a:spcAft>
              <a:buNone/>
            </a:pPr>
            <a:r>
              <a:rPr lang="en-US" sz="2800">
                <a:solidFill>
                  <a:srgbClr val="888888"/>
                </a:solidFill>
              </a:rPr>
              <a:t>2.Inner class also can be declared final.</a:t>
            </a:r>
            <a:endParaRPr>
              <a:solidFill>
                <a:srgbClr val="888888"/>
              </a:solidFill>
            </a:endParaRPr>
          </a:p>
          <a:p>
            <a:pPr indent="0" lvl="0" marL="0" marR="0" rtl="0" algn="just">
              <a:spcBef>
                <a:spcPts val="0"/>
              </a:spcBef>
              <a:spcAft>
                <a:spcPts val="0"/>
              </a:spcAft>
              <a:buNone/>
            </a:pPr>
            <a:r>
              <a:rPr lang="en-US" sz="2800">
                <a:solidFill>
                  <a:srgbClr val="888888"/>
                </a:solidFill>
              </a:rPr>
              <a:t>Constructor cannot be final</a:t>
            </a:r>
            <a:endParaRPr>
              <a:solidFill>
                <a:srgbClr val="888888"/>
              </a:solidFill>
            </a:endParaRPr>
          </a:p>
          <a:p>
            <a:pPr indent="0" lvl="0" marL="0" marR="0" rtl="0" algn="just">
              <a:spcBef>
                <a:spcPts val="0"/>
              </a:spcBef>
              <a:spcAft>
                <a:spcPts val="0"/>
              </a:spcAft>
              <a:buNone/>
            </a:pPr>
            <a:r>
              <a:rPr lang="en-US" sz="2800">
                <a:solidFill>
                  <a:srgbClr val="888888"/>
                </a:solidFill>
              </a:rPr>
              <a:t>A class or a method can be made final due to Business or Technical reasons(like optimization, etc…)</a:t>
            </a:r>
            <a:endParaRPr sz="28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8"/>
          <p:cNvSpPr txBox="1"/>
          <p:nvPr/>
        </p:nvSpPr>
        <p:spPr>
          <a:xfrm>
            <a:off x="228600" y="228601"/>
            <a:ext cx="86868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10. </a:t>
            </a:r>
            <a:r>
              <a:rPr b="1" lang="en-US" sz="2800">
                <a:solidFill>
                  <a:srgbClr val="FF0000"/>
                </a:solidFill>
                <a:latin typeface="Calibri"/>
                <a:ea typeface="Calibri"/>
                <a:cs typeface="Calibri"/>
                <a:sym typeface="Calibri"/>
              </a:rPr>
              <a:t>Why multiple inheritance not supported in Java?</a:t>
            </a:r>
            <a:endParaRPr b="1" sz="2800">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Multiple inheritance is not supported in Java, due to ambiguity reasons, and almost there is nothing which cannot be achieved without Multiple inheritance.</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b="1" lang="en-US" sz="2400">
                <a:solidFill>
                  <a:srgbClr val="888888"/>
                </a:solidFill>
                <a:latin typeface="Calibri"/>
                <a:ea typeface="Calibri"/>
                <a:cs typeface="Calibri"/>
                <a:sym typeface="Calibri"/>
              </a:rPr>
              <a:t>ambiguity with Diamond problem</a:t>
            </a:r>
            <a:r>
              <a:rPr lang="en-US" sz="2400">
                <a:solidFill>
                  <a:srgbClr val="888888"/>
                </a:solidFill>
                <a:latin typeface="Calibri"/>
                <a:ea typeface="Calibri"/>
                <a:cs typeface="Calibri"/>
                <a:sym typeface="Calibri"/>
              </a:rPr>
              <a:t>, consider a class A has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method and then B and C derived from A and has their own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implementation and now class D derive from B and C using multiple inheritance and if we refer just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compiler will not be able to decide which met1()</a:t>
            </a:r>
            <a:endParaRPr>
              <a:solidFill>
                <a:srgbClr val="888888"/>
              </a:solidFill>
              <a:latin typeface="Calibri"/>
              <a:ea typeface="Calibri"/>
              <a:cs typeface="Calibri"/>
              <a:sym typeface="Calibri"/>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 it should invoke. This is also called Diamond problem, as shown below.</a:t>
            </a:r>
            <a:endParaRPr sz="2400">
              <a:solidFill>
                <a:srgbClr val="888888"/>
              </a:solidFill>
              <a:latin typeface="Calibri"/>
              <a:ea typeface="Calibri"/>
              <a:cs typeface="Calibri"/>
              <a:sym typeface="Calibri"/>
            </a:endParaRPr>
          </a:p>
        </p:txBody>
      </p:sp>
      <p:sp>
        <p:nvSpPr>
          <p:cNvPr id="179" name="Google Shape;179;p28"/>
          <p:cNvSpPr txBox="1"/>
          <p:nvPr/>
        </p:nvSpPr>
        <p:spPr>
          <a:xfrm>
            <a:off x="152400" y="1219200"/>
            <a:ext cx="7543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8"/>
          <p:cNvSpPr/>
          <p:nvPr/>
        </p:nvSpPr>
        <p:spPr>
          <a:xfrm>
            <a:off x="3505200" y="39256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181" name="Google Shape;181;p28"/>
          <p:cNvSpPr/>
          <p:nvPr/>
        </p:nvSpPr>
        <p:spPr>
          <a:xfrm>
            <a:off x="2057400" y="50686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82" name="Google Shape;182;p28"/>
          <p:cNvSpPr/>
          <p:nvPr/>
        </p:nvSpPr>
        <p:spPr>
          <a:xfrm>
            <a:off x="4876800" y="51448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83" name="Google Shape;183;p28"/>
          <p:cNvSpPr/>
          <p:nvPr/>
        </p:nvSpPr>
        <p:spPr>
          <a:xfrm>
            <a:off x="3581400" y="6440268"/>
            <a:ext cx="791633" cy="4233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cxnSp>
        <p:nvCxnSpPr>
          <p:cNvPr id="184" name="Google Shape;184;p28"/>
          <p:cNvCxnSpPr>
            <a:stCxn id="181" idx="0"/>
            <a:endCxn id="180" idx="1"/>
          </p:cNvCxnSpPr>
          <p:nvPr/>
        </p:nvCxnSpPr>
        <p:spPr>
          <a:xfrm flipH="1" rot="10800000">
            <a:off x="2453216" y="4137468"/>
            <a:ext cx="1052100" cy="931200"/>
          </a:xfrm>
          <a:prstGeom prst="straightConnector1">
            <a:avLst/>
          </a:prstGeom>
          <a:noFill/>
          <a:ln cap="flat" cmpd="sng" w="28575">
            <a:solidFill>
              <a:srgbClr val="4A7DBA"/>
            </a:solidFill>
            <a:prstDash val="solid"/>
            <a:round/>
            <a:headEnd len="sm" w="sm" type="none"/>
            <a:tailEnd len="med" w="med" type="stealth"/>
          </a:ln>
        </p:spPr>
      </p:cxnSp>
      <p:cxnSp>
        <p:nvCxnSpPr>
          <p:cNvPr id="185" name="Google Shape;185;p28"/>
          <p:cNvCxnSpPr>
            <a:stCxn id="182" idx="0"/>
            <a:endCxn id="180" idx="3"/>
          </p:cNvCxnSpPr>
          <p:nvPr/>
        </p:nvCxnSpPr>
        <p:spPr>
          <a:xfrm rot="10800000">
            <a:off x="4296716" y="4137468"/>
            <a:ext cx="975900" cy="1007400"/>
          </a:xfrm>
          <a:prstGeom prst="straightConnector1">
            <a:avLst/>
          </a:prstGeom>
          <a:noFill/>
          <a:ln cap="flat" cmpd="sng" w="28575">
            <a:solidFill>
              <a:schemeClr val="accent1"/>
            </a:solidFill>
            <a:prstDash val="solid"/>
            <a:round/>
            <a:headEnd len="sm" w="sm" type="none"/>
            <a:tailEnd len="med" w="med" type="stealth"/>
          </a:ln>
        </p:spPr>
      </p:cxnSp>
      <p:cxnSp>
        <p:nvCxnSpPr>
          <p:cNvPr id="186" name="Google Shape;186;p28"/>
          <p:cNvCxnSpPr>
            <a:stCxn id="183" idx="1"/>
            <a:endCxn id="181" idx="2"/>
          </p:cNvCxnSpPr>
          <p:nvPr/>
        </p:nvCxnSpPr>
        <p:spPr>
          <a:xfrm rot="10800000">
            <a:off x="2453100" y="5492143"/>
            <a:ext cx="1128300" cy="1159800"/>
          </a:xfrm>
          <a:prstGeom prst="straightConnector1">
            <a:avLst/>
          </a:prstGeom>
          <a:noFill/>
          <a:ln cap="flat" cmpd="sng" w="28575">
            <a:solidFill>
              <a:srgbClr val="4A7DBA"/>
            </a:solidFill>
            <a:prstDash val="solid"/>
            <a:round/>
            <a:headEnd len="sm" w="sm" type="none"/>
            <a:tailEnd len="med" w="med" type="stealth"/>
          </a:ln>
        </p:spPr>
      </p:cxnSp>
      <p:cxnSp>
        <p:nvCxnSpPr>
          <p:cNvPr id="187" name="Google Shape;187;p28"/>
          <p:cNvCxnSpPr>
            <a:stCxn id="183" idx="3"/>
            <a:endCxn id="182" idx="2"/>
          </p:cNvCxnSpPr>
          <p:nvPr/>
        </p:nvCxnSpPr>
        <p:spPr>
          <a:xfrm flipH="1" rot="10800000">
            <a:off x="4373033" y="5568343"/>
            <a:ext cx="899700" cy="1083600"/>
          </a:xfrm>
          <a:prstGeom prst="straightConnector1">
            <a:avLst/>
          </a:prstGeom>
          <a:noFill/>
          <a:ln cap="flat" cmpd="sng" w="28575">
            <a:solidFill>
              <a:srgbClr val="4A7DBA"/>
            </a:solidFill>
            <a:prstDash val="solid"/>
            <a:round/>
            <a:headEnd len="sm" w="sm" type="none"/>
            <a:tailEnd len="med" w="med" type="stealth"/>
          </a:ln>
        </p:spPr>
      </p:cxnSp>
      <p:sp>
        <p:nvSpPr>
          <p:cNvPr id="188" name="Google Shape;188;p28"/>
          <p:cNvSpPr txBox="1"/>
          <p:nvPr/>
        </p:nvSpPr>
        <p:spPr>
          <a:xfrm>
            <a:off x="4419600" y="4001869"/>
            <a:ext cx="22309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void met1()</a:t>
            </a:r>
            <a:endParaRPr sz="1800">
              <a:solidFill>
                <a:schemeClr val="dk1"/>
              </a:solidFill>
              <a:latin typeface="Calibri"/>
              <a:ea typeface="Calibri"/>
              <a:cs typeface="Calibri"/>
              <a:sym typeface="Calibri"/>
            </a:endParaRPr>
          </a:p>
        </p:txBody>
      </p:sp>
      <p:sp>
        <p:nvSpPr>
          <p:cNvPr id="189" name="Google Shape;189;p28"/>
          <p:cNvSpPr txBox="1"/>
          <p:nvPr/>
        </p:nvSpPr>
        <p:spPr>
          <a:xfrm>
            <a:off x="0" y="4724400"/>
            <a:ext cx="2362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Override met1()</a:t>
            </a:r>
            <a:endParaRPr sz="1800">
              <a:solidFill>
                <a:schemeClr val="dk1"/>
              </a:solidFill>
              <a:latin typeface="Calibri"/>
              <a:ea typeface="Calibri"/>
              <a:cs typeface="Calibri"/>
              <a:sym typeface="Calibri"/>
            </a:endParaRPr>
          </a:p>
        </p:txBody>
      </p:sp>
      <p:sp>
        <p:nvSpPr>
          <p:cNvPr id="190" name="Google Shape;190;p28"/>
          <p:cNvSpPr txBox="1"/>
          <p:nvPr/>
        </p:nvSpPr>
        <p:spPr>
          <a:xfrm>
            <a:off x="5867400" y="5221068"/>
            <a:ext cx="22309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Override met1()</a:t>
            </a:r>
            <a:endParaRPr sz="1800">
              <a:solidFill>
                <a:schemeClr val="dk1"/>
              </a:solidFill>
              <a:latin typeface="Calibri"/>
              <a:ea typeface="Calibri"/>
              <a:cs typeface="Calibri"/>
              <a:sym typeface="Calibri"/>
            </a:endParaRPr>
          </a:p>
        </p:txBody>
      </p:sp>
      <p:sp>
        <p:nvSpPr>
          <p:cNvPr id="191" name="Google Shape;191;p28"/>
          <p:cNvSpPr txBox="1"/>
          <p:nvPr/>
        </p:nvSpPr>
        <p:spPr>
          <a:xfrm>
            <a:off x="4495800" y="6211669"/>
            <a:ext cx="3886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Confusing which met1() need to be picked</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9"/>
          <p:cNvSpPr txBox="1"/>
          <p:nvPr/>
        </p:nvSpPr>
        <p:spPr>
          <a:xfrm>
            <a:off x="228600" y="2286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11. </a:t>
            </a:r>
            <a:r>
              <a:rPr b="1" lang="en-US" sz="2800">
                <a:solidFill>
                  <a:srgbClr val="FF0000"/>
                </a:solidFill>
                <a:latin typeface="Calibri"/>
                <a:ea typeface="Calibri"/>
                <a:cs typeface="Calibri"/>
                <a:sym typeface="Calibri"/>
              </a:rPr>
              <a:t>Cyclic relationship not allowed in inheritance</a:t>
            </a:r>
            <a:endParaRPr b="1" sz="2800">
              <a:solidFill>
                <a:srgbClr val="FF0000"/>
              </a:solidFill>
              <a:latin typeface="Calibri"/>
              <a:ea typeface="Calibri"/>
              <a:cs typeface="Calibri"/>
              <a:sym typeface="Calibri"/>
            </a:endParaRPr>
          </a:p>
        </p:txBody>
      </p:sp>
      <p:sp>
        <p:nvSpPr>
          <p:cNvPr id="197" name="Google Shape;197;p29"/>
          <p:cNvSpPr txBox="1"/>
          <p:nvPr/>
        </p:nvSpPr>
        <p:spPr>
          <a:xfrm>
            <a:off x="0" y="4191000"/>
            <a:ext cx="8706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00">
                <a:solidFill>
                  <a:srgbClr val="FF0000"/>
                </a:solidFill>
                <a:latin typeface="Calibri"/>
                <a:ea typeface="Calibri"/>
                <a:cs typeface="Calibri"/>
                <a:sym typeface="Calibri"/>
              </a:rPr>
              <a:t>Type casting between class, and return, parameter passage</a:t>
            </a:r>
            <a:endParaRPr sz="2600">
              <a:solidFill>
                <a:srgbClr val="FF0000"/>
              </a:solidFill>
              <a:latin typeface="Calibri"/>
              <a:ea typeface="Calibri"/>
              <a:cs typeface="Calibri"/>
              <a:sym typeface="Calibri"/>
            </a:endParaRPr>
          </a:p>
        </p:txBody>
      </p:sp>
      <p:sp>
        <p:nvSpPr>
          <p:cNvPr id="198" name="Google Shape;198;p29"/>
          <p:cNvSpPr/>
          <p:nvPr/>
        </p:nvSpPr>
        <p:spPr>
          <a:xfrm>
            <a:off x="5715000" y="7620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99" name="Google Shape;199;p29"/>
          <p:cNvSpPr/>
          <p:nvPr/>
        </p:nvSpPr>
        <p:spPr>
          <a:xfrm>
            <a:off x="5715000" y="29718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200" name="Google Shape;200;p29"/>
          <p:cNvCxnSpPr/>
          <p:nvPr/>
        </p:nvCxnSpPr>
        <p:spPr>
          <a:xfrm rot="-5400000">
            <a:off x="5628410" y="2324100"/>
            <a:ext cx="1295400" cy="1588"/>
          </a:xfrm>
          <a:prstGeom prst="straightConnector1">
            <a:avLst/>
          </a:prstGeom>
          <a:noFill/>
          <a:ln cap="flat" cmpd="sng" w="38100">
            <a:solidFill>
              <a:srgbClr val="4A7DBA"/>
            </a:solidFill>
            <a:prstDash val="solid"/>
            <a:round/>
            <a:headEnd len="sm" w="sm" type="none"/>
            <a:tailEnd len="med" w="med" type="stealth"/>
          </a:ln>
        </p:spPr>
      </p:cxnSp>
      <p:sp>
        <p:nvSpPr>
          <p:cNvPr id="201" name="Google Shape;201;p29"/>
          <p:cNvSpPr/>
          <p:nvPr/>
        </p:nvSpPr>
        <p:spPr>
          <a:xfrm>
            <a:off x="7391400" y="1676400"/>
            <a:ext cx="1066800" cy="914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C</a:t>
            </a:r>
            <a:endParaRPr sz="2400">
              <a:solidFill>
                <a:schemeClr val="lt1"/>
              </a:solidFill>
              <a:latin typeface="Calibri"/>
              <a:ea typeface="Calibri"/>
              <a:cs typeface="Calibri"/>
              <a:sym typeface="Calibri"/>
            </a:endParaRPr>
          </a:p>
        </p:txBody>
      </p:sp>
      <p:cxnSp>
        <p:nvCxnSpPr>
          <p:cNvPr id="202" name="Google Shape;202;p29"/>
          <p:cNvCxnSpPr>
            <a:endCxn id="201" idx="0"/>
          </p:cNvCxnSpPr>
          <p:nvPr/>
        </p:nvCxnSpPr>
        <p:spPr>
          <a:xfrm>
            <a:off x="6629400" y="1143000"/>
            <a:ext cx="1295400" cy="533400"/>
          </a:xfrm>
          <a:prstGeom prst="straightConnector1">
            <a:avLst/>
          </a:prstGeom>
          <a:noFill/>
          <a:ln cap="flat" cmpd="sng" w="38100">
            <a:solidFill>
              <a:srgbClr val="4A7DBA"/>
            </a:solidFill>
            <a:prstDash val="solid"/>
            <a:round/>
            <a:headEnd len="sm" w="sm" type="none"/>
            <a:tailEnd len="med" w="med" type="stealth"/>
          </a:ln>
        </p:spPr>
      </p:cxnSp>
      <p:cxnSp>
        <p:nvCxnSpPr>
          <p:cNvPr id="203" name="Google Shape;203;p29"/>
          <p:cNvCxnSpPr/>
          <p:nvPr/>
        </p:nvCxnSpPr>
        <p:spPr>
          <a:xfrm rot="5400000">
            <a:off x="6781800" y="2438400"/>
            <a:ext cx="1295400" cy="1295400"/>
          </a:xfrm>
          <a:prstGeom prst="straightConnector1">
            <a:avLst/>
          </a:prstGeom>
          <a:noFill/>
          <a:ln cap="flat" cmpd="sng" w="38100">
            <a:solidFill>
              <a:srgbClr val="4A7DBA"/>
            </a:solidFill>
            <a:prstDash val="solid"/>
            <a:round/>
            <a:headEnd len="sm" w="sm" type="none"/>
            <a:tailEnd len="med" w="med" type="stealth"/>
          </a:ln>
        </p:spPr>
      </p:cxnSp>
      <p:sp>
        <p:nvSpPr>
          <p:cNvPr id="204" name="Google Shape;204;p29"/>
          <p:cNvSpPr txBox="1"/>
          <p:nvPr/>
        </p:nvSpPr>
        <p:spPr>
          <a:xfrm>
            <a:off x="228600" y="609600"/>
            <a:ext cx="5334000" cy="2592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700">
                <a:solidFill>
                  <a:srgbClr val="888888"/>
                </a:solidFill>
                <a:latin typeface="Calibri"/>
                <a:ea typeface="Calibri"/>
                <a:cs typeface="Calibri"/>
                <a:sym typeface="Calibri"/>
              </a:rPr>
              <a:t>As shown in beside diagram, Cyclic dependency is not allowed in inheritance. Java Compiler give error, when such cycles exist in your source code.</a:t>
            </a:r>
            <a:endParaRPr sz="2700">
              <a:solidFill>
                <a:srgbClr val="888888"/>
              </a:solidFill>
              <a:latin typeface="Calibri"/>
              <a:ea typeface="Calibri"/>
              <a:cs typeface="Calibri"/>
              <a:sym typeface="Calibri"/>
            </a:endParaRPr>
          </a:p>
        </p:txBody>
      </p:sp>
      <p:sp>
        <p:nvSpPr>
          <p:cNvPr id="205" name="Google Shape;205;p29"/>
          <p:cNvSpPr txBox="1"/>
          <p:nvPr/>
        </p:nvSpPr>
        <p:spPr>
          <a:xfrm>
            <a:off x="152400" y="4648200"/>
            <a:ext cx="8786400" cy="1907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600">
                <a:solidFill>
                  <a:srgbClr val="888888"/>
                </a:solidFill>
                <a:latin typeface="Calibri"/>
                <a:ea typeface="Calibri"/>
                <a:cs typeface="Calibri"/>
                <a:sym typeface="Calibri"/>
              </a:rPr>
              <a:t>As known, a Base class reference can refer Derived class object. </a:t>
            </a:r>
            <a:endParaRPr sz="2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A method accepting an object as parameter, allows objects of any derived classes as parameter. </a:t>
            </a:r>
            <a:endParaRPr sz="2600">
              <a:solidFill>
                <a:srgbClr val="888888"/>
              </a:solidFill>
            </a:endParaRPr>
          </a:p>
          <a:p>
            <a:pPr indent="0" lvl="0" marL="0" marR="0" rtl="0" algn="just">
              <a:spcBef>
                <a:spcPts val="0"/>
              </a:spcBef>
              <a:spcAft>
                <a:spcPts val="0"/>
              </a:spcAft>
              <a:buNone/>
            </a:pPr>
            <a:r>
              <a:rPr lang="en-US" sz="2600">
                <a:solidFill>
                  <a:srgbClr val="888888"/>
                </a:solidFill>
                <a:latin typeface="Calibri"/>
                <a:ea typeface="Calibri"/>
                <a:cs typeface="Calibri"/>
                <a:sym typeface="Calibri"/>
              </a:rPr>
              <a:t>The same applies to return, and composition relationship, as well.</a:t>
            </a:r>
            <a:endParaRPr sz="26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0"/>
          <p:cNvSpPr txBox="1"/>
          <p:nvPr/>
        </p:nvSpPr>
        <p:spPr>
          <a:xfrm>
            <a:off x="228600" y="2286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12. </a:t>
            </a:r>
            <a:r>
              <a:rPr b="1" lang="en-US" sz="2800">
                <a:solidFill>
                  <a:srgbClr val="FF0000"/>
                </a:solidFill>
              </a:rPr>
              <a:t>Super keyword</a:t>
            </a:r>
            <a:endParaRPr b="1" sz="2800">
              <a:solidFill>
                <a:srgbClr val="FF0000"/>
              </a:solidFill>
            </a:endParaRPr>
          </a:p>
        </p:txBody>
      </p:sp>
      <p:sp>
        <p:nvSpPr>
          <p:cNvPr id="211" name="Google Shape;211;p30"/>
          <p:cNvSpPr txBox="1"/>
          <p:nvPr/>
        </p:nvSpPr>
        <p:spPr>
          <a:xfrm>
            <a:off x="0" y="762000"/>
            <a:ext cx="89154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super keyword is used</a:t>
            </a:r>
            <a:endParaRPr sz="2800">
              <a:solidFill>
                <a:srgbClr val="888888"/>
              </a:solidFill>
            </a:endParaRPr>
          </a:p>
          <a:p>
            <a:pPr indent="0" lvl="0" marL="0" marR="0" rtl="0" algn="just">
              <a:spcBef>
                <a:spcPts val="0"/>
              </a:spcBef>
              <a:spcAft>
                <a:spcPts val="0"/>
              </a:spcAft>
              <a:buNone/>
            </a:pPr>
            <a:r>
              <a:rPr lang="en-US" sz="2800">
                <a:solidFill>
                  <a:srgbClr val="888888"/>
                </a:solidFill>
              </a:rPr>
              <a:t>1.To invoke constructor of immediate Base class</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//parameters also can be passed</a:t>
            </a:r>
            <a:endParaRPr sz="2800">
              <a:solidFill>
                <a:srgbClr val="888888"/>
              </a:solidFill>
            </a:endParaRPr>
          </a:p>
          <a:p>
            <a:pPr indent="0" lvl="0" marL="0" marR="0" rtl="0" algn="just">
              <a:spcBef>
                <a:spcPts val="0"/>
              </a:spcBef>
              <a:spcAft>
                <a:spcPts val="0"/>
              </a:spcAft>
              <a:buNone/>
            </a:pPr>
            <a:r>
              <a:rPr lang="en-US" sz="2800">
                <a:solidFill>
                  <a:srgbClr val="888888"/>
                </a:solidFill>
              </a:rPr>
              <a:t>super(10,”Naveen”);</a:t>
            </a:r>
            <a:endParaRPr sz="2800">
              <a:solidFill>
                <a:srgbClr val="888888"/>
              </a:solidFill>
            </a:endParaRPr>
          </a:p>
          <a:p>
            <a:pPr indent="0" lvl="0" marL="0" marR="0" rtl="0" algn="just">
              <a:spcBef>
                <a:spcPts val="0"/>
              </a:spcBef>
              <a:spcAft>
                <a:spcPts val="0"/>
              </a:spcAft>
              <a:buNone/>
            </a:pPr>
            <a:r>
              <a:rPr lang="en-US" sz="2800">
                <a:solidFill>
                  <a:srgbClr val="888888"/>
                </a:solidFill>
              </a:rPr>
              <a:t>super() can be invoked only from constructors, and that too it should be first line of constructor. super() is mandatory, when default/implicit constructor, is not available in Base class</a:t>
            </a:r>
            <a:endParaRPr sz="2800">
              <a:solidFill>
                <a:srgbClr val="888888"/>
              </a:solidFill>
            </a:endParaRPr>
          </a:p>
          <a:p>
            <a:pPr indent="0" lvl="0" marL="0" marR="0" rtl="0" algn="just">
              <a:spcBef>
                <a:spcPts val="0"/>
              </a:spcBef>
              <a:spcAft>
                <a:spcPts val="0"/>
              </a:spcAft>
              <a:buNone/>
            </a:pPr>
            <a:r>
              <a:rPr lang="en-US" sz="2800">
                <a:solidFill>
                  <a:srgbClr val="888888"/>
                </a:solidFill>
              </a:rPr>
              <a:t>2.To avoid same name collisions between members of the class and members of immediate Base class </a:t>
            </a:r>
            <a:r>
              <a:rPr lang="en-US" sz="2800">
                <a:solidFill>
                  <a:schemeClr val="dk1"/>
                </a:solidFill>
              </a:rPr>
              <a:t>  </a:t>
            </a:r>
            <a:r>
              <a:rPr lang="en-US" sz="2800">
                <a:solidFill>
                  <a:srgbClr val="FF0000"/>
                </a:solidFill>
              </a:rPr>
              <a:t>super</a:t>
            </a:r>
            <a:r>
              <a:rPr lang="en-US" sz="2800">
                <a:solidFill>
                  <a:srgbClr val="888888"/>
                </a:solidFill>
              </a:rPr>
              <a:t>.i = i;</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rgbClr val="888888"/>
                </a:solidFill>
              </a:rPr>
              <a:t>show(); </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1"/>
          <p:cNvSpPr txBox="1"/>
          <p:nvPr/>
        </p:nvSpPr>
        <p:spPr>
          <a:xfrm>
            <a:off x="228600" y="2286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12. Super keyword</a:t>
            </a:r>
            <a:endParaRPr b="1" sz="2800">
              <a:solidFill>
                <a:srgbClr val="FF0000"/>
              </a:solidFill>
            </a:endParaRPr>
          </a:p>
        </p:txBody>
      </p:sp>
      <p:sp>
        <p:nvSpPr>
          <p:cNvPr id="217" name="Google Shape;217;p31"/>
          <p:cNvSpPr txBox="1"/>
          <p:nvPr/>
        </p:nvSpPr>
        <p:spPr>
          <a:xfrm>
            <a:off x="0" y="762000"/>
            <a:ext cx="89154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is just like</a:t>
            </a:r>
            <a:r>
              <a:rPr lang="en-US" sz="2800">
                <a:solidFill>
                  <a:schemeClr val="dk1"/>
                </a:solidFill>
              </a:rPr>
              <a:t> </a:t>
            </a:r>
            <a:r>
              <a:rPr lang="en-US" sz="2800">
                <a:solidFill>
                  <a:srgbClr val="FF0000"/>
                </a:solidFill>
              </a:rPr>
              <a:t>this</a:t>
            </a:r>
            <a:r>
              <a:rPr lang="en-US" sz="2800">
                <a:solidFill>
                  <a:schemeClr val="dk1"/>
                </a:solidFill>
              </a:rPr>
              <a:t> </a:t>
            </a:r>
            <a:r>
              <a:rPr lang="en-US" sz="2800">
                <a:solidFill>
                  <a:srgbClr val="888888"/>
                </a:solidFill>
              </a:rPr>
              <a:t>keyword</a:t>
            </a:r>
            <a:r>
              <a:rPr lang="en-US" sz="2800">
                <a:solidFill>
                  <a:schemeClr val="dk1"/>
                </a:solidFill>
              </a:rPr>
              <a:t>. </a:t>
            </a:r>
            <a:r>
              <a:rPr lang="en-US" sz="2800">
                <a:solidFill>
                  <a:srgbClr val="FF0000"/>
                </a:solidFill>
              </a:rPr>
              <a:t>this</a:t>
            </a:r>
            <a:r>
              <a:rPr lang="en-US" sz="2800">
                <a:solidFill>
                  <a:schemeClr val="dk1"/>
                </a:solidFill>
              </a:rPr>
              <a:t>  </a:t>
            </a:r>
            <a:r>
              <a:rPr lang="en-US" sz="2800">
                <a:solidFill>
                  <a:srgbClr val="888888"/>
                </a:solidFill>
              </a:rPr>
              <a:t>keyword refers to the object of current class, where as </a:t>
            </a:r>
            <a:r>
              <a:rPr lang="en-US" sz="2800">
                <a:solidFill>
                  <a:srgbClr val="FF0000"/>
                </a:solidFill>
              </a:rPr>
              <a:t>super</a:t>
            </a:r>
            <a:r>
              <a:rPr lang="en-US" sz="2800">
                <a:solidFill>
                  <a:schemeClr val="dk1"/>
                </a:solidFill>
              </a:rPr>
              <a:t> </a:t>
            </a:r>
            <a:r>
              <a:rPr lang="en-US" sz="2800">
                <a:solidFill>
                  <a:srgbClr val="888888"/>
                </a:solidFill>
              </a:rPr>
              <a:t>refers to object of immediate base class</a:t>
            </a:r>
            <a:endParaRPr sz="2800">
              <a:solidFill>
                <a:srgbClr val="888888"/>
              </a:solidFill>
            </a:endParaRPr>
          </a:p>
          <a:p>
            <a:pPr indent="0" lvl="0" marL="0" marR="0" rtl="0" algn="just">
              <a:spcBef>
                <a:spcPts val="0"/>
              </a:spcBef>
              <a:spcAft>
                <a:spcPts val="0"/>
              </a:spcAft>
              <a:buNone/>
            </a:pPr>
            <a:r>
              <a:rPr lang="en-US" sz="2800">
                <a:solidFill>
                  <a:srgbClr val="FF0000"/>
                </a:solidFill>
              </a:rPr>
              <a:t>super</a:t>
            </a:r>
            <a:r>
              <a:rPr lang="en-US" sz="2800">
                <a:solidFill>
                  <a:schemeClr val="dk1"/>
                </a:solidFill>
              </a:rPr>
              <a:t> </a:t>
            </a:r>
            <a:r>
              <a:rPr lang="en-US" sz="2800">
                <a:solidFill>
                  <a:srgbClr val="888888"/>
                </a:solidFill>
              </a:rPr>
              <a:t>keyword cannot be used in static methods.</a:t>
            </a:r>
            <a:endParaRPr sz="2800">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idx="1" type="subTitle"/>
          </p:nvPr>
        </p:nvSpPr>
        <p:spPr>
          <a:xfrm>
            <a:off x="208400" y="301450"/>
            <a:ext cx="8389500" cy="6556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Composition Relationship</a:t>
            </a:r>
            <a:endParaRPr sz="2720"/>
          </a:p>
          <a:p>
            <a:pPr indent="-401320" lvl="0" marL="457200" rtl="0" algn="just">
              <a:lnSpc>
                <a:spcPct val="80000"/>
              </a:lnSpc>
              <a:spcBef>
                <a:spcPts val="0"/>
              </a:spcBef>
              <a:spcAft>
                <a:spcPts val="0"/>
              </a:spcAft>
              <a:buSzPts val="2720"/>
              <a:buAutoNum type="arabicPeriod"/>
            </a:pPr>
            <a:r>
              <a:rPr lang="en-US" sz="2720"/>
              <a:t>Inheritance Relationship</a:t>
            </a:r>
            <a:endParaRPr sz="2720"/>
          </a:p>
          <a:p>
            <a:pPr indent="-401320" lvl="0" marL="457200" rtl="0" algn="just">
              <a:lnSpc>
                <a:spcPct val="80000"/>
              </a:lnSpc>
              <a:spcBef>
                <a:spcPts val="0"/>
              </a:spcBef>
              <a:spcAft>
                <a:spcPts val="0"/>
              </a:spcAft>
              <a:buSzPts val="2720"/>
              <a:buAutoNum type="arabicPeriod"/>
            </a:pPr>
            <a:r>
              <a:rPr lang="en-US" sz="2720"/>
              <a:t>Types of Inheritance</a:t>
            </a:r>
            <a:endParaRPr sz="2720"/>
          </a:p>
          <a:p>
            <a:pPr indent="-401320" lvl="0" marL="457200" rtl="0" algn="just">
              <a:lnSpc>
                <a:spcPct val="80000"/>
              </a:lnSpc>
              <a:spcBef>
                <a:spcPts val="0"/>
              </a:spcBef>
              <a:spcAft>
                <a:spcPts val="0"/>
              </a:spcAft>
              <a:buSzPts val="2720"/>
              <a:buAutoNum type="arabicPeriod"/>
            </a:pPr>
            <a:r>
              <a:rPr lang="en-US" sz="2720"/>
              <a:t>Single or Simple Inheritance</a:t>
            </a:r>
            <a:endParaRPr sz="2720"/>
          </a:p>
          <a:p>
            <a:pPr indent="-401320" lvl="0" marL="457200" rtl="0" algn="just">
              <a:lnSpc>
                <a:spcPct val="80000"/>
              </a:lnSpc>
              <a:spcBef>
                <a:spcPts val="0"/>
              </a:spcBef>
              <a:spcAft>
                <a:spcPts val="0"/>
              </a:spcAft>
              <a:buSzPts val="2720"/>
              <a:buAutoNum type="arabicPeriod"/>
            </a:pPr>
            <a:r>
              <a:rPr lang="en-US" sz="2720"/>
              <a:t>Multilevel Inheritance</a:t>
            </a:r>
            <a:endParaRPr sz="2720"/>
          </a:p>
          <a:p>
            <a:pPr indent="-401320" lvl="0" marL="457200" rtl="0" algn="just">
              <a:lnSpc>
                <a:spcPct val="80000"/>
              </a:lnSpc>
              <a:spcBef>
                <a:spcPts val="0"/>
              </a:spcBef>
              <a:spcAft>
                <a:spcPts val="0"/>
              </a:spcAft>
              <a:buSzPts val="2720"/>
              <a:buAutoNum type="arabicPeriod"/>
            </a:pPr>
            <a:r>
              <a:rPr lang="en-US" sz="2720"/>
              <a:t>Hierarchical Inheritance</a:t>
            </a:r>
            <a:endParaRPr sz="2720"/>
          </a:p>
          <a:p>
            <a:pPr indent="-401320" lvl="0" marL="457200" rtl="0" algn="just">
              <a:lnSpc>
                <a:spcPct val="80000"/>
              </a:lnSpc>
              <a:spcBef>
                <a:spcPts val="0"/>
              </a:spcBef>
              <a:spcAft>
                <a:spcPts val="0"/>
              </a:spcAft>
              <a:buSzPts val="2720"/>
              <a:buAutoNum type="arabicPeriod"/>
            </a:pPr>
            <a:r>
              <a:rPr lang="en-US" sz="2720"/>
              <a:t>Hybrid Inheritance</a:t>
            </a:r>
            <a:endParaRPr sz="2720"/>
          </a:p>
          <a:p>
            <a:pPr indent="-401320" lvl="0" marL="457200" rtl="0" algn="just">
              <a:lnSpc>
                <a:spcPct val="80000"/>
              </a:lnSpc>
              <a:spcBef>
                <a:spcPts val="0"/>
              </a:spcBef>
              <a:spcAft>
                <a:spcPts val="0"/>
              </a:spcAft>
              <a:buSzPts val="2720"/>
              <a:buAutoNum type="arabicPeriod"/>
            </a:pPr>
            <a:r>
              <a:rPr lang="en-US" sz="2720"/>
              <a:t>Protected Access Specifier</a:t>
            </a:r>
            <a:endParaRPr sz="2720"/>
          </a:p>
          <a:p>
            <a:pPr indent="-401320" lvl="0" marL="457200" rtl="0" algn="just">
              <a:lnSpc>
                <a:spcPct val="80000"/>
              </a:lnSpc>
              <a:spcBef>
                <a:spcPts val="0"/>
              </a:spcBef>
              <a:spcAft>
                <a:spcPts val="0"/>
              </a:spcAft>
              <a:buSzPts val="2720"/>
              <a:buAutoNum type="arabicPeriod"/>
            </a:pPr>
            <a:r>
              <a:rPr lang="en-US" sz="2720"/>
              <a:t>final keyword(in inheritance)</a:t>
            </a:r>
            <a:endParaRPr sz="2720"/>
          </a:p>
          <a:p>
            <a:pPr indent="-401320" lvl="0" marL="457200" rtl="0" algn="just">
              <a:lnSpc>
                <a:spcPct val="80000"/>
              </a:lnSpc>
              <a:spcBef>
                <a:spcPts val="0"/>
              </a:spcBef>
              <a:spcAft>
                <a:spcPts val="0"/>
              </a:spcAft>
              <a:buSzPts val="2720"/>
              <a:buAutoNum type="arabicPeriod"/>
            </a:pPr>
            <a:r>
              <a:rPr lang="en-US" sz="2720"/>
              <a:t>Multiple Inheritance - not supported in Java</a:t>
            </a:r>
            <a:endParaRPr sz="2720"/>
          </a:p>
          <a:p>
            <a:pPr indent="-401320" lvl="0" marL="457200" rtl="0" algn="just">
              <a:lnSpc>
                <a:spcPct val="80000"/>
              </a:lnSpc>
              <a:spcBef>
                <a:spcPts val="0"/>
              </a:spcBef>
              <a:spcAft>
                <a:spcPts val="0"/>
              </a:spcAft>
              <a:buSzPts val="2720"/>
              <a:buAutoNum type="arabicPeriod"/>
            </a:pPr>
            <a:r>
              <a:rPr lang="en-US" sz="2720"/>
              <a:t>Cyclic Inheritance - not allowed</a:t>
            </a:r>
            <a:endParaRPr sz="2720"/>
          </a:p>
          <a:p>
            <a:pPr indent="-401320" lvl="0" marL="457200" rtl="0" algn="just">
              <a:lnSpc>
                <a:spcPct val="80000"/>
              </a:lnSpc>
              <a:spcBef>
                <a:spcPts val="0"/>
              </a:spcBef>
              <a:spcAft>
                <a:spcPts val="0"/>
              </a:spcAft>
              <a:buSzPts val="2720"/>
              <a:buAutoNum type="arabicPeriod"/>
            </a:pPr>
            <a:r>
              <a:rPr lang="en-US" sz="2720"/>
              <a:t>super keyword</a:t>
            </a:r>
            <a:endParaRPr sz="2720"/>
          </a:p>
          <a:p>
            <a:pPr indent="-401320" lvl="0" marL="457200" rtl="0" algn="just">
              <a:lnSpc>
                <a:spcPct val="80000"/>
              </a:lnSpc>
              <a:spcBef>
                <a:spcPts val="0"/>
              </a:spcBef>
              <a:spcAft>
                <a:spcPts val="0"/>
              </a:spcAft>
              <a:buSzPts val="2720"/>
              <a:buAutoNum type="arabicPeriod"/>
            </a:pPr>
            <a:r>
              <a:rPr lang="en-US" sz="2720"/>
              <a:t>Object class</a:t>
            </a:r>
            <a:endParaRPr sz="2720"/>
          </a:p>
          <a:p>
            <a:pPr indent="-401320" lvl="0" marL="457200" rtl="0" algn="just">
              <a:lnSpc>
                <a:spcPct val="80000"/>
              </a:lnSpc>
              <a:spcBef>
                <a:spcPts val="0"/>
              </a:spcBef>
              <a:spcAft>
                <a:spcPts val="0"/>
              </a:spcAft>
              <a:buSzPts val="2720"/>
              <a:buAutoNum type="arabicPeriod"/>
            </a:pPr>
            <a:r>
              <a:rPr lang="en-US" sz="2720"/>
              <a:t>Garbage Collector</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2"/>
          <p:cNvSpPr txBox="1"/>
          <p:nvPr/>
        </p:nvSpPr>
        <p:spPr>
          <a:xfrm>
            <a:off x="113675" y="188400"/>
            <a:ext cx="7924800" cy="30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13. </a:t>
            </a: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23" name="Google Shape;223;p32"/>
          <p:cNvSpPr txBox="1"/>
          <p:nvPr/>
        </p:nvSpPr>
        <p:spPr>
          <a:xfrm>
            <a:off x="113675" y="690850"/>
            <a:ext cx="9144000" cy="5712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Object class(in java.lang package) is base class of all classes in Java, by default. Java provides basic functionality required by each and every class thru methods of Object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Below are methods provided in Object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boolean </a:t>
            </a:r>
            <a:r>
              <a:rPr lang="en-US" sz="2800">
                <a:solidFill>
                  <a:srgbClr val="FF0000"/>
                </a:solidFill>
              </a:rPr>
              <a:t>equals</a:t>
            </a:r>
            <a:r>
              <a:rPr lang="en-US" sz="2800">
                <a:solidFill>
                  <a:srgbClr val="888888"/>
                </a:solidFill>
              </a:rPr>
              <a:t>(Object  obj); -- checks if the objects are equal</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int </a:t>
            </a:r>
            <a:r>
              <a:rPr lang="en-US" sz="2800">
                <a:solidFill>
                  <a:srgbClr val="FF0000"/>
                </a:solidFill>
              </a:rPr>
              <a:t>hashCode</a:t>
            </a:r>
            <a:r>
              <a:rPr lang="en-US" sz="2800">
                <a:solidFill>
                  <a:srgbClr val="888888"/>
                </a:solidFill>
              </a:rPr>
              <a:t>(); -- returns unique hash code of the object, which is used to identify an object, if required.</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final Class </a:t>
            </a:r>
            <a:r>
              <a:rPr lang="en-US" sz="2800">
                <a:solidFill>
                  <a:srgbClr val="FF0000"/>
                </a:solidFill>
              </a:rPr>
              <a:t>getClass</a:t>
            </a:r>
            <a:r>
              <a:rPr lang="en-US" sz="2800">
                <a:solidFill>
                  <a:srgbClr val="888888"/>
                </a:solidFill>
              </a:rPr>
              <a:t>(); -- returns Class object of the class</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String</a:t>
            </a:r>
            <a:r>
              <a:rPr lang="en-US" sz="2800">
                <a:solidFill>
                  <a:schemeClr val="dk1"/>
                </a:solidFill>
              </a:rPr>
              <a:t> </a:t>
            </a:r>
            <a:r>
              <a:rPr lang="en-US" sz="2800">
                <a:solidFill>
                  <a:srgbClr val="FF0000"/>
                </a:solidFill>
              </a:rPr>
              <a:t>toString</a:t>
            </a:r>
            <a:r>
              <a:rPr lang="en-US" sz="2800">
                <a:solidFill>
                  <a:srgbClr val="888888"/>
                </a:solidFill>
              </a:rPr>
              <a:t>(); -- returns String format of the object</a:t>
            </a:r>
            <a:endParaRPr sz="2800">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3"/>
          <p:cNvSpPr txBox="1"/>
          <p:nvPr/>
        </p:nvSpPr>
        <p:spPr>
          <a:xfrm>
            <a:off x="0" y="150725"/>
            <a:ext cx="7924800" cy="2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29" name="Google Shape;229;p33"/>
          <p:cNvSpPr txBox="1"/>
          <p:nvPr/>
        </p:nvSpPr>
        <p:spPr>
          <a:xfrm>
            <a:off x="0" y="244925"/>
            <a:ext cx="9144000" cy="630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(int seconds);</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wait</a:t>
            </a:r>
            <a:r>
              <a:rPr lang="en-US" sz="2800">
                <a:solidFill>
                  <a:srgbClr val="888888"/>
                </a:solidFill>
              </a:rPr>
              <a:t>(long milliseconds);</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notify</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final void </a:t>
            </a:r>
            <a:r>
              <a:rPr lang="en-US" sz="2800">
                <a:solidFill>
                  <a:srgbClr val="FF0000"/>
                </a:solidFill>
              </a:rPr>
              <a:t>notifyAll</a:t>
            </a:r>
            <a:r>
              <a:rPr lang="en-US" sz="2800">
                <a:solidFill>
                  <a:srgbClr val="888888"/>
                </a:solidFill>
              </a:rPr>
              <a:t>();</a:t>
            </a:r>
            <a:endParaRPr sz="2800">
              <a:solidFill>
                <a:srgbClr val="888888"/>
              </a:solidFill>
            </a:endParaRPr>
          </a:p>
          <a:p>
            <a:pPr indent="0" lvl="0" marL="0" marR="0" rtl="0" algn="just">
              <a:spcBef>
                <a:spcPts val="0"/>
              </a:spcBef>
              <a:spcAft>
                <a:spcPts val="0"/>
              </a:spcAft>
              <a:buNone/>
            </a:pPr>
            <a:r>
              <a:rPr lang="en-US" sz="2800">
                <a:solidFill>
                  <a:srgbClr val="888888"/>
                </a:solidFill>
              </a:rPr>
              <a:t>void </a:t>
            </a:r>
            <a:r>
              <a:rPr lang="en-US" sz="2800">
                <a:solidFill>
                  <a:srgbClr val="FF0000"/>
                </a:solidFill>
              </a:rPr>
              <a:t>finalize</a:t>
            </a:r>
            <a:r>
              <a:rPr lang="en-US" sz="2800">
                <a:solidFill>
                  <a:srgbClr val="888888"/>
                </a:solidFill>
              </a:rPr>
              <a:t>(); -- invoked by</a:t>
            </a:r>
            <a:r>
              <a:rPr lang="en-US" sz="2800">
                <a:solidFill>
                  <a:schemeClr val="dk1"/>
                </a:solidFill>
              </a:rPr>
              <a:t> </a:t>
            </a:r>
            <a:r>
              <a:rPr b="1" lang="en-US" sz="2800">
                <a:solidFill>
                  <a:srgbClr val="FF0000"/>
                </a:solidFill>
              </a:rPr>
              <a:t>Garbage Collector</a:t>
            </a:r>
            <a:r>
              <a:rPr lang="en-US" sz="2800">
                <a:solidFill>
                  <a:srgbClr val="888888"/>
                </a:solidFill>
              </a:rPr>
              <a:t>, when destroying the object</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Since Object class is base class of all classes in Java, pls mind that below statements are valid.</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1. Object obj = any_object;</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i..e a reference of an Object class can refer to object of any class. </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30" name="Google Shape;230;p33"/>
          <p:cNvSpPr/>
          <p:nvPr/>
        </p:nvSpPr>
        <p:spPr>
          <a:xfrm>
            <a:off x="5105400" y="533400"/>
            <a:ext cx="228600" cy="2003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33"/>
          <p:cNvSpPr txBox="1"/>
          <p:nvPr/>
        </p:nvSpPr>
        <p:spPr>
          <a:xfrm>
            <a:off x="5867400" y="1295400"/>
            <a:ext cx="3124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for thread communication</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4"/>
          <p:cNvSpPr txBox="1"/>
          <p:nvPr/>
        </p:nvSpPr>
        <p:spPr>
          <a:xfrm>
            <a:off x="0" y="150725"/>
            <a:ext cx="7924800" cy="2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Object class</a:t>
            </a:r>
            <a:endParaRPr b="1" sz="2800">
              <a:solidFill>
                <a:srgbClr val="FF0000"/>
              </a:solidFill>
              <a:latin typeface="Calibri"/>
              <a:ea typeface="Calibri"/>
              <a:cs typeface="Calibri"/>
              <a:sym typeface="Calibri"/>
            </a:endParaRPr>
          </a:p>
        </p:txBody>
      </p:sp>
      <p:sp>
        <p:nvSpPr>
          <p:cNvPr id="237" name="Google Shape;237;p34"/>
          <p:cNvSpPr txBox="1"/>
          <p:nvPr/>
        </p:nvSpPr>
        <p:spPr>
          <a:xfrm>
            <a:off x="0" y="244925"/>
            <a:ext cx="9144000" cy="6308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p>
          <a:p>
            <a:pPr indent="0" lvl="0" marL="0" rtl="0" algn="just">
              <a:spcBef>
                <a:spcPts val="0"/>
              </a:spcBef>
              <a:spcAft>
                <a:spcPts val="0"/>
              </a:spcAft>
              <a:buClr>
                <a:schemeClr val="dk1"/>
              </a:buClr>
              <a:buFont typeface="Arial"/>
              <a:buNone/>
            </a:pPr>
            <a:r>
              <a:rPr lang="en-US" sz="2800">
                <a:solidFill>
                  <a:srgbClr val="888888"/>
                </a:solidFill>
              </a:rPr>
              <a:t>2. Similarly a method accepting Object as parameter, can accept object of any class as parameter.</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3. An object of Object class can be type casted to object of any class.</a:t>
            </a:r>
            <a:endParaRPr sz="2800">
              <a:solidFill>
                <a:srgbClr val="888888"/>
              </a:solidFill>
            </a:endParaRPr>
          </a:p>
          <a:p>
            <a:pPr indent="0" lvl="0" marL="0" rtl="0" algn="just">
              <a:spcBef>
                <a:spcPts val="0"/>
              </a:spcBef>
              <a:spcAft>
                <a:spcPts val="0"/>
              </a:spcAft>
              <a:buNone/>
            </a:pPr>
            <a:r>
              <a:rPr lang="en-US" sz="2800">
                <a:solidFill>
                  <a:srgbClr val="888888"/>
                </a:solidFill>
              </a:rPr>
              <a:t>A oa = (A)Obj;</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38" name="Google Shape;238;p34"/>
          <p:cNvSpPr/>
          <p:nvPr/>
        </p:nvSpPr>
        <p:spPr>
          <a:xfrm>
            <a:off x="5105400" y="533400"/>
            <a:ext cx="228600" cy="2003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4"/>
          <p:cNvSpPr txBox="1"/>
          <p:nvPr/>
        </p:nvSpPr>
        <p:spPr>
          <a:xfrm>
            <a:off x="5867400" y="1295400"/>
            <a:ext cx="3124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for thread communication</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35"/>
          <p:cNvSpPr txBox="1"/>
          <p:nvPr/>
        </p:nvSpPr>
        <p:spPr>
          <a:xfrm>
            <a:off x="0" y="2286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14. Garbage Collector</a:t>
            </a:r>
            <a:endParaRPr b="1" sz="2800">
              <a:solidFill>
                <a:srgbClr val="FF0000"/>
              </a:solidFill>
              <a:latin typeface="Calibri"/>
              <a:ea typeface="Calibri"/>
              <a:cs typeface="Calibri"/>
              <a:sym typeface="Calibri"/>
            </a:endParaRPr>
          </a:p>
        </p:txBody>
      </p:sp>
      <p:sp>
        <p:nvSpPr>
          <p:cNvPr id="245" name="Google Shape;245;p35"/>
          <p:cNvSpPr txBox="1"/>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rPr lang="en-US" sz="2800">
                <a:solidFill>
                  <a:srgbClr val="888888"/>
                </a:solidFill>
              </a:rPr>
              <a:t>Garbage Collector keeps running in background, and automatically deallocates the memory, which is not required further in the Program under execution. Garbage Collector manages memory in Heap only.</a:t>
            </a:r>
            <a:endParaRPr sz="2800">
              <a:solidFill>
                <a:srgbClr val="888888"/>
              </a:solidFill>
            </a:endParaRPr>
          </a:p>
          <a:p>
            <a:pPr indent="0" lvl="0" marL="0" marR="0" rtl="0" algn="just">
              <a:spcBef>
                <a:spcPts val="0"/>
              </a:spcBef>
              <a:spcAft>
                <a:spcPts val="0"/>
              </a:spcAft>
              <a:buClr>
                <a:schemeClr val="dk1"/>
              </a:buClr>
              <a:buSzPts val="1100"/>
              <a:buFont typeface="Arial"/>
              <a:buNone/>
            </a:pPr>
            <a:r>
              <a:t/>
            </a:r>
            <a:endParaRPr sz="2800">
              <a:solidFill>
                <a:srgbClr val="888888"/>
              </a:solidFill>
            </a:endParaRPr>
          </a:p>
          <a:p>
            <a:pPr indent="0" lvl="0" marL="0" marR="0" rtl="0" algn="just">
              <a:spcBef>
                <a:spcPts val="0"/>
              </a:spcBef>
              <a:spcAft>
                <a:spcPts val="0"/>
              </a:spcAft>
              <a:buSzPts val="1100"/>
              <a:buNone/>
            </a:pPr>
            <a:r>
              <a:rPr lang="en-US" sz="2800">
                <a:solidFill>
                  <a:srgbClr val="888888"/>
                </a:solidFill>
              </a:rPr>
              <a:t>When there are no references to an object, it is assumed to be no longer needed, and the memory, occupied by the object is being deleted. </a:t>
            </a:r>
            <a:endParaRPr sz="2800">
              <a:solidFill>
                <a:srgbClr val="888888"/>
              </a:solidFill>
            </a:endParaRPr>
          </a:p>
          <a:p>
            <a:pPr indent="0" lvl="0" marL="0" marR="0" rtl="0" algn="just">
              <a:spcBef>
                <a:spcPts val="0"/>
              </a:spcBef>
              <a:spcAft>
                <a:spcPts val="0"/>
              </a:spcAft>
              <a:buSzPts val="1100"/>
              <a:buNone/>
            </a:pPr>
            <a:r>
              <a:t/>
            </a:r>
            <a:endParaRPr sz="2800">
              <a:solidFill>
                <a:srgbClr val="888888"/>
              </a:solidFill>
            </a:endParaRPr>
          </a:p>
          <a:p>
            <a:pPr indent="0" lvl="0" marL="0" marR="0" rtl="0" algn="just">
              <a:spcBef>
                <a:spcPts val="0"/>
              </a:spcBef>
              <a:spcAft>
                <a:spcPts val="0"/>
              </a:spcAft>
              <a:buClr>
                <a:schemeClr val="dk1"/>
              </a:buClr>
              <a:buSzPts val="1100"/>
              <a:buFont typeface="Arial"/>
              <a:buNone/>
            </a:pPr>
            <a:r>
              <a:rPr lang="en-US" sz="2800">
                <a:solidFill>
                  <a:srgbClr val="888888"/>
                </a:solidFill>
              </a:rPr>
              <a:t>It is possible to control working of Garbage Collector(like selection of garbage Collector algorithm and related details), by using command line arguments, and APIs such as System.gc()</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6"/>
          <p:cNvSpPr txBox="1"/>
          <p:nvPr/>
        </p:nvSpPr>
        <p:spPr>
          <a:xfrm>
            <a:off x="226075" y="209775"/>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Garbage Collector</a:t>
            </a:r>
            <a:endParaRPr b="1" sz="2800">
              <a:solidFill>
                <a:srgbClr val="FF0000"/>
              </a:solidFill>
              <a:latin typeface="Calibri"/>
              <a:ea typeface="Calibri"/>
              <a:cs typeface="Calibri"/>
              <a:sym typeface="Calibri"/>
            </a:endParaRPr>
          </a:p>
        </p:txBody>
      </p:sp>
      <p:pic>
        <p:nvPicPr>
          <p:cNvPr id="251" name="Google Shape;251;p36"/>
          <p:cNvPicPr preferRelativeResize="0"/>
          <p:nvPr/>
        </p:nvPicPr>
        <p:blipFill>
          <a:blip r:embed="rId4">
            <a:alphaModFix/>
          </a:blip>
          <a:stretch>
            <a:fillRect/>
          </a:stretch>
        </p:blipFill>
        <p:spPr>
          <a:xfrm>
            <a:off x="453850" y="1089425"/>
            <a:ext cx="4733925" cy="4467225"/>
          </a:xfrm>
          <a:prstGeom prst="rect">
            <a:avLst/>
          </a:prstGeom>
          <a:noFill/>
          <a:ln>
            <a:noFill/>
          </a:ln>
        </p:spPr>
      </p:pic>
      <p:sp>
        <p:nvSpPr>
          <p:cNvPr id="252" name="Google Shape;252;p36"/>
          <p:cNvSpPr/>
          <p:nvPr/>
        </p:nvSpPr>
        <p:spPr>
          <a:xfrm>
            <a:off x="4669475" y="1300000"/>
            <a:ext cx="518400" cy="40131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txBox="1"/>
          <p:nvPr/>
        </p:nvSpPr>
        <p:spPr>
          <a:xfrm>
            <a:off x="5528275" y="2859175"/>
            <a:ext cx="1873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Garbage Collector</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7"/>
          <p:cNvSpPr txBox="1"/>
          <p:nvPr/>
        </p:nvSpPr>
        <p:spPr>
          <a:xfrm>
            <a:off x="0" y="2438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16. </a:t>
            </a:r>
            <a:r>
              <a:rPr b="1" lang="en-US" sz="2800">
                <a:solidFill>
                  <a:srgbClr val="FF0000"/>
                </a:solidFill>
              </a:rPr>
              <a:t>Method Overriding</a:t>
            </a:r>
            <a:endParaRPr b="1" sz="2800">
              <a:solidFill>
                <a:srgbClr val="FF0000"/>
              </a:solidFill>
            </a:endParaRPr>
          </a:p>
        </p:txBody>
      </p:sp>
      <p:sp>
        <p:nvSpPr>
          <p:cNvPr id="260" name="Google Shape;260;p37"/>
          <p:cNvSpPr txBox="1"/>
          <p:nvPr/>
        </p:nvSpPr>
        <p:spPr>
          <a:xfrm>
            <a:off x="0" y="2916225"/>
            <a:ext cx="8991600" cy="3459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When Base and Derived classes has a method with same declaration(i..e same name, parameter types, and return types). </a:t>
            </a:r>
            <a:endParaRPr sz="2800">
              <a:solidFill>
                <a:srgbClr val="888888"/>
              </a:solidFill>
            </a:endParaRPr>
          </a:p>
          <a:p>
            <a:pPr indent="0" lvl="0" marL="0" marR="0" rtl="0" algn="just">
              <a:spcBef>
                <a:spcPts val="0"/>
              </a:spcBef>
              <a:spcAft>
                <a:spcPts val="0"/>
              </a:spcAft>
              <a:buNone/>
            </a:pPr>
            <a:r>
              <a:rPr lang="en-US" sz="2800">
                <a:solidFill>
                  <a:srgbClr val="888888"/>
                </a:solidFill>
              </a:rPr>
              <a:t>Then the method which gets invoked(with base class reference) in run time depends on the object to which base class reference is pointing to.</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t/>
            </a:r>
            <a:endParaRPr sz="2800">
              <a:solidFill>
                <a:schemeClr val="dk1"/>
              </a:solidFill>
            </a:endParaRPr>
          </a:p>
        </p:txBody>
      </p:sp>
      <p:sp>
        <p:nvSpPr>
          <p:cNvPr id="261" name="Google Shape;261;p37"/>
          <p:cNvSpPr txBox="1"/>
          <p:nvPr/>
        </p:nvSpPr>
        <p:spPr>
          <a:xfrm>
            <a:off x="0" y="152475"/>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15. Base class reference</a:t>
            </a:r>
            <a:endParaRPr b="1" sz="2800">
              <a:solidFill>
                <a:srgbClr val="FF0000"/>
              </a:solidFill>
            </a:endParaRPr>
          </a:p>
        </p:txBody>
      </p:sp>
      <p:sp>
        <p:nvSpPr>
          <p:cNvPr id="262" name="Google Shape;262;p37"/>
          <p:cNvSpPr txBox="1"/>
          <p:nvPr/>
        </p:nvSpPr>
        <p:spPr>
          <a:xfrm>
            <a:off x="0" y="609600"/>
            <a:ext cx="9144000" cy="1200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500">
                <a:solidFill>
                  <a:srgbClr val="888888"/>
                </a:solidFill>
              </a:rPr>
              <a:t>Base class reference can refer to Derived class object. The reason is Derived class object is of Base class type. </a:t>
            </a:r>
            <a:endParaRPr sz="2500">
              <a:solidFill>
                <a:srgbClr val="888888"/>
              </a:solidFill>
            </a:endParaRPr>
          </a:p>
          <a:p>
            <a:pPr indent="0" lvl="0" marL="0" marR="0" rtl="0" algn="just">
              <a:spcBef>
                <a:spcPts val="0"/>
              </a:spcBef>
              <a:spcAft>
                <a:spcPts val="0"/>
              </a:spcAft>
              <a:buNone/>
            </a:pPr>
            <a:r>
              <a:rPr lang="en-US" sz="2500">
                <a:solidFill>
                  <a:srgbClr val="888888"/>
                </a:solidFill>
              </a:rPr>
              <a:t>Hence if A is Base class, and B is derived class, below is valid</a:t>
            </a:r>
            <a:endParaRPr i="1" sz="2500">
              <a:solidFill>
                <a:srgbClr val="888888"/>
              </a:solidFill>
            </a:endParaRPr>
          </a:p>
          <a:p>
            <a:pPr indent="0" lvl="0" marL="0" marR="0" rtl="0" algn="just">
              <a:spcBef>
                <a:spcPts val="0"/>
              </a:spcBef>
              <a:spcAft>
                <a:spcPts val="0"/>
              </a:spcAft>
              <a:buNone/>
            </a:pPr>
            <a:r>
              <a:rPr b="1" i="1" lang="en-US" sz="2500">
                <a:solidFill>
                  <a:srgbClr val="888888"/>
                </a:solidFill>
              </a:rPr>
              <a:t>A obj = new B(); </a:t>
            </a:r>
            <a:r>
              <a:rPr i="1" lang="en-US" sz="2500">
                <a:solidFill>
                  <a:srgbClr val="888888"/>
                </a:solidFill>
              </a:rPr>
              <a:t>//valid</a:t>
            </a:r>
            <a:endParaRPr sz="2500">
              <a:solidFill>
                <a:srgbClr val="888888"/>
              </a:solidFill>
            </a:endParaRPr>
          </a:p>
          <a:p>
            <a:pPr indent="0" lvl="0" marL="0" marR="0" rtl="0" algn="just">
              <a:spcBef>
                <a:spcPts val="0"/>
              </a:spcBef>
              <a:spcAft>
                <a:spcPts val="0"/>
              </a:spcAft>
              <a:buNone/>
            </a:pPr>
            <a:r>
              <a:rPr i="1" lang="en-US" sz="2500">
                <a:solidFill>
                  <a:srgbClr val="FF0000"/>
                </a:solidFill>
              </a:rPr>
              <a:t>B ob = new A(); </a:t>
            </a:r>
            <a:r>
              <a:rPr i="1" lang="en-US" sz="2500">
                <a:solidFill>
                  <a:srgbClr val="888888"/>
                </a:solidFill>
              </a:rPr>
              <a:t>//invalid</a:t>
            </a:r>
            <a:endParaRPr i="1" sz="2500">
              <a:solidFill>
                <a:srgbClr val="88888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8"/>
          <p:cNvSpPr txBox="1"/>
          <p:nvPr/>
        </p:nvSpPr>
        <p:spPr>
          <a:xfrm>
            <a:off x="0" y="2438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16. Method Overriding</a:t>
            </a:r>
            <a:endParaRPr b="1" sz="2800">
              <a:solidFill>
                <a:srgbClr val="FF0000"/>
              </a:solidFill>
            </a:endParaRPr>
          </a:p>
        </p:txBody>
      </p:sp>
      <p:sp>
        <p:nvSpPr>
          <p:cNvPr id="269" name="Google Shape;269;p38"/>
          <p:cNvSpPr txBox="1"/>
          <p:nvPr/>
        </p:nvSpPr>
        <p:spPr>
          <a:xfrm>
            <a:off x="0" y="2916225"/>
            <a:ext cx="8991600" cy="3459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888888"/>
                </a:solidFill>
              </a:rPr>
              <a:t>This is also called </a:t>
            </a:r>
            <a:r>
              <a:rPr b="1" lang="en-US" sz="2800">
                <a:solidFill>
                  <a:srgbClr val="FF0000"/>
                </a:solidFill>
              </a:rPr>
              <a:t>Run time Polymorphism</a:t>
            </a:r>
            <a:r>
              <a:rPr lang="en-US" sz="2800">
                <a:solidFill>
                  <a:srgbClr val="888888"/>
                </a:solidFill>
              </a:rPr>
              <a:t>, or </a:t>
            </a:r>
            <a:r>
              <a:rPr b="1" lang="en-US" sz="2800">
                <a:solidFill>
                  <a:srgbClr val="FF0000"/>
                </a:solidFill>
              </a:rPr>
              <a:t>Dynamic Method dispatching</a:t>
            </a:r>
            <a:r>
              <a:rPr lang="en-US" sz="2800">
                <a:solidFill>
                  <a:srgbClr val="888888"/>
                </a:solidFill>
              </a:rPr>
              <a:t>. </a:t>
            </a:r>
            <a:r>
              <a:rPr b="1" lang="en-US" sz="2800">
                <a:solidFill>
                  <a:srgbClr val="FF0000"/>
                </a:solidFill>
              </a:rPr>
              <a:t>Here the method which need to be invoked is decided in run time and not during compile time.</a:t>
            </a:r>
            <a:r>
              <a:rPr lang="en-US" sz="2800">
                <a:solidFill>
                  <a:srgbClr val="888888"/>
                </a:solidFill>
              </a:rPr>
              <a:t>(Note that method overloading is Compile time Polymorphism)</a:t>
            </a:r>
            <a:endParaRPr sz="2800">
              <a:solidFill>
                <a:srgbClr val="888888"/>
              </a:solidFill>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
        <p:nvSpPr>
          <p:cNvPr id="270" name="Google Shape;270;p38"/>
          <p:cNvSpPr txBox="1"/>
          <p:nvPr/>
        </p:nvSpPr>
        <p:spPr>
          <a:xfrm>
            <a:off x="0" y="152400"/>
            <a:ext cx="792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rgbClr val="FF0000"/>
              </a:solidFill>
              <a:latin typeface="Calibri"/>
              <a:ea typeface="Calibri"/>
              <a:cs typeface="Calibri"/>
              <a:sym typeface="Calibri"/>
            </a:endParaRPr>
          </a:p>
        </p:txBody>
      </p:sp>
      <p:sp>
        <p:nvSpPr>
          <p:cNvPr id="271" name="Google Shape;271;p38"/>
          <p:cNvSpPr txBox="1"/>
          <p:nvPr/>
        </p:nvSpPr>
        <p:spPr>
          <a:xfrm>
            <a:off x="0" y="609600"/>
            <a:ext cx="9144000" cy="1200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i="1" sz="2500">
              <a:solidFill>
                <a:srgbClr val="88888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9"/>
          <p:cNvSpPr txBox="1"/>
          <p:nvPr/>
        </p:nvSpPr>
        <p:spPr>
          <a:xfrm>
            <a:off x="0" y="0"/>
            <a:ext cx="8991600" cy="640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900"/>
          </a:p>
          <a:p>
            <a:pPr indent="0" lvl="0" marL="0" rtl="0" algn="just">
              <a:spcBef>
                <a:spcPts val="0"/>
              </a:spcBef>
              <a:spcAft>
                <a:spcPts val="0"/>
              </a:spcAft>
              <a:buNone/>
            </a:pPr>
            <a:r>
              <a:rPr b="1" lang="en-US" sz="2800">
                <a:solidFill>
                  <a:srgbClr val="FF0000"/>
                </a:solidFill>
              </a:rPr>
              <a:t>Method Overriding</a:t>
            </a:r>
            <a:endParaRPr b="1" sz="2800">
              <a:solidFill>
                <a:schemeClr val="dk1"/>
              </a:solidFill>
            </a:endParaRPr>
          </a:p>
          <a:p>
            <a:pPr indent="0" lvl="0" marL="0" marR="0" rtl="0" algn="just">
              <a:spcBef>
                <a:spcPts val="0"/>
              </a:spcBef>
              <a:spcAft>
                <a:spcPts val="0"/>
              </a:spcAft>
              <a:buNone/>
            </a:pPr>
            <a:r>
              <a:rPr lang="en-US" sz="2900">
                <a:solidFill>
                  <a:srgbClr val="888888"/>
                </a:solidFill>
              </a:rPr>
              <a:t>When Base and Derived classes have a method with same name, but with different parameters, they participate in method overloading and not in overriding.</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Method Overiding helps to dynamically  invoke methods of any Base class without compiling with Base class together. Here Base and Derived classes can be developed by different developers, they can work together without compiling them together, and by just sharing binary files.</a:t>
            </a:r>
            <a:endParaRPr sz="2900">
              <a:solidFill>
                <a:srgbClr val="888888"/>
              </a:solidFill>
            </a:endParaRPr>
          </a:p>
          <a:p>
            <a:pPr indent="0" lvl="0" marL="0" marR="0" rtl="0" algn="just">
              <a:spcBef>
                <a:spcPts val="0"/>
              </a:spcBef>
              <a:spcAft>
                <a:spcPts val="0"/>
              </a:spcAft>
              <a:buNone/>
            </a:pPr>
            <a:r>
              <a:t/>
            </a:r>
            <a:endParaRPr sz="2900">
              <a:solidFill>
                <a:schemeClr val="dk1"/>
              </a:solidFill>
            </a:endParaRPr>
          </a:p>
          <a:p>
            <a:pPr indent="0" lvl="0" marL="0" rtl="0" algn="just">
              <a:spcBef>
                <a:spcPts val="0"/>
              </a:spcBef>
              <a:spcAft>
                <a:spcPts val="0"/>
              </a:spcAft>
              <a:buClr>
                <a:schemeClr val="dk1"/>
              </a:buClr>
              <a:buFont typeface="Arial"/>
              <a:buNone/>
            </a:pPr>
            <a:r>
              <a:t/>
            </a:r>
            <a:endParaRPr>
              <a:solidFill>
                <a:schemeClr val="dk1"/>
              </a:solidFill>
            </a:endParaRPr>
          </a:p>
          <a:p>
            <a:pPr indent="0" lvl="0" marL="0" marR="0" rtl="0" algn="just">
              <a:spcBef>
                <a:spcPts val="0"/>
              </a:spcBef>
              <a:spcAft>
                <a:spcPts val="0"/>
              </a:spcAft>
              <a:buNone/>
            </a:pPr>
            <a:r>
              <a:t/>
            </a:r>
            <a:endParaRPr sz="2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0"/>
          <p:cNvSpPr txBox="1"/>
          <p:nvPr/>
        </p:nvSpPr>
        <p:spPr>
          <a:xfrm>
            <a:off x="0" y="0"/>
            <a:ext cx="8991600" cy="640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900"/>
          </a:p>
          <a:p>
            <a:pPr indent="0" lvl="0" marL="0" rtl="0" algn="just">
              <a:spcBef>
                <a:spcPts val="0"/>
              </a:spcBef>
              <a:spcAft>
                <a:spcPts val="0"/>
              </a:spcAft>
              <a:buNone/>
            </a:pPr>
            <a:r>
              <a:rPr b="1" lang="en-US" sz="2800">
                <a:solidFill>
                  <a:srgbClr val="FF0000"/>
                </a:solidFill>
              </a:rPr>
              <a:t>Method Overriding</a:t>
            </a:r>
            <a:endParaRPr b="1" sz="2800">
              <a:solidFill>
                <a:schemeClr val="dk1"/>
              </a:solidFill>
            </a:endParaRPr>
          </a:p>
          <a:p>
            <a:pPr indent="0" lvl="0" marL="0" rtl="0" algn="just">
              <a:spcBef>
                <a:spcPts val="0"/>
              </a:spcBef>
              <a:spcAft>
                <a:spcPts val="0"/>
              </a:spcAft>
              <a:buClr>
                <a:schemeClr val="dk1"/>
              </a:buClr>
              <a:buFont typeface="Arial"/>
              <a:buNone/>
            </a:pPr>
            <a:r>
              <a:t/>
            </a:r>
            <a:endParaRPr sz="2900">
              <a:solidFill>
                <a:srgbClr val="888888"/>
              </a:solidFill>
            </a:endParaRPr>
          </a:p>
          <a:p>
            <a:pPr indent="0" lvl="0" marL="0" rtl="0" algn="just">
              <a:spcBef>
                <a:spcPts val="0"/>
              </a:spcBef>
              <a:spcAft>
                <a:spcPts val="0"/>
              </a:spcAft>
              <a:buClr>
                <a:schemeClr val="dk1"/>
              </a:buClr>
              <a:buFont typeface="Arial"/>
              <a:buNone/>
            </a:pPr>
            <a:r>
              <a:rPr lang="en-US" sz="2800" u="sng">
                <a:solidFill>
                  <a:srgbClr val="FF0000"/>
                </a:solidFill>
              </a:rPr>
              <a:t>Static method and overriding</a:t>
            </a:r>
            <a:endParaRPr sz="1800">
              <a:solidFill>
                <a:schemeClr val="dk1"/>
              </a:solidFill>
            </a:endParaRPr>
          </a:p>
          <a:p>
            <a:pPr indent="0" lvl="0" marL="0" rtl="0" algn="just">
              <a:spcBef>
                <a:spcPts val="0"/>
              </a:spcBef>
              <a:spcAft>
                <a:spcPts val="0"/>
              </a:spcAft>
              <a:buClr>
                <a:schemeClr val="dk1"/>
              </a:buClr>
              <a:buFont typeface="Arial"/>
              <a:buNone/>
            </a:pPr>
            <a:r>
              <a:rPr lang="en-US" sz="2900">
                <a:solidFill>
                  <a:srgbClr val="888888"/>
                </a:solidFill>
              </a:rPr>
              <a:t>static methods are not overridden, and do not take part in run time polymorphism</a:t>
            </a:r>
            <a:endParaRPr sz="1900">
              <a:solidFill>
                <a:srgbClr val="888888"/>
              </a:solidFill>
            </a:endParaRPr>
          </a:p>
          <a:p>
            <a:pPr indent="0" lvl="0" marL="0" marR="0" rtl="0" algn="just">
              <a:spcBef>
                <a:spcPts val="0"/>
              </a:spcBef>
              <a:spcAft>
                <a:spcPts val="0"/>
              </a:spcAft>
              <a:buNone/>
            </a:pPr>
            <a:r>
              <a:t/>
            </a:r>
            <a:endParaRPr sz="29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41"/>
          <p:cNvSpPr txBox="1"/>
          <p:nvPr/>
        </p:nvSpPr>
        <p:spPr>
          <a:xfrm>
            <a:off x="0" y="364153"/>
            <a:ext cx="8991600" cy="4893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900">
                <a:solidFill>
                  <a:srgbClr val="888888"/>
                </a:solidFill>
              </a:rPr>
              <a:t>Method Overiding helps to dynamically  invoke methods of any Base class without compiling with Base class together. </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Here Base and Derived classes can be developed by different developers, they can work together without compiling them together, and by just sharing binary files.</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Below is valid Syntax</a:t>
            </a:r>
            <a:endParaRPr sz="1900">
              <a:solidFill>
                <a:srgbClr val="888888"/>
              </a:solidFill>
            </a:endParaRPr>
          </a:p>
          <a:p>
            <a:pPr indent="0" lvl="0" marL="0" marR="0" rtl="0" algn="just">
              <a:spcBef>
                <a:spcPts val="0"/>
              </a:spcBef>
              <a:spcAft>
                <a:spcPts val="0"/>
              </a:spcAft>
              <a:buNone/>
            </a:pPr>
            <a:r>
              <a:rPr b="1" lang="en-US" sz="2900">
                <a:solidFill>
                  <a:srgbClr val="888888"/>
                </a:solidFill>
              </a:rPr>
              <a:t>class Q{</a:t>
            </a:r>
            <a:endParaRPr sz="1900">
              <a:solidFill>
                <a:srgbClr val="888888"/>
              </a:solidFill>
            </a:endParaRPr>
          </a:p>
          <a:p>
            <a:pPr indent="0" lvl="0" marL="0" marR="0" rtl="0" algn="just">
              <a:spcBef>
                <a:spcPts val="0"/>
              </a:spcBef>
              <a:spcAft>
                <a:spcPts val="0"/>
              </a:spcAft>
              <a:buNone/>
            </a:pPr>
            <a:r>
              <a:rPr lang="en-US" sz="2900">
                <a:solidFill>
                  <a:srgbClr val="888888"/>
                </a:solidFill>
              </a:rPr>
              <a:t>Q obj;</a:t>
            </a:r>
            <a:endParaRPr sz="1900">
              <a:solidFill>
                <a:srgbClr val="888888"/>
              </a:solidFill>
            </a:endParaRPr>
          </a:p>
          <a:p>
            <a:pPr indent="0" lvl="0" marL="0" marR="0" rtl="0" algn="just">
              <a:spcBef>
                <a:spcPts val="0"/>
              </a:spcBef>
              <a:spcAft>
                <a:spcPts val="0"/>
              </a:spcAft>
              <a:buNone/>
            </a:pPr>
            <a:r>
              <a:t/>
            </a:r>
            <a:endParaRPr sz="2900">
              <a:solidFill>
                <a:srgbClr val="888888"/>
              </a:solidFill>
            </a:endParaRPr>
          </a:p>
          <a:p>
            <a:pPr indent="0" lvl="0" marL="0" marR="0" rtl="0" algn="just">
              <a:spcBef>
                <a:spcPts val="0"/>
              </a:spcBef>
              <a:spcAft>
                <a:spcPts val="0"/>
              </a:spcAft>
              <a:buNone/>
            </a:pPr>
            <a:r>
              <a:rPr lang="en-US" sz="2900">
                <a:solidFill>
                  <a:srgbClr val="888888"/>
                </a:solidFill>
              </a:rPr>
              <a:t>}</a:t>
            </a:r>
            <a:endParaRPr sz="29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idx="1" type="subTitle"/>
          </p:nvPr>
        </p:nvSpPr>
        <p:spPr>
          <a:xfrm>
            <a:off x="208400" y="282600"/>
            <a:ext cx="8389500" cy="6575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0" lvl="0" marL="457200" rtl="0" algn="just">
              <a:lnSpc>
                <a:spcPct val="80000"/>
              </a:lnSpc>
              <a:spcBef>
                <a:spcPts val="544"/>
              </a:spcBef>
              <a:spcAft>
                <a:spcPts val="0"/>
              </a:spcAft>
              <a:buNone/>
            </a:pPr>
            <a:r>
              <a:t/>
            </a:r>
            <a:endParaRPr sz="2720"/>
          </a:p>
          <a:p>
            <a:pPr indent="0" lvl="0" marL="0" rtl="0" algn="just">
              <a:lnSpc>
                <a:spcPct val="80000"/>
              </a:lnSpc>
              <a:spcBef>
                <a:spcPts val="544"/>
              </a:spcBef>
              <a:spcAft>
                <a:spcPts val="0"/>
              </a:spcAft>
              <a:buNone/>
            </a:pPr>
            <a:r>
              <a:rPr lang="en-US" sz="2720"/>
              <a:t>15.Base class reference</a:t>
            </a:r>
            <a:endParaRPr sz="2720"/>
          </a:p>
          <a:p>
            <a:pPr indent="0" lvl="0" marL="0" rtl="0" algn="just">
              <a:lnSpc>
                <a:spcPct val="80000"/>
              </a:lnSpc>
              <a:spcBef>
                <a:spcPts val="544"/>
              </a:spcBef>
              <a:spcAft>
                <a:spcPts val="0"/>
              </a:spcAft>
              <a:buNone/>
            </a:pPr>
            <a:r>
              <a:rPr lang="en-US" sz="2720"/>
              <a:t>16.Method Overriding</a:t>
            </a:r>
            <a:endParaRPr sz="2720"/>
          </a:p>
          <a:p>
            <a:pPr indent="0" lvl="0" marL="0" rtl="0" algn="just">
              <a:lnSpc>
                <a:spcPct val="80000"/>
              </a:lnSpc>
              <a:spcBef>
                <a:spcPts val="544"/>
              </a:spcBef>
              <a:spcAft>
                <a:spcPts val="0"/>
              </a:spcAft>
              <a:buNone/>
            </a:pPr>
            <a:r>
              <a:rPr lang="en-US" sz="2720"/>
              <a:t>17.abstract class</a:t>
            </a:r>
            <a:endParaRPr sz="2720"/>
          </a:p>
          <a:p>
            <a:pPr indent="0" lvl="0" marL="0" rtl="0" algn="just">
              <a:lnSpc>
                <a:spcPct val="80000"/>
              </a:lnSpc>
              <a:spcBef>
                <a:spcPts val="544"/>
              </a:spcBef>
              <a:spcAft>
                <a:spcPts val="0"/>
              </a:spcAft>
              <a:buNone/>
            </a:pPr>
            <a:r>
              <a:rPr lang="en-US" sz="2720"/>
              <a:t>18.interface inheritance</a:t>
            </a:r>
            <a:endParaRPr sz="2720"/>
          </a:p>
          <a:p>
            <a:pPr indent="0" lvl="0" marL="0" rtl="0" algn="just">
              <a:lnSpc>
                <a:spcPct val="80000"/>
              </a:lnSpc>
              <a:spcBef>
                <a:spcPts val="544"/>
              </a:spcBef>
              <a:spcAft>
                <a:spcPts val="0"/>
              </a:spcAft>
              <a:buNone/>
            </a:pPr>
            <a:r>
              <a:rPr lang="en-US" sz="2720"/>
              <a:t>19.when to use extends and implements</a:t>
            </a:r>
            <a:endParaRPr sz="2720"/>
          </a:p>
          <a:p>
            <a:pPr indent="0" lvl="0" marL="0" rtl="0" algn="just">
              <a:lnSpc>
                <a:spcPct val="80000"/>
              </a:lnSpc>
              <a:spcBef>
                <a:spcPts val="544"/>
              </a:spcBef>
              <a:spcAft>
                <a:spcPts val="0"/>
              </a:spcAft>
              <a:buNone/>
            </a:pPr>
            <a:r>
              <a:rPr lang="en-US" sz="2720"/>
              <a:t>20.Difference between abstract class and interface</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2"/>
          <p:cNvSpPr/>
          <p:nvPr/>
        </p:nvSpPr>
        <p:spPr>
          <a:xfrm>
            <a:off x="1066800" y="22860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Base class reference</a:t>
            </a:r>
            <a:endParaRPr sz="1800">
              <a:solidFill>
                <a:schemeClr val="lt1"/>
              </a:solidFill>
              <a:latin typeface="Calibri"/>
              <a:ea typeface="Calibri"/>
              <a:cs typeface="Calibri"/>
              <a:sym typeface="Calibri"/>
            </a:endParaRPr>
          </a:p>
        </p:txBody>
      </p:sp>
      <p:sp>
        <p:nvSpPr>
          <p:cNvPr id="296" name="Google Shape;296;p42"/>
          <p:cNvSpPr/>
          <p:nvPr/>
        </p:nvSpPr>
        <p:spPr>
          <a:xfrm>
            <a:off x="3733800" y="2286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Base class object</a:t>
            </a:r>
            <a:endParaRPr sz="1800">
              <a:solidFill>
                <a:schemeClr val="lt1"/>
              </a:solidFill>
              <a:latin typeface="Calibri"/>
              <a:ea typeface="Calibri"/>
              <a:cs typeface="Calibri"/>
              <a:sym typeface="Calibri"/>
            </a:endParaRPr>
          </a:p>
        </p:txBody>
      </p:sp>
      <p:sp>
        <p:nvSpPr>
          <p:cNvPr id="297" name="Google Shape;297;p42"/>
          <p:cNvSpPr/>
          <p:nvPr/>
        </p:nvSpPr>
        <p:spPr>
          <a:xfrm>
            <a:off x="3733800" y="14478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Derived1 class object</a:t>
            </a:r>
            <a:endParaRPr sz="1800">
              <a:solidFill>
                <a:schemeClr val="lt1"/>
              </a:solidFill>
              <a:latin typeface="Calibri"/>
              <a:ea typeface="Calibri"/>
              <a:cs typeface="Calibri"/>
              <a:sym typeface="Calibri"/>
            </a:endParaRPr>
          </a:p>
        </p:txBody>
      </p:sp>
      <p:sp>
        <p:nvSpPr>
          <p:cNvPr id="298" name="Google Shape;298;p42"/>
          <p:cNvSpPr/>
          <p:nvPr/>
        </p:nvSpPr>
        <p:spPr>
          <a:xfrm>
            <a:off x="3733800" y="28194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Derived2 class object</a:t>
            </a:r>
            <a:endParaRPr sz="1800">
              <a:solidFill>
                <a:schemeClr val="lt1"/>
              </a:solidFill>
              <a:latin typeface="Calibri"/>
              <a:ea typeface="Calibri"/>
              <a:cs typeface="Calibri"/>
              <a:sym typeface="Calibri"/>
            </a:endParaRPr>
          </a:p>
        </p:txBody>
      </p:sp>
      <p:sp>
        <p:nvSpPr>
          <p:cNvPr id="299" name="Google Shape;299;p42"/>
          <p:cNvSpPr/>
          <p:nvPr/>
        </p:nvSpPr>
        <p:spPr>
          <a:xfrm>
            <a:off x="3733800" y="4343400"/>
            <a:ext cx="1447800" cy="990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Derived3 class object</a:t>
            </a:r>
            <a:endParaRPr sz="1800">
              <a:solidFill>
                <a:schemeClr val="lt1"/>
              </a:solidFill>
              <a:latin typeface="Calibri"/>
              <a:ea typeface="Calibri"/>
              <a:cs typeface="Calibri"/>
              <a:sym typeface="Calibri"/>
            </a:endParaRPr>
          </a:p>
        </p:txBody>
      </p:sp>
      <p:cxnSp>
        <p:nvCxnSpPr>
          <p:cNvPr id="300" name="Google Shape;300;p42"/>
          <p:cNvCxnSpPr>
            <a:endCxn id="296" idx="1"/>
          </p:cNvCxnSpPr>
          <p:nvPr/>
        </p:nvCxnSpPr>
        <p:spPr>
          <a:xfrm flipH="1" rot="10800000">
            <a:off x="2514600" y="723900"/>
            <a:ext cx="1219200" cy="1866900"/>
          </a:xfrm>
          <a:prstGeom prst="straightConnector1">
            <a:avLst/>
          </a:prstGeom>
          <a:noFill/>
          <a:ln cap="flat" cmpd="sng" w="9525">
            <a:solidFill>
              <a:srgbClr val="4A7DBA"/>
            </a:solidFill>
            <a:prstDash val="solid"/>
            <a:round/>
            <a:headEnd len="sm" w="sm" type="none"/>
            <a:tailEnd len="med" w="med" type="stealth"/>
          </a:ln>
        </p:spPr>
      </p:cxnSp>
      <p:cxnSp>
        <p:nvCxnSpPr>
          <p:cNvPr id="301" name="Google Shape;301;p42"/>
          <p:cNvCxnSpPr>
            <a:stCxn id="295" idx="3"/>
            <a:endCxn id="297" idx="1"/>
          </p:cNvCxnSpPr>
          <p:nvPr/>
        </p:nvCxnSpPr>
        <p:spPr>
          <a:xfrm flipH="1" rot="10800000">
            <a:off x="2514600" y="1943100"/>
            <a:ext cx="1219200" cy="838200"/>
          </a:xfrm>
          <a:prstGeom prst="straightConnector1">
            <a:avLst/>
          </a:prstGeom>
          <a:noFill/>
          <a:ln cap="flat" cmpd="sng" w="9525">
            <a:solidFill>
              <a:srgbClr val="4A7DBA"/>
            </a:solidFill>
            <a:prstDash val="solid"/>
            <a:round/>
            <a:headEnd len="sm" w="sm" type="none"/>
            <a:tailEnd len="med" w="med" type="stealth"/>
          </a:ln>
        </p:spPr>
      </p:cxnSp>
      <p:cxnSp>
        <p:nvCxnSpPr>
          <p:cNvPr id="302" name="Google Shape;302;p42"/>
          <p:cNvCxnSpPr>
            <a:endCxn id="298" idx="1"/>
          </p:cNvCxnSpPr>
          <p:nvPr/>
        </p:nvCxnSpPr>
        <p:spPr>
          <a:xfrm>
            <a:off x="2514600" y="2895600"/>
            <a:ext cx="1219200" cy="419100"/>
          </a:xfrm>
          <a:prstGeom prst="straightConnector1">
            <a:avLst/>
          </a:prstGeom>
          <a:noFill/>
          <a:ln cap="flat" cmpd="sng" w="9525">
            <a:solidFill>
              <a:srgbClr val="4A7DBA"/>
            </a:solidFill>
            <a:prstDash val="solid"/>
            <a:round/>
            <a:headEnd len="sm" w="sm" type="none"/>
            <a:tailEnd len="med" w="med" type="stealth"/>
          </a:ln>
        </p:spPr>
      </p:cxnSp>
      <p:cxnSp>
        <p:nvCxnSpPr>
          <p:cNvPr id="303" name="Google Shape;303;p42"/>
          <p:cNvCxnSpPr/>
          <p:nvPr/>
        </p:nvCxnSpPr>
        <p:spPr>
          <a:xfrm flipH="1" rot="-5400000">
            <a:off x="2209800" y="3429000"/>
            <a:ext cx="1828800" cy="1219200"/>
          </a:xfrm>
          <a:prstGeom prst="straightConnector1">
            <a:avLst/>
          </a:prstGeom>
          <a:noFill/>
          <a:ln cap="flat" cmpd="sng" w="9525">
            <a:solidFill>
              <a:srgbClr val="4A7DBA"/>
            </a:solidFill>
            <a:prstDash val="solid"/>
            <a:round/>
            <a:headEnd len="sm" w="sm" type="none"/>
            <a:tailEnd len="med" w="med" type="stealth"/>
          </a:ln>
        </p:spPr>
      </p:cxnSp>
      <p:sp>
        <p:nvSpPr>
          <p:cNvPr id="304" name="Google Shape;304;p42"/>
          <p:cNvSpPr/>
          <p:nvPr/>
        </p:nvSpPr>
        <p:spPr>
          <a:xfrm>
            <a:off x="2514600" y="4191000"/>
            <a:ext cx="3581400" cy="1981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42"/>
          <p:cNvSpPr txBox="1"/>
          <p:nvPr/>
        </p:nvSpPr>
        <p:spPr>
          <a:xfrm>
            <a:off x="6019800" y="381000"/>
            <a:ext cx="29718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Base class reference can refer to itself or any Derived class object.</a:t>
            </a:r>
            <a:endParaRPr sz="2400">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3"/>
          <p:cNvSpPr txBox="1"/>
          <p:nvPr/>
        </p:nvSpPr>
        <p:spPr>
          <a:xfrm>
            <a:off x="0" y="263775"/>
            <a:ext cx="9144000" cy="6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17. </a:t>
            </a:r>
            <a:r>
              <a:rPr b="1" lang="en-US" sz="2800">
                <a:solidFill>
                  <a:srgbClr val="FF0000"/>
                </a:solidFill>
              </a:rPr>
              <a:t>abstract keyword</a:t>
            </a:r>
            <a:endParaRPr b="1" sz="2800"/>
          </a:p>
          <a:p>
            <a:pPr indent="0" lvl="0" marL="0" marR="0" rtl="0" algn="just">
              <a:spcBef>
                <a:spcPts val="0"/>
              </a:spcBef>
              <a:spcAft>
                <a:spcPts val="0"/>
              </a:spcAft>
              <a:buNone/>
            </a:pPr>
            <a:r>
              <a:rPr lang="en-US" sz="2800">
                <a:solidFill>
                  <a:srgbClr val="888888"/>
                </a:solidFill>
              </a:rPr>
              <a:t>abstract keyword can be used with methods or classes. An abstract method is a method, which has only declaration, and  method definition(or body) need to be provided by the derived class.</a:t>
            </a:r>
            <a:endParaRPr sz="2800">
              <a:solidFill>
                <a:srgbClr val="888888"/>
              </a:solidFill>
            </a:endParaRPr>
          </a:p>
          <a:p>
            <a:pPr indent="0" lvl="0" marL="0" marR="0" rtl="0" algn="just">
              <a:spcBef>
                <a:spcPts val="0"/>
              </a:spcBef>
              <a:spcAft>
                <a:spcPts val="0"/>
              </a:spcAft>
              <a:buNone/>
            </a:pPr>
            <a:r>
              <a:rPr lang="en-US" sz="2800">
                <a:solidFill>
                  <a:srgbClr val="888888"/>
                </a:solidFill>
              </a:rPr>
              <a:t>An abstract class, cannot be instantiated, as it is not complete.</a:t>
            </a:r>
            <a:endParaRPr sz="2800">
              <a:solidFill>
                <a:srgbClr val="888888"/>
              </a:solidFill>
            </a:endParaRPr>
          </a:p>
          <a:p>
            <a:pPr indent="0" lvl="0" marL="0" marR="0" rtl="0" algn="just">
              <a:spcBef>
                <a:spcPts val="0"/>
              </a:spcBef>
              <a:spcAft>
                <a:spcPts val="0"/>
              </a:spcAft>
              <a:buNone/>
            </a:pPr>
            <a:r>
              <a:rPr lang="en-US" sz="2800">
                <a:solidFill>
                  <a:srgbClr val="888888"/>
                </a:solidFill>
              </a:rPr>
              <a:t>An abstract class can have </a:t>
            </a:r>
            <a:endParaRPr sz="2800">
              <a:solidFill>
                <a:srgbClr val="888888"/>
              </a:solidFill>
            </a:endParaRPr>
          </a:p>
          <a:p>
            <a:pPr indent="0" lvl="0" marL="0" marR="0" rtl="0" algn="just">
              <a:spcBef>
                <a:spcPts val="0"/>
              </a:spcBef>
              <a:spcAft>
                <a:spcPts val="0"/>
              </a:spcAft>
              <a:buNone/>
            </a:pPr>
            <a:r>
              <a:rPr lang="en-US" sz="2800">
                <a:solidFill>
                  <a:srgbClr val="888888"/>
                </a:solidFill>
              </a:rPr>
              <a:t>constructor.</a:t>
            </a:r>
            <a:endParaRPr sz="2800">
              <a:solidFill>
                <a:srgbClr val="888888"/>
              </a:solidFill>
            </a:endParaRPr>
          </a:p>
          <a:p>
            <a:pPr indent="0" lvl="0" marL="0" marR="0" rtl="0" algn="just">
              <a:spcBef>
                <a:spcPts val="0"/>
              </a:spcBef>
              <a:spcAft>
                <a:spcPts val="0"/>
              </a:spcAft>
              <a:buNone/>
            </a:pPr>
            <a:r>
              <a:rPr lang="en-US" sz="2800">
                <a:solidFill>
                  <a:srgbClr val="888888"/>
                </a:solidFill>
              </a:rPr>
              <a:t>private, public, protected, default, final, static members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Though abstract class cannot be instantiated, it is possible to use it as reference.</a:t>
            </a:r>
            <a:endParaRPr sz="2800">
              <a:solidFill>
                <a:srgbClr val="888888"/>
              </a:solidFill>
            </a:endParaRPr>
          </a:p>
          <a:p>
            <a:pPr indent="0" lvl="0" marL="0" marR="0" rtl="0" algn="l">
              <a:spcBef>
                <a:spcPts val="0"/>
              </a:spcBef>
              <a:spcAft>
                <a:spcPts val="0"/>
              </a:spcAft>
              <a:buNone/>
            </a:pPr>
            <a:r>
              <a:t/>
            </a:r>
            <a:endParaRPr sz="2800">
              <a:solidFill>
                <a:schemeClr val="dk1"/>
              </a:solidFill>
            </a:endParaRPr>
          </a:p>
        </p:txBody>
      </p:sp>
      <p:sp>
        <p:nvSpPr>
          <p:cNvPr id="312" name="Google Shape;312;p43"/>
          <p:cNvSpPr txBox="1"/>
          <p:nvPr/>
        </p:nvSpPr>
        <p:spPr>
          <a:xfrm>
            <a:off x="152400" y="1154668"/>
            <a:ext cx="7924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44"/>
          <p:cNvSpPr txBox="1"/>
          <p:nvPr>
            <p:ph idx="1" type="subTitle"/>
          </p:nvPr>
        </p:nvSpPr>
        <p:spPr>
          <a:xfrm>
            <a:off x="0" y="280350"/>
            <a:ext cx="9144000" cy="6425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2840">
                <a:solidFill>
                  <a:srgbClr val="FF0000"/>
                </a:solidFill>
              </a:rPr>
              <a:t>6. Interface</a:t>
            </a:r>
            <a:endParaRPr b="1" sz="3400"/>
          </a:p>
          <a:p>
            <a:pPr indent="0" lvl="0" marL="0" rtl="0" algn="just">
              <a:lnSpc>
                <a:spcPct val="80000"/>
              </a:lnSpc>
              <a:spcBef>
                <a:spcPts val="406"/>
              </a:spcBef>
              <a:spcAft>
                <a:spcPts val="0"/>
              </a:spcAft>
              <a:buClr>
                <a:srgbClr val="888888"/>
              </a:buClr>
              <a:buSzPts val="2029"/>
              <a:buNone/>
            </a:pPr>
            <a:r>
              <a:rPr lang="en-US"/>
              <a:t>An interface(traditionally) is a collection of method declarations , and without method definitions(i..e with out method body). In Java 8 even interface can have default methods which have definitions.</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An interface is a pure abstract class</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An interface can have declarations of constants. By default Constants in interface are static and final.</a:t>
            </a:r>
            <a:endParaRPr/>
          </a:p>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For eg. </a:t>
            </a:r>
            <a:endParaRPr/>
          </a:p>
          <a:p>
            <a:pPr indent="0" lvl="0" marL="0" rtl="0" algn="just">
              <a:lnSpc>
                <a:spcPct val="80000"/>
              </a:lnSpc>
              <a:spcBef>
                <a:spcPts val="406"/>
              </a:spcBef>
              <a:spcAft>
                <a:spcPts val="0"/>
              </a:spcAft>
              <a:buClr>
                <a:srgbClr val="888888"/>
              </a:buClr>
              <a:buSzPts val="2029"/>
              <a:buNone/>
            </a:pPr>
            <a:r>
              <a:rPr i="1" lang="en-US"/>
              <a:t>interface Circle{</a:t>
            </a:r>
            <a:endParaRPr i="1"/>
          </a:p>
          <a:p>
            <a:pPr indent="0" lvl="0" marL="0" rtl="0" algn="just">
              <a:lnSpc>
                <a:spcPct val="80000"/>
              </a:lnSpc>
              <a:spcBef>
                <a:spcPts val="406"/>
              </a:spcBef>
              <a:spcAft>
                <a:spcPts val="0"/>
              </a:spcAft>
              <a:buClr>
                <a:srgbClr val="888888"/>
              </a:buClr>
              <a:buSzPts val="2029"/>
              <a:buNone/>
            </a:pPr>
            <a:r>
              <a:rPr i="1" lang="en-US"/>
              <a:t>double PI=3.14; </a:t>
            </a:r>
            <a:endParaRPr i="1"/>
          </a:p>
          <a:p>
            <a:pPr indent="0" lvl="0" marL="0" rtl="0" algn="just">
              <a:lnSpc>
                <a:spcPct val="80000"/>
              </a:lnSpc>
              <a:spcBef>
                <a:spcPts val="406"/>
              </a:spcBef>
              <a:spcAft>
                <a:spcPts val="0"/>
              </a:spcAft>
              <a:buClr>
                <a:srgbClr val="888888"/>
              </a:buClr>
              <a:buSzPts val="2029"/>
              <a:buNone/>
            </a:pPr>
            <a:r>
              <a:rPr i="1" lang="en-US"/>
              <a:t>double getSurfaceArea(double radius);</a:t>
            </a:r>
            <a:endParaRPr i="1"/>
          </a:p>
          <a:p>
            <a:pPr indent="0" lvl="0" marL="0" rtl="0" algn="just">
              <a:lnSpc>
                <a:spcPct val="80000"/>
              </a:lnSpc>
              <a:spcBef>
                <a:spcPts val="406"/>
              </a:spcBef>
              <a:spcAft>
                <a:spcPts val="0"/>
              </a:spcAft>
              <a:buClr>
                <a:srgbClr val="888888"/>
              </a:buClr>
              <a:buSzPts val="2029"/>
              <a:buNone/>
            </a:pPr>
            <a:r>
              <a:rPr i="1" lang="en-US"/>
              <a:t>double getCircum(double radius);</a:t>
            </a:r>
            <a:endParaRPr i="1"/>
          </a:p>
          <a:p>
            <a:pPr indent="0" lvl="0" marL="0" rtl="0" algn="just">
              <a:lnSpc>
                <a:spcPct val="80000"/>
              </a:lnSpc>
              <a:spcBef>
                <a:spcPts val="406"/>
              </a:spcBef>
              <a:spcAft>
                <a:spcPts val="0"/>
              </a:spcAft>
              <a:buClr>
                <a:srgbClr val="888888"/>
              </a:buClr>
              <a:buSzPts val="2029"/>
              <a:buNone/>
            </a:pPr>
            <a:r>
              <a:rPr i="1" lang="en-US"/>
              <a:t>}  </a:t>
            </a:r>
            <a:endParaRPr/>
          </a:p>
          <a:p>
            <a:pPr indent="-514350" lvl="0" marL="514350" rtl="0" algn="just">
              <a:lnSpc>
                <a:spcPct val="80000"/>
              </a:lnSpc>
              <a:spcBef>
                <a:spcPts val="448"/>
              </a:spcBef>
              <a:spcAft>
                <a:spcPts val="0"/>
              </a:spcAft>
              <a:buClr>
                <a:srgbClr val="888888"/>
              </a:buClr>
              <a:buSzPts val="2240"/>
              <a:buNone/>
            </a:pPr>
            <a:r>
              <a:t/>
            </a:r>
            <a:endParaRPr sz="2240"/>
          </a:p>
          <a:p>
            <a:pPr indent="0" lvl="0" marL="0" rtl="0" algn="just">
              <a:lnSpc>
                <a:spcPct val="80000"/>
              </a:lnSpc>
              <a:spcBef>
                <a:spcPts val="448"/>
              </a:spcBef>
              <a:spcAft>
                <a:spcPts val="0"/>
              </a:spcAft>
              <a:buClr>
                <a:srgbClr val="888888"/>
              </a:buClr>
              <a:buSzPts val="2240"/>
              <a:buNone/>
            </a:pPr>
            <a:r>
              <a:t/>
            </a:r>
            <a:endParaRPr sz="2240"/>
          </a:p>
        </p:txBody>
      </p:sp>
      <p:sp>
        <p:nvSpPr>
          <p:cNvPr id="318" name="Google Shape;318;p4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5"/>
          <p:cNvSpPr txBox="1"/>
          <p:nvPr>
            <p:ph idx="1" type="subTitle"/>
          </p:nvPr>
        </p:nvSpPr>
        <p:spPr>
          <a:xfrm>
            <a:off x="186425" y="0"/>
            <a:ext cx="8957700" cy="6705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06"/>
              </a:spcBef>
              <a:spcAft>
                <a:spcPts val="0"/>
              </a:spcAft>
              <a:buClr>
                <a:srgbClr val="888888"/>
              </a:buClr>
              <a:buSzPts val="2029"/>
              <a:buNone/>
            </a:pPr>
            <a:r>
              <a:t/>
            </a:r>
            <a:endParaRPr/>
          </a:p>
          <a:p>
            <a:pPr indent="0" lvl="0" marL="0" rtl="0" algn="just">
              <a:lnSpc>
                <a:spcPct val="80000"/>
              </a:lnSpc>
              <a:spcBef>
                <a:spcPts val="406"/>
              </a:spcBef>
              <a:spcAft>
                <a:spcPts val="0"/>
              </a:spcAft>
              <a:buClr>
                <a:srgbClr val="888888"/>
              </a:buClr>
              <a:buSzPts val="2029"/>
              <a:buNone/>
            </a:pPr>
            <a:r>
              <a:rPr lang="en-US"/>
              <a:t>Below are the keywords used in interfaces</a:t>
            </a:r>
            <a:endParaRPr/>
          </a:p>
          <a:p>
            <a:pPr indent="-563308" lvl="0" marL="514350" rtl="0" algn="just">
              <a:lnSpc>
                <a:spcPct val="80000"/>
              </a:lnSpc>
              <a:spcBef>
                <a:spcPts val="406"/>
              </a:spcBef>
              <a:spcAft>
                <a:spcPts val="0"/>
              </a:spcAft>
              <a:buClr>
                <a:srgbClr val="FF0000"/>
              </a:buClr>
              <a:buSzPts val="2800"/>
              <a:buAutoNum type="arabicPeriod"/>
            </a:pPr>
            <a:r>
              <a:rPr b="1" lang="en-US">
                <a:solidFill>
                  <a:srgbClr val="FF0000"/>
                </a:solidFill>
              </a:rPr>
              <a:t>interface</a:t>
            </a:r>
            <a:r>
              <a:rPr b="1" lang="en-US"/>
              <a:t> </a:t>
            </a:r>
            <a:r>
              <a:rPr lang="en-US"/>
              <a:t>– to declare an interface</a:t>
            </a:r>
            <a:endParaRPr/>
          </a:p>
          <a:p>
            <a:pPr indent="-563308" lvl="0" marL="514350" rtl="0" algn="just">
              <a:lnSpc>
                <a:spcPct val="80000"/>
              </a:lnSpc>
              <a:spcBef>
                <a:spcPts val="406"/>
              </a:spcBef>
              <a:spcAft>
                <a:spcPts val="0"/>
              </a:spcAft>
              <a:buClr>
                <a:srgbClr val="FF0000"/>
              </a:buClr>
              <a:buSzPts val="2800"/>
              <a:buAutoNum type="arabicPeriod"/>
            </a:pPr>
            <a:r>
              <a:rPr b="1" lang="en-US">
                <a:solidFill>
                  <a:srgbClr val="FF0000"/>
                </a:solidFill>
              </a:rPr>
              <a:t>implements</a:t>
            </a:r>
            <a:r>
              <a:rPr lang="en-US"/>
              <a:t> – used with class which provides body for interface methods</a:t>
            </a:r>
            <a:endParaRPr/>
          </a:p>
          <a:p>
            <a:pPr indent="0" lvl="0" marL="0" rtl="0" algn="just">
              <a:lnSpc>
                <a:spcPct val="80000"/>
              </a:lnSpc>
              <a:spcBef>
                <a:spcPts val="406"/>
              </a:spcBef>
              <a:spcAft>
                <a:spcPts val="0"/>
              </a:spcAft>
              <a:buClr>
                <a:srgbClr val="888888"/>
              </a:buClr>
              <a:buSzPts val="2029"/>
              <a:buNone/>
            </a:pPr>
            <a:r>
              <a:rPr lang="en-US"/>
              <a:t>An interface cannot be instantiated, but a reference can be declared of an interface.</a:t>
            </a:r>
            <a:endParaRPr/>
          </a:p>
          <a:p>
            <a:pPr indent="-514350" lvl="0" marL="514350" rtl="0" algn="just">
              <a:lnSpc>
                <a:spcPct val="80000"/>
              </a:lnSpc>
              <a:spcBef>
                <a:spcPts val="406"/>
              </a:spcBef>
              <a:spcAft>
                <a:spcPts val="0"/>
              </a:spcAft>
              <a:buClr>
                <a:srgbClr val="888888"/>
              </a:buClr>
              <a:buSzPts val="2029"/>
              <a:buNone/>
            </a:pPr>
            <a:r>
              <a:rPr lang="en-US"/>
              <a:t>Private, protected members are not allowed in interface. An interface cannot have constructor(s).</a:t>
            </a:r>
            <a:endParaRPr/>
          </a:p>
          <a:p>
            <a:pPr indent="-514350" lvl="0" marL="514350" rtl="0" algn="just">
              <a:lnSpc>
                <a:spcPct val="80000"/>
              </a:lnSpc>
              <a:spcBef>
                <a:spcPts val="406"/>
              </a:spcBef>
              <a:spcAft>
                <a:spcPts val="0"/>
              </a:spcAft>
              <a:buClr>
                <a:srgbClr val="888888"/>
              </a:buClr>
              <a:buSzPts val="2029"/>
              <a:buNone/>
            </a:pPr>
            <a:r>
              <a:t/>
            </a:r>
            <a:endParaRPr/>
          </a:p>
          <a:p>
            <a:pPr indent="0" lvl="0" marL="114300" rtl="0" algn="just">
              <a:lnSpc>
                <a:spcPct val="80000"/>
              </a:lnSpc>
              <a:spcBef>
                <a:spcPts val="406"/>
              </a:spcBef>
              <a:spcAft>
                <a:spcPts val="0"/>
              </a:spcAft>
              <a:buClr>
                <a:srgbClr val="888888"/>
              </a:buClr>
              <a:buSzPts val="2029"/>
              <a:buNone/>
            </a:pPr>
            <a:r>
              <a:rPr lang="en-US"/>
              <a:t>Each interface can have multiple implementations. And an interface reference can refer to any object(whose class implements the interface). </a:t>
            </a:r>
            <a:r>
              <a:rPr lang="en-US">
                <a:solidFill>
                  <a:srgbClr val="FF0000"/>
                </a:solidFill>
              </a:rPr>
              <a:t>Hence by using interface, it is possible to switch between multiple implementations, during run time. </a:t>
            </a:r>
            <a:r>
              <a:rPr lang="en-US"/>
              <a:t>This is called run time polymorphism.</a:t>
            </a:r>
            <a:endParaRPr/>
          </a:p>
          <a:p>
            <a:pPr indent="-514350" lvl="0" marL="514350" rtl="0" algn="just">
              <a:lnSpc>
                <a:spcPct val="80000"/>
              </a:lnSpc>
              <a:spcBef>
                <a:spcPts val="448"/>
              </a:spcBef>
              <a:spcAft>
                <a:spcPts val="0"/>
              </a:spcAft>
              <a:buClr>
                <a:srgbClr val="888888"/>
              </a:buClr>
              <a:buSzPts val="2240"/>
              <a:buNone/>
            </a:pPr>
            <a:r>
              <a:t/>
            </a:r>
            <a:endParaRPr/>
          </a:p>
          <a:p>
            <a:pPr indent="0" lvl="0" marL="0" rtl="0" algn="just">
              <a:lnSpc>
                <a:spcPct val="80000"/>
              </a:lnSpc>
              <a:spcBef>
                <a:spcPts val="448"/>
              </a:spcBef>
              <a:spcAft>
                <a:spcPts val="0"/>
              </a:spcAft>
              <a:buClr>
                <a:srgbClr val="888888"/>
              </a:buClr>
              <a:buSzPts val="2240"/>
              <a:buNone/>
            </a:pPr>
            <a:r>
              <a:t/>
            </a:r>
            <a:endParaRPr/>
          </a:p>
        </p:txBody>
      </p:sp>
      <p:sp>
        <p:nvSpPr>
          <p:cNvPr id="324" name="Google Shape;324;p4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46"/>
          <p:cNvSpPr txBox="1"/>
          <p:nvPr>
            <p:ph idx="1" type="subTitle"/>
          </p:nvPr>
        </p:nvSpPr>
        <p:spPr>
          <a:xfrm>
            <a:off x="0" y="150950"/>
            <a:ext cx="9144000" cy="6554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Reference</a:t>
            </a:r>
            <a:endParaRPr b="1"/>
          </a:p>
          <a:p>
            <a:pPr indent="-514350" lvl="0" marL="514350" rtl="0" algn="just">
              <a:spcBef>
                <a:spcPts val="640"/>
              </a:spcBef>
              <a:spcAft>
                <a:spcPts val="0"/>
              </a:spcAft>
              <a:buClr>
                <a:srgbClr val="888888"/>
              </a:buClr>
              <a:buSzPts val="3200"/>
              <a:buNone/>
            </a:pPr>
            <a:r>
              <a:rPr lang="en-US"/>
              <a:t>class A{</a:t>
            </a:r>
            <a:endParaRPr/>
          </a:p>
          <a:p>
            <a:pPr indent="-514350" lvl="0" marL="514350" rtl="0" algn="just">
              <a:spcBef>
                <a:spcPts val="640"/>
              </a:spcBef>
              <a:spcAft>
                <a:spcPts val="0"/>
              </a:spcAft>
              <a:buClr>
                <a:srgbClr val="888888"/>
              </a:buClr>
              <a:buSzPts val="3200"/>
              <a:buNone/>
            </a:pPr>
            <a:r>
              <a:rPr lang="en-US"/>
              <a:t>//statments</a:t>
            </a:r>
            <a:endParaRPr/>
          </a:p>
          <a:p>
            <a:pPr indent="-514350" lvl="0" marL="514350" rtl="0" algn="just">
              <a:spcBef>
                <a:spcPts val="640"/>
              </a:spcBef>
              <a:spcAft>
                <a:spcPts val="0"/>
              </a:spcAft>
              <a:buClr>
                <a:srgbClr val="888888"/>
              </a:buClr>
              <a:buSzPts val="3200"/>
              <a:buNone/>
            </a:pPr>
            <a:r>
              <a:rPr lang="en-US"/>
              <a:t>}</a:t>
            </a:r>
            <a:endParaRPr/>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rPr lang="en-US"/>
              <a:t>A obj;</a:t>
            </a:r>
            <a:endParaRPr/>
          </a:p>
          <a:p>
            <a:pPr indent="-514350" lvl="0" marL="514350" rtl="0" algn="just">
              <a:spcBef>
                <a:spcPts val="640"/>
              </a:spcBef>
              <a:spcAft>
                <a:spcPts val="0"/>
              </a:spcAft>
              <a:buClr>
                <a:srgbClr val="888888"/>
              </a:buClr>
              <a:buSzPts val="3200"/>
              <a:buNone/>
            </a:pPr>
            <a:r>
              <a:rPr lang="en-US"/>
              <a:t>obj  = new A();</a:t>
            </a:r>
            <a:endParaRPr/>
          </a:p>
        </p:txBody>
      </p:sp>
      <p:sp>
        <p:nvSpPr>
          <p:cNvPr id="330" name="Google Shape;330;p4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331" name="Google Shape;331;p46"/>
          <p:cNvCxnSpPr/>
          <p:nvPr/>
        </p:nvCxnSpPr>
        <p:spPr>
          <a:xfrm flipH="1" rot="10800000">
            <a:off x="685800" y="2590800"/>
            <a:ext cx="1676400" cy="381000"/>
          </a:xfrm>
          <a:prstGeom prst="straightConnector1">
            <a:avLst/>
          </a:prstGeom>
          <a:noFill/>
          <a:ln cap="flat" cmpd="sng" w="9525">
            <a:solidFill>
              <a:srgbClr val="4A7DBA"/>
            </a:solidFill>
            <a:prstDash val="solid"/>
            <a:round/>
            <a:headEnd len="sm" w="sm" type="none"/>
            <a:tailEnd len="med" w="med" type="stealth"/>
          </a:ln>
        </p:spPr>
      </p:cxnSp>
      <p:sp>
        <p:nvSpPr>
          <p:cNvPr id="332" name="Google Shape;332;p46"/>
          <p:cNvSpPr txBox="1"/>
          <p:nvPr/>
        </p:nvSpPr>
        <p:spPr>
          <a:xfrm>
            <a:off x="2438400" y="2209800"/>
            <a:ext cx="2743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Reference</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p47"/>
          <p:cNvSpPr txBox="1"/>
          <p:nvPr>
            <p:ph idx="1" type="subTitle"/>
          </p:nvPr>
        </p:nvSpPr>
        <p:spPr>
          <a:xfrm>
            <a:off x="0" y="140850"/>
            <a:ext cx="9144000" cy="6576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solidFill>
                  <a:srgbClr val="FF0000"/>
                </a:solidFill>
              </a:rPr>
              <a:t>Interface</a:t>
            </a:r>
            <a:endParaRPr b="1">
              <a:solidFill>
                <a:srgbClr val="FF0000"/>
              </a:solidFill>
            </a:endParaRPr>
          </a:p>
          <a:p>
            <a:pPr indent="0" lvl="0" marL="0" rtl="0" algn="just">
              <a:spcBef>
                <a:spcPts val="480"/>
              </a:spcBef>
              <a:spcAft>
                <a:spcPts val="0"/>
              </a:spcAft>
              <a:buClr>
                <a:srgbClr val="888888"/>
              </a:buClr>
              <a:buSzPts val="2400"/>
              <a:buNone/>
            </a:pPr>
            <a:r>
              <a:rPr lang="en-US"/>
              <a:t>An interface can extend from one or more other interfaces, using extends keyword. Hence multiple inheritance is supported in interfaces.</a:t>
            </a:r>
            <a:endParaRPr/>
          </a:p>
          <a:p>
            <a:pPr indent="0" lvl="0" marL="0" rtl="0" algn="just">
              <a:spcBef>
                <a:spcPts val="480"/>
              </a:spcBef>
              <a:spcAft>
                <a:spcPts val="0"/>
              </a:spcAft>
              <a:buClr>
                <a:srgbClr val="888888"/>
              </a:buClr>
              <a:buSzPts val="2400"/>
              <a:buNone/>
            </a:pPr>
            <a:r>
              <a:rPr lang="en-US"/>
              <a:t>Constructors not allowed in interface</a:t>
            </a:r>
            <a:endParaRPr/>
          </a:p>
          <a:p>
            <a:pPr indent="0" lvl="0" marL="0" rtl="0" algn="just">
              <a:spcBef>
                <a:spcPts val="480"/>
              </a:spcBef>
              <a:spcAft>
                <a:spcPts val="0"/>
              </a:spcAft>
              <a:buClr>
                <a:srgbClr val="888888"/>
              </a:buClr>
              <a:buSzPts val="2400"/>
              <a:buNone/>
            </a:pPr>
            <a:r>
              <a:rPr lang="en-US"/>
              <a:t>An outer interface can be public or default. Public interface can be used in current and other packages as well.</a:t>
            </a:r>
            <a:endParaRPr/>
          </a:p>
          <a:p>
            <a:pPr indent="0" lvl="0" marL="0" rtl="0" algn="just">
              <a:spcBef>
                <a:spcPts val="480"/>
              </a:spcBef>
              <a:spcAft>
                <a:spcPts val="0"/>
              </a:spcAft>
              <a:buClr>
                <a:srgbClr val="888888"/>
              </a:buClr>
              <a:buSzPts val="2400"/>
              <a:buNone/>
            </a:pPr>
            <a:r>
              <a:t/>
            </a:r>
            <a:endParaRPr sz="2400"/>
          </a:p>
          <a:p>
            <a:pPr indent="0" lvl="0" marL="0" rtl="0" algn="just">
              <a:spcBef>
                <a:spcPts val="640"/>
              </a:spcBef>
              <a:spcAft>
                <a:spcPts val="0"/>
              </a:spcAft>
              <a:buClr>
                <a:srgbClr val="888888"/>
              </a:buClr>
              <a:buSzPts val="3200"/>
              <a:buNone/>
            </a:pPr>
            <a:r>
              <a:t/>
            </a:r>
            <a:endParaRPr/>
          </a:p>
        </p:txBody>
      </p:sp>
      <p:sp>
        <p:nvSpPr>
          <p:cNvPr id="338" name="Google Shape;338;p4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48"/>
          <p:cNvSpPr txBox="1"/>
          <p:nvPr>
            <p:ph idx="1" type="subTitle"/>
          </p:nvPr>
        </p:nvSpPr>
        <p:spPr>
          <a:xfrm>
            <a:off x="0" y="0"/>
            <a:ext cx="9144000" cy="67056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By default interface and methods declared in interface are abstract, of course they can be explicitly declared as abstract. </a:t>
            </a:r>
            <a:endParaRPr/>
          </a:p>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A single class can implement from multiple interfaces. </a:t>
            </a:r>
            <a:endParaRPr/>
          </a:p>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Interfaces play vital role, in developing loosely coupled classes.</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t/>
            </a:r>
            <a:endParaRPr/>
          </a:p>
        </p:txBody>
      </p:sp>
      <p:sp>
        <p:nvSpPr>
          <p:cNvPr id="344" name="Google Shape;344;p4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49"/>
          <p:cNvSpPr txBox="1"/>
          <p:nvPr>
            <p:ph idx="1" type="subTitle"/>
          </p:nvPr>
        </p:nvSpPr>
        <p:spPr>
          <a:xfrm>
            <a:off x="0" y="172525"/>
            <a:ext cx="9144000" cy="6533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solidFill>
                  <a:srgbClr val="FF0000"/>
                </a:solidFill>
              </a:rPr>
              <a:t>Basic advantages of Interface</a:t>
            </a:r>
            <a:endParaRPr b="1">
              <a:solidFill>
                <a:srgbClr val="FF0000"/>
              </a:solidFill>
            </a:endParaRPr>
          </a:p>
          <a:p>
            <a:pPr indent="0" lvl="0" marL="0" rtl="0" algn="just">
              <a:spcBef>
                <a:spcPts val="480"/>
              </a:spcBef>
              <a:spcAft>
                <a:spcPts val="0"/>
              </a:spcAft>
              <a:buClr>
                <a:srgbClr val="888888"/>
              </a:buClr>
              <a:buSzPts val="2400"/>
              <a:buNone/>
            </a:pPr>
            <a:r>
              <a:rPr lang="en-US"/>
              <a:t>Since java does not have header file, an interface can act like a header. So when you want to provide APIs(Application Program Interface) to your clients(who may further use your classes, etc.. in their Application) without source code, you can provide them an interface, instead of actual class.</a:t>
            </a:r>
            <a:endParaRPr/>
          </a:p>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Also, when there are multiple implementations for an interface, it is possible to dynamically switch between each implementation, in the run time.</a:t>
            </a:r>
            <a:endParaRPr/>
          </a:p>
          <a:p>
            <a:pPr indent="0" lvl="0" marL="0" rtl="0" algn="just">
              <a:spcBef>
                <a:spcPts val="640"/>
              </a:spcBef>
              <a:spcAft>
                <a:spcPts val="0"/>
              </a:spcAft>
              <a:buClr>
                <a:srgbClr val="888888"/>
              </a:buClr>
              <a:buSzPts val="3200"/>
              <a:buNone/>
            </a:pPr>
            <a:r>
              <a:t/>
            </a:r>
            <a:endParaRPr/>
          </a:p>
        </p:txBody>
      </p:sp>
      <p:sp>
        <p:nvSpPr>
          <p:cNvPr id="350" name="Google Shape;350;p4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50"/>
          <p:cNvSpPr txBox="1"/>
          <p:nvPr/>
        </p:nvSpPr>
        <p:spPr>
          <a:xfrm>
            <a:off x="0" y="131875"/>
            <a:ext cx="9144000" cy="808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17. Difference between abstract and interface</a:t>
            </a:r>
            <a:endParaRPr b="1" sz="2800"/>
          </a:p>
          <a:p>
            <a:pPr indent="0" lvl="0" marL="0" marR="0" rtl="0" algn="just">
              <a:spcBef>
                <a:spcPts val="0"/>
              </a:spcBef>
              <a:spcAft>
                <a:spcPts val="0"/>
              </a:spcAft>
              <a:buNone/>
            </a:pPr>
            <a:r>
              <a:rPr lang="en-US" sz="2800">
                <a:solidFill>
                  <a:srgbClr val="888888"/>
                </a:solidFill>
              </a:rPr>
              <a:t>Extends is used between classes</a:t>
            </a:r>
            <a:endParaRPr sz="2800">
              <a:solidFill>
                <a:srgbClr val="888888"/>
              </a:solidFill>
            </a:endParaRPr>
          </a:p>
          <a:p>
            <a:pPr indent="0" lvl="0" marL="0" marR="0" rtl="0" algn="just">
              <a:spcBef>
                <a:spcPts val="0"/>
              </a:spcBef>
              <a:spcAft>
                <a:spcPts val="0"/>
              </a:spcAft>
              <a:buNone/>
            </a:pPr>
            <a:r>
              <a:rPr lang="en-US" sz="2800">
                <a:solidFill>
                  <a:srgbClr val="888888"/>
                </a:solidFill>
              </a:rPr>
              <a:t>Implements is used between an interface and a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NOTE: An interface and methods declared in interface are abstract by default. Hence mentioning abstract keyword for them makes no difference.</a:t>
            </a:r>
            <a:endParaRPr sz="2800">
              <a:solidFill>
                <a:srgbClr val="888888"/>
              </a:solidFill>
            </a:endParaRPr>
          </a:p>
          <a:p>
            <a:pPr indent="0" lvl="0" marL="0" marR="0" rtl="0" algn="just">
              <a:spcBef>
                <a:spcPts val="0"/>
              </a:spcBef>
              <a:spcAft>
                <a:spcPts val="0"/>
              </a:spcAft>
              <a:buNone/>
            </a:pPr>
            <a:r>
              <a:rPr lang="en-US" sz="2800">
                <a:solidFill>
                  <a:srgbClr val="888888"/>
                </a:solidFill>
              </a:rPr>
              <a:t>An interface cannot have constructor, private, protected members.</a:t>
            </a:r>
            <a:endParaRPr sz="2800">
              <a:solidFill>
                <a:srgbClr val="888888"/>
              </a:solidFill>
            </a:endParaRPr>
          </a:p>
          <a:p>
            <a:pPr indent="0" lvl="0" marL="0" marR="0" rtl="0" algn="just">
              <a:spcBef>
                <a:spcPts val="0"/>
              </a:spcBef>
              <a:spcAft>
                <a:spcPts val="0"/>
              </a:spcAft>
              <a:buNone/>
            </a:pPr>
            <a:r>
              <a:rPr lang="en-US" sz="2800">
                <a:solidFill>
                  <a:srgbClr val="888888"/>
                </a:solidFill>
              </a:rPr>
              <a:t>An interface is a pure abstract class.</a:t>
            </a:r>
            <a:endParaRPr sz="2800">
              <a:solidFill>
                <a:srgbClr val="888888"/>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p:txBody>
      </p:sp>
      <p:sp>
        <p:nvSpPr>
          <p:cNvPr id="357" name="Google Shape;357;p50"/>
          <p:cNvSpPr txBox="1"/>
          <p:nvPr/>
        </p:nvSpPr>
        <p:spPr>
          <a:xfrm>
            <a:off x="152400" y="1154668"/>
            <a:ext cx="7924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51"/>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700">
                <a:solidFill>
                  <a:srgbClr val="FF0000"/>
                </a:solidFill>
              </a:rPr>
              <a:t>18. interface inheritance</a:t>
            </a:r>
            <a:endParaRPr b="1" sz="2700">
              <a:solidFill>
                <a:schemeClr val="dk1"/>
              </a:solidFill>
            </a:endParaRPr>
          </a:p>
          <a:p>
            <a:pPr indent="0" lvl="0" marL="0" marR="0" rtl="0" algn="l">
              <a:spcBef>
                <a:spcPts val="0"/>
              </a:spcBef>
              <a:spcAft>
                <a:spcPts val="0"/>
              </a:spcAft>
              <a:buNone/>
            </a:pPr>
            <a:r>
              <a:t/>
            </a:r>
            <a:endParaRPr sz="1700">
              <a:solidFill>
                <a:schemeClr val="dk1"/>
              </a:solidFill>
            </a:endParaRPr>
          </a:p>
          <a:p>
            <a:pPr indent="0" lvl="0" marL="0" marR="0" rtl="0" algn="just">
              <a:spcBef>
                <a:spcPts val="0"/>
              </a:spcBef>
              <a:spcAft>
                <a:spcPts val="0"/>
              </a:spcAft>
              <a:buNone/>
            </a:pPr>
            <a:r>
              <a:rPr lang="en-US" sz="2700">
                <a:solidFill>
                  <a:srgbClr val="888888"/>
                </a:solidFill>
              </a:rPr>
              <a:t>One interface can be extended from one or more interfaces, hence multiple inheritance is supported in Java.</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A{</a:t>
            </a:r>
            <a:endParaRPr sz="2700">
              <a:solidFill>
                <a:srgbClr val="888888"/>
              </a:solidFill>
            </a:endParaRPr>
          </a:p>
          <a:p>
            <a:pPr indent="0" lvl="0" marL="0" marR="0" rtl="0" algn="just">
              <a:spcBef>
                <a:spcPts val="0"/>
              </a:spcBef>
              <a:spcAft>
                <a:spcPts val="0"/>
              </a:spcAft>
              <a:buNone/>
            </a:pPr>
            <a:r>
              <a:rPr lang="en-US" sz="2700">
                <a:solidFill>
                  <a:srgbClr val="888888"/>
                </a:solidFill>
              </a:rPr>
              <a:t>//methods or data members declaration</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B{</a:t>
            </a:r>
            <a:endParaRPr sz="2700">
              <a:solidFill>
                <a:srgbClr val="888888"/>
              </a:solidFill>
            </a:endParaRPr>
          </a:p>
          <a:p>
            <a:pPr indent="0" lvl="0" marL="0" marR="0" rtl="0" algn="just">
              <a:spcBef>
                <a:spcPts val="0"/>
              </a:spcBef>
              <a:spcAft>
                <a:spcPts val="0"/>
              </a:spcAft>
              <a:buNone/>
            </a:pPr>
            <a:r>
              <a:rPr lang="en-US" sz="2700">
                <a:solidFill>
                  <a:srgbClr val="888888"/>
                </a:solidFill>
              </a:rPr>
              <a:t>//methods or data members declaration</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interface C extends A,B{</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0" y="228601"/>
            <a:ext cx="9144000" cy="6740307"/>
          </a:xfrm>
          <a:prstGeom prst="rect">
            <a:avLst/>
          </a:prstGeom>
          <a:noFill/>
          <a:ln>
            <a:noFill/>
          </a:ln>
        </p:spPr>
        <p:txBody>
          <a:bodyPr anchorCtr="0" anchor="t" bIns="45700" lIns="91425" spcFirstLastPara="1" rIns="91425" wrap="square" tIns="45700">
            <a:noAutofit/>
          </a:bodyPr>
          <a:lstStyle/>
          <a:p>
            <a:pPr indent="-406400" lvl="0" marL="457200" marR="0" rtl="0" algn="just">
              <a:spcBef>
                <a:spcPts val="0"/>
              </a:spcBef>
              <a:spcAft>
                <a:spcPts val="0"/>
              </a:spcAft>
              <a:buClr>
                <a:srgbClr val="FF0000"/>
              </a:buClr>
              <a:buSzPts val="2800"/>
              <a:buAutoNum type="arabicPeriod"/>
            </a:pPr>
            <a:r>
              <a:rPr b="1" lang="en-US" sz="2800">
                <a:solidFill>
                  <a:srgbClr val="FF0000"/>
                </a:solidFill>
              </a:rPr>
              <a:t>Composition Relationship</a:t>
            </a:r>
            <a:endParaRPr sz="1800">
              <a:solidFill>
                <a:schemeClr val="dk1"/>
              </a:solidFill>
            </a:endParaRPr>
          </a:p>
          <a:p>
            <a:pPr indent="0" lvl="0" marL="0" marR="0" rtl="0" algn="just">
              <a:spcBef>
                <a:spcPts val="0"/>
              </a:spcBef>
              <a:spcAft>
                <a:spcPts val="0"/>
              </a:spcAft>
              <a:buNone/>
            </a:pPr>
            <a:r>
              <a:rPr i="0" lang="en-US" sz="2900" u="none" cap="none" strike="noStrike">
                <a:solidFill>
                  <a:srgbClr val="888888"/>
                </a:solidFill>
              </a:rPr>
              <a:t>Below are the relationships that can exist between classes</a:t>
            </a:r>
            <a:endParaRPr sz="2900">
              <a:solidFill>
                <a:srgbClr val="888888"/>
              </a:solidFill>
            </a:endParaRPr>
          </a:p>
          <a:p>
            <a:pPr indent="0" lvl="0" marL="0" marR="0" rtl="0" algn="just">
              <a:spcBef>
                <a:spcPts val="0"/>
              </a:spcBef>
              <a:spcAft>
                <a:spcPts val="0"/>
              </a:spcAft>
              <a:buNone/>
            </a:pPr>
            <a:r>
              <a:rPr b="1" lang="en-US" sz="2900">
                <a:solidFill>
                  <a:srgbClr val="888888"/>
                </a:solidFill>
              </a:rPr>
              <a:t>1.Composition</a:t>
            </a:r>
            <a:r>
              <a:rPr lang="en-US" sz="2900">
                <a:solidFill>
                  <a:srgbClr val="888888"/>
                </a:solidFill>
              </a:rPr>
              <a:t> or </a:t>
            </a:r>
            <a:r>
              <a:rPr b="1" lang="en-US" sz="2900">
                <a:solidFill>
                  <a:srgbClr val="888888"/>
                </a:solidFill>
              </a:rPr>
              <a:t>has a </a:t>
            </a:r>
            <a:r>
              <a:rPr lang="en-US" sz="2900">
                <a:solidFill>
                  <a:srgbClr val="888888"/>
                </a:solidFill>
              </a:rPr>
              <a:t>or </a:t>
            </a:r>
            <a:r>
              <a:rPr b="1" lang="en-US" sz="2900">
                <a:solidFill>
                  <a:srgbClr val="888888"/>
                </a:solidFill>
              </a:rPr>
              <a:t>Container</a:t>
            </a:r>
            <a:r>
              <a:rPr lang="en-US" sz="2900">
                <a:solidFill>
                  <a:srgbClr val="888888"/>
                </a:solidFill>
              </a:rPr>
              <a:t> relationship :</a:t>
            </a:r>
            <a:endParaRPr sz="2900">
              <a:solidFill>
                <a:srgbClr val="888888"/>
              </a:solidFill>
            </a:endParaRPr>
          </a:p>
          <a:p>
            <a:pPr indent="0" lvl="0" marL="0" marR="0" rtl="0" algn="just">
              <a:spcBef>
                <a:spcPts val="0"/>
              </a:spcBef>
              <a:spcAft>
                <a:spcPts val="0"/>
              </a:spcAft>
              <a:buNone/>
            </a:pPr>
            <a:r>
              <a:rPr i="1" lang="en-US" sz="2900">
                <a:solidFill>
                  <a:srgbClr val="888888"/>
                </a:solidFill>
              </a:rPr>
              <a:t>class Employee{</a:t>
            </a:r>
            <a:endParaRPr sz="2900">
              <a:solidFill>
                <a:srgbClr val="888888"/>
              </a:solidFill>
            </a:endParaRPr>
          </a:p>
          <a:p>
            <a:pPr indent="0" lvl="0" marL="0" marR="0" rtl="0" algn="just">
              <a:spcBef>
                <a:spcPts val="0"/>
              </a:spcBef>
              <a:spcAft>
                <a:spcPts val="0"/>
              </a:spcAft>
              <a:buNone/>
            </a:pPr>
            <a:r>
              <a:rPr i="1" lang="en-US" sz="2900">
                <a:solidFill>
                  <a:srgbClr val="888888"/>
                </a:solidFill>
              </a:rPr>
              <a:t>int I;</a:t>
            </a:r>
            <a:endParaRPr sz="2900">
              <a:solidFill>
                <a:srgbClr val="888888"/>
              </a:solidFill>
            </a:endParaRPr>
          </a:p>
          <a:p>
            <a:pPr indent="0" lvl="0" marL="0" marR="0" rtl="0" algn="just">
              <a:spcBef>
                <a:spcPts val="0"/>
              </a:spcBef>
              <a:spcAft>
                <a:spcPts val="0"/>
              </a:spcAft>
              <a:buNone/>
            </a:pPr>
            <a:r>
              <a:rPr i="1" lang="en-US" sz="2900">
                <a:solidFill>
                  <a:srgbClr val="FF0000"/>
                </a:solidFill>
              </a:rPr>
              <a:t>Address obj;   / /Address is another class</a:t>
            </a:r>
            <a:endParaRPr i="1" sz="2900">
              <a:solidFill>
                <a:schemeClr val="dk1"/>
              </a:solidFill>
            </a:endParaRPr>
          </a:p>
          <a:p>
            <a:pPr indent="0" lvl="0" marL="0" marR="0" rtl="0" algn="just">
              <a:spcBef>
                <a:spcPts val="0"/>
              </a:spcBef>
              <a:spcAft>
                <a:spcPts val="0"/>
              </a:spcAft>
              <a:buNone/>
            </a:pPr>
            <a:r>
              <a:rPr i="1" lang="en-US" sz="2900">
                <a:solidFill>
                  <a:srgbClr val="888888"/>
                </a:solidFill>
              </a:rPr>
              <a:t>void met1(){ </a:t>
            </a:r>
            <a:endParaRPr sz="2900">
              <a:solidFill>
                <a:srgbClr val="888888"/>
              </a:solidFill>
            </a:endParaRPr>
          </a:p>
          <a:p>
            <a:pPr indent="0" lvl="0" marL="0" marR="0" rtl="0" algn="just">
              <a:spcBef>
                <a:spcPts val="0"/>
              </a:spcBef>
              <a:spcAft>
                <a:spcPts val="0"/>
              </a:spcAft>
              <a:buNone/>
            </a:pPr>
            <a:r>
              <a:rPr i="1" lang="en-US" sz="2900">
                <a:solidFill>
                  <a:srgbClr val="888888"/>
                </a:solidFill>
              </a:rPr>
              <a:t>//…statements</a:t>
            </a:r>
            <a:endParaRPr sz="2900">
              <a:solidFill>
                <a:srgbClr val="888888"/>
              </a:solidFill>
            </a:endParaRPr>
          </a:p>
          <a:p>
            <a:pPr indent="0" lvl="0" marL="0" marR="0" rtl="0" algn="just">
              <a:spcBef>
                <a:spcPts val="0"/>
              </a:spcBef>
              <a:spcAft>
                <a:spcPts val="0"/>
              </a:spcAft>
              <a:buNone/>
            </a:pPr>
            <a:r>
              <a:rPr i="1" lang="en-US" sz="2900">
                <a:solidFill>
                  <a:srgbClr val="888888"/>
                </a:solidFill>
              </a:rPr>
              <a:t>}</a:t>
            </a:r>
            <a:endParaRPr sz="2900">
              <a:solidFill>
                <a:srgbClr val="888888"/>
              </a:solidFill>
            </a:endParaRPr>
          </a:p>
          <a:p>
            <a:pPr indent="0" lvl="0" marL="0" marR="0" rtl="0" algn="just">
              <a:spcBef>
                <a:spcPts val="0"/>
              </a:spcBef>
              <a:spcAft>
                <a:spcPts val="0"/>
              </a:spcAft>
              <a:buNone/>
            </a:pPr>
            <a:r>
              <a:rPr i="1" lang="en-US" sz="2900">
                <a:solidFill>
                  <a:srgbClr val="888888"/>
                </a:solidFill>
              </a:rPr>
              <a:t>}</a:t>
            </a:r>
            <a:endParaRPr sz="2900">
              <a:solidFill>
                <a:srgbClr val="888888"/>
              </a:solidFill>
            </a:endParaRPr>
          </a:p>
          <a:p>
            <a:pPr indent="0" lvl="0" marL="0" marR="0" rtl="0" algn="just">
              <a:spcBef>
                <a:spcPts val="0"/>
              </a:spcBef>
              <a:spcAft>
                <a:spcPts val="0"/>
              </a:spcAft>
              <a:buNone/>
            </a:pPr>
            <a:r>
              <a:rPr lang="en-US" sz="2900">
                <a:solidFill>
                  <a:srgbClr val="888888"/>
                </a:solidFill>
              </a:rPr>
              <a:t>Above is has a relationship between class </a:t>
            </a:r>
            <a:r>
              <a:rPr i="1" lang="en-US" sz="2900">
                <a:solidFill>
                  <a:srgbClr val="888888"/>
                </a:solidFill>
              </a:rPr>
              <a:t>Employee</a:t>
            </a:r>
            <a:r>
              <a:rPr lang="en-US" sz="2900">
                <a:solidFill>
                  <a:srgbClr val="888888"/>
                </a:solidFill>
              </a:rPr>
              <a:t> and class</a:t>
            </a:r>
            <a:r>
              <a:rPr i="1" lang="en-US" sz="2900">
                <a:solidFill>
                  <a:srgbClr val="888888"/>
                </a:solidFill>
              </a:rPr>
              <a:t> </a:t>
            </a:r>
            <a:r>
              <a:rPr i="1" lang="en-US" sz="2900">
                <a:solidFill>
                  <a:srgbClr val="FF0000"/>
                </a:solidFill>
              </a:rPr>
              <a:t>Address</a:t>
            </a:r>
            <a:r>
              <a:rPr lang="en-US" sz="2900">
                <a:solidFill>
                  <a:srgbClr val="888888"/>
                </a:solidFill>
              </a:rPr>
              <a:t>, i..e class </a:t>
            </a:r>
            <a:r>
              <a:rPr i="1" lang="en-US" sz="2900">
                <a:solidFill>
                  <a:srgbClr val="888888"/>
                </a:solidFill>
              </a:rPr>
              <a:t>Employee</a:t>
            </a:r>
            <a:r>
              <a:rPr lang="en-US" sz="2900">
                <a:solidFill>
                  <a:srgbClr val="888888"/>
                </a:solidFill>
              </a:rPr>
              <a:t> has  class </a:t>
            </a:r>
            <a:r>
              <a:rPr i="1" lang="en-US" sz="2900">
                <a:solidFill>
                  <a:srgbClr val="FF0000"/>
                </a:solidFill>
              </a:rPr>
              <a:t>Address </a:t>
            </a:r>
            <a:endParaRPr sz="2900">
              <a:solidFill>
                <a:srgbClr val="FF0000"/>
              </a:solidFill>
            </a:endParaRPr>
          </a:p>
          <a:p>
            <a:pPr indent="0" lvl="0" marL="0" marR="0" rtl="0" algn="just">
              <a:spcBef>
                <a:spcPts val="0"/>
              </a:spcBef>
              <a:spcAft>
                <a:spcPts val="0"/>
              </a:spcAft>
              <a:buNone/>
            </a:pPr>
            <a:r>
              <a:t/>
            </a:r>
            <a:endParaRPr sz="2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52"/>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19. extends and implements</a:t>
            </a:r>
            <a:endParaRPr b="1" sz="2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just">
              <a:spcBef>
                <a:spcPts val="0"/>
              </a:spcBef>
              <a:spcAft>
                <a:spcPts val="0"/>
              </a:spcAft>
              <a:buNone/>
            </a:pPr>
            <a:r>
              <a:rPr lang="en-US" sz="2800">
                <a:solidFill>
                  <a:srgbClr val="888888"/>
                </a:solidFill>
              </a:rPr>
              <a:t>A class can extend another class and implement one or more interfaces</a:t>
            </a:r>
            <a:endParaRPr sz="2800">
              <a:solidFill>
                <a:srgbClr val="888888"/>
              </a:solidFill>
            </a:endParaRPr>
          </a:p>
          <a:p>
            <a:pPr indent="0" lvl="0" marL="0" marR="0" rtl="0" algn="just">
              <a:spcBef>
                <a:spcPts val="0"/>
              </a:spcBef>
              <a:spcAft>
                <a:spcPts val="0"/>
              </a:spcAft>
              <a:buNone/>
            </a:pPr>
            <a:r>
              <a:rPr lang="en-US" sz="2500">
                <a:solidFill>
                  <a:srgbClr val="888888"/>
                </a:solidFill>
              </a:rPr>
              <a:t>class A{</a:t>
            </a:r>
            <a:endParaRPr sz="2500">
              <a:solidFill>
                <a:srgbClr val="888888"/>
              </a:solidFill>
            </a:endParaRPr>
          </a:p>
          <a:p>
            <a:pPr indent="0" lvl="0" marL="0" marR="0" rtl="0" algn="just">
              <a:spcBef>
                <a:spcPts val="0"/>
              </a:spcBef>
              <a:spcAft>
                <a:spcPts val="0"/>
              </a:spcAft>
              <a:buNone/>
            </a:pPr>
            <a:r>
              <a:rPr lang="en-US" sz="2500">
                <a:solidFill>
                  <a:srgbClr val="888888"/>
                </a:solidFill>
              </a:rPr>
              <a:t>//methods or data members declaration</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t/>
            </a:r>
            <a:endParaRPr sz="2500">
              <a:solidFill>
                <a:srgbClr val="888888"/>
              </a:solidFill>
            </a:endParaRPr>
          </a:p>
          <a:p>
            <a:pPr indent="0" lvl="0" marL="0" marR="0" rtl="0" algn="just">
              <a:spcBef>
                <a:spcPts val="0"/>
              </a:spcBef>
              <a:spcAft>
                <a:spcPts val="0"/>
              </a:spcAft>
              <a:buNone/>
            </a:pPr>
            <a:r>
              <a:rPr lang="en-US" sz="2500">
                <a:solidFill>
                  <a:srgbClr val="888888"/>
                </a:solidFill>
              </a:rPr>
              <a:t>interface B{</a:t>
            </a:r>
            <a:endParaRPr sz="2500">
              <a:solidFill>
                <a:srgbClr val="888888"/>
              </a:solidFill>
            </a:endParaRPr>
          </a:p>
          <a:p>
            <a:pPr indent="0" lvl="0" marL="0" marR="0" rtl="0" algn="just">
              <a:spcBef>
                <a:spcPts val="0"/>
              </a:spcBef>
              <a:spcAft>
                <a:spcPts val="0"/>
              </a:spcAft>
              <a:buNone/>
            </a:pPr>
            <a:r>
              <a:rPr lang="en-US" sz="2500">
                <a:solidFill>
                  <a:srgbClr val="888888"/>
                </a:solidFill>
              </a:rPr>
              <a:t>//methods or data members declaration</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rPr lang="en-US" sz="2500">
                <a:solidFill>
                  <a:srgbClr val="888888"/>
                </a:solidFill>
              </a:rPr>
              <a:t>interface C{</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a:p>
            <a:pPr indent="0" lvl="0" marL="0" marR="0" rtl="0" algn="just">
              <a:spcBef>
                <a:spcPts val="0"/>
              </a:spcBef>
              <a:spcAft>
                <a:spcPts val="0"/>
              </a:spcAft>
              <a:buNone/>
            </a:pPr>
            <a:r>
              <a:t/>
            </a:r>
            <a:endParaRPr sz="2500">
              <a:solidFill>
                <a:srgbClr val="888888"/>
              </a:solidFill>
            </a:endParaRPr>
          </a:p>
          <a:p>
            <a:pPr indent="0" lvl="0" marL="0" marR="0" rtl="0" algn="just">
              <a:spcBef>
                <a:spcPts val="0"/>
              </a:spcBef>
              <a:spcAft>
                <a:spcPts val="0"/>
              </a:spcAft>
              <a:buNone/>
            </a:pPr>
            <a:r>
              <a:rPr lang="en-US" sz="2500">
                <a:solidFill>
                  <a:srgbClr val="888888"/>
                </a:solidFill>
              </a:rPr>
              <a:t>class D extends A implements B,C{</a:t>
            </a:r>
            <a:endParaRPr sz="2500">
              <a:solidFill>
                <a:srgbClr val="888888"/>
              </a:solidFill>
            </a:endParaRPr>
          </a:p>
          <a:p>
            <a:pPr indent="0" lvl="0" marL="0" marR="0" rtl="0" algn="just">
              <a:spcBef>
                <a:spcPts val="0"/>
              </a:spcBef>
              <a:spcAft>
                <a:spcPts val="0"/>
              </a:spcAft>
              <a:buNone/>
            </a:pPr>
            <a:r>
              <a:rPr lang="en-US" sz="2500">
                <a:solidFill>
                  <a:srgbClr val="888888"/>
                </a:solidFill>
              </a:rPr>
              <a:t>}</a:t>
            </a:r>
            <a:endParaRPr sz="2500">
              <a:solidFill>
                <a:srgbClr val="88888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53"/>
          <p:cNvSpPr txBox="1"/>
          <p:nvPr/>
        </p:nvSpPr>
        <p:spPr>
          <a:xfrm>
            <a:off x="0" y="207825"/>
            <a:ext cx="9144000" cy="63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20</a:t>
            </a:r>
            <a:r>
              <a:rPr b="1" lang="en-US" sz="2800">
                <a:solidFill>
                  <a:srgbClr val="FF0000"/>
                </a:solidFill>
              </a:rPr>
              <a:t>. Immutable objects</a:t>
            </a:r>
            <a:endParaRPr b="1"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lang="en-US" sz="2800">
                <a:solidFill>
                  <a:srgbClr val="888888"/>
                </a:solidFill>
              </a:rPr>
              <a:t>Immutable objects are the objects whose state cannot be modified. As known state of object is the values held by data members of the class.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lang="en-US" sz="2800">
                <a:solidFill>
                  <a:srgbClr val="888888"/>
                </a:solidFill>
              </a:rPr>
              <a:t>All below rules need to be applied</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Make class final</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Make all data members final, initialize them only in constructor and do not update them anywhere else</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Do not use Setter methods</a:t>
            </a:r>
            <a:endParaRPr sz="2800">
              <a:solidFill>
                <a:srgbClr val="888888"/>
              </a:solidFill>
            </a:endParaRPr>
          </a:p>
          <a:p>
            <a:pPr indent="-406400" lvl="0" marL="457200" marR="0" rtl="0" algn="just">
              <a:spcBef>
                <a:spcPts val="0"/>
              </a:spcBef>
              <a:spcAft>
                <a:spcPts val="0"/>
              </a:spcAft>
              <a:buClr>
                <a:srgbClr val="888888"/>
              </a:buClr>
              <a:buSzPts val="2800"/>
              <a:buAutoNum type="arabicPeriod"/>
            </a:pPr>
            <a:r>
              <a:rPr lang="en-US" sz="2800">
                <a:solidFill>
                  <a:srgbClr val="888888"/>
                </a:solidFill>
              </a:rPr>
              <a:t>Incase you need to change the state of object in any method, create new copy and return.</a:t>
            </a:r>
            <a:endParaRPr sz="2800">
              <a:solidFill>
                <a:srgbClr val="888888"/>
              </a:solidFill>
            </a:endParaRPr>
          </a:p>
          <a:p>
            <a:pPr indent="0" lvl="0" marL="457200" marR="0" rtl="0" algn="just">
              <a:spcBef>
                <a:spcPts val="0"/>
              </a:spcBef>
              <a:spcAft>
                <a:spcPts val="0"/>
              </a:spcAft>
              <a:buNone/>
            </a:pPr>
            <a:r>
              <a:t/>
            </a:r>
            <a:endParaRPr sz="2800">
              <a:solidFill>
                <a:srgbClr val="88888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54"/>
          <p:cNvSpPr txBox="1"/>
          <p:nvPr/>
        </p:nvSpPr>
        <p:spPr>
          <a:xfrm>
            <a:off x="0" y="228600"/>
            <a:ext cx="88392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rPr>
              <a:t>Java Reflection</a:t>
            </a:r>
            <a:endParaRPr sz="2800"/>
          </a:p>
          <a:p>
            <a:pPr indent="0" lvl="0" marL="0" marR="0" rtl="0" algn="l">
              <a:spcBef>
                <a:spcPts val="0"/>
              </a:spcBef>
              <a:spcAft>
                <a:spcPts val="0"/>
              </a:spcAft>
              <a:buNone/>
            </a:pPr>
            <a:r>
              <a:rPr lang="en-US" sz="2800">
                <a:solidFill>
                  <a:schemeClr val="dk1"/>
                </a:solidFill>
              </a:rPr>
              <a:t>Reflection is a feature in Java, using which it is possible to analyze characteristics of any object or class during run time. It is possible to find number of constructors, methods etc… and even invoke the methods, during run time. This feature may be useful to load a library and analyze, dynamically  during run time.</a:t>
            </a:r>
            <a:endParaRPr sz="2800"/>
          </a:p>
          <a:p>
            <a:pPr indent="0" lvl="0" marL="0" marR="0" rtl="0" algn="l">
              <a:spcBef>
                <a:spcPts val="0"/>
              </a:spcBef>
              <a:spcAft>
                <a:spcPts val="0"/>
              </a:spcAft>
              <a:buNone/>
            </a:pPr>
            <a:r>
              <a:t/>
            </a:r>
            <a:endParaRPr sz="2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55"/>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384" name="Google Shape;384;p55"/>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385" name="Google Shape;385;p5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nvSpPr>
        <p:spPr>
          <a:xfrm>
            <a:off x="166550" y="228600"/>
            <a:ext cx="89775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Composition/Container/has-a Relationship</a:t>
            </a:r>
            <a:endParaRPr sz="1800">
              <a:solidFill>
                <a:schemeClr val="dk1"/>
              </a:solidFill>
            </a:endParaRPr>
          </a:p>
          <a:p>
            <a:pPr indent="0" lvl="0" marL="0" marR="0" rtl="0" algn="just">
              <a:spcBef>
                <a:spcPts val="0"/>
              </a:spcBef>
              <a:spcAft>
                <a:spcPts val="0"/>
              </a:spcAft>
              <a:buNone/>
            </a:pPr>
            <a:r>
              <a:t/>
            </a:r>
            <a:endParaRPr sz="2900">
              <a:solidFill>
                <a:srgbClr val="FF0000"/>
              </a:solidFill>
            </a:endParaRPr>
          </a:p>
          <a:p>
            <a:pPr indent="0" lvl="0" marL="0" marR="0" rtl="0" algn="just">
              <a:spcBef>
                <a:spcPts val="0"/>
              </a:spcBef>
              <a:spcAft>
                <a:spcPts val="0"/>
              </a:spcAft>
              <a:buNone/>
            </a:pPr>
            <a:r>
              <a:t/>
            </a:r>
            <a:endParaRPr sz="2900"/>
          </a:p>
        </p:txBody>
      </p:sp>
      <p:pic>
        <p:nvPicPr>
          <p:cNvPr id="79" name="Google Shape;79;p17"/>
          <p:cNvPicPr preferRelativeResize="0"/>
          <p:nvPr/>
        </p:nvPicPr>
        <p:blipFill>
          <a:blip r:embed="rId4">
            <a:alphaModFix/>
          </a:blip>
          <a:stretch>
            <a:fillRect/>
          </a:stretch>
        </p:blipFill>
        <p:spPr>
          <a:xfrm>
            <a:off x="1171575" y="1266825"/>
            <a:ext cx="6800850" cy="43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nvSpPr>
        <p:spPr>
          <a:xfrm>
            <a:off x="0" y="-152400"/>
            <a:ext cx="91440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b="1" lang="en-US" sz="2800">
                <a:solidFill>
                  <a:srgbClr val="FF0000"/>
                </a:solidFill>
              </a:rPr>
              <a:t>2. </a:t>
            </a:r>
            <a:r>
              <a:rPr b="1" lang="en-US" sz="2800">
                <a:solidFill>
                  <a:srgbClr val="FF0000"/>
                </a:solidFill>
              </a:rPr>
              <a:t>Inheritance Relationship:</a:t>
            </a:r>
            <a:endParaRPr sz="2800"/>
          </a:p>
          <a:p>
            <a:pPr indent="0" lvl="0" marL="0" marR="0" rtl="0" algn="just">
              <a:spcBef>
                <a:spcPts val="0"/>
              </a:spcBef>
              <a:spcAft>
                <a:spcPts val="0"/>
              </a:spcAft>
              <a:buNone/>
            </a:pPr>
            <a:r>
              <a:rPr lang="en-US" sz="2800">
                <a:solidFill>
                  <a:srgbClr val="888888"/>
                </a:solidFill>
              </a:rPr>
              <a:t>Another relationship that can exist between classes is Inheritance relationship.</a:t>
            </a:r>
            <a:endParaRPr sz="2800">
              <a:solidFill>
                <a:srgbClr val="888888"/>
              </a:solidFill>
            </a:endParaRPr>
          </a:p>
          <a:p>
            <a:pPr indent="0" lvl="0" marL="0" marR="0" rtl="0" algn="just">
              <a:spcBef>
                <a:spcPts val="0"/>
              </a:spcBef>
              <a:spcAft>
                <a:spcPts val="0"/>
              </a:spcAft>
              <a:buNone/>
            </a:pPr>
            <a:r>
              <a:rPr lang="en-US" sz="2800">
                <a:solidFill>
                  <a:srgbClr val="888888"/>
                </a:solidFill>
              </a:rPr>
              <a:t>One class inherits data members  and member methods of another class.</a:t>
            </a:r>
            <a:endParaRPr sz="2800">
              <a:solidFill>
                <a:srgbClr val="888888"/>
              </a:solidFill>
            </a:endParaRPr>
          </a:p>
          <a:p>
            <a:pPr indent="0" lvl="0" marL="0" marR="0" rtl="0" algn="just">
              <a:spcBef>
                <a:spcPts val="0"/>
              </a:spcBef>
              <a:spcAft>
                <a:spcPts val="0"/>
              </a:spcAft>
              <a:buNone/>
            </a:pPr>
            <a:r>
              <a:rPr lang="en-US" sz="2800">
                <a:solidFill>
                  <a:srgbClr val="888888"/>
                </a:solidFill>
              </a:rPr>
              <a:t>Inheritance is also called </a:t>
            </a:r>
            <a:r>
              <a:rPr lang="en-US" sz="2800">
                <a:solidFill>
                  <a:srgbClr val="FF0000"/>
                </a:solidFill>
              </a:rPr>
              <a:t>is-a</a:t>
            </a:r>
            <a:r>
              <a:rPr lang="en-US" sz="2800">
                <a:solidFill>
                  <a:schemeClr val="dk1"/>
                </a:solidFill>
              </a:rPr>
              <a:t> </a:t>
            </a:r>
            <a:r>
              <a:rPr lang="en-US" sz="2800">
                <a:solidFill>
                  <a:srgbClr val="888888"/>
                </a:solidFill>
              </a:rPr>
              <a:t>relationship. Or</a:t>
            </a:r>
            <a:r>
              <a:rPr lang="en-US" sz="2800">
                <a:solidFill>
                  <a:schemeClr val="dk1"/>
                </a:solidFill>
              </a:rPr>
              <a:t> </a:t>
            </a:r>
            <a:r>
              <a:rPr lang="en-US" sz="2800">
                <a:solidFill>
                  <a:srgbClr val="FF0000"/>
                </a:solidFill>
              </a:rPr>
              <a:t>Generalization</a:t>
            </a:r>
            <a:r>
              <a:rPr lang="en-US" sz="2800"/>
              <a:t>. </a:t>
            </a:r>
            <a:r>
              <a:rPr lang="en-US" sz="2800">
                <a:solidFill>
                  <a:srgbClr val="FF0000"/>
                </a:solidFill>
              </a:rPr>
              <a:t>extends</a:t>
            </a:r>
            <a:r>
              <a:rPr lang="en-US" sz="2800">
                <a:solidFill>
                  <a:schemeClr val="dk1"/>
                </a:solidFill>
              </a:rPr>
              <a:t> </a:t>
            </a:r>
            <a:r>
              <a:rPr lang="en-US" sz="2800">
                <a:solidFill>
                  <a:srgbClr val="888888"/>
                </a:solidFill>
              </a:rPr>
              <a:t>keyword is used in inheritance</a:t>
            </a:r>
            <a:endParaRPr sz="2800">
              <a:solidFill>
                <a:srgbClr val="888888"/>
              </a:solidFill>
            </a:endParaRPr>
          </a:p>
          <a:p>
            <a:pPr indent="0" lvl="0" marL="0" marR="0" rtl="0" algn="just">
              <a:spcBef>
                <a:spcPts val="0"/>
              </a:spcBef>
              <a:spcAft>
                <a:spcPts val="0"/>
              </a:spcAft>
              <a:buNone/>
            </a:pPr>
            <a:r>
              <a:rPr lang="en-US" sz="2800">
                <a:solidFill>
                  <a:srgbClr val="888888"/>
                </a:solidFill>
              </a:rPr>
              <a:t>Class which is being inherited/derived is called Base </a:t>
            </a:r>
            <a:endParaRPr sz="2800">
              <a:solidFill>
                <a:srgbClr val="888888"/>
              </a:solidFill>
            </a:endParaRPr>
          </a:p>
          <a:p>
            <a:pPr indent="0" lvl="0" marL="0" marR="0" rtl="0" algn="just">
              <a:spcBef>
                <a:spcPts val="0"/>
              </a:spcBef>
              <a:spcAft>
                <a:spcPts val="0"/>
              </a:spcAft>
              <a:buNone/>
            </a:pPr>
            <a:r>
              <a:rPr lang="en-US" sz="2800">
                <a:solidFill>
                  <a:srgbClr val="888888"/>
                </a:solidFill>
              </a:rPr>
              <a:t>class or Parent class or Super class.</a:t>
            </a:r>
            <a:endParaRPr sz="2800">
              <a:solidFill>
                <a:srgbClr val="888888"/>
              </a:solidFill>
            </a:endParaRPr>
          </a:p>
          <a:p>
            <a:pPr indent="0" lvl="0" marL="0" marR="0" rtl="0" algn="just">
              <a:spcBef>
                <a:spcPts val="0"/>
              </a:spcBef>
              <a:spcAft>
                <a:spcPts val="0"/>
              </a:spcAft>
              <a:buNone/>
            </a:pPr>
            <a:r>
              <a:rPr lang="en-US" sz="2800">
                <a:solidFill>
                  <a:srgbClr val="888888"/>
                </a:solidFill>
              </a:rPr>
              <a:t>Class which inherits from Base class is called Derived class or Child class or Sub class.</a:t>
            </a:r>
            <a:endParaRPr sz="2800">
              <a:solidFill>
                <a:srgbClr val="888888"/>
              </a:solidFill>
            </a:endParaRPr>
          </a:p>
          <a:p>
            <a:pPr indent="0" lvl="0" marL="0" marR="0" rtl="0" algn="just">
              <a:spcBef>
                <a:spcPts val="0"/>
              </a:spcBef>
              <a:spcAft>
                <a:spcPts val="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nvSpPr>
        <p:spPr>
          <a:xfrm>
            <a:off x="0" y="-152400"/>
            <a:ext cx="9144000" cy="674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rPr b="1" lang="en-US" sz="2800">
                <a:solidFill>
                  <a:srgbClr val="FF0000"/>
                </a:solidFill>
              </a:rPr>
              <a:t>Advantage of Inheritance:</a:t>
            </a:r>
            <a:endParaRPr sz="2800">
              <a:solidFill>
                <a:srgbClr val="FF0000"/>
              </a:solidFill>
            </a:endParaRPr>
          </a:p>
          <a:p>
            <a:pPr indent="0" lvl="0" marL="0" marR="0" rtl="0" algn="just">
              <a:spcBef>
                <a:spcPts val="0"/>
              </a:spcBef>
              <a:spcAft>
                <a:spcPts val="0"/>
              </a:spcAft>
              <a:buNone/>
            </a:pPr>
            <a:r>
              <a:rPr lang="en-US" sz="2800">
                <a:solidFill>
                  <a:srgbClr val="888888"/>
                </a:solidFill>
              </a:rPr>
              <a:t>Improves code reusability.</a:t>
            </a:r>
            <a:endParaRPr sz="2800">
              <a:solidFill>
                <a:srgbClr val="888888"/>
              </a:solidFill>
            </a:endParaRPr>
          </a:p>
          <a:p>
            <a:pPr indent="0" lvl="0" marL="0" marR="0" rtl="0" algn="just">
              <a:spcBef>
                <a:spcPts val="0"/>
              </a:spcBef>
              <a:spcAft>
                <a:spcPts val="0"/>
              </a:spcAft>
              <a:buNone/>
            </a:pPr>
            <a:r>
              <a:rPr lang="en-US" sz="2800">
                <a:solidFill>
                  <a:srgbClr val="888888"/>
                </a:solidFill>
              </a:rPr>
              <a:t>Decrease duplication of code.</a:t>
            </a:r>
            <a:endParaRPr sz="2800">
              <a:solidFill>
                <a:srgbClr val="888888"/>
              </a:solidFill>
            </a:endParaRPr>
          </a:p>
          <a:p>
            <a:pPr indent="0" lvl="0" marL="0" marR="0" rtl="0" algn="just">
              <a:spcBef>
                <a:spcPts val="0"/>
              </a:spcBef>
              <a:spcAft>
                <a:spcPts val="0"/>
              </a:spcAft>
              <a:buNone/>
            </a:pPr>
            <a:r>
              <a:rPr lang="en-US" sz="2800">
                <a:solidFill>
                  <a:srgbClr val="888888"/>
                </a:solidFill>
              </a:rPr>
              <a:t>Inheritance provides one more access specifier, which is</a:t>
            </a:r>
            <a:r>
              <a:rPr lang="en-US" sz="2800">
                <a:solidFill>
                  <a:schemeClr val="dk1"/>
                </a:solidFill>
              </a:rPr>
              <a:t> </a:t>
            </a:r>
            <a:r>
              <a:rPr lang="en-US" sz="2800">
                <a:solidFill>
                  <a:srgbClr val="FF0000"/>
                </a:solidFill>
              </a:rPr>
              <a:t>protected</a:t>
            </a:r>
            <a:endParaRPr sz="2800"/>
          </a:p>
        </p:txBody>
      </p:sp>
      <p:pic>
        <p:nvPicPr>
          <p:cNvPr id="90" name="Google Shape;90;p19"/>
          <p:cNvPicPr preferRelativeResize="0"/>
          <p:nvPr/>
        </p:nvPicPr>
        <p:blipFill>
          <a:blip r:embed="rId4">
            <a:alphaModFix/>
          </a:blip>
          <a:stretch>
            <a:fillRect/>
          </a:stretch>
        </p:blipFill>
        <p:spPr>
          <a:xfrm>
            <a:off x="1687252" y="2251075"/>
            <a:ext cx="6882225" cy="446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nvSpPr>
        <p:spPr>
          <a:xfrm>
            <a:off x="228600" y="228600"/>
            <a:ext cx="8229600" cy="4589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3. Types of Inheritance</a:t>
            </a:r>
            <a:endParaRPr b="1" sz="2800">
              <a:solidFill>
                <a:srgbClr val="FF0000"/>
              </a:solidFill>
            </a:endParaRPr>
          </a:p>
          <a:p>
            <a:pPr indent="0" lvl="0" marL="0" marR="0" rtl="0" algn="just">
              <a:spcBef>
                <a:spcPts val="0"/>
              </a:spcBef>
              <a:spcAft>
                <a:spcPts val="0"/>
              </a:spcAft>
              <a:buNone/>
            </a:pPr>
            <a:r>
              <a:rPr lang="en-US" sz="2800">
                <a:solidFill>
                  <a:srgbClr val="888888"/>
                </a:solidFill>
              </a:rPr>
              <a:t>Below are different types of inheritance </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Single or simple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Multi Level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Hierarchical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Hybrid Inheritance</a:t>
            </a:r>
            <a:endParaRPr sz="2800">
              <a:solidFill>
                <a:srgbClr val="888888"/>
              </a:solidFill>
            </a:endParaRPr>
          </a:p>
          <a:p>
            <a:pPr indent="-342900" lvl="0" marL="342900" marR="0" rtl="0" algn="just">
              <a:spcBef>
                <a:spcPts val="0"/>
              </a:spcBef>
              <a:spcAft>
                <a:spcPts val="0"/>
              </a:spcAft>
              <a:buClr>
                <a:srgbClr val="888888"/>
              </a:buClr>
              <a:buSzPts val="2800"/>
              <a:buAutoNum type="arabicPeriod"/>
            </a:pPr>
            <a:r>
              <a:rPr lang="en-US" sz="2800">
                <a:solidFill>
                  <a:srgbClr val="888888"/>
                </a:solidFill>
              </a:rPr>
              <a:t>Multiple Inheritance(Not supported in Java)</a:t>
            </a:r>
            <a:endParaRPr sz="28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1"/>
          <p:cNvSpPr/>
          <p:nvPr/>
        </p:nvSpPr>
        <p:spPr>
          <a:xfrm flipH="1">
            <a:off x="1371600" y="2286000"/>
            <a:ext cx="2133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a:t>
            </a:r>
            <a:endParaRPr sz="2400">
              <a:solidFill>
                <a:schemeClr val="lt1"/>
              </a:solidFill>
              <a:latin typeface="Calibri"/>
              <a:ea typeface="Calibri"/>
              <a:cs typeface="Calibri"/>
              <a:sym typeface="Calibri"/>
            </a:endParaRPr>
          </a:p>
        </p:txBody>
      </p:sp>
      <p:sp>
        <p:nvSpPr>
          <p:cNvPr id="101" name="Google Shape;101;p21"/>
          <p:cNvSpPr/>
          <p:nvPr/>
        </p:nvSpPr>
        <p:spPr>
          <a:xfrm flipH="1">
            <a:off x="1371600" y="5029200"/>
            <a:ext cx="2133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B</a:t>
            </a:r>
            <a:endParaRPr/>
          </a:p>
        </p:txBody>
      </p:sp>
      <p:cxnSp>
        <p:nvCxnSpPr>
          <p:cNvPr id="102" name="Google Shape;102;p21"/>
          <p:cNvCxnSpPr>
            <a:stCxn id="101" idx="0"/>
            <a:endCxn id="100" idx="2"/>
          </p:cNvCxnSpPr>
          <p:nvPr/>
        </p:nvCxnSpPr>
        <p:spPr>
          <a:xfrm rot="10800000">
            <a:off x="2438400" y="2743200"/>
            <a:ext cx="0" cy="2286000"/>
          </a:xfrm>
          <a:prstGeom prst="straightConnector1">
            <a:avLst/>
          </a:prstGeom>
          <a:noFill/>
          <a:ln cap="flat" cmpd="sng" w="38100">
            <a:solidFill>
              <a:srgbClr val="4A7DBA"/>
            </a:solidFill>
            <a:prstDash val="solid"/>
            <a:round/>
            <a:headEnd len="sm" w="sm" type="none"/>
            <a:tailEnd len="med" w="med" type="stealth"/>
          </a:ln>
        </p:spPr>
      </p:cxnSp>
      <p:sp>
        <p:nvSpPr>
          <p:cNvPr id="103" name="Google Shape;103;p21"/>
          <p:cNvSpPr txBox="1"/>
          <p:nvPr/>
        </p:nvSpPr>
        <p:spPr>
          <a:xfrm>
            <a:off x="228600" y="228600"/>
            <a:ext cx="8723400" cy="1569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Calibri"/>
                <a:ea typeface="Calibri"/>
                <a:cs typeface="Calibri"/>
                <a:sym typeface="Calibri"/>
              </a:rPr>
              <a:t>4. </a:t>
            </a:r>
            <a:r>
              <a:rPr b="1" lang="en-US" sz="2800">
                <a:solidFill>
                  <a:srgbClr val="FF0000"/>
                </a:solidFill>
                <a:latin typeface="Calibri"/>
                <a:ea typeface="Calibri"/>
                <a:cs typeface="Calibri"/>
                <a:sym typeface="Calibri"/>
              </a:rPr>
              <a:t>Simple or Single inheritance: </a:t>
            </a:r>
            <a:r>
              <a:rPr lang="en-US" sz="2400">
                <a:solidFill>
                  <a:srgbClr val="888888"/>
                </a:solidFill>
                <a:latin typeface="Calibri"/>
                <a:ea typeface="Calibri"/>
                <a:cs typeface="Calibri"/>
                <a:sym typeface="Calibri"/>
              </a:rPr>
              <a:t>One class is derived from another class. Here class A is base class, class B is derived class. That means there is only one Base class and one Derived class in Single inheritance.</a:t>
            </a:r>
            <a:endParaRPr sz="2400">
              <a:solidFill>
                <a:srgbClr val="888888"/>
              </a:solidFill>
              <a:latin typeface="Calibri"/>
              <a:ea typeface="Calibri"/>
              <a:cs typeface="Calibri"/>
              <a:sym typeface="Calibri"/>
            </a:endParaRPr>
          </a:p>
        </p:txBody>
      </p:sp>
      <p:sp>
        <p:nvSpPr>
          <p:cNvPr id="104" name="Google Shape;104;p21"/>
          <p:cNvSpPr txBox="1"/>
          <p:nvPr/>
        </p:nvSpPr>
        <p:spPr>
          <a:xfrm>
            <a:off x="3733800" y="1447800"/>
            <a:ext cx="54102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rgbClr val="00B050"/>
                </a:solidFill>
                <a:latin typeface="Calibri"/>
                <a:ea typeface="Calibri"/>
                <a:cs typeface="Calibri"/>
                <a:sym typeface="Calibri"/>
              </a:rPr>
              <a:t>class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00B050"/>
                </a:solidFill>
                <a:latin typeface="Calibri"/>
                <a:ea typeface="Calibri"/>
                <a:cs typeface="Calibri"/>
                <a:sym typeface="Calibri"/>
              </a:rPr>
              <a:t>class</a:t>
            </a:r>
            <a:r>
              <a:rPr lang="en-US" sz="1800">
                <a:solidFill>
                  <a:schemeClr val="dk1"/>
                </a:solidFill>
                <a:latin typeface="Calibri"/>
                <a:ea typeface="Calibri"/>
                <a:cs typeface="Calibri"/>
                <a:sym typeface="Calibri"/>
              </a:rPr>
              <a:t> B </a:t>
            </a:r>
            <a:r>
              <a:rPr lang="en-US" sz="1800">
                <a:solidFill>
                  <a:srgbClr val="00B050"/>
                </a:solidFill>
                <a:latin typeface="Calibri"/>
                <a:ea typeface="Calibri"/>
                <a:cs typeface="Calibri"/>
                <a:sym typeface="Calibri"/>
              </a:rPr>
              <a:t>extends</a:t>
            </a: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b="1" lang="en-US" sz="2400">
                <a:solidFill>
                  <a:srgbClr val="888888"/>
                </a:solidFill>
                <a:latin typeface="Calibri"/>
                <a:ea typeface="Calibri"/>
                <a:cs typeface="Calibri"/>
                <a:sym typeface="Calibri"/>
              </a:rPr>
              <a:t>NOTE: </a:t>
            </a:r>
            <a:r>
              <a:rPr lang="en-US" sz="2400">
                <a:solidFill>
                  <a:srgbClr val="888888"/>
                </a:solidFill>
                <a:latin typeface="Calibri"/>
                <a:ea typeface="Calibri"/>
                <a:cs typeface="Calibri"/>
                <a:sym typeface="Calibri"/>
              </a:rPr>
              <a:t>class B has direct access to all non private members of class A .Arrow shows that B is dependent on A</a:t>
            </a:r>
            <a:endParaRPr>
              <a:solidFill>
                <a:srgbClr val="888888"/>
              </a:solidFill>
            </a:endParaRPr>
          </a:p>
          <a:p>
            <a:pPr indent="0" lvl="0" marL="0" marR="0" rtl="0" algn="just">
              <a:spcBef>
                <a:spcPts val="0"/>
              </a:spcBef>
              <a:spcAft>
                <a:spcPts val="0"/>
              </a:spcAft>
              <a:buNone/>
            </a:pPr>
            <a:r>
              <a:rPr b="1" lang="en-US" sz="2400">
                <a:solidFill>
                  <a:srgbClr val="FF0000"/>
                </a:solidFill>
                <a:latin typeface="Calibri"/>
                <a:ea typeface="Calibri"/>
                <a:cs typeface="Calibri"/>
                <a:sym typeface="Calibri"/>
              </a:rPr>
              <a:t>Order of invocation of Constructors:</a:t>
            </a:r>
            <a:endParaRPr>
              <a:solidFill>
                <a:srgbClr val="FF0000"/>
              </a:solidFill>
            </a:endParaRPr>
          </a:p>
          <a:p>
            <a:pPr indent="0" lvl="0" marL="0" marR="0" rtl="0" algn="just">
              <a:spcBef>
                <a:spcPts val="0"/>
              </a:spcBef>
              <a:spcAft>
                <a:spcPts val="0"/>
              </a:spcAft>
              <a:buNone/>
            </a:pPr>
            <a:r>
              <a:rPr lang="en-US" sz="2400">
                <a:solidFill>
                  <a:srgbClr val="888888"/>
                </a:solidFill>
                <a:latin typeface="Calibri"/>
                <a:ea typeface="Calibri"/>
                <a:cs typeface="Calibri"/>
                <a:sym typeface="Calibri"/>
              </a:rPr>
              <a:t>When an object of B is created, first the constructor of A gets invoked(automatically), and then constructor of B is invoked.</a:t>
            </a:r>
            <a:endParaRPr sz="2400">
              <a:solidFill>
                <a:srgbClr val="888888"/>
              </a:solidFill>
              <a:latin typeface="Calibri"/>
              <a:ea typeface="Calibri"/>
              <a:cs typeface="Calibri"/>
              <a:sym typeface="Calibri"/>
            </a:endParaRPr>
          </a:p>
        </p:txBody>
      </p:sp>
      <p:sp>
        <p:nvSpPr>
          <p:cNvPr id="105" name="Google Shape;105;p21"/>
          <p:cNvSpPr/>
          <p:nvPr/>
        </p:nvSpPr>
        <p:spPr>
          <a:xfrm>
            <a:off x="1066800" y="2209800"/>
            <a:ext cx="152400" cy="6858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21"/>
          <p:cNvSpPr/>
          <p:nvPr/>
        </p:nvSpPr>
        <p:spPr>
          <a:xfrm>
            <a:off x="1143000" y="4953000"/>
            <a:ext cx="152400" cy="6858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1"/>
          <p:cNvSpPr txBox="1"/>
          <p:nvPr/>
        </p:nvSpPr>
        <p:spPr>
          <a:xfrm>
            <a:off x="0" y="2057400"/>
            <a:ext cx="1143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Parent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Super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Base class</a:t>
            </a:r>
            <a:endParaRPr sz="1400">
              <a:solidFill>
                <a:schemeClr val="dk1"/>
              </a:solidFill>
              <a:latin typeface="Calibri"/>
              <a:ea typeface="Calibri"/>
              <a:cs typeface="Calibri"/>
              <a:sym typeface="Calibri"/>
            </a:endParaRPr>
          </a:p>
        </p:txBody>
      </p:sp>
      <p:sp>
        <p:nvSpPr>
          <p:cNvPr id="108" name="Google Shape;108;p21"/>
          <p:cNvSpPr txBox="1"/>
          <p:nvPr/>
        </p:nvSpPr>
        <p:spPr>
          <a:xfrm>
            <a:off x="0" y="4953000"/>
            <a:ext cx="1143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Child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Sub class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Derived class</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