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9144000"/>
  <p:notesSz cx="6858000" cy="9144000"/>
  <p:embeddedFontLst>
    <p:embeddedFont>
      <p:font typeface="Robo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3A10E7-EDD0-4485-A3C3-B2172000AB05}">
  <a:tblStyle styleId="{333A10E7-EDD0-4485-A3C3-B2172000AB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0a484dd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80a484dd3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0a484dd3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80a484dd36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0a484dd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80a484dd36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0a484dd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80a484dd36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77b783a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777b783a3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0a484dd3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80a484dd36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4d5c7c7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84d5c7c72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77b783a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777b783a3b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0a484dd3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80a484dd36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819f3beb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8819f3beb4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0a484dd3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80a484dd36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4d5c7c72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84d5c7c723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4ee6e90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84ee6e906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4ee6e90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84ee6e906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0a484dd3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80a484dd36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4d5c7c7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84d5c7c72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52a76eb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752a76eb8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0a484dd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80a484dd36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0a484dd3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80a484dd3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0a484dd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80a484dd3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f1ca77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8f1ca77c4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48f66e8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848f66e8f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819f3beb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8819f3beb4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819f3beb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8819f3beb4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8819f3beb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8819f3beb4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82ac86b4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82ac86b4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82ac86b49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82ac86b49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52a76eb8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752a76eb8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82ac86b4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82ac86b495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752a76ec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752a76ec4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4621377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846213774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77b783a3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777b783a3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8aadfe9be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8aadfe9be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8aadfe9be1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52a76eb8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752a76eb8c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819f3beb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8819f3beb4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4.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0" y="0"/>
            <a:ext cx="9143999" cy="6858000"/>
          </a:xfrm>
          <a:prstGeom prst="rect">
            <a:avLst/>
          </a:prstGeom>
          <a:noFill/>
          <a:ln>
            <a:noFill/>
          </a:ln>
        </p:spPr>
      </p:pic>
      <p:sp>
        <p:nvSpPr>
          <p:cNvPr id="55" name="Google Shape;55;p13"/>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Java Multithreading</a:t>
            </a:r>
            <a:endParaRPr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2"/>
          <p:cNvSpPr txBox="1"/>
          <p:nvPr>
            <p:ph idx="1" type="subTitle"/>
          </p:nvPr>
        </p:nvSpPr>
        <p:spPr>
          <a:xfrm>
            <a:off x="0" y="169075"/>
            <a:ext cx="9144000" cy="63438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480"/>
              <a:buNone/>
            </a:pPr>
            <a:r>
              <a:t/>
            </a:r>
            <a:endParaRPr sz="2480"/>
          </a:p>
          <a:p>
            <a:pPr indent="0" lvl="0" marL="0" rtl="0" algn="just">
              <a:lnSpc>
                <a:spcPct val="80000"/>
              </a:lnSpc>
              <a:spcBef>
                <a:spcPts val="496"/>
              </a:spcBef>
              <a:spcAft>
                <a:spcPts val="0"/>
              </a:spcAft>
              <a:buClr>
                <a:srgbClr val="888888"/>
              </a:buClr>
              <a:buSzPts val="2480"/>
              <a:buNone/>
            </a:pPr>
            <a:r>
              <a:t/>
            </a:r>
            <a:endParaRPr/>
          </a:p>
          <a:p>
            <a:pPr indent="0" lvl="0" marL="0" rtl="0" algn="just">
              <a:lnSpc>
                <a:spcPct val="80000"/>
              </a:lnSpc>
              <a:spcBef>
                <a:spcPts val="496"/>
              </a:spcBef>
              <a:spcAft>
                <a:spcPts val="0"/>
              </a:spcAft>
              <a:buClr>
                <a:srgbClr val="888888"/>
              </a:buClr>
              <a:buSzPts val="2480"/>
              <a:buNone/>
            </a:pPr>
            <a:r>
              <a:rPr lang="en-US" sz="2480"/>
              <a:t>Actually, CPU executes only one Thread at a time. But CPU switches between different Threads of a Process, hence we feel that multiple threads are executed simultaneously.</a:t>
            </a:r>
            <a:endParaRPr/>
          </a:p>
          <a:p>
            <a:pPr indent="0" lvl="0" marL="0" rtl="0" algn="just">
              <a:lnSpc>
                <a:spcPct val="80000"/>
              </a:lnSpc>
              <a:spcBef>
                <a:spcPts val="496"/>
              </a:spcBef>
              <a:spcAft>
                <a:spcPts val="0"/>
              </a:spcAft>
              <a:buClr>
                <a:srgbClr val="888888"/>
              </a:buClr>
              <a:buSzPts val="2480"/>
              <a:buNone/>
            </a:pPr>
            <a:r>
              <a:t/>
            </a:r>
            <a:endParaRPr sz="2480"/>
          </a:p>
          <a:p>
            <a:pPr indent="0" lvl="0" marL="0" rtl="0" algn="just">
              <a:lnSpc>
                <a:spcPct val="80000"/>
              </a:lnSpc>
              <a:spcBef>
                <a:spcPts val="496"/>
              </a:spcBef>
              <a:spcAft>
                <a:spcPts val="0"/>
              </a:spcAft>
              <a:buClr>
                <a:srgbClr val="888888"/>
              </a:buClr>
              <a:buSzPts val="2480"/>
              <a:buNone/>
            </a:pPr>
            <a:r>
              <a:rPr lang="en-US" sz="2480"/>
              <a:t>Java has built in support for Multithreading.</a:t>
            </a:r>
            <a:endParaRPr sz="248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3"/>
          <p:cNvSpPr txBox="1"/>
          <p:nvPr>
            <p:ph idx="1" type="subTitle"/>
          </p:nvPr>
        </p:nvSpPr>
        <p:spPr>
          <a:xfrm>
            <a:off x="148525" y="170500"/>
            <a:ext cx="8885100" cy="6306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b="1" lang="en-US">
                <a:solidFill>
                  <a:srgbClr val="FF0000"/>
                </a:solidFill>
              </a:rPr>
              <a:t>4. </a:t>
            </a:r>
            <a:r>
              <a:rPr b="1" lang="en-US">
                <a:solidFill>
                  <a:srgbClr val="FF0000"/>
                </a:solidFill>
              </a:rPr>
              <a:t>How to create Thread?</a:t>
            </a:r>
            <a:endParaRPr b="1">
              <a:solidFill>
                <a:srgbClr val="FF0000"/>
              </a:solidFill>
            </a:endParaRPr>
          </a:p>
          <a:p>
            <a:pPr indent="0" lvl="0" marL="0" rtl="0" algn="just">
              <a:spcBef>
                <a:spcPts val="0"/>
              </a:spcBef>
              <a:spcAft>
                <a:spcPts val="0"/>
              </a:spcAft>
              <a:buClr>
                <a:srgbClr val="888888"/>
              </a:buClr>
              <a:buSzPts val="3200"/>
              <a:buNone/>
            </a:pPr>
            <a:r>
              <a:t/>
            </a:r>
            <a:endParaRPr/>
          </a:p>
          <a:p>
            <a:pPr indent="0" lvl="0" marL="0" rtl="0" algn="just">
              <a:spcBef>
                <a:spcPts val="0"/>
              </a:spcBef>
              <a:spcAft>
                <a:spcPts val="0"/>
              </a:spcAft>
              <a:buClr>
                <a:srgbClr val="888888"/>
              </a:buClr>
              <a:buSzPts val="3200"/>
              <a:buNone/>
            </a:pPr>
            <a:r>
              <a:rPr lang="en-US"/>
              <a:t>In Java there are two ways to create and start a new Thread.</a:t>
            </a:r>
            <a:endParaRPr/>
          </a:p>
          <a:p>
            <a:pPr indent="-514350" lvl="0" marL="514350" rtl="0" algn="just">
              <a:spcBef>
                <a:spcPts val="640"/>
              </a:spcBef>
              <a:spcAft>
                <a:spcPts val="0"/>
              </a:spcAft>
              <a:buClr>
                <a:srgbClr val="888888"/>
              </a:buClr>
              <a:buSzPts val="3200"/>
              <a:buAutoNum type="arabicPeriod"/>
            </a:pPr>
            <a:r>
              <a:rPr lang="en-US"/>
              <a:t>By extending from </a:t>
            </a:r>
            <a:r>
              <a:rPr lang="en-US">
                <a:solidFill>
                  <a:srgbClr val="FF0000"/>
                </a:solidFill>
              </a:rPr>
              <a:t>java.lang.Thread </a:t>
            </a:r>
            <a:r>
              <a:rPr lang="en-US"/>
              <a:t>class</a:t>
            </a:r>
            <a:endParaRPr/>
          </a:p>
          <a:p>
            <a:pPr indent="-514350" lvl="0" marL="514350" rtl="0" algn="just">
              <a:spcBef>
                <a:spcPts val="640"/>
              </a:spcBef>
              <a:spcAft>
                <a:spcPts val="0"/>
              </a:spcAft>
              <a:buClr>
                <a:srgbClr val="888888"/>
              </a:buClr>
              <a:buSzPts val="3200"/>
              <a:buAutoNum type="arabicPeriod"/>
            </a:pPr>
            <a:r>
              <a:rPr lang="en-US"/>
              <a:t>By implementing </a:t>
            </a:r>
            <a:r>
              <a:rPr lang="en-US">
                <a:solidFill>
                  <a:srgbClr val="FF0000"/>
                </a:solidFill>
              </a:rPr>
              <a:t>java.lang.Runnable</a:t>
            </a:r>
            <a:r>
              <a:rPr lang="en-US"/>
              <a:t> interface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4"/>
          <p:cNvSpPr txBox="1"/>
          <p:nvPr>
            <p:ph idx="1" type="subTitle"/>
          </p:nvPr>
        </p:nvSpPr>
        <p:spPr>
          <a:xfrm>
            <a:off x="0" y="215650"/>
            <a:ext cx="9033600" cy="6261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Steps to create a Thread</a:t>
            </a:r>
            <a:endParaRPr b="1"/>
          </a:p>
          <a:p>
            <a:pPr indent="0" lvl="0" marL="0" rtl="0" algn="just">
              <a:lnSpc>
                <a:spcPct val="90000"/>
              </a:lnSpc>
              <a:spcBef>
                <a:spcPts val="640"/>
              </a:spcBef>
              <a:spcAft>
                <a:spcPts val="0"/>
              </a:spcAft>
              <a:buClr>
                <a:srgbClr val="888888"/>
              </a:buClr>
              <a:buSzPts val="3200"/>
              <a:buNone/>
            </a:pPr>
            <a:r>
              <a:rPr lang="en-US"/>
              <a:t>Below are steps involved to create and start Thread, using Thread class</a:t>
            </a:r>
            <a:endParaRPr/>
          </a:p>
          <a:p>
            <a:pPr indent="-514350" lvl="0" marL="514350" rtl="0" algn="just">
              <a:lnSpc>
                <a:spcPct val="90000"/>
              </a:lnSpc>
              <a:spcBef>
                <a:spcPts val="640"/>
              </a:spcBef>
              <a:spcAft>
                <a:spcPts val="0"/>
              </a:spcAft>
              <a:buClr>
                <a:srgbClr val="888888"/>
              </a:buClr>
              <a:buSzPts val="3200"/>
              <a:buAutoNum type="arabicPeriod"/>
            </a:pPr>
            <a:r>
              <a:rPr lang="en-US"/>
              <a:t>Write a class which extends from </a:t>
            </a:r>
            <a:r>
              <a:rPr lang="en-US">
                <a:solidFill>
                  <a:srgbClr val="FF0000"/>
                </a:solidFill>
              </a:rPr>
              <a:t>Thread</a:t>
            </a:r>
            <a:r>
              <a:rPr lang="en-US"/>
              <a:t> class.</a:t>
            </a:r>
            <a:endParaRPr/>
          </a:p>
          <a:p>
            <a:pPr indent="-514350" lvl="0" marL="514350" rtl="0" algn="just">
              <a:lnSpc>
                <a:spcPct val="90000"/>
              </a:lnSpc>
              <a:spcBef>
                <a:spcPts val="640"/>
              </a:spcBef>
              <a:spcAft>
                <a:spcPts val="0"/>
              </a:spcAft>
              <a:buClr>
                <a:srgbClr val="888888"/>
              </a:buClr>
              <a:buSzPts val="3200"/>
              <a:buAutoNum type="arabicPeriod"/>
            </a:pPr>
            <a:r>
              <a:rPr lang="en-US"/>
              <a:t>Override </a:t>
            </a:r>
            <a:r>
              <a:rPr lang="en-US">
                <a:solidFill>
                  <a:srgbClr val="FF0000"/>
                </a:solidFill>
              </a:rPr>
              <a:t>public void run() </a:t>
            </a:r>
            <a:r>
              <a:rPr lang="en-US"/>
              <a:t>method in class created above.</a:t>
            </a:r>
            <a:endParaRPr/>
          </a:p>
          <a:p>
            <a:pPr indent="-514350" lvl="0" marL="514350" rtl="0" algn="just">
              <a:lnSpc>
                <a:spcPct val="90000"/>
              </a:lnSpc>
              <a:spcBef>
                <a:spcPts val="640"/>
              </a:spcBef>
              <a:spcAft>
                <a:spcPts val="0"/>
              </a:spcAft>
              <a:buClr>
                <a:srgbClr val="888888"/>
              </a:buClr>
              <a:buSzPts val="3200"/>
              <a:buAutoNum type="arabicPeriod"/>
            </a:pPr>
            <a:r>
              <a:rPr lang="en-US"/>
              <a:t>Write business logic which need to be executed in new thread, in run() method of step2.</a:t>
            </a:r>
            <a:endParaRPr/>
          </a:p>
          <a:p>
            <a:pPr indent="-514350" lvl="0" marL="514350" rtl="0" algn="just">
              <a:lnSpc>
                <a:spcPct val="90000"/>
              </a:lnSpc>
              <a:spcBef>
                <a:spcPts val="640"/>
              </a:spcBef>
              <a:spcAft>
                <a:spcPts val="0"/>
              </a:spcAft>
              <a:buClr>
                <a:srgbClr val="888888"/>
              </a:buClr>
              <a:buSzPts val="3200"/>
              <a:buAutoNum type="arabicPeriod"/>
            </a:pPr>
            <a:r>
              <a:rPr lang="en-US"/>
              <a:t>In main method Create an object of Class of Step1</a:t>
            </a:r>
            <a:endParaRPr/>
          </a:p>
          <a:p>
            <a:pPr indent="-514350" lvl="0" marL="514350" rtl="0" algn="just">
              <a:lnSpc>
                <a:spcPct val="90000"/>
              </a:lnSpc>
              <a:spcBef>
                <a:spcPts val="640"/>
              </a:spcBef>
              <a:spcAft>
                <a:spcPts val="0"/>
              </a:spcAft>
              <a:buClr>
                <a:srgbClr val="888888"/>
              </a:buClr>
              <a:buSzPts val="3200"/>
              <a:buAutoNum type="arabicPeriod"/>
            </a:pPr>
            <a:r>
              <a:rPr lang="en-US"/>
              <a:t>With the object, invoke </a:t>
            </a:r>
            <a:r>
              <a:rPr lang="en-US">
                <a:solidFill>
                  <a:srgbClr val="FF0000"/>
                </a:solidFill>
              </a:rPr>
              <a:t>start() </a:t>
            </a:r>
            <a:r>
              <a:rPr lang="en-US"/>
              <a:t>method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5"/>
          <p:cNvSpPr txBox="1"/>
          <p:nvPr>
            <p:ph idx="1" type="subTitle"/>
          </p:nvPr>
        </p:nvSpPr>
        <p:spPr>
          <a:xfrm>
            <a:off x="0" y="301925"/>
            <a:ext cx="9144000" cy="6556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2960"/>
              <a:buNone/>
            </a:pPr>
            <a:r>
              <a:rPr b="1" lang="en-US" sz="2960">
                <a:solidFill>
                  <a:srgbClr val="FF0000"/>
                </a:solidFill>
              </a:rPr>
              <a:t>Steps to create a thread implementing Runnable interface</a:t>
            </a:r>
            <a:endParaRPr b="1"/>
          </a:p>
          <a:p>
            <a:pPr indent="0" lvl="0" marL="0" rtl="0" algn="just">
              <a:lnSpc>
                <a:spcPct val="90000"/>
              </a:lnSpc>
              <a:spcBef>
                <a:spcPts val="592"/>
              </a:spcBef>
              <a:spcAft>
                <a:spcPts val="0"/>
              </a:spcAft>
              <a:buClr>
                <a:srgbClr val="888888"/>
              </a:buClr>
              <a:buSzPts val="2960"/>
              <a:buNone/>
            </a:pPr>
            <a:r>
              <a:rPr lang="en-US" sz="2960"/>
              <a:t>Creation of thread using Runnable interface</a:t>
            </a:r>
            <a:endParaRPr/>
          </a:p>
          <a:p>
            <a:pPr indent="0" lvl="0" marL="0" rtl="0" algn="just">
              <a:lnSpc>
                <a:spcPct val="90000"/>
              </a:lnSpc>
              <a:spcBef>
                <a:spcPts val="592"/>
              </a:spcBef>
              <a:spcAft>
                <a:spcPts val="0"/>
              </a:spcAft>
              <a:buClr>
                <a:srgbClr val="888888"/>
              </a:buClr>
              <a:buSzPts val="2960"/>
              <a:buNone/>
            </a:pPr>
            <a:r>
              <a:rPr lang="en-US" sz="2960"/>
              <a:t>Below are steps involved to create and start Thread, using Runnable interface</a:t>
            </a:r>
            <a:endParaRPr/>
          </a:p>
          <a:p>
            <a:pPr indent="-514350" lvl="0" marL="514350" rtl="0" algn="just">
              <a:lnSpc>
                <a:spcPct val="90000"/>
              </a:lnSpc>
              <a:spcBef>
                <a:spcPts val="592"/>
              </a:spcBef>
              <a:spcAft>
                <a:spcPts val="0"/>
              </a:spcAft>
              <a:buClr>
                <a:srgbClr val="888888"/>
              </a:buClr>
              <a:buSzPts val="2960"/>
              <a:buAutoNum type="arabicPeriod"/>
            </a:pPr>
            <a:r>
              <a:rPr lang="en-US" sz="2960"/>
              <a:t>Write a class which implements Runnable interface.</a:t>
            </a:r>
            <a:endParaRPr/>
          </a:p>
          <a:p>
            <a:pPr indent="-514350" lvl="0" marL="514350" rtl="0" algn="just">
              <a:lnSpc>
                <a:spcPct val="90000"/>
              </a:lnSpc>
              <a:spcBef>
                <a:spcPts val="592"/>
              </a:spcBef>
              <a:spcAft>
                <a:spcPts val="0"/>
              </a:spcAft>
              <a:buClr>
                <a:srgbClr val="888888"/>
              </a:buClr>
              <a:buSzPts val="2960"/>
              <a:buAutoNum type="arabicPeriod"/>
            </a:pPr>
            <a:r>
              <a:rPr lang="en-US" sz="2960"/>
              <a:t>Implement public void run() method in class created above.</a:t>
            </a:r>
            <a:endParaRPr/>
          </a:p>
          <a:p>
            <a:pPr indent="-514350" lvl="0" marL="514350" rtl="0" algn="just">
              <a:lnSpc>
                <a:spcPct val="90000"/>
              </a:lnSpc>
              <a:spcBef>
                <a:spcPts val="592"/>
              </a:spcBef>
              <a:spcAft>
                <a:spcPts val="0"/>
              </a:spcAft>
              <a:buClr>
                <a:srgbClr val="888888"/>
              </a:buClr>
              <a:buSzPts val="2960"/>
              <a:buAutoNum type="arabicPeriod"/>
            </a:pPr>
            <a:r>
              <a:rPr lang="en-US" sz="2960"/>
              <a:t>Write business logic which need to be executed in new thread, in run() method of step2.</a:t>
            </a:r>
            <a:endParaRPr/>
          </a:p>
          <a:p>
            <a:pPr indent="-514350" lvl="0" marL="514350" rtl="0" algn="just">
              <a:lnSpc>
                <a:spcPct val="90000"/>
              </a:lnSpc>
              <a:spcBef>
                <a:spcPts val="592"/>
              </a:spcBef>
              <a:spcAft>
                <a:spcPts val="0"/>
              </a:spcAft>
              <a:buClr>
                <a:srgbClr val="888888"/>
              </a:buClr>
              <a:buSzPts val="2960"/>
              <a:buAutoNum type="arabicPeriod"/>
            </a:pPr>
            <a:r>
              <a:rPr lang="en-US" sz="2960"/>
              <a:t>In main method Create an object of Class of Step1</a:t>
            </a:r>
            <a:endParaRPr/>
          </a:p>
          <a:p>
            <a:pPr indent="0" lvl="0" marL="457200" rtl="0" algn="just">
              <a:lnSpc>
                <a:spcPct val="90000"/>
              </a:lnSpc>
              <a:spcBef>
                <a:spcPts val="592"/>
              </a:spcBef>
              <a:spcAft>
                <a:spcPts val="0"/>
              </a:spcAft>
              <a:buNone/>
            </a:pPr>
            <a:r>
              <a:t/>
            </a:r>
            <a:endParaRPr sz="296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6"/>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457200" rtl="0" algn="just">
              <a:lnSpc>
                <a:spcPct val="90000"/>
              </a:lnSpc>
              <a:spcBef>
                <a:spcPts val="592"/>
              </a:spcBef>
              <a:spcAft>
                <a:spcPts val="0"/>
              </a:spcAft>
              <a:buNone/>
            </a:pPr>
            <a:r>
              <a:t/>
            </a:r>
            <a:endParaRPr/>
          </a:p>
          <a:p>
            <a:pPr indent="0" lvl="0" marL="0" rtl="0" algn="just">
              <a:lnSpc>
                <a:spcPct val="90000"/>
              </a:lnSpc>
              <a:spcBef>
                <a:spcPts val="592"/>
              </a:spcBef>
              <a:spcAft>
                <a:spcPts val="0"/>
              </a:spcAft>
              <a:buNone/>
            </a:pPr>
            <a:r>
              <a:rPr lang="en-US" sz="2960"/>
              <a:t>5.</a:t>
            </a:r>
            <a:r>
              <a:rPr lang="en-US" sz="2960"/>
              <a:t>Create a Thread object, by passing object(created in step 4) as parameter to Thread constructor</a:t>
            </a:r>
            <a:endParaRPr/>
          </a:p>
          <a:p>
            <a:pPr indent="0" lvl="0" marL="0" rtl="0" algn="just">
              <a:lnSpc>
                <a:spcPct val="90000"/>
              </a:lnSpc>
              <a:spcBef>
                <a:spcPts val="592"/>
              </a:spcBef>
              <a:spcAft>
                <a:spcPts val="0"/>
              </a:spcAft>
              <a:buNone/>
            </a:pPr>
            <a:r>
              <a:rPr lang="en-US" sz="2960"/>
              <a:t>6.</a:t>
            </a:r>
            <a:r>
              <a:rPr lang="en-US" sz="2960"/>
              <a:t>With the Thread object(created in step 5), invoke start() method</a:t>
            </a:r>
            <a:endParaRPr sz="29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7"/>
          <p:cNvSpPr txBox="1"/>
          <p:nvPr>
            <p:ph idx="1" type="subTitle"/>
          </p:nvPr>
        </p:nvSpPr>
        <p:spPr>
          <a:xfrm>
            <a:off x="0" y="215650"/>
            <a:ext cx="9144000" cy="6642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2960"/>
              <a:buNone/>
            </a:pPr>
            <a:r>
              <a:rPr b="1" lang="en-US" sz="2960">
                <a:solidFill>
                  <a:srgbClr val="FF0000"/>
                </a:solidFill>
              </a:rPr>
              <a:t>5. </a:t>
            </a:r>
            <a:r>
              <a:rPr b="1" lang="en-US" sz="2960">
                <a:solidFill>
                  <a:srgbClr val="FF0000"/>
                </a:solidFill>
              </a:rPr>
              <a:t>Thread states</a:t>
            </a:r>
            <a:endParaRPr/>
          </a:p>
          <a:p>
            <a:pPr indent="0" lvl="0" marL="0" rtl="0" algn="just">
              <a:lnSpc>
                <a:spcPct val="90000"/>
              </a:lnSpc>
              <a:spcBef>
                <a:spcPts val="592"/>
              </a:spcBef>
              <a:spcAft>
                <a:spcPts val="0"/>
              </a:spcAft>
              <a:buClr>
                <a:srgbClr val="888888"/>
              </a:buClr>
              <a:buSzPts val="2960"/>
              <a:buNone/>
            </a:pPr>
            <a:r>
              <a:rPr lang="en-US" sz="2960"/>
              <a:t>A Thread can be in any of the following states</a:t>
            </a:r>
            <a:endParaRPr/>
          </a:p>
          <a:p>
            <a:pPr indent="-514350" lvl="0" marL="514350" rtl="0" algn="just">
              <a:lnSpc>
                <a:spcPct val="90000"/>
              </a:lnSpc>
              <a:spcBef>
                <a:spcPts val="555"/>
              </a:spcBef>
              <a:spcAft>
                <a:spcPts val="0"/>
              </a:spcAft>
              <a:buClr>
                <a:srgbClr val="888888"/>
              </a:buClr>
              <a:buSzPts val="2775"/>
              <a:buAutoNum type="arabicPeriod"/>
            </a:pPr>
            <a:r>
              <a:rPr lang="en-US" sz="2775"/>
              <a:t>New</a:t>
            </a:r>
            <a:endParaRPr/>
          </a:p>
          <a:p>
            <a:pPr indent="-514350" lvl="0" marL="514350" rtl="0" algn="just">
              <a:lnSpc>
                <a:spcPct val="90000"/>
              </a:lnSpc>
              <a:spcBef>
                <a:spcPts val="555"/>
              </a:spcBef>
              <a:spcAft>
                <a:spcPts val="0"/>
              </a:spcAft>
              <a:buClr>
                <a:srgbClr val="888888"/>
              </a:buClr>
              <a:buSzPts val="2775"/>
              <a:buAutoNum type="arabicPeriod"/>
            </a:pPr>
            <a:r>
              <a:rPr lang="en-US" sz="2775"/>
              <a:t>Runnable</a:t>
            </a:r>
            <a:endParaRPr sz="2775"/>
          </a:p>
          <a:p>
            <a:pPr indent="-514350" lvl="0" marL="514350" rtl="0" algn="just">
              <a:lnSpc>
                <a:spcPct val="90000"/>
              </a:lnSpc>
              <a:spcBef>
                <a:spcPts val="555"/>
              </a:spcBef>
              <a:spcAft>
                <a:spcPts val="0"/>
              </a:spcAft>
              <a:buClr>
                <a:srgbClr val="888888"/>
              </a:buClr>
              <a:buSzPts val="2775"/>
              <a:buAutoNum type="arabicPeriod"/>
            </a:pPr>
            <a:r>
              <a:rPr lang="en-US" sz="2775"/>
              <a:t>Blocked</a:t>
            </a:r>
            <a:endParaRPr/>
          </a:p>
          <a:p>
            <a:pPr indent="-514350" lvl="0" marL="514350" rtl="0" algn="just">
              <a:lnSpc>
                <a:spcPct val="90000"/>
              </a:lnSpc>
              <a:spcBef>
                <a:spcPts val="555"/>
              </a:spcBef>
              <a:spcAft>
                <a:spcPts val="0"/>
              </a:spcAft>
              <a:buClr>
                <a:srgbClr val="888888"/>
              </a:buClr>
              <a:buSzPts val="2775"/>
              <a:buAutoNum type="arabicPeriod"/>
            </a:pPr>
            <a:r>
              <a:rPr lang="en-US" sz="2775"/>
              <a:t>Waiting or Timed wait</a:t>
            </a:r>
            <a:endParaRPr/>
          </a:p>
          <a:p>
            <a:pPr indent="-514350" lvl="0" marL="514350" rtl="0" algn="just">
              <a:lnSpc>
                <a:spcPct val="90000"/>
              </a:lnSpc>
              <a:spcBef>
                <a:spcPts val="555"/>
              </a:spcBef>
              <a:spcAft>
                <a:spcPts val="0"/>
              </a:spcAft>
              <a:buClr>
                <a:srgbClr val="888888"/>
              </a:buClr>
              <a:buSzPts val="2775"/>
              <a:buAutoNum type="arabicPeriod"/>
            </a:pPr>
            <a:r>
              <a:rPr lang="en-US" sz="2775"/>
              <a:t>Terminating</a:t>
            </a:r>
            <a:endParaRPr/>
          </a:p>
          <a:p>
            <a:pPr indent="-326390" lvl="0" marL="514350" rtl="0" algn="just">
              <a:lnSpc>
                <a:spcPct val="90000"/>
              </a:lnSpc>
              <a:spcBef>
                <a:spcPts val="592"/>
              </a:spcBef>
              <a:spcAft>
                <a:spcPts val="0"/>
              </a:spcAft>
              <a:buClr>
                <a:srgbClr val="888888"/>
              </a:buClr>
              <a:buSzPts val="2960"/>
              <a:buNone/>
            </a:pPr>
            <a:r>
              <a:t/>
            </a:r>
            <a:endParaRPr sz="2960"/>
          </a:p>
          <a:p>
            <a:pPr indent="-514350" lvl="0" marL="514350" rtl="0" algn="just">
              <a:lnSpc>
                <a:spcPct val="90000"/>
              </a:lnSpc>
              <a:spcBef>
                <a:spcPts val="592"/>
              </a:spcBef>
              <a:spcAft>
                <a:spcPts val="0"/>
              </a:spcAft>
              <a:buClr>
                <a:srgbClr val="888888"/>
              </a:buClr>
              <a:buSzPts val="2960"/>
              <a:buNone/>
            </a:pPr>
            <a:r>
              <a:t/>
            </a:r>
            <a:endParaRPr sz="2960"/>
          </a:p>
        </p:txBody>
      </p:sp>
      <p:pic>
        <p:nvPicPr>
          <p:cNvPr id="171" name="Google Shape;171;p27"/>
          <p:cNvPicPr preferRelativeResize="0"/>
          <p:nvPr/>
        </p:nvPicPr>
        <p:blipFill rotWithShape="1">
          <a:blip r:embed="rId4">
            <a:alphaModFix/>
          </a:blip>
          <a:srcRect b="0" l="0" r="0" t="0"/>
          <a:stretch/>
        </p:blipFill>
        <p:spPr>
          <a:xfrm>
            <a:off x="4113375" y="1216300"/>
            <a:ext cx="4829175" cy="287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8"/>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2960"/>
              <a:buNone/>
            </a:pPr>
            <a:r>
              <a:t/>
            </a:r>
            <a:endParaRPr/>
          </a:p>
          <a:p>
            <a:pPr indent="-326390" lvl="0" marL="514350" rtl="0" algn="just">
              <a:lnSpc>
                <a:spcPct val="90000"/>
              </a:lnSpc>
              <a:spcBef>
                <a:spcPts val="592"/>
              </a:spcBef>
              <a:spcAft>
                <a:spcPts val="0"/>
              </a:spcAft>
              <a:buClr>
                <a:srgbClr val="888888"/>
              </a:buClr>
              <a:buSzPts val="2960"/>
              <a:buNone/>
            </a:pPr>
            <a:r>
              <a:t/>
            </a:r>
            <a:endParaRPr sz="2960"/>
          </a:p>
          <a:p>
            <a:pPr indent="-514350" lvl="0" marL="514350" rtl="0" algn="just">
              <a:lnSpc>
                <a:spcPct val="90000"/>
              </a:lnSpc>
              <a:spcBef>
                <a:spcPts val="592"/>
              </a:spcBef>
              <a:spcAft>
                <a:spcPts val="0"/>
              </a:spcAft>
              <a:buClr>
                <a:srgbClr val="888888"/>
              </a:buClr>
              <a:buSzPts val="2960"/>
              <a:buNone/>
            </a:pPr>
            <a:r>
              <a:rPr lang="en-US" sz="2960"/>
              <a:t>To change state of a Thread, either a method like sleep() need to be explicitly called, or some operation like file read/write need to be requested, or Thread Scheduler also may change the state of a Thread.</a:t>
            </a:r>
            <a:endParaRPr/>
          </a:p>
          <a:p>
            <a:pPr indent="-514350" lvl="0" marL="514350" rtl="0" algn="just">
              <a:lnSpc>
                <a:spcPct val="90000"/>
              </a:lnSpc>
              <a:spcBef>
                <a:spcPts val="592"/>
              </a:spcBef>
              <a:spcAft>
                <a:spcPts val="0"/>
              </a:spcAft>
              <a:buClr>
                <a:srgbClr val="FF0000"/>
              </a:buClr>
              <a:buSzPts val="2960"/>
              <a:buNone/>
            </a:pPr>
            <a:r>
              <a:rPr b="1" lang="en-US" sz="2960">
                <a:solidFill>
                  <a:srgbClr val="FF0000"/>
                </a:solidFill>
              </a:rPr>
              <a:t>How to get current state of a Thread?</a:t>
            </a:r>
            <a:endParaRPr/>
          </a:p>
          <a:p>
            <a:pPr indent="-514350" lvl="0" marL="514350" rtl="0" algn="just">
              <a:lnSpc>
                <a:spcPct val="90000"/>
              </a:lnSpc>
              <a:spcBef>
                <a:spcPts val="592"/>
              </a:spcBef>
              <a:spcAft>
                <a:spcPts val="0"/>
              </a:spcAft>
              <a:buClr>
                <a:srgbClr val="888888"/>
              </a:buClr>
              <a:buSzPts val="2960"/>
              <a:buNone/>
            </a:pPr>
            <a:r>
              <a:rPr lang="en-US" sz="2960"/>
              <a:t>System.out.println(t.getState().name());</a:t>
            </a:r>
            <a:endParaRPr sz="296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9"/>
          <p:cNvSpPr txBox="1"/>
          <p:nvPr>
            <p:ph idx="1" type="subTitle"/>
          </p:nvPr>
        </p:nvSpPr>
        <p:spPr>
          <a:xfrm>
            <a:off x="0" y="150950"/>
            <a:ext cx="9144000" cy="67071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Purpose of Multi threading</a:t>
            </a:r>
            <a:endParaRPr/>
          </a:p>
          <a:p>
            <a:pPr indent="0" lvl="0" marL="0" rtl="0" algn="just">
              <a:spcBef>
                <a:spcPts val="640"/>
              </a:spcBef>
              <a:spcAft>
                <a:spcPts val="0"/>
              </a:spcAft>
              <a:buClr>
                <a:srgbClr val="888888"/>
              </a:buClr>
              <a:buSzPts val="3200"/>
              <a:buNone/>
            </a:pPr>
            <a:r>
              <a:rPr lang="en-US"/>
              <a:t>Multi threading is used to perform multiple activities simultaneously. For eg. Consider software for streaming video player, a thread may perform downloading the video packets from server, another thread may render video packets on screen, and another thread may play audio. Ofcourse all these activities may be performed using a single process, but this may not give good user experience, as it may make the application non responsive.</a:t>
            </a:r>
            <a:endParaRPr/>
          </a:p>
          <a:p>
            <a:pPr indent="0" lvl="0" marL="0" rtl="0" algn="just">
              <a:spcBef>
                <a:spcPts val="640"/>
              </a:spcBef>
              <a:spcAft>
                <a:spcPts val="0"/>
              </a:spcAft>
              <a:buClr>
                <a:srgbClr val="888888"/>
              </a:buClr>
              <a:buSzPts val="3200"/>
              <a:buNone/>
            </a:pPr>
            <a:r>
              <a:rPr lang="en-US"/>
              <a:t>Using multiple threads for such solution results in better user experience.</a:t>
            </a:r>
            <a:endParaRPr/>
          </a:p>
          <a:p>
            <a:pPr indent="0" lvl="0" marL="0" rtl="0" algn="just">
              <a:spcBef>
                <a:spcPts val="640"/>
              </a:spcBef>
              <a:spcAft>
                <a:spcPts val="0"/>
              </a:spcAft>
              <a:buClr>
                <a:srgbClr val="888888"/>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30"/>
          <p:cNvSpPr txBox="1"/>
          <p:nvPr>
            <p:ph idx="1" type="subTitle"/>
          </p:nvPr>
        </p:nvSpPr>
        <p:spPr>
          <a:xfrm>
            <a:off x="0" y="172525"/>
            <a:ext cx="9144000" cy="6685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lang="en-US" sz="2720"/>
              <a:t>Thread.sleep(2000); causes delay in execution of current thread.</a:t>
            </a:r>
            <a:endParaRPr/>
          </a:p>
          <a:p>
            <a:pPr indent="0" lvl="0" marL="0" rtl="0" algn="just">
              <a:lnSpc>
                <a:spcPct val="80000"/>
              </a:lnSpc>
              <a:spcBef>
                <a:spcPts val="544"/>
              </a:spcBef>
              <a:spcAft>
                <a:spcPts val="0"/>
              </a:spcAft>
              <a:buClr>
                <a:srgbClr val="FF0000"/>
              </a:buClr>
              <a:buSzPts val="2720"/>
              <a:buNone/>
            </a:pPr>
            <a:r>
              <a:rPr b="1" lang="en-US" sz="2720">
                <a:solidFill>
                  <a:srgbClr val="FF0000"/>
                </a:solidFill>
              </a:rPr>
              <a:t>join() method</a:t>
            </a:r>
            <a:endParaRPr/>
          </a:p>
          <a:p>
            <a:pPr indent="0" lvl="0" marL="0" rtl="0" algn="just">
              <a:lnSpc>
                <a:spcPct val="80000"/>
              </a:lnSpc>
              <a:spcBef>
                <a:spcPts val="544"/>
              </a:spcBef>
              <a:spcAft>
                <a:spcPts val="0"/>
              </a:spcAft>
              <a:buClr>
                <a:srgbClr val="888888"/>
              </a:buClr>
              <a:buSzPts val="2720"/>
              <a:buNone/>
            </a:pPr>
            <a:r>
              <a:rPr lang="en-US" sz="2720"/>
              <a:t>The join() method suspends current thread, until some other Thread dies. In other words, it suspends execution of invoking thread until a thread(with which join() method is called) completes execution.</a:t>
            </a:r>
            <a:endParaRPr/>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FF0000"/>
              </a:buClr>
              <a:buSzPts val="2720"/>
              <a:buNone/>
            </a:pPr>
            <a:r>
              <a:rPr b="1" lang="en-US" sz="2720">
                <a:solidFill>
                  <a:srgbClr val="FF0000"/>
                </a:solidFill>
              </a:rPr>
              <a:t>isAlive()</a:t>
            </a:r>
            <a:endParaRPr/>
          </a:p>
          <a:p>
            <a:pPr indent="0" lvl="0" marL="0" rtl="0" algn="just">
              <a:lnSpc>
                <a:spcPct val="80000"/>
              </a:lnSpc>
              <a:spcBef>
                <a:spcPts val="544"/>
              </a:spcBef>
              <a:spcAft>
                <a:spcPts val="0"/>
              </a:spcAft>
              <a:buClr>
                <a:srgbClr val="888888"/>
              </a:buClr>
              <a:buSzPts val="2720"/>
              <a:buNone/>
            </a:pPr>
            <a:r>
              <a:rPr lang="en-US" sz="2720"/>
              <a:t>Returns true if the invoking Thread is still alive, irrespective of current state the Thread is in.</a:t>
            </a:r>
            <a:endParaRPr/>
          </a:p>
          <a:p>
            <a:pPr indent="0" lvl="0" marL="0" rtl="0" algn="just">
              <a:lnSpc>
                <a:spcPct val="80000"/>
              </a:lnSpc>
              <a:spcBef>
                <a:spcPts val="544"/>
              </a:spcBef>
              <a:spcAft>
                <a:spcPts val="0"/>
              </a:spcAft>
              <a:buClr>
                <a:srgbClr val="888888"/>
              </a:buClr>
              <a:buSzPts val="2720"/>
              <a:buNone/>
            </a:pPr>
            <a:r>
              <a:t/>
            </a:r>
            <a:endParaRPr/>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1"/>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544"/>
              </a:spcBef>
              <a:spcAft>
                <a:spcPts val="0"/>
              </a:spcAft>
              <a:buClr>
                <a:srgbClr val="888888"/>
              </a:buClr>
              <a:buSzPts val="2720"/>
              <a:buNone/>
            </a:pPr>
            <a:r>
              <a:t/>
            </a:r>
            <a:endParaRPr/>
          </a:p>
          <a:p>
            <a:pPr indent="0" lvl="0" marL="0" rtl="0" algn="just">
              <a:lnSpc>
                <a:spcPct val="80000"/>
              </a:lnSpc>
              <a:spcBef>
                <a:spcPts val="544"/>
              </a:spcBef>
              <a:spcAft>
                <a:spcPts val="0"/>
              </a:spcAft>
              <a:buClr>
                <a:srgbClr val="FF0000"/>
              </a:buClr>
              <a:buSzPts val="2720"/>
              <a:buNone/>
            </a:pPr>
            <a:r>
              <a:rPr b="1" lang="en-US" sz="2720">
                <a:solidFill>
                  <a:srgbClr val="FF0000"/>
                </a:solidFill>
              </a:rPr>
              <a:t>getName() and setName()</a:t>
            </a:r>
            <a:endParaRPr/>
          </a:p>
          <a:p>
            <a:pPr indent="0" lvl="0" marL="0" rtl="0" algn="just">
              <a:lnSpc>
                <a:spcPct val="80000"/>
              </a:lnSpc>
              <a:spcBef>
                <a:spcPts val="544"/>
              </a:spcBef>
              <a:spcAft>
                <a:spcPts val="0"/>
              </a:spcAft>
              <a:buClr>
                <a:srgbClr val="888888"/>
              </a:buClr>
              <a:buSzPts val="2720"/>
              <a:buNone/>
            </a:pPr>
            <a:r>
              <a:rPr lang="en-US" sz="2720"/>
              <a:t>To Get or Set a name to a Thread</a:t>
            </a:r>
            <a:endParaRPr/>
          </a:p>
          <a:p>
            <a:pPr indent="0" lvl="0" marL="0" rtl="0" algn="just">
              <a:lnSpc>
                <a:spcPct val="80000"/>
              </a:lnSpc>
              <a:spcBef>
                <a:spcPts val="544"/>
              </a:spcBef>
              <a:spcAft>
                <a:spcPts val="0"/>
              </a:spcAft>
              <a:buClr>
                <a:srgbClr val="FF0000"/>
              </a:buClr>
              <a:buSzPts val="2720"/>
              <a:buNone/>
            </a:pPr>
            <a:r>
              <a:rPr b="1" lang="en-US" sz="2720">
                <a:solidFill>
                  <a:srgbClr val="FF0000"/>
                </a:solidFill>
              </a:rPr>
              <a:t>yield()</a:t>
            </a:r>
            <a:endParaRPr/>
          </a:p>
          <a:p>
            <a:pPr indent="0" lvl="0" marL="0" rtl="0" algn="just">
              <a:lnSpc>
                <a:spcPct val="80000"/>
              </a:lnSpc>
              <a:spcBef>
                <a:spcPts val="544"/>
              </a:spcBef>
              <a:spcAft>
                <a:spcPts val="0"/>
              </a:spcAft>
              <a:buClr>
                <a:srgbClr val="888888"/>
              </a:buClr>
              <a:buSzPts val="2720"/>
              <a:buNone/>
            </a:pPr>
            <a:r>
              <a:rPr lang="en-US" sz="2720"/>
              <a:t>Unlike sleep() method, which suspends execution of Thread, for a certain number of milliseconds. But yield() method, tries to sacrifice CPU to another Thread, and if CPU is not utilized by another Thread, then current Thread, may continue to execute.</a:t>
            </a:r>
            <a:endParaRPr/>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pic>
        <p:nvPicPr>
          <p:cNvPr id="60" name="Google Shape;60;p14"/>
          <p:cNvPicPr preferRelativeResize="0"/>
          <p:nvPr/>
        </p:nvPicPr>
        <p:blipFill>
          <a:blip r:embed="rId4">
            <a:alphaModFix/>
          </a:blip>
          <a:stretch>
            <a:fillRect/>
          </a:stretch>
        </p:blipFill>
        <p:spPr>
          <a:xfrm>
            <a:off x="0" y="0"/>
            <a:ext cx="9143999" cy="6858000"/>
          </a:xfrm>
          <a:prstGeom prst="rect">
            <a:avLst/>
          </a:prstGeom>
          <a:noFill/>
          <a:ln>
            <a:noFill/>
          </a:ln>
        </p:spPr>
      </p:pic>
      <p:sp>
        <p:nvSpPr>
          <p:cNvPr id="61" name="Google Shape;61;p14"/>
          <p:cNvSpPr txBox="1"/>
          <p:nvPr>
            <p:ph idx="1" type="subTitle"/>
          </p:nvPr>
        </p:nvSpPr>
        <p:spPr>
          <a:xfrm>
            <a:off x="165275" y="280375"/>
            <a:ext cx="83895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What is a Thread</a:t>
            </a:r>
            <a:endParaRPr sz="2720"/>
          </a:p>
          <a:p>
            <a:pPr indent="-401320" lvl="0" marL="457200" rtl="0" algn="just">
              <a:lnSpc>
                <a:spcPct val="80000"/>
              </a:lnSpc>
              <a:spcBef>
                <a:spcPts val="0"/>
              </a:spcBef>
              <a:spcAft>
                <a:spcPts val="0"/>
              </a:spcAft>
              <a:buSzPts val="2720"/>
              <a:buAutoNum type="arabicPeriod"/>
            </a:pPr>
            <a:r>
              <a:rPr lang="en-US" sz="2720"/>
              <a:t>Running Process and Thread Memory Snapshot</a:t>
            </a:r>
            <a:endParaRPr sz="2720"/>
          </a:p>
          <a:p>
            <a:pPr indent="-401320" lvl="0" marL="457200" rtl="0" algn="just">
              <a:lnSpc>
                <a:spcPct val="80000"/>
              </a:lnSpc>
              <a:spcBef>
                <a:spcPts val="0"/>
              </a:spcBef>
              <a:spcAft>
                <a:spcPts val="0"/>
              </a:spcAft>
              <a:buSzPts val="2720"/>
              <a:buAutoNum type="arabicPeriod"/>
            </a:pPr>
            <a:r>
              <a:rPr lang="en-US" sz="2720"/>
              <a:t>Threads - CPU, I/O Cycle</a:t>
            </a:r>
            <a:endParaRPr sz="2720"/>
          </a:p>
          <a:p>
            <a:pPr indent="-401320" lvl="0" marL="457200" rtl="0" algn="just">
              <a:lnSpc>
                <a:spcPct val="80000"/>
              </a:lnSpc>
              <a:spcBef>
                <a:spcPts val="0"/>
              </a:spcBef>
              <a:spcAft>
                <a:spcPts val="0"/>
              </a:spcAft>
              <a:buSzPts val="2720"/>
              <a:buAutoNum type="arabicPeriod"/>
            </a:pPr>
            <a:r>
              <a:rPr lang="en-US" sz="2720"/>
              <a:t>How to create Thread, using Thread class &amp; Runnable interface</a:t>
            </a:r>
            <a:endParaRPr sz="2720"/>
          </a:p>
          <a:p>
            <a:pPr indent="-401320" lvl="0" marL="457200" rtl="0" algn="just">
              <a:lnSpc>
                <a:spcPct val="80000"/>
              </a:lnSpc>
              <a:spcBef>
                <a:spcPts val="0"/>
              </a:spcBef>
              <a:spcAft>
                <a:spcPts val="0"/>
              </a:spcAft>
              <a:buSzPts val="2720"/>
              <a:buAutoNum type="arabicPeriod"/>
            </a:pPr>
            <a:r>
              <a:rPr lang="en-US" sz="2720"/>
              <a:t>Thread States</a:t>
            </a:r>
            <a:endParaRPr sz="2720"/>
          </a:p>
          <a:p>
            <a:pPr indent="-401320" lvl="0" marL="457200" rtl="0" algn="just">
              <a:lnSpc>
                <a:spcPct val="80000"/>
              </a:lnSpc>
              <a:spcBef>
                <a:spcPts val="0"/>
              </a:spcBef>
              <a:spcAft>
                <a:spcPts val="0"/>
              </a:spcAft>
              <a:buSzPts val="2720"/>
              <a:buAutoNum type="arabicPeriod"/>
            </a:pPr>
            <a:r>
              <a:rPr lang="en-US" sz="2720"/>
              <a:t>Thread class methods, join(), isAlive(), etc...</a:t>
            </a:r>
            <a:endParaRPr sz="2720"/>
          </a:p>
          <a:p>
            <a:pPr indent="-401320" lvl="0" marL="457200" rtl="0" algn="just">
              <a:lnSpc>
                <a:spcPct val="80000"/>
              </a:lnSpc>
              <a:spcBef>
                <a:spcPts val="0"/>
              </a:spcBef>
              <a:spcAft>
                <a:spcPts val="0"/>
              </a:spcAft>
              <a:buSzPts val="2720"/>
              <a:buAutoNum type="arabicPeriod"/>
            </a:pPr>
            <a:r>
              <a:rPr lang="en-US" sz="2720"/>
              <a:t>Thread Priority</a:t>
            </a:r>
            <a:endParaRPr sz="2720"/>
          </a:p>
          <a:p>
            <a:pPr indent="-401320" lvl="0" marL="457200" rtl="0" algn="just">
              <a:lnSpc>
                <a:spcPct val="80000"/>
              </a:lnSpc>
              <a:spcBef>
                <a:spcPts val="0"/>
              </a:spcBef>
              <a:spcAft>
                <a:spcPts val="0"/>
              </a:spcAft>
              <a:buSzPts val="2720"/>
              <a:buAutoNum type="arabicPeriod"/>
            </a:pPr>
            <a:r>
              <a:rPr lang="en-US" sz="2720"/>
              <a:t>Creation of Thread using Inner class</a:t>
            </a:r>
            <a:endParaRPr sz="2720"/>
          </a:p>
          <a:p>
            <a:pPr indent="-401320" lvl="0" marL="457200" rtl="0" algn="just">
              <a:lnSpc>
                <a:spcPct val="80000"/>
              </a:lnSpc>
              <a:spcBef>
                <a:spcPts val="0"/>
              </a:spcBef>
              <a:spcAft>
                <a:spcPts val="0"/>
              </a:spcAft>
              <a:buSzPts val="2720"/>
              <a:buAutoNum type="arabicPeriod"/>
            </a:pPr>
            <a:r>
              <a:rPr lang="en-US" sz="2720"/>
              <a:t>synchronized keyword</a:t>
            </a:r>
            <a:endParaRPr sz="2720"/>
          </a:p>
          <a:p>
            <a:pPr indent="-401320" lvl="0" marL="457200" rtl="0" algn="just">
              <a:lnSpc>
                <a:spcPct val="80000"/>
              </a:lnSpc>
              <a:spcBef>
                <a:spcPts val="0"/>
              </a:spcBef>
              <a:spcAft>
                <a:spcPts val="0"/>
              </a:spcAft>
              <a:buSzPts val="2720"/>
              <a:buAutoNum type="arabicPeriod"/>
            </a:pPr>
            <a:r>
              <a:rPr lang="en-US" sz="2720"/>
              <a:t>wait() &amp; notify()</a:t>
            </a:r>
            <a:endParaRPr sz="2720"/>
          </a:p>
          <a:p>
            <a:pPr indent="-401320" lvl="0" marL="457200" rtl="0" algn="just">
              <a:lnSpc>
                <a:spcPct val="80000"/>
              </a:lnSpc>
              <a:spcBef>
                <a:spcPts val="0"/>
              </a:spcBef>
              <a:spcAft>
                <a:spcPts val="0"/>
              </a:spcAft>
              <a:buSzPts val="2720"/>
              <a:buAutoNum type="arabicPeriod"/>
            </a:pPr>
            <a:r>
              <a:rPr lang="en-US" sz="2720"/>
              <a:t>Deadlock</a:t>
            </a:r>
            <a:endParaRPr sz="2720"/>
          </a:p>
          <a:p>
            <a:pPr indent="-401320" lvl="0" marL="457200" rtl="0" algn="just">
              <a:lnSpc>
                <a:spcPct val="80000"/>
              </a:lnSpc>
              <a:spcBef>
                <a:spcPts val="0"/>
              </a:spcBef>
              <a:spcAft>
                <a:spcPts val="0"/>
              </a:spcAft>
              <a:buSzPts val="2720"/>
              <a:buAutoNum type="arabicPeriod"/>
            </a:pPr>
            <a:r>
              <a:rPr lang="en-US" sz="2720"/>
              <a:t>object &amp; class level locking</a:t>
            </a:r>
            <a:endParaRPr sz="2720"/>
          </a:p>
          <a:p>
            <a:pPr indent="-401320" lvl="0" marL="457200" rtl="0" algn="just">
              <a:lnSpc>
                <a:spcPct val="80000"/>
              </a:lnSpc>
              <a:spcBef>
                <a:spcPts val="0"/>
              </a:spcBef>
              <a:spcAft>
                <a:spcPts val="0"/>
              </a:spcAft>
              <a:buSzPts val="2720"/>
              <a:buAutoNum type="arabicPeriod"/>
            </a:pPr>
            <a:r>
              <a:rPr lang="en-US" sz="2720"/>
              <a:t>Thread Pool</a:t>
            </a:r>
            <a:endParaRPr sz="2720"/>
          </a:p>
          <a:p>
            <a:pPr indent="-401320" lvl="0" marL="457200" rtl="0" algn="just">
              <a:lnSpc>
                <a:spcPct val="80000"/>
              </a:lnSpc>
              <a:spcBef>
                <a:spcPts val="0"/>
              </a:spcBef>
              <a:spcAft>
                <a:spcPts val="0"/>
              </a:spcAft>
              <a:buSzPts val="2720"/>
              <a:buAutoNum type="arabicPeriod"/>
            </a:pPr>
            <a:r>
              <a:rPr lang="en-US" sz="2720"/>
              <a:t>Callable &amp; Future</a:t>
            </a:r>
            <a:endParaRPr sz="2720"/>
          </a:p>
          <a:p>
            <a:pPr indent="-401320" lvl="0" marL="457200" rtl="0" algn="just">
              <a:lnSpc>
                <a:spcPct val="80000"/>
              </a:lnSpc>
              <a:spcBef>
                <a:spcPts val="0"/>
              </a:spcBef>
              <a:spcAft>
                <a:spcPts val="0"/>
              </a:spcAft>
              <a:buSzPts val="2720"/>
              <a:buAutoNum type="arabicPeriod"/>
            </a:pPr>
            <a:r>
              <a:rPr lang="en-US" sz="2720"/>
              <a:t>Mutex &amp; Semaphore</a:t>
            </a:r>
            <a:endParaRPr sz="2720"/>
          </a:p>
          <a:p>
            <a:pPr indent="-401320" lvl="0" marL="457200" rtl="0" algn="just">
              <a:lnSpc>
                <a:spcPct val="80000"/>
              </a:lnSpc>
              <a:spcBef>
                <a:spcPts val="0"/>
              </a:spcBef>
              <a:spcAft>
                <a:spcPts val="0"/>
              </a:spcAft>
              <a:buSzPts val="2720"/>
              <a:buAutoNum type="arabicPeriod"/>
            </a:pPr>
            <a:r>
              <a:rPr lang="en-US" sz="2720"/>
              <a:t>Read Lock &amp; Write Lock</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32"/>
          <p:cNvSpPr txBox="1"/>
          <p:nvPr>
            <p:ph idx="1" type="subTitle"/>
          </p:nvPr>
        </p:nvSpPr>
        <p:spPr>
          <a:xfrm>
            <a:off x="0" y="172550"/>
            <a:ext cx="9144000" cy="6383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Thread states</a:t>
            </a:r>
            <a:endParaRPr/>
          </a:p>
          <a:p>
            <a:pPr indent="0" lvl="0" marL="0" rtl="0" algn="just">
              <a:spcBef>
                <a:spcPts val="640"/>
              </a:spcBef>
              <a:spcAft>
                <a:spcPts val="0"/>
              </a:spcAft>
              <a:buClr>
                <a:srgbClr val="888888"/>
              </a:buClr>
              <a:buSzPts val="3200"/>
              <a:buNone/>
            </a:pPr>
            <a:r>
              <a:rPr lang="en-US"/>
              <a:t>A Thread can be in any one of the below states, to change from one state to another a method need to be called explicitly or Thread scheduler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33"/>
          <p:cNvSpPr txBox="1"/>
          <p:nvPr>
            <p:ph idx="1" type="subTitle"/>
          </p:nvPr>
        </p:nvSpPr>
        <p:spPr>
          <a:xfrm>
            <a:off x="0" y="237225"/>
            <a:ext cx="9144000" cy="66207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720"/>
              <a:buNone/>
            </a:pPr>
            <a:r>
              <a:rPr b="1" lang="en-US" sz="2720">
                <a:solidFill>
                  <a:srgbClr val="FF0000"/>
                </a:solidFill>
              </a:rPr>
              <a:t>7. </a:t>
            </a:r>
            <a:r>
              <a:rPr b="1" lang="en-US" sz="2720">
                <a:solidFill>
                  <a:srgbClr val="FF0000"/>
                </a:solidFill>
              </a:rPr>
              <a:t>Thread Priority</a:t>
            </a:r>
            <a:endParaRPr/>
          </a:p>
          <a:p>
            <a:pPr indent="0" lvl="0" marL="0" rtl="0" algn="just">
              <a:lnSpc>
                <a:spcPct val="80000"/>
              </a:lnSpc>
              <a:spcBef>
                <a:spcPts val="544"/>
              </a:spcBef>
              <a:spcAft>
                <a:spcPts val="0"/>
              </a:spcAft>
              <a:buClr>
                <a:srgbClr val="888888"/>
              </a:buClr>
              <a:buSzPts val="2720"/>
              <a:buNone/>
            </a:pPr>
            <a:r>
              <a:rPr lang="en-US" sz="2720"/>
              <a:t>By default all the threads created, get medium priority, unless a specific priority explicitly is set to the thread. Below are the priority related constants provided in Thread class.</a:t>
            </a:r>
            <a:endParaRPr/>
          </a:p>
          <a:p>
            <a:pPr indent="-514350" lvl="0" marL="514350" rtl="0" algn="just">
              <a:lnSpc>
                <a:spcPct val="80000"/>
              </a:lnSpc>
              <a:spcBef>
                <a:spcPts val="544"/>
              </a:spcBef>
              <a:spcAft>
                <a:spcPts val="0"/>
              </a:spcAft>
              <a:buClr>
                <a:srgbClr val="FF0000"/>
              </a:buClr>
              <a:buSzPts val="2720"/>
              <a:buAutoNum type="arabicPeriod"/>
            </a:pPr>
            <a:r>
              <a:rPr b="1" lang="en-US" sz="2720">
                <a:solidFill>
                  <a:srgbClr val="FF0000"/>
                </a:solidFill>
              </a:rPr>
              <a:t>Thread.MIN_PRIORITY</a:t>
            </a:r>
            <a:r>
              <a:rPr lang="en-US" sz="2720"/>
              <a:t> (value is 0)</a:t>
            </a:r>
            <a:endParaRPr/>
          </a:p>
          <a:p>
            <a:pPr indent="-514350" lvl="0" marL="514350" rtl="0" algn="just">
              <a:lnSpc>
                <a:spcPct val="80000"/>
              </a:lnSpc>
              <a:spcBef>
                <a:spcPts val="544"/>
              </a:spcBef>
              <a:spcAft>
                <a:spcPts val="0"/>
              </a:spcAft>
              <a:buClr>
                <a:srgbClr val="FF0000"/>
              </a:buClr>
              <a:buSzPts val="2720"/>
              <a:buAutoNum type="arabicPeriod"/>
            </a:pPr>
            <a:r>
              <a:rPr b="1" lang="en-US" sz="2720">
                <a:solidFill>
                  <a:srgbClr val="FF0000"/>
                </a:solidFill>
              </a:rPr>
              <a:t>Thread.NORM_PRIORITY</a:t>
            </a:r>
            <a:r>
              <a:rPr lang="en-US" sz="2720"/>
              <a:t> (value is 5, which is default priority)</a:t>
            </a:r>
            <a:endParaRPr/>
          </a:p>
          <a:p>
            <a:pPr indent="-514350" lvl="0" marL="514350" rtl="0" algn="just">
              <a:lnSpc>
                <a:spcPct val="80000"/>
              </a:lnSpc>
              <a:spcBef>
                <a:spcPts val="544"/>
              </a:spcBef>
              <a:spcAft>
                <a:spcPts val="0"/>
              </a:spcAft>
              <a:buClr>
                <a:srgbClr val="FF0000"/>
              </a:buClr>
              <a:buSzPts val="2720"/>
              <a:buAutoNum type="arabicPeriod"/>
            </a:pPr>
            <a:r>
              <a:rPr b="1" lang="en-US" sz="2720">
                <a:solidFill>
                  <a:srgbClr val="FF0000"/>
                </a:solidFill>
              </a:rPr>
              <a:t>Thread.MAX_PRIORITY</a:t>
            </a:r>
            <a:r>
              <a:rPr lang="en-US" sz="2720"/>
              <a:t> (value is 10)</a:t>
            </a:r>
            <a:endParaRPr/>
          </a:p>
          <a:p>
            <a:pPr indent="-514350" lvl="0" marL="514350" rtl="0" algn="just">
              <a:lnSpc>
                <a:spcPct val="80000"/>
              </a:lnSpc>
              <a:spcBef>
                <a:spcPts val="544"/>
              </a:spcBef>
              <a:spcAft>
                <a:spcPts val="0"/>
              </a:spcAft>
              <a:buClr>
                <a:srgbClr val="888888"/>
              </a:buClr>
              <a:buSzPts val="2720"/>
              <a:buNone/>
            </a:pPr>
            <a:r>
              <a:rPr lang="en-US" sz="2720"/>
              <a:t>Any numeric value between 0 and 10 can be set as priority to a Thread. Below are priority related methods provided in Thread class</a:t>
            </a:r>
            <a:endParaRPr/>
          </a:p>
          <a:p>
            <a:pPr indent="-514350" lvl="0" marL="514350" rtl="0" algn="just">
              <a:lnSpc>
                <a:spcPct val="80000"/>
              </a:lnSpc>
              <a:spcBef>
                <a:spcPts val="544"/>
              </a:spcBef>
              <a:spcAft>
                <a:spcPts val="0"/>
              </a:spcAft>
              <a:buClr>
                <a:srgbClr val="888888"/>
              </a:buClr>
              <a:buSzPts val="2720"/>
              <a:buAutoNum type="arabicPeriod"/>
            </a:pPr>
            <a:r>
              <a:rPr lang="en-US" sz="2720"/>
              <a:t>void setPriority(int priority);</a:t>
            </a:r>
            <a:endParaRPr/>
          </a:p>
          <a:p>
            <a:pPr indent="-514350" lvl="0" marL="514350" rtl="0" algn="just">
              <a:lnSpc>
                <a:spcPct val="80000"/>
              </a:lnSpc>
              <a:spcBef>
                <a:spcPts val="544"/>
              </a:spcBef>
              <a:spcAft>
                <a:spcPts val="0"/>
              </a:spcAft>
              <a:buClr>
                <a:srgbClr val="888888"/>
              </a:buClr>
              <a:buSzPts val="2720"/>
              <a:buAutoNum type="arabicPeriod"/>
            </a:pPr>
            <a:r>
              <a:rPr lang="en-US" sz="2720"/>
              <a:t>int getPriority();</a:t>
            </a:r>
            <a:endParaRPr/>
          </a:p>
          <a:p>
            <a:pPr indent="-514350" lvl="0" marL="514350" rtl="0" algn="just">
              <a:lnSpc>
                <a:spcPct val="80000"/>
              </a:lnSpc>
              <a:spcBef>
                <a:spcPts val="544"/>
              </a:spcBef>
              <a:spcAft>
                <a:spcPts val="0"/>
              </a:spcAft>
              <a:buClr>
                <a:srgbClr val="888888"/>
              </a:buClr>
              <a:buSzPts val="2720"/>
              <a:buNone/>
            </a:pPr>
            <a:r>
              <a:t/>
            </a:r>
            <a:endParaRPr sz="2720"/>
          </a:p>
          <a:p>
            <a:pPr indent="-514350" lvl="0" marL="514350" rtl="0" algn="just">
              <a:lnSpc>
                <a:spcPct val="80000"/>
              </a:lnSpc>
              <a:spcBef>
                <a:spcPts val="544"/>
              </a:spcBef>
              <a:spcAft>
                <a:spcPts val="0"/>
              </a:spcAft>
              <a:buClr>
                <a:srgbClr val="888888"/>
              </a:buClr>
              <a:buSzPts val="272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34"/>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720"/>
              <a:buNone/>
            </a:pPr>
            <a:r>
              <a:t/>
            </a:r>
            <a:endParaRPr/>
          </a:p>
          <a:p>
            <a:pPr indent="-514350" lvl="0" marL="514350" rtl="0" algn="just">
              <a:lnSpc>
                <a:spcPct val="80000"/>
              </a:lnSpc>
              <a:spcBef>
                <a:spcPts val="544"/>
              </a:spcBef>
              <a:spcAft>
                <a:spcPts val="0"/>
              </a:spcAft>
              <a:buClr>
                <a:srgbClr val="888888"/>
              </a:buClr>
              <a:buSzPts val="2720"/>
              <a:buNone/>
            </a:pPr>
            <a:r>
              <a:t/>
            </a:r>
            <a:endParaRPr sz="2720"/>
          </a:p>
          <a:p>
            <a:pPr indent="-514350" lvl="0" marL="514350" rtl="0" algn="just">
              <a:lnSpc>
                <a:spcPct val="80000"/>
              </a:lnSpc>
              <a:spcBef>
                <a:spcPts val="544"/>
              </a:spcBef>
              <a:spcAft>
                <a:spcPts val="0"/>
              </a:spcAft>
              <a:buClr>
                <a:srgbClr val="888888"/>
              </a:buClr>
              <a:buSzPts val="2720"/>
              <a:buNone/>
            </a:pPr>
            <a:r>
              <a:rPr lang="en-US" sz="2720"/>
              <a:t>A thread with high priority gets allocated with more CPU time, compared to threads with relatively low priority threads. Hence a thread with high priority executes faster, compared to low priority threads.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5"/>
          <p:cNvSpPr txBox="1"/>
          <p:nvPr>
            <p:ph idx="1" type="subTitle"/>
          </p:nvPr>
        </p:nvSpPr>
        <p:spPr>
          <a:xfrm>
            <a:off x="0" y="215650"/>
            <a:ext cx="9144000" cy="66423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1520"/>
              <a:buNone/>
            </a:pPr>
            <a:r>
              <a:rPr b="1" lang="en-US" sz="2700">
                <a:solidFill>
                  <a:srgbClr val="FF0000"/>
                </a:solidFill>
              </a:rPr>
              <a:t>8. </a:t>
            </a:r>
            <a:r>
              <a:rPr b="1" lang="en-US" sz="2700">
                <a:solidFill>
                  <a:srgbClr val="FF0000"/>
                </a:solidFill>
              </a:rPr>
              <a:t>Thread and Inner Class</a:t>
            </a:r>
            <a:endParaRPr sz="2700"/>
          </a:p>
          <a:p>
            <a:pPr indent="0" lvl="0" marL="0" rtl="0" algn="l">
              <a:lnSpc>
                <a:spcPct val="80000"/>
              </a:lnSpc>
              <a:spcBef>
                <a:spcPts val="323"/>
              </a:spcBef>
              <a:spcAft>
                <a:spcPts val="0"/>
              </a:spcAft>
              <a:buClr>
                <a:srgbClr val="888888"/>
              </a:buClr>
              <a:buSzPts val="1615"/>
              <a:buNone/>
            </a:pPr>
            <a:r>
              <a:t/>
            </a:r>
            <a:endParaRPr sz="1615"/>
          </a:p>
          <a:p>
            <a:pPr indent="0" lvl="0" marL="0" rtl="0" algn="just">
              <a:lnSpc>
                <a:spcPct val="80000"/>
              </a:lnSpc>
              <a:spcBef>
                <a:spcPts val="323"/>
              </a:spcBef>
              <a:spcAft>
                <a:spcPts val="0"/>
              </a:spcAft>
              <a:buClr>
                <a:srgbClr val="888888"/>
              </a:buClr>
              <a:buSzPts val="1615"/>
              <a:buNone/>
            </a:pPr>
            <a:r>
              <a:rPr lang="en-US" sz="2700"/>
              <a:t>Instead of creating a dedicated outer class for a Thread, an inner class(with run method) can be created for a Thread. Below is sample code of the same</a:t>
            </a:r>
            <a:endParaRPr sz="2700"/>
          </a:p>
          <a:p>
            <a:pPr indent="0" lvl="0" marL="0" rtl="0" algn="l">
              <a:lnSpc>
                <a:spcPct val="80000"/>
              </a:lnSpc>
              <a:spcBef>
                <a:spcPts val="323"/>
              </a:spcBef>
              <a:spcAft>
                <a:spcPts val="0"/>
              </a:spcAft>
              <a:buClr>
                <a:srgbClr val="888888"/>
              </a:buClr>
              <a:buSzPts val="1615"/>
              <a:buNone/>
            </a:pPr>
            <a:r>
              <a:rPr lang="en-US" sz="2700"/>
              <a:t>#1.</a:t>
            </a:r>
            <a:endParaRPr sz="2700"/>
          </a:p>
          <a:p>
            <a:pPr indent="0" lvl="0" marL="0" rtl="0" algn="l">
              <a:lnSpc>
                <a:spcPct val="80000"/>
              </a:lnSpc>
              <a:spcBef>
                <a:spcPts val="323"/>
              </a:spcBef>
              <a:spcAft>
                <a:spcPts val="0"/>
              </a:spcAft>
              <a:buClr>
                <a:srgbClr val="888888"/>
              </a:buClr>
              <a:buSzPts val="1615"/>
              <a:buNone/>
            </a:pPr>
            <a:r>
              <a:rPr lang="en-US" sz="2700"/>
              <a:t>	public static void main(String args[])</a:t>
            </a:r>
            <a:endParaRPr sz="2700"/>
          </a:p>
          <a:p>
            <a:pPr indent="0" lvl="0" marL="0" rtl="0" algn="l">
              <a:lnSpc>
                <a:spcPct val="80000"/>
              </a:lnSpc>
              <a:spcBef>
                <a:spcPts val="323"/>
              </a:spcBef>
              <a:spcAft>
                <a:spcPts val="0"/>
              </a:spcAft>
              <a:buClr>
                <a:srgbClr val="888888"/>
              </a:buClr>
              <a:buSzPts val="1615"/>
              <a:buNone/>
            </a:pPr>
            <a:r>
              <a:rPr lang="en-US" sz="2700"/>
              <a:t>	{	</a:t>
            </a:r>
            <a:endParaRPr sz="2700"/>
          </a:p>
          <a:p>
            <a:pPr indent="0" lvl="0" marL="0" rtl="0" algn="l">
              <a:lnSpc>
                <a:spcPct val="80000"/>
              </a:lnSpc>
              <a:spcBef>
                <a:spcPts val="323"/>
              </a:spcBef>
              <a:spcAft>
                <a:spcPts val="0"/>
              </a:spcAft>
              <a:buClr>
                <a:srgbClr val="888888"/>
              </a:buClr>
              <a:buSzPts val="1615"/>
              <a:buNone/>
            </a:pPr>
            <a:r>
              <a:rPr lang="en-US" sz="2700"/>
              <a:t>		//Named object and Anonymous inner class</a:t>
            </a:r>
            <a:endParaRPr sz="2700"/>
          </a:p>
          <a:p>
            <a:pPr indent="0" lvl="0" marL="0" rtl="0" algn="l">
              <a:lnSpc>
                <a:spcPct val="80000"/>
              </a:lnSpc>
              <a:spcBef>
                <a:spcPts val="323"/>
              </a:spcBef>
              <a:spcAft>
                <a:spcPts val="0"/>
              </a:spcAft>
              <a:buClr>
                <a:srgbClr val="888888"/>
              </a:buClr>
              <a:buSzPts val="1615"/>
              <a:buNone/>
            </a:pPr>
            <a:r>
              <a:rPr lang="en-US" sz="2700"/>
              <a:t>		Thread t1=new Thread(){  </a:t>
            </a:r>
            <a:endParaRPr sz="2700"/>
          </a:p>
          <a:p>
            <a:pPr indent="0" lvl="0" marL="0" rtl="0" algn="l">
              <a:lnSpc>
                <a:spcPct val="80000"/>
              </a:lnSpc>
              <a:spcBef>
                <a:spcPts val="323"/>
              </a:spcBef>
              <a:spcAft>
                <a:spcPts val="0"/>
              </a:spcAft>
              <a:buClr>
                <a:srgbClr val="888888"/>
              </a:buClr>
              <a:buSzPts val="1615"/>
              <a:buNone/>
            </a:pPr>
            <a:r>
              <a:rPr lang="en-US" sz="2700"/>
              <a:t>			public void run(){  	</a:t>
            </a:r>
            <a:endParaRPr sz="2700"/>
          </a:p>
          <a:p>
            <a:pPr indent="0" lvl="0" marL="0" rtl="0" algn="l">
              <a:lnSpc>
                <a:spcPct val="80000"/>
              </a:lnSpc>
              <a:spcBef>
                <a:spcPts val="323"/>
              </a:spcBef>
              <a:spcAft>
                <a:spcPts val="0"/>
              </a:spcAft>
              <a:buClr>
                <a:srgbClr val="888888"/>
              </a:buClr>
              <a:buSzPts val="1615"/>
              <a:buNone/>
            </a:pPr>
            <a:r>
              <a:rPr lang="en-US" sz="2700"/>
              <a:t>			//Thread code here</a:t>
            </a:r>
            <a:endParaRPr sz="2700"/>
          </a:p>
          <a:p>
            <a:pPr indent="0" lvl="0" marL="0" rtl="0" algn="l">
              <a:lnSpc>
                <a:spcPct val="80000"/>
              </a:lnSpc>
              <a:spcBef>
                <a:spcPts val="323"/>
              </a:spcBef>
              <a:spcAft>
                <a:spcPts val="0"/>
              </a:spcAft>
              <a:buClr>
                <a:srgbClr val="888888"/>
              </a:buClr>
              <a:buSzPts val="1615"/>
              <a:buNone/>
            </a:pPr>
            <a:r>
              <a:rPr lang="en-US" sz="2700"/>
              <a:t>			}  </a:t>
            </a:r>
            <a:endParaRPr sz="2700"/>
          </a:p>
          <a:p>
            <a:pPr indent="0" lvl="0" marL="0" rtl="0" algn="l">
              <a:lnSpc>
                <a:spcPct val="80000"/>
              </a:lnSpc>
              <a:spcBef>
                <a:spcPts val="323"/>
              </a:spcBef>
              <a:spcAft>
                <a:spcPts val="0"/>
              </a:spcAft>
              <a:buClr>
                <a:srgbClr val="888888"/>
              </a:buClr>
              <a:buSzPts val="1615"/>
              <a:buNone/>
            </a:pPr>
            <a:r>
              <a:rPr lang="en-US" sz="2700"/>
              <a:t>			}; 		</a:t>
            </a:r>
            <a:endParaRPr sz="2700"/>
          </a:p>
          <a:p>
            <a:pPr indent="0" lvl="0" marL="0" rtl="0" algn="l">
              <a:lnSpc>
                <a:spcPct val="80000"/>
              </a:lnSpc>
              <a:spcBef>
                <a:spcPts val="323"/>
              </a:spcBef>
              <a:spcAft>
                <a:spcPts val="0"/>
              </a:spcAft>
              <a:buClr>
                <a:srgbClr val="888888"/>
              </a:buClr>
              <a:buSzPts val="1615"/>
              <a:buNone/>
            </a:pPr>
            <a:r>
              <a:rPr lang="en-US" sz="2700"/>
              <a:t>			t1.start();</a:t>
            </a:r>
            <a:endParaRPr sz="2700"/>
          </a:p>
          <a:p>
            <a:pPr indent="0" lvl="0" marL="0" rtl="0" algn="l">
              <a:lnSpc>
                <a:spcPct val="80000"/>
              </a:lnSpc>
              <a:spcBef>
                <a:spcPts val="323"/>
              </a:spcBef>
              <a:spcAft>
                <a:spcPts val="0"/>
              </a:spcAft>
              <a:buClr>
                <a:srgbClr val="888888"/>
              </a:buClr>
              <a:buSzPts val="1615"/>
              <a:buNone/>
            </a:pPr>
            <a:r>
              <a:rPr lang="en-US" sz="2700"/>
              <a:t>		//code running in main thread</a:t>
            </a:r>
            <a:endParaRPr sz="2700"/>
          </a:p>
          <a:p>
            <a:pPr indent="0" lvl="0" marL="0" rtl="0" algn="l">
              <a:lnSpc>
                <a:spcPct val="80000"/>
              </a:lnSpc>
              <a:spcBef>
                <a:spcPts val="323"/>
              </a:spcBef>
              <a:spcAft>
                <a:spcPts val="0"/>
              </a:spcAft>
              <a:buClr>
                <a:srgbClr val="888888"/>
              </a:buClr>
              <a:buSzPts val="1615"/>
              <a:buNone/>
            </a:pPr>
            <a:r>
              <a:rPr lang="en-US" sz="2700"/>
              <a:t>	}</a:t>
            </a:r>
            <a:endParaRPr sz="2700"/>
          </a:p>
          <a:p>
            <a:pPr indent="0" lvl="0" marL="0" rtl="0" algn="l">
              <a:lnSpc>
                <a:spcPct val="80000"/>
              </a:lnSpc>
              <a:spcBef>
                <a:spcPts val="323"/>
              </a:spcBef>
              <a:spcAft>
                <a:spcPts val="0"/>
              </a:spcAft>
              <a:buClr>
                <a:srgbClr val="888888"/>
              </a:buClr>
              <a:buSzPts val="1615"/>
              <a:buNone/>
            </a:pPr>
            <a:r>
              <a:t/>
            </a:r>
            <a:endParaRPr sz="2700"/>
          </a:p>
          <a:p>
            <a:pPr indent="0" lvl="0" marL="0" rtl="0" algn="l">
              <a:lnSpc>
                <a:spcPct val="80000"/>
              </a:lnSpc>
              <a:spcBef>
                <a:spcPts val="323"/>
              </a:spcBef>
              <a:spcAft>
                <a:spcPts val="0"/>
              </a:spcAft>
              <a:buClr>
                <a:srgbClr val="888888"/>
              </a:buClr>
              <a:buSzPts val="1615"/>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36"/>
          <p:cNvSpPr txBox="1"/>
          <p:nvPr>
            <p:ph idx="1" type="subTitle"/>
          </p:nvPr>
        </p:nvSpPr>
        <p:spPr>
          <a:xfrm>
            <a:off x="0" y="215650"/>
            <a:ext cx="9144000" cy="66423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1520"/>
              <a:buNone/>
            </a:pPr>
            <a:r>
              <a:rPr b="1" lang="en-US" sz="2700">
                <a:solidFill>
                  <a:srgbClr val="FF0000"/>
                </a:solidFill>
              </a:rPr>
              <a:t>Thread and Inner Class</a:t>
            </a:r>
            <a:endParaRPr sz="2700"/>
          </a:p>
          <a:p>
            <a:pPr indent="0" lvl="0" marL="0" rtl="0" algn="l">
              <a:lnSpc>
                <a:spcPct val="80000"/>
              </a:lnSpc>
              <a:spcBef>
                <a:spcPts val="323"/>
              </a:spcBef>
              <a:spcAft>
                <a:spcPts val="0"/>
              </a:spcAft>
              <a:buClr>
                <a:srgbClr val="888888"/>
              </a:buClr>
              <a:buSzPts val="1615"/>
              <a:buNone/>
            </a:pPr>
            <a:r>
              <a:t/>
            </a:r>
            <a:endParaRPr sz="1615"/>
          </a:p>
          <a:p>
            <a:pPr indent="0" lvl="0" marL="0" rtl="0" algn="l">
              <a:lnSpc>
                <a:spcPct val="80000"/>
              </a:lnSpc>
              <a:spcBef>
                <a:spcPts val="323"/>
              </a:spcBef>
              <a:spcAft>
                <a:spcPts val="0"/>
              </a:spcAft>
              <a:buClr>
                <a:srgbClr val="888888"/>
              </a:buClr>
              <a:buSzPts val="1615"/>
              <a:buNone/>
            </a:pPr>
            <a:r>
              <a:t/>
            </a:r>
            <a:endParaRPr sz="1615"/>
          </a:p>
          <a:p>
            <a:pPr indent="0" lvl="0" marL="0" rtl="0" algn="l">
              <a:lnSpc>
                <a:spcPct val="80000"/>
              </a:lnSpc>
              <a:spcBef>
                <a:spcPts val="323"/>
              </a:spcBef>
              <a:spcAft>
                <a:spcPts val="0"/>
              </a:spcAft>
              <a:buClr>
                <a:srgbClr val="888888"/>
              </a:buClr>
              <a:buSzPts val="1615"/>
              <a:buNone/>
            </a:pPr>
            <a:r>
              <a:rPr lang="en-US" sz="2700"/>
              <a:t>#2. 	public static void main(String args[])</a:t>
            </a:r>
            <a:endParaRPr sz="2700"/>
          </a:p>
          <a:p>
            <a:pPr indent="0" lvl="0" marL="0" rtl="0" algn="l">
              <a:lnSpc>
                <a:spcPct val="80000"/>
              </a:lnSpc>
              <a:spcBef>
                <a:spcPts val="323"/>
              </a:spcBef>
              <a:spcAft>
                <a:spcPts val="0"/>
              </a:spcAft>
              <a:buClr>
                <a:srgbClr val="888888"/>
              </a:buClr>
              <a:buSzPts val="1615"/>
              <a:buNone/>
            </a:pPr>
            <a:r>
              <a:rPr lang="en-US" sz="2700"/>
              <a:t>	{</a:t>
            </a:r>
            <a:endParaRPr sz="2700"/>
          </a:p>
          <a:p>
            <a:pPr indent="0" lvl="0" marL="0" rtl="0" algn="l">
              <a:lnSpc>
                <a:spcPct val="80000"/>
              </a:lnSpc>
              <a:spcBef>
                <a:spcPts val="323"/>
              </a:spcBef>
              <a:spcAft>
                <a:spcPts val="0"/>
              </a:spcAft>
              <a:buClr>
                <a:srgbClr val="888888"/>
              </a:buClr>
              <a:buSzPts val="1615"/>
              <a:buNone/>
            </a:pPr>
            <a:r>
              <a:rPr lang="en-US" sz="2700"/>
              <a:t>		new Thread( new Runnable() {</a:t>
            </a:r>
            <a:endParaRPr sz="2700"/>
          </a:p>
          <a:p>
            <a:pPr indent="0" lvl="0" marL="0" rtl="0" algn="l">
              <a:lnSpc>
                <a:spcPct val="80000"/>
              </a:lnSpc>
              <a:spcBef>
                <a:spcPts val="323"/>
              </a:spcBef>
              <a:spcAft>
                <a:spcPts val="0"/>
              </a:spcAft>
              <a:buClr>
                <a:srgbClr val="888888"/>
              </a:buClr>
              <a:buSzPts val="1615"/>
              <a:buNone/>
            </a:pPr>
            <a:r>
              <a:rPr lang="en-US" sz="2700"/>
              <a:t>		    public void run() {</a:t>
            </a:r>
            <a:endParaRPr sz="2700"/>
          </a:p>
          <a:p>
            <a:pPr indent="0" lvl="0" marL="0" rtl="0" algn="l">
              <a:lnSpc>
                <a:spcPct val="80000"/>
              </a:lnSpc>
              <a:spcBef>
                <a:spcPts val="323"/>
              </a:spcBef>
              <a:spcAft>
                <a:spcPts val="0"/>
              </a:spcAft>
              <a:buClr>
                <a:srgbClr val="888888"/>
              </a:buClr>
              <a:buSzPts val="1615"/>
              <a:buNone/>
            </a:pPr>
            <a:r>
              <a:rPr lang="en-US" sz="2700"/>
              <a:t>		    	</a:t>
            </a:r>
            <a:endParaRPr sz="2700"/>
          </a:p>
          <a:p>
            <a:pPr indent="0" lvl="0" marL="0" rtl="0" algn="l">
              <a:lnSpc>
                <a:spcPct val="80000"/>
              </a:lnSpc>
              <a:spcBef>
                <a:spcPts val="323"/>
              </a:spcBef>
              <a:spcAft>
                <a:spcPts val="0"/>
              </a:spcAft>
              <a:buClr>
                <a:srgbClr val="888888"/>
              </a:buClr>
              <a:buSzPts val="1615"/>
              <a:buNone/>
            </a:pPr>
            <a:r>
              <a:rPr lang="en-US" sz="2700"/>
              <a:t>		    	//thread code here</a:t>
            </a:r>
            <a:endParaRPr sz="2700"/>
          </a:p>
          <a:p>
            <a:pPr indent="0" lvl="0" marL="0" rtl="0" algn="l">
              <a:lnSpc>
                <a:spcPct val="80000"/>
              </a:lnSpc>
              <a:spcBef>
                <a:spcPts val="323"/>
              </a:spcBef>
              <a:spcAft>
                <a:spcPts val="0"/>
              </a:spcAft>
              <a:buClr>
                <a:srgbClr val="888888"/>
              </a:buClr>
              <a:buSzPts val="1615"/>
              <a:buNone/>
            </a:pPr>
            <a:r>
              <a:rPr lang="en-US" sz="2700"/>
              <a:t>		    }</a:t>
            </a:r>
            <a:endParaRPr sz="2700"/>
          </a:p>
          <a:p>
            <a:pPr indent="0" lvl="0" marL="0" rtl="0" algn="l">
              <a:lnSpc>
                <a:spcPct val="80000"/>
              </a:lnSpc>
              <a:spcBef>
                <a:spcPts val="323"/>
              </a:spcBef>
              <a:spcAft>
                <a:spcPts val="0"/>
              </a:spcAft>
              <a:buClr>
                <a:srgbClr val="888888"/>
              </a:buClr>
              <a:buSzPts val="1615"/>
              <a:buNone/>
            </a:pPr>
            <a:r>
              <a:rPr lang="en-US" sz="2700"/>
              <a:t>		}).start();</a:t>
            </a:r>
            <a:endParaRPr sz="2700"/>
          </a:p>
          <a:p>
            <a:pPr indent="0" lvl="0" marL="0" rtl="0" algn="l">
              <a:lnSpc>
                <a:spcPct val="80000"/>
              </a:lnSpc>
              <a:spcBef>
                <a:spcPts val="323"/>
              </a:spcBef>
              <a:spcAft>
                <a:spcPts val="0"/>
              </a:spcAft>
              <a:buClr>
                <a:srgbClr val="888888"/>
              </a:buClr>
              <a:buSzPts val="1615"/>
              <a:buNone/>
            </a:pPr>
            <a:r>
              <a:rPr lang="en-US" sz="2700"/>
              <a:t>		</a:t>
            </a:r>
            <a:endParaRPr sz="2700"/>
          </a:p>
          <a:p>
            <a:pPr indent="0" lvl="0" marL="0" rtl="0" algn="l">
              <a:lnSpc>
                <a:spcPct val="80000"/>
              </a:lnSpc>
              <a:spcBef>
                <a:spcPts val="323"/>
              </a:spcBef>
              <a:spcAft>
                <a:spcPts val="0"/>
              </a:spcAft>
              <a:buClr>
                <a:srgbClr val="888888"/>
              </a:buClr>
              <a:buSzPts val="1615"/>
              <a:buNone/>
            </a:pPr>
            <a:r>
              <a:rPr lang="en-US" sz="2700"/>
              <a:t>		//code in main thread here</a:t>
            </a:r>
            <a:endParaRPr sz="2700"/>
          </a:p>
          <a:p>
            <a:pPr indent="0" lvl="0" marL="0" rtl="0" algn="l">
              <a:lnSpc>
                <a:spcPct val="80000"/>
              </a:lnSpc>
              <a:spcBef>
                <a:spcPts val="323"/>
              </a:spcBef>
              <a:spcAft>
                <a:spcPts val="0"/>
              </a:spcAft>
              <a:buClr>
                <a:srgbClr val="888888"/>
              </a:buClr>
              <a:buSzPts val="1615"/>
              <a:buNone/>
            </a:pPr>
            <a:r>
              <a:rPr lang="en-US" sz="2700"/>
              <a:t>	}</a:t>
            </a:r>
            <a:endParaRPr sz="2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37"/>
          <p:cNvSpPr txBox="1"/>
          <p:nvPr>
            <p:ph idx="1" type="subTitle"/>
          </p:nvPr>
        </p:nvSpPr>
        <p:spPr>
          <a:xfrm>
            <a:off x="0" y="215650"/>
            <a:ext cx="9144000" cy="6642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720"/>
              <a:buNone/>
            </a:pPr>
            <a:r>
              <a:rPr b="1" lang="en-US" sz="2720">
                <a:solidFill>
                  <a:srgbClr val="FF0000"/>
                </a:solidFill>
              </a:rPr>
              <a:t>9. </a:t>
            </a:r>
            <a:r>
              <a:rPr b="1" lang="en-US" sz="2720">
                <a:solidFill>
                  <a:srgbClr val="FF0000"/>
                </a:solidFill>
              </a:rPr>
              <a:t>synchronized keyword</a:t>
            </a:r>
            <a:endParaRPr/>
          </a:p>
          <a:p>
            <a:pPr indent="0" lvl="0" marL="0" rtl="0" algn="just">
              <a:lnSpc>
                <a:spcPct val="80000"/>
              </a:lnSpc>
              <a:spcBef>
                <a:spcPts val="544"/>
              </a:spcBef>
              <a:spcAft>
                <a:spcPts val="0"/>
              </a:spcAft>
              <a:buClr>
                <a:srgbClr val="FF0000"/>
              </a:buClr>
              <a:buSzPts val="2720"/>
              <a:buNone/>
            </a:pPr>
            <a:r>
              <a:t/>
            </a:r>
            <a:endParaRPr b="1" sz="2720">
              <a:solidFill>
                <a:srgbClr val="FF0000"/>
              </a:solidFill>
            </a:endParaRPr>
          </a:p>
          <a:p>
            <a:pPr indent="0" lvl="0" marL="0" rtl="0" algn="just">
              <a:lnSpc>
                <a:spcPct val="80000"/>
              </a:lnSpc>
              <a:spcBef>
                <a:spcPts val="544"/>
              </a:spcBef>
              <a:spcAft>
                <a:spcPts val="0"/>
              </a:spcAft>
              <a:buClr>
                <a:srgbClr val="FF0000"/>
              </a:buClr>
              <a:buSzPts val="2720"/>
              <a:buNone/>
            </a:pPr>
            <a:r>
              <a:rPr b="1" lang="en-US" sz="2720">
                <a:solidFill>
                  <a:srgbClr val="FF0000"/>
                </a:solidFill>
              </a:rPr>
              <a:t>synchronized method:</a:t>
            </a:r>
            <a:endParaRPr b="1"/>
          </a:p>
          <a:p>
            <a:pPr indent="0" lvl="0" marL="0" rtl="0" algn="just">
              <a:lnSpc>
                <a:spcPct val="80000"/>
              </a:lnSpc>
              <a:spcBef>
                <a:spcPts val="544"/>
              </a:spcBef>
              <a:spcAft>
                <a:spcPts val="0"/>
              </a:spcAft>
              <a:buClr>
                <a:srgbClr val="888888"/>
              </a:buClr>
              <a:buSzPts val="2720"/>
              <a:buNone/>
            </a:pPr>
            <a:r>
              <a:rPr lang="en-US" sz="2720"/>
              <a:t>Synchronized keyword can be used with either a method or a block. A method declared as synchronized can be executed by only one thread at a time. once the thread starts executing a synchronized method, any other thread trying to execute the same synchronized method is suspended, until first thread completes execution of the method.</a:t>
            </a:r>
            <a:endParaRPr/>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38"/>
          <p:cNvSpPr txBox="1"/>
          <p:nvPr>
            <p:ph idx="1" type="subTitle"/>
          </p:nvPr>
        </p:nvSpPr>
        <p:spPr>
          <a:xfrm>
            <a:off x="0" y="15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544"/>
              </a:spcBef>
              <a:spcAft>
                <a:spcPts val="0"/>
              </a:spcAft>
              <a:buClr>
                <a:srgbClr val="888888"/>
              </a:buClr>
              <a:buSzPts val="2720"/>
              <a:buNone/>
            </a:pPr>
            <a:r>
              <a:t/>
            </a:r>
            <a:endParaRPr/>
          </a:p>
          <a:p>
            <a:pPr indent="0" lvl="0" marL="0" rtl="0" algn="just">
              <a:lnSpc>
                <a:spcPct val="80000"/>
              </a:lnSpc>
              <a:spcBef>
                <a:spcPts val="544"/>
              </a:spcBef>
              <a:spcAft>
                <a:spcPts val="0"/>
              </a:spcAft>
              <a:buClr>
                <a:srgbClr val="FF0000"/>
              </a:buClr>
              <a:buSzPts val="2720"/>
              <a:buNone/>
            </a:pPr>
            <a:r>
              <a:rPr b="1" lang="en-US" sz="2720">
                <a:solidFill>
                  <a:srgbClr val="FF0000"/>
                </a:solidFill>
              </a:rPr>
              <a:t>synchronized block:</a:t>
            </a:r>
            <a:endParaRPr b="1"/>
          </a:p>
          <a:p>
            <a:pPr indent="0" lvl="0" marL="0" rtl="0" algn="just">
              <a:lnSpc>
                <a:spcPct val="80000"/>
              </a:lnSpc>
              <a:spcBef>
                <a:spcPts val="544"/>
              </a:spcBef>
              <a:spcAft>
                <a:spcPts val="0"/>
              </a:spcAft>
              <a:buClr>
                <a:srgbClr val="888888"/>
              </a:buClr>
              <a:buSzPts val="2720"/>
              <a:buNone/>
            </a:pPr>
            <a:r>
              <a:rPr lang="en-US" sz="2720"/>
              <a:t>Instead of declaring complete method as synchronized, it is possible to declare a block with few statements as synchronized.</a:t>
            </a:r>
            <a:endParaRPr/>
          </a:p>
          <a:p>
            <a:pPr indent="0" lvl="0" marL="0" rtl="0" algn="just">
              <a:lnSpc>
                <a:spcPct val="80000"/>
              </a:lnSpc>
              <a:spcBef>
                <a:spcPts val="544"/>
              </a:spcBef>
              <a:spcAft>
                <a:spcPts val="0"/>
              </a:spcAft>
              <a:buClr>
                <a:srgbClr val="888888"/>
              </a:buClr>
              <a:buSzPts val="2720"/>
              <a:buNone/>
            </a:pPr>
            <a:r>
              <a:rPr lang="en-US" sz="2720"/>
              <a:t>Just like synchronized method, a block declared as synchronized is executed by only one thread at a time.</a:t>
            </a:r>
            <a:endParaRPr/>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rPr lang="en-US" sz="2720"/>
              <a:t>Synchronized keyword need to be used only where ever required, when it is over used, it may adversely affect the performance of Application.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39"/>
          <p:cNvSpPr txBox="1"/>
          <p:nvPr>
            <p:ph idx="1" type="subTitle"/>
          </p:nvPr>
        </p:nvSpPr>
        <p:spPr>
          <a:xfrm>
            <a:off x="0" y="228600"/>
            <a:ext cx="9144000" cy="532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720"/>
              <a:buNone/>
            </a:pPr>
            <a:r>
              <a:rPr b="1" lang="en-US" sz="2720">
                <a:solidFill>
                  <a:srgbClr val="FF0000"/>
                </a:solidFill>
              </a:rPr>
              <a:t>9. synchronized Example</a:t>
            </a:r>
            <a:endParaRPr b="1"/>
          </a:p>
          <a:p>
            <a:pPr indent="0" lvl="0" marL="0" rtl="0" algn="just">
              <a:lnSpc>
                <a:spcPct val="80000"/>
              </a:lnSpc>
              <a:spcBef>
                <a:spcPts val="544"/>
              </a:spcBef>
              <a:spcAft>
                <a:spcPts val="0"/>
              </a:spcAft>
              <a:buClr>
                <a:srgbClr val="888888"/>
              </a:buClr>
              <a:buSzPts val="2720"/>
              <a:buNone/>
            </a:pPr>
            <a:r>
              <a:t/>
            </a:r>
            <a:endParaRPr/>
          </a:p>
        </p:txBody>
      </p:sp>
      <p:pic>
        <p:nvPicPr>
          <p:cNvPr id="232" name="Google Shape;232;p39"/>
          <p:cNvPicPr preferRelativeResize="0"/>
          <p:nvPr/>
        </p:nvPicPr>
        <p:blipFill>
          <a:blip r:embed="rId4">
            <a:alphaModFix/>
          </a:blip>
          <a:stretch>
            <a:fillRect/>
          </a:stretch>
        </p:blipFill>
        <p:spPr>
          <a:xfrm>
            <a:off x="666750" y="1002025"/>
            <a:ext cx="7810500" cy="5438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40"/>
          <p:cNvSpPr txBox="1"/>
          <p:nvPr>
            <p:ph idx="1" type="subTitle"/>
          </p:nvPr>
        </p:nvSpPr>
        <p:spPr>
          <a:xfrm>
            <a:off x="0" y="237225"/>
            <a:ext cx="9144000" cy="66207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960"/>
              <a:buNone/>
            </a:pPr>
            <a:r>
              <a:rPr b="1" lang="en-US" sz="2960">
                <a:solidFill>
                  <a:srgbClr val="FF0000"/>
                </a:solidFill>
              </a:rPr>
              <a:t>10. </a:t>
            </a:r>
            <a:r>
              <a:rPr b="1" lang="en-US" sz="2960">
                <a:solidFill>
                  <a:srgbClr val="FF0000"/>
                </a:solidFill>
              </a:rPr>
              <a:t>wait(), notify() and notifyAll()</a:t>
            </a:r>
            <a:endParaRPr/>
          </a:p>
          <a:p>
            <a:pPr indent="0" lvl="0" marL="0" rtl="0" algn="just">
              <a:lnSpc>
                <a:spcPct val="80000"/>
              </a:lnSpc>
              <a:spcBef>
                <a:spcPts val="629"/>
              </a:spcBef>
              <a:spcAft>
                <a:spcPts val="0"/>
              </a:spcAft>
              <a:buClr>
                <a:srgbClr val="888888"/>
              </a:buClr>
              <a:buSzPts val="3145"/>
              <a:buNone/>
            </a:pPr>
            <a:r>
              <a:rPr lang="en-US" sz="3145"/>
              <a:t>As known above methods are final methods defined in java.lang.Object class. Hence these methods are available in each and every class, because Object class is base class of all classes, in Java. These methods can be invoked only from synchronized block or synchronized method.</a:t>
            </a:r>
            <a:endParaRPr/>
          </a:p>
          <a:p>
            <a:pPr indent="-514350" lvl="0" marL="514350" rtl="0" algn="just">
              <a:lnSpc>
                <a:spcPct val="80000"/>
              </a:lnSpc>
              <a:spcBef>
                <a:spcPts val="666"/>
              </a:spcBef>
              <a:spcAft>
                <a:spcPts val="0"/>
              </a:spcAft>
              <a:buClr>
                <a:srgbClr val="888888"/>
              </a:buClr>
              <a:buSzPts val="3145"/>
              <a:buAutoNum type="arabicPeriod"/>
            </a:pPr>
            <a:r>
              <a:rPr lang="en-US" sz="3145"/>
              <a:t>wait(); - </a:t>
            </a:r>
            <a:r>
              <a:rPr lang="en-US" sz="3330"/>
              <a:t>It tells the calling thread to give up the lock and go to sleep until some other thread enters calls notify() method on same object.</a:t>
            </a:r>
            <a:endParaRPr/>
          </a:p>
          <a:p>
            <a:pPr indent="-514350" lvl="0" marL="514350" rtl="0" algn="just">
              <a:lnSpc>
                <a:spcPct val="80000"/>
              </a:lnSpc>
              <a:spcBef>
                <a:spcPts val="666"/>
              </a:spcBef>
              <a:spcAft>
                <a:spcPts val="0"/>
              </a:spcAft>
              <a:buClr>
                <a:srgbClr val="888888"/>
              </a:buClr>
              <a:buSzPts val="3330"/>
              <a:buAutoNum type="arabicPeriod"/>
            </a:pPr>
            <a:r>
              <a:rPr lang="en-US" sz="3330"/>
              <a:t>notify(); -It wakes up one single thread that called wait() on the same object.</a:t>
            </a:r>
            <a:endParaRPr/>
          </a:p>
          <a:p>
            <a:pPr indent="-514350" lvl="0" marL="514350" rtl="0" algn="just">
              <a:lnSpc>
                <a:spcPct val="80000"/>
              </a:lnSpc>
              <a:spcBef>
                <a:spcPts val="666"/>
              </a:spcBef>
              <a:spcAft>
                <a:spcPts val="0"/>
              </a:spcAft>
              <a:buClr>
                <a:srgbClr val="888888"/>
              </a:buClr>
              <a:buSzPts val="3330"/>
              <a:buNone/>
            </a:pPr>
            <a:r>
              <a:t/>
            </a:r>
            <a:endParaRPr sz="3145"/>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41"/>
          <p:cNvSpPr txBox="1"/>
          <p:nvPr>
            <p:ph idx="1" type="subTitle"/>
          </p:nvPr>
        </p:nvSpPr>
        <p:spPr>
          <a:xfrm>
            <a:off x="0" y="237225"/>
            <a:ext cx="9144000" cy="6620700"/>
          </a:xfrm>
          <a:prstGeom prst="rect">
            <a:avLst/>
          </a:prstGeom>
          <a:noFill/>
          <a:ln>
            <a:noFill/>
          </a:ln>
        </p:spPr>
        <p:txBody>
          <a:bodyPr anchorCtr="0" anchor="t" bIns="45700" lIns="91425" spcFirstLastPara="1" rIns="91425" wrap="square" tIns="45700">
            <a:noAutofit/>
          </a:bodyPr>
          <a:lstStyle/>
          <a:p>
            <a:pPr indent="0" lvl="0" marL="457200" rtl="0" algn="just">
              <a:lnSpc>
                <a:spcPct val="80000"/>
              </a:lnSpc>
              <a:spcBef>
                <a:spcPts val="666"/>
              </a:spcBef>
              <a:spcAft>
                <a:spcPts val="0"/>
              </a:spcAft>
              <a:buNone/>
            </a:pPr>
            <a:r>
              <a:t/>
            </a:r>
            <a:endParaRPr/>
          </a:p>
          <a:p>
            <a:pPr indent="0" lvl="0" marL="0" rtl="0" algn="just">
              <a:lnSpc>
                <a:spcPct val="80000"/>
              </a:lnSpc>
              <a:spcBef>
                <a:spcPts val="666"/>
              </a:spcBef>
              <a:spcAft>
                <a:spcPts val="0"/>
              </a:spcAft>
              <a:buNone/>
            </a:pPr>
            <a:r>
              <a:rPr lang="en-US" sz="3330"/>
              <a:t>3.notifyAll(); - It wakes up all the threads that called wait() on the same object.</a:t>
            </a:r>
            <a:endParaRPr/>
          </a:p>
          <a:p>
            <a:pPr indent="-514350" lvl="0" marL="514350" rtl="0" algn="just">
              <a:lnSpc>
                <a:spcPct val="80000"/>
              </a:lnSpc>
              <a:spcBef>
                <a:spcPts val="666"/>
              </a:spcBef>
              <a:spcAft>
                <a:spcPts val="0"/>
              </a:spcAft>
              <a:buClr>
                <a:srgbClr val="888888"/>
              </a:buClr>
              <a:buSzPts val="3330"/>
              <a:buNone/>
            </a:pPr>
            <a:r>
              <a:rPr lang="en-US" sz="3330"/>
              <a:t>These methods can be used to solve producer consumer related problems.</a:t>
            </a:r>
            <a:endParaRPr sz="314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4">
            <a:alphaModFix/>
          </a:blip>
          <a:stretch>
            <a:fillRect/>
          </a:stretch>
        </p:blipFill>
        <p:spPr>
          <a:xfrm>
            <a:off x="0" y="0"/>
            <a:ext cx="9143999" cy="6858000"/>
          </a:xfrm>
          <a:prstGeom prst="rect">
            <a:avLst/>
          </a:prstGeom>
          <a:noFill/>
          <a:ln>
            <a:noFill/>
          </a:ln>
        </p:spPr>
      </p:pic>
      <p:sp>
        <p:nvSpPr>
          <p:cNvPr id="67" name="Google Shape;67;p15"/>
          <p:cNvSpPr txBox="1"/>
          <p:nvPr>
            <p:ph idx="1" type="subTitle"/>
          </p:nvPr>
        </p:nvSpPr>
        <p:spPr>
          <a:xfrm>
            <a:off x="0" y="258800"/>
            <a:ext cx="9144000" cy="6599400"/>
          </a:xfrm>
          <a:prstGeom prst="rect">
            <a:avLst/>
          </a:prstGeom>
          <a:noFill/>
          <a:ln>
            <a:noFill/>
          </a:ln>
        </p:spPr>
        <p:txBody>
          <a:bodyPr anchorCtr="0" anchor="t" bIns="45700" lIns="91425" spcFirstLastPara="1" rIns="91425" wrap="square" tIns="45700">
            <a:noAutofit/>
          </a:bodyPr>
          <a:lstStyle/>
          <a:p>
            <a:pPr indent="-401320" lvl="0" marL="457200" rtl="0" algn="just">
              <a:lnSpc>
                <a:spcPct val="80000"/>
              </a:lnSpc>
              <a:spcBef>
                <a:spcPts val="0"/>
              </a:spcBef>
              <a:spcAft>
                <a:spcPts val="0"/>
              </a:spcAft>
              <a:buClr>
                <a:srgbClr val="FF0000"/>
              </a:buClr>
              <a:buSzPts val="2720"/>
              <a:buAutoNum type="arabicPeriod"/>
            </a:pPr>
            <a:r>
              <a:rPr b="1" lang="en-US" sz="2720">
                <a:solidFill>
                  <a:srgbClr val="FF0000"/>
                </a:solidFill>
              </a:rPr>
              <a:t>What is a Thread?</a:t>
            </a:r>
            <a:endParaRPr b="1" sz="2720">
              <a:solidFill>
                <a:srgbClr val="FF0000"/>
              </a:solidFill>
            </a:endParaRPr>
          </a:p>
          <a:p>
            <a:pPr indent="0" lvl="0" marL="0" rtl="0" algn="just">
              <a:lnSpc>
                <a:spcPct val="80000"/>
              </a:lnSpc>
              <a:spcBef>
                <a:spcPts val="0"/>
              </a:spcBef>
              <a:spcAft>
                <a:spcPts val="0"/>
              </a:spcAft>
              <a:buClr>
                <a:srgbClr val="888888"/>
              </a:buClr>
              <a:buSzPts val="2720"/>
              <a:buNone/>
            </a:pPr>
            <a:r>
              <a:rPr lang="en-US" sz="2720"/>
              <a:t>A Program under execution is called Process, i..e when a Program is loaded into main memory and starts running, it is Process.</a:t>
            </a:r>
            <a:endParaRPr/>
          </a:p>
          <a:p>
            <a:pPr indent="0" lvl="0" marL="0" rtl="0" algn="just">
              <a:lnSpc>
                <a:spcPct val="80000"/>
              </a:lnSpc>
              <a:spcBef>
                <a:spcPts val="544"/>
              </a:spcBef>
              <a:spcAft>
                <a:spcPts val="0"/>
              </a:spcAft>
              <a:buClr>
                <a:srgbClr val="888888"/>
              </a:buClr>
              <a:buSzPts val="2720"/>
              <a:buNone/>
            </a:pPr>
            <a:r>
              <a:rPr lang="en-US" sz="2720"/>
              <a:t>A Thread is Light Weight Process.</a:t>
            </a:r>
            <a:endParaRPr/>
          </a:p>
          <a:p>
            <a:pPr indent="0" lvl="0" marL="0" rtl="0" algn="just">
              <a:lnSpc>
                <a:spcPct val="80000"/>
              </a:lnSpc>
              <a:spcBef>
                <a:spcPts val="544"/>
              </a:spcBef>
              <a:spcAft>
                <a:spcPts val="0"/>
              </a:spcAft>
              <a:buClr>
                <a:srgbClr val="888888"/>
              </a:buClr>
              <a:buSzPts val="2720"/>
              <a:buNone/>
            </a:pPr>
            <a:r>
              <a:rPr lang="en-US" sz="2720"/>
              <a:t>A Process under execution has below segments in memory</a:t>
            </a:r>
            <a:endParaRPr/>
          </a:p>
          <a:p>
            <a:pPr indent="0" lvl="0" marL="0" rtl="0" algn="just">
              <a:lnSpc>
                <a:spcPct val="80000"/>
              </a:lnSpc>
              <a:spcBef>
                <a:spcPts val="544"/>
              </a:spcBef>
              <a:spcAft>
                <a:spcPts val="0"/>
              </a:spcAft>
              <a:buClr>
                <a:srgbClr val="888888"/>
              </a:buClr>
              <a:buSzPts val="2720"/>
              <a:buNone/>
            </a:pPr>
            <a:r>
              <a:rPr lang="en-US" sz="2720"/>
              <a:t>Code, Data, Stack, Heap.</a:t>
            </a:r>
            <a:endParaRPr/>
          </a:p>
          <a:p>
            <a:pPr indent="0" lvl="0" marL="0" rtl="0" algn="just">
              <a:lnSpc>
                <a:spcPct val="80000"/>
              </a:lnSpc>
              <a:spcBef>
                <a:spcPts val="544"/>
              </a:spcBef>
              <a:spcAft>
                <a:spcPts val="0"/>
              </a:spcAft>
              <a:buClr>
                <a:srgbClr val="888888"/>
              </a:buClr>
              <a:buSzPts val="2720"/>
              <a:buNone/>
            </a:pPr>
            <a:r>
              <a:rPr lang="en-US" sz="2720"/>
              <a:t>But a thread may have only Stack or Heap, and other segments are shared with the Main thread.</a:t>
            </a:r>
            <a:endParaRPr/>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42"/>
          <p:cNvSpPr/>
          <p:nvPr/>
        </p:nvSpPr>
        <p:spPr>
          <a:xfrm>
            <a:off x="2438400" y="1570672"/>
            <a:ext cx="39624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Packet Queue</a:t>
            </a:r>
            <a:endParaRPr sz="1800">
              <a:solidFill>
                <a:schemeClr val="lt1"/>
              </a:solidFill>
              <a:latin typeface="Calibri"/>
              <a:ea typeface="Calibri"/>
              <a:cs typeface="Calibri"/>
              <a:sym typeface="Calibri"/>
            </a:endParaRPr>
          </a:p>
        </p:txBody>
      </p:sp>
      <p:sp>
        <p:nvSpPr>
          <p:cNvPr id="248" name="Google Shape;248;p42"/>
          <p:cNvSpPr/>
          <p:nvPr/>
        </p:nvSpPr>
        <p:spPr>
          <a:xfrm rot="10800000">
            <a:off x="6400800" y="1875472"/>
            <a:ext cx="1600200" cy="1524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42"/>
          <p:cNvSpPr/>
          <p:nvPr/>
        </p:nvSpPr>
        <p:spPr>
          <a:xfrm rot="10800000">
            <a:off x="838200" y="1875472"/>
            <a:ext cx="1600200" cy="1524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42"/>
          <p:cNvSpPr txBox="1"/>
          <p:nvPr/>
        </p:nvSpPr>
        <p:spPr>
          <a:xfrm>
            <a:off x="6331525" y="1958587"/>
            <a:ext cx="24384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Downloader Thread, which downloads packets, and puts in to Queue</a:t>
            </a:r>
            <a:endParaRPr sz="1800">
              <a:solidFill>
                <a:schemeClr val="dk1"/>
              </a:solidFill>
              <a:latin typeface="Calibri"/>
              <a:ea typeface="Calibri"/>
              <a:cs typeface="Calibri"/>
              <a:sym typeface="Calibri"/>
            </a:endParaRPr>
          </a:p>
        </p:txBody>
      </p:sp>
      <p:sp>
        <p:nvSpPr>
          <p:cNvPr id="251" name="Google Shape;251;p42"/>
          <p:cNvSpPr txBox="1"/>
          <p:nvPr/>
        </p:nvSpPr>
        <p:spPr>
          <a:xfrm>
            <a:off x="207825" y="1951662"/>
            <a:ext cx="24384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Display Thread, which reads packets, from Queue, and displays/renders on screen</a:t>
            </a:r>
            <a:endParaRPr sz="1800">
              <a:solidFill>
                <a:schemeClr val="dk1"/>
              </a:solidFill>
              <a:latin typeface="Calibri"/>
              <a:ea typeface="Calibri"/>
              <a:cs typeface="Calibri"/>
              <a:sym typeface="Calibri"/>
            </a:endParaRPr>
          </a:p>
        </p:txBody>
      </p:sp>
      <p:sp>
        <p:nvSpPr>
          <p:cNvPr id="252" name="Google Shape;252;p42"/>
          <p:cNvSpPr txBox="1"/>
          <p:nvPr/>
        </p:nvSpPr>
        <p:spPr>
          <a:xfrm>
            <a:off x="0" y="3506450"/>
            <a:ext cx="9144000" cy="4093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700">
                <a:solidFill>
                  <a:srgbClr val="666666"/>
                </a:solidFill>
                <a:latin typeface="Calibri"/>
                <a:ea typeface="Calibri"/>
                <a:cs typeface="Calibri"/>
                <a:sym typeface="Calibri"/>
              </a:rPr>
              <a:t>Here Display Thread, need to continuously check(with a infinite loop or so) Packet Queue, to find if new Packets are available, which may not be a professional approach. As continuously checking Packet Queue, may waste CPU time, and may adversely affect performance of overall Application. This problem can be solved better, by using wait() and notify(). Below are the steps involved…</a:t>
            </a:r>
            <a:endParaRPr sz="2700">
              <a:solidFill>
                <a:srgbClr val="666666"/>
              </a:solidFill>
            </a:endParaRPr>
          </a:p>
          <a:p>
            <a:pPr indent="0" lvl="0" marL="0" marR="0" rtl="0" algn="just">
              <a:spcBef>
                <a:spcPts val="0"/>
              </a:spcBef>
              <a:spcAft>
                <a:spcPts val="0"/>
              </a:spcAft>
              <a:buNone/>
            </a:pPr>
            <a:r>
              <a:t/>
            </a:r>
            <a:endParaRPr sz="2700">
              <a:solidFill>
                <a:srgbClr val="888888"/>
              </a:solidFill>
              <a:latin typeface="Calibri"/>
              <a:ea typeface="Calibri"/>
              <a:cs typeface="Calibri"/>
              <a:sym typeface="Calibri"/>
            </a:endParaRPr>
          </a:p>
          <a:p>
            <a:pPr indent="0" lvl="0" marL="0" marR="0" rtl="0" algn="just">
              <a:spcBef>
                <a:spcPts val="0"/>
              </a:spcBef>
              <a:spcAft>
                <a:spcPts val="0"/>
              </a:spcAft>
              <a:buNone/>
            </a:pPr>
            <a:r>
              <a:t/>
            </a:r>
            <a:endParaRPr sz="2700">
              <a:solidFill>
                <a:srgbClr val="888888"/>
              </a:solidFill>
              <a:latin typeface="Calibri"/>
              <a:ea typeface="Calibri"/>
              <a:cs typeface="Calibri"/>
              <a:sym typeface="Calibri"/>
            </a:endParaRPr>
          </a:p>
        </p:txBody>
      </p:sp>
      <p:sp>
        <p:nvSpPr>
          <p:cNvPr id="253" name="Google Shape;253;p42"/>
          <p:cNvSpPr txBox="1"/>
          <p:nvPr/>
        </p:nvSpPr>
        <p:spPr>
          <a:xfrm>
            <a:off x="72750" y="113675"/>
            <a:ext cx="8032500" cy="9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rgbClr val="FF0000"/>
                </a:solidFill>
                <a:latin typeface="Calibri"/>
                <a:ea typeface="Calibri"/>
                <a:cs typeface="Calibri"/>
                <a:sym typeface="Calibri"/>
              </a:rPr>
              <a:t>Producer Consumer Problem</a:t>
            </a:r>
            <a:endParaRPr b="1" sz="2700">
              <a:solidFill>
                <a:srgbClr val="FF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43"/>
          <p:cNvSpPr/>
          <p:nvPr/>
        </p:nvSpPr>
        <p:spPr>
          <a:xfrm>
            <a:off x="2438400" y="1265872"/>
            <a:ext cx="39624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Packet Queue</a:t>
            </a:r>
            <a:endParaRPr sz="1800">
              <a:solidFill>
                <a:schemeClr val="lt1"/>
              </a:solidFill>
              <a:latin typeface="Calibri"/>
              <a:ea typeface="Calibri"/>
              <a:cs typeface="Calibri"/>
              <a:sym typeface="Calibri"/>
            </a:endParaRPr>
          </a:p>
        </p:txBody>
      </p:sp>
      <p:sp>
        <p:nvSpPr>
          <p:cNvPr id="259" name="Google Shape;259;p43"/>
          <p:cNvSpPr/>
          <p:nvPr/>
        </p:nvSpPr>
        <p:spPr>
          <a:xfrm rot="10800000">
            <a:off x="6400800" y="1570672"/>
            <a:ext cx="1600200" cy="1524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43"/>
          <p:cNvSpPr/>
          <p:nvPr/>
        </p:nvSpPr>
        <p:spPr>
          <a:xfrm rot="10800000">
            <a:off x="838200" y="1570672"/>
            <a:ext cx="1600200" cy="1524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43"/>
          <p:cNvSpPr txBox="1"/>
          <p:nvPr/>
        </p:nvSpPr>
        <p:spPr>
          <a:xfrm>
            <a:off x="6331525" y="1653787"/>
            <a:ext cx="24384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Downloader Thread, which downloads packets, and puts in to Queue</a:t>
            </a:r>
            <a:endParaRPr sz="1800">
              <a:solidFill>
                <a:schemeClr val="dk1"/>
              </a:solidFill>
              <a:latin typeface="Calibri"/>
              <a:ea typeface="Calibri"/>
              <a:cs typeface="Calibri"/>
              <a:sym typeface="Calibri"/>
            </a:endParaRPr>
          </a:p>
        </p:txBody>
      </p:sp>
      <p:sp>
        <p:nvSpPr>
          <p:cNvPr id="262" name="Google Shape;262;p43"/>
          <p:cNvSpPr txBox="1"/>
          <p:nvPr/>
        </p:nvSpPr>
        <p:spPr>
          <a:xfrm>
            <a:off x="207825" y="1646862"/>
            <a:ext cx="24384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Display Thread, which reads packets, from Queue, and displays/renders on screen</a:t>
            </a:r>
            <a:endParaRPr sz="1800">
              <a:solidFill>
                <a:schemeClr val="dk1"/>
              </a:solidFill>
              <a:latin typeface="Calibri"/>
              <a:ea typeface="Calibri"/>
              <a:cs typeface="Calibri"/>
              <a:sym typeface="Calibri"/>
            </a:endParaRPr>
          </a:p>
        </p:txBody>
      </p:sp>
      <p:sp>
        <p:nvSpPr>
          <p:cNvPr id="263" name="Google Shape;263;p43"/>
          <p:cNvSpPr txBox="1"/>
          <p:nvPr/>
        </p:nvSpPr>
        <p:spPr>
          <a:xfrm>
            <a:off x="0" y="3429000"/>
            <a:ext cx="9144000" cy="4093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700">
                <a:solidFill>
                  <a:srgbClr val="666666"/>
                </a:solidFill>
                <a:latin typeface="Calibri"/>
                <a:ea typeface="Calibri"/>
                <a:cs typeface="Calibri"/>
                <a:sym typeface="Calibri"/>
              </a:rPr>
              <a:t>Downloader Thread downloads packets, adds to Queue.</a:t>
            </a:r>
            <a:endParaRPr sz="2700">
              <a:solidFill>
                <a:srgbClr val="666666"/>
              </a:solidFill>
            </a:endParaRPr>
          </a:p>
          <a:p>
            <a:pPr indent="0" lvl="0" marL="0" marR="0" rtl="0" algn="just">
              <a:spcBef>
                <a:spcPts val="0"/>
              </a:spcBef>
              <a:spcAft>
                <a:spcPts val="0"/>
              </a:spcAft>
              <a:buNone/>
            </a:pPr>
            <a:r>
              <a:rPr lang="en-US" sz="2700">
                <a:solidFill>
                  <a:srgbClr val="666666"/>
                </a:solidFill>
                <a:latin typeface="Calibri"/>
                <a:ea typeface="Calibri"/>
                <a:cs typeface="Calibri"/>
                <a:sym typeface="Calibri"/>
              </a:rPr>
              <a:t>Calls notify() method on Queue, which wakes up Display Thread.</a:t>
            </a:r>
            <a:endParaRPr sz="2700">
              <a:solidFill>
                <a:srgbClr val="666666"/>
              </a:solidFill>
            </a:endParaRPr>
          </a:p>
          <a:p>
            <a:pPr indent="0" lvl="0" marL="0" marR="0" rtl="0" algn="just">
              <a:spcBef>
                <a:spcPts val="0"/>
              </a:spcBef>
              <a:spcAft>
                <a:spcPts val="0"/>
              </a:spcAft>
              <a:buNone/>
            </a:pPr>
            <a:r>
              <a:t/>
            </a:r>
            <a:endParaRPr sz="2700">
              <a:solidFill>
                <a:srgbClr val="666666"/>
              </a:solidFill>
              <a:latin typeface="Calibri"/>
              <a:ea typeface="Calibri"/>
              <a:cs typeface="Calibri"/>
              <a:sym typeface="Calibri"/>
            </a:endParaRPr>
          </a:p>
          <a:p>
            <a:pPr indent="0" lvl="0" marL="0" marR="0" rtl="0" algn="just">
              <a:spcBef>
                <a:spcPts val="0"/>
              </a:spcBef>
              <a:spcAft>
                <a:spcPts val="0"/>
              </a:spcAft>
              <a:buNone/>
            </a:pPr>
            <a:r>
              <a:t/>
            </a:r>
            <a:endParaRPr sz="2700">
              <a:solidFill>
                <a:srgbClr val="666666"/>
              </a:solidFill>
              <a:latin typeface="Calibri"/>
              <a:ea typeface="Calibri"/>
              <a:cs typeface="Calibri"/>
              <a:sym typeface="Calibri"/>
            </a:endParaRPr>
          </a:p>
          <a:p>
            <a:pPr indent="0" lvl="0" marL="0" marR="0" rtl="0" algn="just">
              <a:spcBef>
                <a:spcPts val="0"/>
              </a:spcBef>
              <a:spcAft>
                <a:spcPts val="0"/>
              </a:spcAft>
              <a:buNone/>
            </a:pPr>
            <a:r>
              <a:rPr lang="en-US" sz="2700">
                <a:solidFill>
                  <a:srgbClr val="666666"/>
                </a:solidFill>
                <a:latin typeface="Calibri"/>
                <a:ea typeface="Calibri"/>
                <a:cs typeface="Calibri"/>
                <a:sym typeface="Calibri"/>
              </a:rPr>
              <a:t>Now display Thread reads packets from Queue, processes them.</a:t>
            </a:r>
            <a:endParaRPr sz="2700">
              <a:solidFill>
                <a:srgbClr val="666666"/>
              </a:solidFill>
            </a:endParaRPr>
          </a:p>
          <a:p>
            <a:pPr indent="0" lvl="0" marL="0" marR="0" rtl="0" algn="just">
              <a:spcBef>
                <a:spcPts val="0"/>
              </a:spcBef>
              <a:spcAft>
                <a:spcPts val="0"/>
              </a:spcAft>
              <a:buNone/>
            </a:pPr>
            <a:r>
              <a:rPr lang="en-US" sz="2700">
                <a:solidFill>
                  <a:srgbClr val="666666"/>
                </a:solidFill>
                <a:latin typeface="Calibri"/>
                <a:ea typeface="Calibri"/>
                <a:cs typeface="Calibri"/>
                <a:sym typeface="Calibri"/>
              </a:rPr>
              <a:t>Calls wait() method on Queue, which goes on sleep, until notify() is called by Downloader Thread.</a:t>
            </a:r>
            <a:endParaRPr sz="2700">
              <a:solidFill>
                <a:srgbClr val="666666"/>
              </a:solidFill>
              <a:latin typeface="Calibri"/>
              <a:ea typeface="Calibri"/>
              <a:cs typeface="Calibri"/>
              <a:sym typeface="Calibri"/>
            </a:endParaRPr>
          </a:p>
        </p:txBody>
      </p:sp>
      <p:sp>
        <p:nvSpPr>
          <p:cNvPr id="264" name="Google Shape;264;p43"/>
          <p:cNvSpPr txBox="1"/>
          <p:nvPr/>
        </p:nvSpPr>
        <p:spPr>
          <a:xfrm>
            <a:off x="0" y="169550"/>
            <a:ext cx="8032500" cy="9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rgbClr val="FF0000"/>
                </a:solidFill>
                <a:latin typeface="Calibri"/>
                <a:ea typeface="Calibri"/>
                <a:cs typeface="Calibri"/>
                <a:sym typeface="Calibri"/>
              </a:rPr>
              <a:t>Producer Consumer Problem</a:t>
            </a:r>
            <a:endParaRPr b="1" sz="2700">
              <a:solidFill>
                <a:srgbClr val="FF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44"/>
          <p:cNvSpPr txBox="1"/>
          <p:nvPr>
            <p:ph idx="1" type="subTitle"/>
          </p:nvPr>
        </p:nvSpPr>
        <p:spPr>
          <a:xfrm>
            <a:off x="0" y="150950"/>
            <a:ext cx="9144000" cy="67071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11. Deadlock</a:t>
            </a:r>
            <a:r>
              <a:rPr b="1" lang="en-US"/>
              <a:t> </a:t>
            </a:r>
            <a:r>
              <a:rPr lang="en-US"/>
              <a:t>describes a situation where two or more threads are blocked forever, waiting for each other. </a:t>
            </a:r>
            <a:endParaRPr/>
          </a:p>
          <a:p>
            <a:pPr indent="0" lvl="0" marL="0" rtl="0" algn="just">
              <a:spcBef>
                <a:spcPts val="640"/>
              </a:spcBef>
              <a:spcAft>
                <a:spcPts val="0"/>
              </a:spcAft>
              <a:buClr>
                <a:srgbClr val="888888"/>
              </a:buClr>
              <a:buSzPts val="3200"/>
              <a:buNone/>
            </a:pPr>
            <a:r>
              <a:rPr lang="en-US"/>
              <a:t>Deadlocks can occur in Java when the synchronized keyword causes the executing thread to block while waiting to get the lock, associated with the specified object.</a:t>
            </a:r>
            <a:endParaRPr/>
          </a:p>
          <a:p>
            <a:pPr indent="0" lvl="0" marL="0" rtl="0" algn="just">
              <a:spcBef>
                <a:spcPts val="640"/>
              </a:spcBef>
              <a:spcAft>
                <a:spcPts val="0"/>
              </a:spcAft>
              <a:buClr>
                <a:srgbClr val="888888"/>
              </a:buClr>
              <a:buSzPts val="3200"/>
              <a:buNone/>
            </a:pPr>
            <a:r>
              <a:rPr lang="en-US"/>
              <a:t>Since the thread might already hold locks associated with other objects, two threads could each be waiting for the other to release a lock. In such case, they will end up waiting forever.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45"/>
          <p:cNvSpPr/>
          <p:nvPr/>
        </p:nvSpPr>
        <p:spPr>
          <a:xfrm>
            <a:off x="990600" y="1600200"/>
            <a:ext cx="1676400" cy="838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Thread t1</a:t>
            </a:r>
            <a:endParaRPr sz="1800">
              <a:solidFill>
                <a:schemeClr val="lt1"/>
              </a:solidFill>
              <a:latin typeface="Calibri"/>
              <a:ea typeface="Calibri"/>
              <a:cs typeface="Calibri"/>
              <a:sym typeface="Calibri"/>
            </a:endParaRPr>
          </a:p>
        </p:txBody>
      </p:sp>
      <p:sp>
        <p:nvSpPr>
          <p:cNvPr id="275" name="Google Shape;275;p45"/>
          <p:cNvSpPr/>
          <p:nvPr/>
        </p:nvSpPr>
        <p:spPr>
          <a:xfrm>
            <a:off x="6019800" y="1600200"/>
            <a:ext cx="1676400" cy="838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Thread t2</a:t>
            </a:r>
            <a:endParaRPr sz="1800">
              <a:solidFill>
                <a:schemeClr val="lt1"/>
              </a:solidFill>
              <a:latin typeface="Calibri"/>
              <a:ea typeface="Calibri"/>
              <a:cs typeface="Calibri"/>
              <a:sym typeface="Calibri"/>
            </a:endParaRPr>
          </a:p>
        </p:txBody>
      </p:sp>
      <p:sp>
        <p:nvSpPr>
          <p:cNvPr id="276" name="Google Shape;276;p45"/>
          <p:cNvSpPr/>
          <p:nvPr/>
        </p:nvSpPr>
        <p:spPr>
          <a:xfrm>
            <a:off x="990600" y="3886200"/>
            <a:ext cx="1600200" cy="914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str1</a:t>
            </a:r>
            <a:endParaRPr sz="1800">
              <a:solidFill>
                <a:schemeClr val="lt1"/>
              </a:solidFill>
              <a:latin typeface="Calibri"/>
              <a:ea typeface="Calibri"/>
              <a:cs typeface="Calibri"/>
              <a:sym typeface="Calibri"/>
            </a:endParaRPr>
          </a:p>
        </p:txBody>
      </p:sp>
      <p:sp>
        <p:nvSpPr>
          <p:cNvPr id="277" name="Google Shape;277;p45"/>
          <p:cNvSpPr/>
          <p:nvPr/>
        </p:nvSpPr>
        <p:spPr>
          <a:xfrm>
            <a:off x="6096000" y="3886200"/>
            <a:ext cx="1600200" cy="914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str2</a:t>
            </a:r>
            <a:endParaRPr sz="1800">
              <a:solidFill>
                <a:schemeClr val="lt1"/>
              </a:solidFill>
              <a:latin typeface="Calibri"/>
              <a:ea typeface="Calibri"/>
              <a:cs typeface="Calibri"/>
              <a:sym typeface="Calibri"/>
            </a:endParaRPr>
          </a:p>
        </p:txBody>
      </p:sp>
      <p:sp>
        <p:nvSpPr>
          <p:cNvPr id="278" name="Google Shape;278;p45"/>
          <p:cNvSpPr/>
          <p:nvPr/>
        </p:nvSpPr>
        <p:spPr>
          <a:xfrm>
            <a:off x="1600200" y="2438400"/>
            <a:ext cx="304800" cy="1447800"/>
          </a:xfrm>
          <a:prstGeom prst="downArrow">
            <a:avLst>
              <a:gd fmla="val 50000" name="adj1"/>
              <a:gd fmla="val 50000" name="adj2"/>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45"/>
          <p:cNvSpPr/>
          <p:nvPr/>
        </p:nvSpPr>
        <p:spPr>
          <a:xfrm>
            <a:off x="6705600" y="2438400"/>
            <a:ext cx="304800" cy="1447800"/>
          </a:xfrm>
          <a:prstGeom prst="downArrow">
            <a:avLst>
              <a:gd fmla="val 50000" name="adj1"/>
              <a:gd fmla="val 50000" name="adj2"/>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45"/>
          <p:cNvSpPr txBox="1"/>
          <p:nvPr/>
        </p:nvSpPr>
        <p:spPr>
          <a:xfrm>
            <a:off x="990600" y="2590800"/>
            <a:ext cx="914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Step1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Lock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Str1</a:t>
            </a:r>
            <a:endParaRPr sz="1800">
              <a:solidFill>
                <a:schemeClr val="dk1"/>
              </a:solidFill>
              <a:latin typeface="Calibri"/>
              <a:ea typeface="Calibri"/>
              <a:cs typeface="Calibri"/>
              <a:sym typeface="Calibri"/>
            </a:endParaRPr>
          </a:p>
        </p:txBody>
      </p:sp>
      <p:sp>
        <p:nvSpPr>
          <p:cNvPr id="281" name="Google Shape;281;p45"/>
          <p:cNvSpPr txBox="1"/>
          <p:nvPr/>
        </p:nvSpPr>
        <p:spPr>
          <a:xfrm>
            <a:off x="6934200" y="2590800"/>
            <a:ext cx="914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Step2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Lock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Str2</a:t>
            </a:r>
            <a:endParaRPr sz="1800">
              <a:solidFill>
                <a:schemeClr val="dk1"/>
              </a:solidFill>
              <a:latin typeface="Calibri"/>
              <a:ea typeface="Calibri"/>
              <a:cs typeface="Calibri"/>
              <a:sym typeface="Calibri"/>
            </a:endParaRPr>
          </a:p>
        </p:txBody>
      </p:sp>
      <p:cxnSp>
        <p:nvCxnSpPr>
          <p:cNvPr id="282" name="Google Shape;282;p45"/>
          <p:cNvCxnSpPr/>
          <p:nvPr/>
        </p:nvCxnSpPr>
        <p:spPr>
          <a:xfrm>
            <a:off x="2667000" y="2438400"/>
            <a:ext cx="3505200" cy="1676400"/>
          </a:xfrm>
          <a:prstGeom prst="straightConnector1">
            <a:avLst/>
          </a:prstGeom>
          <a:noFill/>
          <a:ln cap="flat" cmpd="sng" w="28575">
            <a:solidFill>
              <a:srgbClr val="4A7DBA"/>
            </a:solidFill>
            <a:prstDash val="dashDot"/>
            <a:round/>
            <a:headEnd len="sm" w="sm" type="none"/>
            <a:tailEnd len="med" w="med" type="stealth"/>
          </a:ln>
        </p:spPr>
      </p:cxnSp>
      <p:sp>
        <p:nvSpPr>
          <p:cNvPr id="283" name="Google Shape;283;p45"/>
          <p:cNvSpPr txBox="1"/>
          <p:nvPr/>
        </p:nvSpPr>
        <p:spPr>
          <a:xfrm>
            <a:off x="2971800" y="2057400"/>
            <a:ext cx="1828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Step3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Tries to Lock str2</a:t>
            </a:r>
            <a:endParaRPr sz="1800">
              <a:solidFill>
                <a:schemeClr val="dk1"/>
              </a:solidFill>
              <a:latin typeface="Calibri"/>
              <a:ea typeface="Calibri"/>
              <a:cs typeface="Calibri"/>
              <a:sym typeface="Calibri"/>
            </a:endParaRPr>
          </a:p>
        </p:txBody>
      </p:sp>
      <p:cxnSp>
        <p:nvCxnSpPr>
          <p:cNvPr id="284" name="Google Shape;284;p45"/>
          <p:cNvCxnSpPr/>
          <p:nvPr/>
        </p:nvCxnSpPr>
        <p:spPr>
          <a:xfrm flipH="1">
            <a:off x="2590800" y="2438400"/>
            <a:ext cx="3429000" cy="1752600"/>
          </a:xfrm>
          <a:prstGeom prst="straightConnector1">
            <a:avLst/>
          </a:prstGeom>
          <a:noFill/>
          <a:ln cap="flat" cmpd="sng" w="28575">
            <a:solidFill>
              <a:srgbClr val="4A7DBA"/>
            </a:solidFill>
            <a:prstDash val="dashDot"/>
            <a:round/>
            <a:headEnd len="sm" w="sm" type="none"/>
            <a:tailEnd len="med" w="med" type="stealth"/>
          </a:ln>
        </p:spPr>
      </p:cxnSp>
      <p:sp>
        <p:nvSpPr>
          <p:cNvPr id="285" name="Google Shape;285;p45"/>
          <p:cNvSpPr txBox="1"/>
          <p:nvPr/>
        </p:nvSpPr>
        <p:spPr>
          <a:xfrm>
            <a:off x="2971800" y="3886200"/>
            <a:ext cx="1828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Tries to Lock str1</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Step 4</a:t>
            </a:r>
            <a:endParaRPr b="1" sz="1800">
              <a:solidFill>
                <a:schemeClr val="dk1"/>
              </a:solidFill>
              <a:latin typeface="Calibri"/>
              <a:ea typeface="Calibri"/>
              <a:cs typeface="Calibri"/>
              <a:sym typeface="Calibri"/>
            </a:endParaRPr>
          </a:p>
        </p:txBody>
      </p:sp>
      <p:sp>
        <p:nvSpPr>
          <p:cNvPr id="286" name="Google Shape;286;p45"/>
          <p:cNvSpPr/>
          <p:nvPr/>
        </p:nvSpPr>
        <p:spPr>
          <a:xfrm>
            <a:off x="609600" y="381000"/>
            <a:ext cx="4191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Deadlock example</a:t>
            </a:r>
            <a:endParaRPr b="1" sz="2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46"/>
          <p:cNvSpPr txBox="1"/>
          <p:nvPr>
            <p:ph idx="1" type="subTitle"/>
          </p:nvPr>
        </p:nvSpPr>
        <p:spPr>
          <a:xfrm>
            <a:off x="0" y="258800"/>
            <a:ext cx="9144000" cy="6513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480"/>
              <a:buNone/>
            </a:pPr>
            <a:r>
              <a:rPr b="1" lang="en-US" sz="2700">
                <a:solidFill>
                  <a:srgbClr val="FF0000"/>
                </a:solidFill>
              </a:rPr>
              <a:t>13. </a:t>
            </a:r>
            <a:r>
              <a:rPr b="1" lang="en-US" sz="2700">
                <a:solidFill>
                  <a:srgbClr val="FF0000"/>
                </a:solidFill>
              </a:rPr>
              <a:t>ThreadPool</a:t>
            </a:r>
            <a:endParaRPr b="1" sz="2700">
              <a:solidFill>
                <a:srgbClr val="FF0000"/>
              </a:solidFill>
            </a:endParaRPr>
          </a:p>
          <a:p>
            <a:pPr indent="0" lvl="0" marL="0" rtl="0" algn="just">
              <a:lnSpc>
                <a:spcPct val="80000"/>
              </a:lnSpc>
              <a:spcBef>
                <a:spcPts val="496"/>
              </a:spcBef>
              <a:spcAft>
                <a:spcPts val="0"/>
              </a:spcAft>
              <a:buClr>
                <a:srgbClr val="FF0000"/>
              </a:buClr>
              <a:buSzPts val="2480"/>
              <a:buNone/>
            </a:pPr>
            <a:r>
              <a:t/>
            </a:r>
            <a:endParaRPr b="1" sz="2700">
              <a:solidFill>
                <a:srgbClr val="FF0000"/>
              </a:solidFill>
            </a:endParaRPr>
          </a:p>
          <a:p>
            <a:pPr indent="0" lvl="0" marL="0" rtl="0" algn="just">
              <a:lnSpc>
                <a:spcPct val="80000"/>
              </a:lnSpc>
              <a:spcBef>
                <a:spcPts val="496"/>
              </a:spcBef>
              <a:spcAft>
                <a:spcPts val="0"/>
              </a:spcAft>
              <a:buClr>
                <a:srgbClr val="FF0000"/>
              </a:buClr>
              <a:buSzPts val="2480"/>
              <a:buNone/>
            </a:pPr>
            <a:r>
              <a:rPr b="1" lang="en-US" sz="2700">
                <a:solidFill>
                  <a:srgbClr val="FF0000"/>
                </a:solidFill>
              </a:rPr>
              <a:t>What is Thread Pool?</a:t>
            </a:r>
            <a:endParaRPr b="1" sz="2700"/>
          </a:p>
          <a:p>
            <a:pPr indent="0" lvl="0" marL="0" rtl="0" algn="just">
              <a:lnSpc>
                <a:spcPct val="80000"/>
              </a:lnSpc>
              <a:spcBef>
                <a:spcPts val="496"/>
              </a:spcBef>
              <a:spcAft>
                <a:spcPts val="0"/>
              </a:spcAft>
              <a:buClr>
                <a:srgbClr val="888888"/>
              </a:buClr>
              <a:buSzPts val="2480"/>
              <a:buNone/>
            </a:pPr>
            <a:r>
              <a:rPr lang="en-US" sz="2700"/>
              <a:t>It’s a pool or bunch of worker threads with life cycle as follows:</a:t>
            </a:r>
            <a:br>
              <a:rPr lang="en-US" sz="2700"/>
            </a:br>
            <a:r>
              <a:rPr lang="en-US" sz="2700"/>
              <a:t>1. Assign a new task to execute</a:t>
            </a:r>
            <a:br>
              <a:rPr lang="en-US" sz="2700"/>
            </a:br>
            <a:r>
              <a:rPr lang="en-US" sz="2700"/>
              <a:t>2. Execute it</a:t>
            </a:r>
            <a:br>
              <a:rPr lang="en-US" sz="2700"/>
            </a:br>
            <a:r>
              <a:rPr lang="en-US" sz="2700"/>
              <a:t>3. Go back to  Pool, waiting  for next task</a:t>
            </a:r>
            <a:endParaRPr sz="2700"/>
          </a:p>
          <a:p>
            <a:pPr indent="0" lvl="0" marL="0" rtl="0" algn="just">
              <a:lnSpc>
                <a:spcPct val="80000"/>
              </a:lnSpc>
              <a:spcBef>
                <a:spcPts val="496"/>
              </a:spcBef>
              <a:spcAft>
                <a:spcPts val="0"/>
              </a:spcAft>
              <a:buClr>
                <a:srgbClr val="FF0000"/>
              </a:buClr>
              <a:buSzPts val="2480"/>
              <a:buNone/>
            </a:pPr>
            <a:r>
              <a:rPr b="1" lang="en-US" sz="2700">
                <a:solidFill>
                  <a:srgbClr val="FF0000"/>
                </a:solidFill>
              </a:rPr>
              <a:t>Why Thread Pools?</a:t>
            </a:r>
            <a:endParaRPr b="1" sz="2700"/>
          </a:p>
          <a:p>
            <a:pPr indent="0" lvl="0" marL="0" rtl="0" algn="just">
              <a:lnSpc>
                <a:spcPct val="80000"/>
              </a:lnSpc>
              <a:spcBef>
                <a:spcPts val="496"/>
              </a:spcBef>
              <a:spcAft>
                <a:spcPts val="0"/>
              </a:spcAft>
              <a:buClr>
                <a:srgbClr val="888888"/>
              </a:buClr>
              <a:buSzPts val="2480"/>
              <a:buNone/>
            </a:pPr>
            <a:r>
              <a:rPr lang="en-US" sz="2700"/>
              <a:t>In many server applications, we may want to process each client request in parallel. For that matter, we can choose traditional approach of creating one thread per request.</a:t>
            </a:r>
            <a:endParaRPr sz="2700"/>
          </a:p>
          <a:p>
            <a:pPr indent="0" lvl="0" marL="0" rtl="0" algn="just">
              <a:lnSpc>
                <a:spcPct val="80000"/>
              </a:lnSpc>
              <a:spcBef>
                <a:spcPts val="496"/>
              </a:spcBef>
              <a:spcAft>
                <a:spcPts val="0"/>
              </a:spcAft>
              <a:buClr>
                <a:srgbClr val="888888"/>
              </a:buClr>
              <a:buSzPts val="2480"/>
              <a:buNone/>
            </a:pPr>
            <a:r>
              <a:t/>
            </a:r>
            <a:endParaRPr sz="2480"/>
          </a:p>
        </p:txBody>
      </p:sp>
      <p:graphicFrame>
        <p:nvGraphicFramePr>
          <p:cNvPr id="292" name="Google Shape;292;p46"/>
          <p:cNvGraphicFramePr/>
          <p:nvPr/>
        </p:nvGraphicFramePr>
        <p:xfrm>
          <a:off x="537975" y="5385825"/>
          <a:ext cx="3000000" cy="3000000"/>
        </p:xfrm>
        <a:graphic>
          <a:graphicData uri="http://schemas.openxmlformats.org/drawingml/2006/table">
            <a:tbl>
              <a:tblPr>
                <a:noFill/>
                <a:tableStyleId>{333A10E7-EDD0-4485-A3C3-B2172000AB05}</a:tableStyleId>
              </a:tblPr>
              <a:tblGrid>
                <a:gridCol w="979500"/>
                <a:gridCol w="979500"/>
                <a:gridCol w="979500"/>
                <a:gridCol w="979500"/>
                <a:gridCol w="979500"/>
                <a:gridCol w="979500"/>
                <a:gridCol w="979500"/>
                <a:gridCol w="979500"/>
              </a:tblGrid>
              <a:tr h="659700">
                <a:tc>
                  <a:txBody>
                    <a:bodyPr/>
                    <a:lstStyle/>
                    <a:p>
                      <a:pPr indent="0" lvl="0" marL="0" rtl="0" algn="l">
                        <a:spcBef>
                          <a:spcPts val="0"/>
                        </a:spcBef>
                        <a:spcAft>
                          <a:spcPts val="0"/>
                        </a:spcAft>
                        <a:buNone/>
                      </a:pPr>
                      <a:r>
                        <a:rPr lang="en-US"/>
                        <a:t>Thread1</a:t>
                      </a:r>
                      <a:endParaRPr/>
                    </a:p>
                    <a:p>
                      <a:pPr indent="0" lvl="0" marL="0" rtl="0" algn="l">
                        <a:spcBef>
                          <a:spcPts val="0"/>
                        </a:spcBef>
                        <a:spcAft>
                          <a:spcPts val="0"/>
                        </a:spcAft>
                        <a:buNone/>
                      </a:pPr>
                      <a:r>
                        <a:rPr lang="en-US"/>
                        <a:t>Runnable</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Thread2</a:t>
                      </a:r>
                      <a:endParaRPr/>
                    </a:p>
                    <a:p>
                      <a:pPr indent="0" lvl="0" marL="0" rtl="0" algn="l">
                        <a:spcBef>
                          <a:spcPts val="0"/>
                        </a:spcBef>
                        <a:spcAft>
                          <a:spcPts val="0"/>
                        </a:spcAft>
                        <a:buNone/>
                      </a:pPr>
                      <a:r>
                        <a:rPr lang="en-US"/>
                        <a:t>Runnable</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Thread3</a:t>
                      </a:r>
                      <a:endParaRPr/>
                    </a:p>
                    <a:p>
                      <a:pPr indent="0" lvl="0" marL="0" rtl="0" algn="l">
                        <a:spcBef>
                          <a:spcPts val="0"/>
                        </a:spcBef>
                        <a:spcAft>
                          <a:spcPts val="0"/>
                        </a:spcAft>
                        <a:buNone/>
                      </a:pPr>
                      <a:r>
                        <a:rPr lang="en-US"/>
                        <a:t>Waiting</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Thread4</a:t>
                      </a:r>
                      <a:endParaRPr/>
                    </a:p>
                    <a:p>
                      <a:pPr indent="0" lvl="0" marL="0" rtl="0" algn="l">
                        <a:spcBef>
                          <a:spcPts val="0"/>
                        </a:spcBef>
                        <a:spcAft>
                          <a:spcPts val="0"/>
                        </a:spcAft>
                        <a:buNone/>
                      </a:pPr>
                      <a:r>
                        <a:rPr lang="en-US"/>
                        <a:t>Runnable</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Thread5</a:t>
                      </a:r>
                      <a:endParaRPr/>
                    </a:p>
                    <a:p>
                      <a:pPr indent="0" lvl="0" marL="0" rtl="0" algn="l">
                        <a:spcBef>
                          <a:spcPts val="0"/>
                        </a:spcBef>
                        <a:spcAft>
                          <a:spcPts val="0"/>
                        </a:spcAft>
                        <a:buNone/>
                      </a:pPr>
                      <a:r>
                        <a:rPr lang="en-US"/>
                        <a:t>Idle</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Thread6</a:t>
                      </a:r>
                      <a:endParaRPr/>
                    </a:p>
                    <a:p>
                      <a:pPr indent="0" lvl="0" marL="0" rtl="0" algn="l">
                        <a:spcBef>
                          <a:spcPts val="0"/>
                        </a:spcBef>
                        <a:spcAft>
                          <a:spcPts val="0"/>
                        </a:spcAft>
                        <a:buNone/>
                      </a:pPr>
                      <a:r>
                        <a:rPr lang="en-US"/>
                        <a:t>Waiting</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rPr>
                        <a:t>Thread7</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Runnable</a:t>
                      </a:r>
                      <a:endParaRPr>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Thread8</a:t>
                      </a:r>
                      <a:endParaRPr/>
                    </a:p>
                    <a:p>
                      <a:pPr indent="0" lvl="0" marL="0" rtl="0" algn="l">
                        <a:spcBef>
                          <a:spcPts val="0"/>
                        </a:spcBef>
                        <a:spcAft>
                          <a:spcPts val="0"/>
                        </a:spcAft>
                        <a:buNone/>
                      </a:pPr>
                      <a:r>
                        <a:rPr lang="en-US"/>
                        <a:t>Idle</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293" name="Google Shape;293;p46"/>
          <p:cNvSpPr/>
          <p:nvPr/>
        </p:nvSpPr>
        <p:spPr>
          <a:xfrm rot="5400000">
            <a:off x="4235350" y="2244500"/>
            <a:ext cx="428100" cy="7976400"/>
          </a:xfrm>
          <a:prstGeom prst="rightBrace">
            <a:avLst>
              <a:gd fmla="val 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6"/>
          <p:cNvSpPr txBox="1"/>
          <p:nvPr/>
        </p:nvSpPr>
        <p:spPr>
          <a:xfrm>
            <a:off x="3068525" y="6315600"/>
            <a:ext cx="3293400" cy="659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ThreadPool with 8 Threads</a:t>
            </a:r>
            <a:endParaRPr sz="1800">
              <a:solidFill>
                <a:schemeClr val="dk1"/>
              </a:solidFill>
              <a:latin typeface="Calibri"/>
              <a:ea typeface="Calibri"/>
              <a:cs typeface="Calibri"/>
              <a:sym typeface="Calibri"/>
            </a:endParaRPr>
          </a:p>
        </p:txBody>
      </p:sp>
      <p:sp>
        <p:nvSpPr>
          <p:cNvPr id="295" name="Google Shape;295;p46"/>
          <p:cNvSpPr/>
          <p:nvPr/>
        </p:nvSpPr>
        <p:spPr>
          <a:xfrm>
            <a:off x="1809050" y="4671650"/>
            <a:ext cx="3931200" cy="50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ExecutorService</a:t>
            </a:r>
            <a:r>
              <a:rPr lang="en-US"/>
              <a:t>, to manage pool of Threads</a:t>
            </a:r>
            <a:endParaRPr/>
          </a:p>
        </p:txBody>
      </p:sp>
      <p:sp>
        <p:nvSpPr>
          <p:cNvPr id="296" name="Google Shape;296;p46"/>
          <p:cNvSpPr/>
          <p:nvPr/>
        </p:nvSpPr>
        <p:spPr>
          <a:xfrm>
            <a:off x="3652075" y="5086975"/>
            <a:ext cx="357900" cy="4281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47"/>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96"/>
              </a:spcBef>
              <a:spcAft>
                <a:spcPts val="0"/>
              </a:spcAft>
              <a:buClr>
                <a:srgbClr val="888888"/>
              </a:buClr>
              <a:buSzPts val="2480"/>
              <a:buNone/>
            </a:pPr>
            <a:r>
              <a:t/>
            </a:r>
            <a:endParaRPr sz="2700"/>
          </a:p>
          <a:p>
            <a:pPr indent="0" lvl="0" marL="0" rtl="0" algn="just">
              <a:lnSpc>
                <a:spcPct val="80000"/>
              </a:lnSpc>
              <a:spcBef>
                <a:spcPts val="496"/>
              </a:spcBef>
              <a:spcAft>
                <a:spcPts val="0"/>
              </a:spcAft>
              <a:buClr>
                <a:srgbClr val="FF0000"/>
              </a:buClr>
              <a:buSzPts val="2480"/>
              <a:buNone/>
            </a:pPr>
            <a:r>
              <a:rPr b="1" lang="en-US" sz="2700">
                <a:solidFill>
                  <a:srgbClr val="FF0000"/>
                </a:solidFill>
              </a:rPr>
              <a:t>Disadvantage of using Traditional one thread per task approach</a:t>
            </a:r>
            <a:endParaRPr b="1" sz="2700"/>
          </a:p>
          <a:p>
            <a:pPr indent="0" lvl="0" marL="0" rtl="0" algn="just">
              <a:lnSpc>
                <a:spcPct val="80000"/>
              </a:lnSpc>
              <a:spcBef>
                <a:spcPts val="496"/>
              </a:spcBef>
              <a:spcAft>
                <a:spcPts val="0"/>
              </a:spcAft>
              <a:buClr>
                <a:srgbClr val="888888"/>
              </a:buClr>
              <a:buSzPts val="2480"/>
              <a:buNone/>
            </a:pPr>
            <a:r>
              <a:rPr lang="en-US" sz="2700"/>
              <a:t>The overhead of creating a new thread for each request is significant. Server that processing requests can spend more time and consume more system resources in creating and destroying threads than it would processing actual client requests.</a:t>
            </a:r>
            <a:endParaRPr sz="2700"/>
          </a:p>
          <a:p>
            <a:pPr indent="0" lvl="0" marL="0" rtl="0" algn="just">
              <a:lnSpc>
                <a:spcPct val="80000"/>
              </a:lnSpc>
              <a:spcBef>
                <a:spcPts val="496"/>
              </a:spcBef>
              <a:spcAft>
                <a:spcPts val="0"/>
              </a:spcAft>
              <a:buClr>
                <a:srgbClr val="888888"/>
              </a:buClr>
              <a:buSzPts val="2480"/>
              <a:buNone/>
            </a:pPr>
            <a:r>
              <a:rPr lang="en-US" sz="2700"/>
              <a:t>Another Advantage of Thread pool is limit maximum number of threads running at any point of time.</a:t>
            </a:r>
            <a:endParaRPr sz="2700"/>
          </a:p>
          <a:p>
            <a:pPr indent="0" lvl="0" marL="0" rtl="0" algn="just">
              <a:lnSpc>
                <a:spcPct val="80000"/>
              </a:lnSpc>
              <a:spcBef>
                <a:spcPts val="496"/>
              </a:spcBef>
              <a:spcAft>
                <a:spcPts val="0"/>
              </a:spcAft>
              <a:buClr>
                <a:srgbClr val="888888"/>
              </a:buClr>
              <a:buSzPts val="2480"/>
              <a:buNone/>
            </a:pPr>
            <a:r>
              <a:t/>
            </a:r>
            <a:endParaRPr sz="248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48"/>
          <p:cNvSpPr/>
          <p:nvPr/>
        </p:nvSpPr>
        <p:spPr>
          <a:xfrm>
            <a:off x="0" y="237225"/>
            <a:ext cx="4191000" cy="28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ThreadPool</a:t>
            </a:r>
            <a:endParaRPr sz="2800">
              <a:solidFill>
                <a:srgbClr val="FF0000"/>
              </a:solidFill>
              <a:latin typeface="Calibri"/>
              <a:ea typeface="Calibri"/>
              <a:cs typeface="Calibri"/>
              <a:sym typeface="Calibri"/>
            </a:endParaRPr>
          </a:p>
        </p:txBody>
      </p:sp>
      <p:sp>
        <p:nvSpPr>
          <p:cNvPr id="307" name="Google Shape;307;p48"/>
          <p:cNvSpPr txBox="1"/>
          <p:nvPr>
            <p:ph idx="1" type="subTitle"/>
          </p:nvPr>
        </p:nvSpPr>
        <p:spPr>
          <a:xfrm>
            <a:off x="0" y="647700"/>
            <a:ext cx="9144000" cy="5718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None/>
            </a:pPr>
            <a:r>
              <a:rPr lang="en-US" sz="2700">
                <a:solidFill>
                  <a:srgbClr val="666666"/>
                </a:solidFill>
              </a:rPr>
              <a:t>When a huge Processing need to be performed, by given number(say 5) of threads. That means these 5 threads get created performs part of job, and then gets destroyed, again another 5 threads gets created, performs job, gets destroyed, this need to happen until job is done completely.</a:t>
            </a:r>
            <a:endParaRPr sz="2700">
              <a:solidFill>
                <a:srgbClr val="666666"/>
              </a:solidFill>
            </a:endParaRPr>
          </a:p>
          <a:p>
            <a:pPr indent="0" lvl="0" marL="0" rtl="0" algn="just">
              <a:spcBef>
                <a:spcPts val="0"/>
              </a:spcBef>
              <a:spcAft>
                <a:spcPts val="0"/>
              </a:spcAft>
              <a:buClr>
                <a:schemeClr val="dk1"/>
              </a:buClr>
              <a:buSzPts val="1100"/>
              <a:buNone/>
            </a:pPr>
            <a:r>
              <a:t/>
            </a:r>
            <a:endParaRPr sz="2700">
              <a:solidFill>
                <a:srgbClr val="666666"/>
              </a:solidFill>
            </a:endParaRPr>
          </a:p>
          <a:p>
            <a:pPr indent="0" lvl="0" marL="0" rtl="0" algn="just">
              <a:spcBef>
                <a:spcPts val="0"/>
              </a:spcBef>
              <a:spcAft>
                <a:spcPts val="0"/>
              </a:spcAft>
              <a:buClr>
                <a:schemeClr val="dk1"/>
              </a:buClr>
              <a:buSzPts val="1100"/>
              <a:buNone/>
            </a:pPr>
            <a:r>
              <a:rPr lang="en-US" sz="2700">
                <a:solidFill>
                  <a:srgbClr val="666666"/>
                </a:solidFill>
              </a:rPr>
              <a:t>Problem with above approach is 5 threads need to be recreated and destroyed every time, which is waste of time. ThreadPool solves this problem without recreation and destruction of the Threads again and again, instead creates a Pool of Threads where all the Threads are stored, even if they complete its part of job, the idle Thread(from ThreadPool) is assigned with next part of job. </a:t>
            </a:r>
            <a:endParaRPr sz="2700">
              <a:solidFill>
                <a:srgbClr val="666666"/>
              </a:solidFill>
            </a:endParaRPr>
          </a:p>
          <a:p>
            <a:pPr indent="0" lvl="0" marL="0" rtl="0" algn="ctr">
              <a:spcBef>
                <a:spcPts val="0"/>
              </a:spcBef>
              <a:spcAft>
                <a:spcPts val="0"/>
              </a:spcAft>
              <a:buClr>
                <a:srgbClr val="888888"/>
              </a:buClr>
              <a:buSzPts val="1800"/>
              <a:buNone/>
            </a:pPr>
            <a:r>
              <a:t/>
            </a:r>
            <a:endParaRPr sz="2400">
              <a:solidFill>
                <a:srgbClr val="000000"/>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p49"/>
          <p:cNvSpPr/>
          <p:nvPr/>
        </p:nvSpPr>
        <p:spPr>
          <a:xfrm>
            <a:off x="0" y="150950"/>
            <a:ext cx="4191000" cy="49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ThreadPool</a:t>
            </a:r>
            <a:endParaRPr sz="2800">
              <a:solidFill>
                <a:srgbClr val="FF0000"/>
              </a:solidFill>
              <a:latin typeface="Calibri"/>
              <a:ea typeface="Calibri"/>
              <a:cs typeface="Calibri"/>
              <a:sym typeface="Calibri"/>
            </a:endParaRPr>
          </a:p>
        </p:txBody>
      </p:sp>
      <p:sp>
        <p:nvSpPr>
          <p:cNvPr id="313" name="Google Shape;313;p49"/>
          <p:cNvSpPr txBox="1"/>
          <p:nvPr>
            <p:ph idx="1" type="subTitle"/>
          </p:nvPr>
        </p:nvSpPr>
        <p:spPr>
          <a:xfrm>
            <a:off x="0" y="647700"/>
            <a:ext cx="9144000" cy="5718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None/>
            </a:pPr>
            <a:r>
              <a:rPr lang="en-US" sz="2700">
                <a:solidFill>
                  <a:srgbClr val="666666"/>
                </a:solidFill>
              </a:rPr>
              <a:t>Thread Pool can be used in uploading/downloading huge files, to perform huge processing, processing of huge data, etc… Below is snippet on how to use Thread Pools</a:t>
            </a:r>
            <a:endParaRPr sz="2700">
              <a:solidFill>
                <a:srgbClr val="666666"/>
              </a:solidFill>
            </a:endParaRPr>
          </a:p>
          <a:p>
            <a:pPr indent="0" lvl="0" marL="0" rtl="0" algn="l">
              <a:spcBef>
                <a:spcPts val="0"/>
              </a:spcBef>
              <a:spcAft>
                <a:spcPts val="0"/>
              </a:spcAft>
              <a:buClr>
                <a:schemeClr val="dk1"/>
              </a:buClr>
              <a:buSzPts val="1100"/>
              <a:buNone/>
            </a:pPr>
            <a:r>
              <a:t/>
            </a:r>
            <a:endParaRPr sz="2700">
              <a:solidFill>
                <a:srgbClr val="666666"/>
              </a:solidFill>
            </a:endParaRPr>
          </a:p>
          <a:p>
            <a:pPr indent="0" lvl="0" marL="0" rtl="0" algn="l">
              <a:spcBef>
                <a:spcPts val="0"/>
              </a:spcBef>
              <a:spcAft>
                <a:spcPts val="0"/>
              </a:spcAft>
              <a:buClr>
                <a:schemeClr val="dk1"/>
              </a:buClr>
              <a:buSzPts val="1100"/>
              <a:buNone/>
            </a:pPr>
            <a:r>
              <a:rPr lang="en-US" sz="2700">
                <a:solidFill>
                  <a:srgbClr val="666666"/>
                </a:solidFill>
              </a:rPr>
              <a:t>ExecutorService executor = Executors.newFixedThreadPool(8);</a:t>
            </a:r>
            <a:endParaRPr sz="2700">
              <a:solidFill>
                <a:srgbClr val="666666"/>
              </a:solidFill>
            </a:endParaRPr>
          </a:p>
          <a:p>
            <a:pPr indent="0" lvl="0" marL="0" rtl="0" algn="l">
              <a:spcBef>
                <a:spcPts val="0"/>
              </a:spcBef>
              <a:spcAft>
                <a:spcPts val="0"/>
              </a:spcAft>
              <a:buClr>
                <a:schemeClr val="dk1"/>
              </a:buClr>
              <a:buSzPts val="1100"/>
              <a:buNone/>
            </a:pPr>
            <a:r>
              <a:rPr lang="en-US" sz="2700">
                <a:solidFill>
                  <a:srgbClr val="666666"/>
                </a:solidFill>
              </a:rPr>
              <a:t>//creates a pool of 8 threads  </a:t>
            </a:r>
            <a:endParaRPr sz="2700">
              <a:solidFill>
                <a:srgbClr val="666666"/>
              </a:solidFill>
            </a:endParaRPr>
          </a:p>
          <a:p>
            <a:pPr indent="0" lvl="0" marL="0" rtl="0" algn="l">
              <a:spcBef>
                <a:spcPts val="0"/>
              </a:spcBef>
              <a:spcAft>
                <a:spcPts val="0"/>
              </a:spcAft>
              <a:buClr>
                <a:schemeClr val="dk1"/>
              </a:buClr>
              <a:buSzPts val="1100"/>
              <a:buNone/>
            </a:pPr>
            <a:r>
              <a:rPr lang="en-US" sz="2700">
                <a:solidFill>
                  <a:srgbClr val="666666"/>
                </a:solidFill>
              </a:rPr>
              <a:t>for (int i = 0; i &lt; 16; i++) {  </a:t>
            </a:r>
            <a:endParaRPr sz="2700">
              <a:solidFill>
                <a:srgbClr val="666666"/>
              </a:solidFill>
            </a:endParaRPr>
          </a:p>
          <a:p>
            <a:pPr indent="0" lvl="0" marL="0" rtl="0" algn="l">
              <a:spcBef>
                <a:spcPts val="0"/>
              </a:spcBef>
              <a:spcAft>
                <a:spcPts val="0"/>
              </a:spcAft>
              <a:buClr>
                <a:schemeClr val="dk1"/>
              </a:buClr>
              <a:buSzPts val="1100"/>
              <a:buNone/>
            </a:pPr>
            <a:r>
              <a:rPr lang="en-US" sz="2700">
                <a:solidFill>
                  <a:srgbClr val="666666"/>
                </a:solidFill>
              </a:rPr>
              <a:t>   Runnable worker = new MyThread("" + i);  </a:t>
            </a:r>
            <a:endParaRPr sz="2700">
              <a:solidFill>
                <a:srgbClr val="666666"/>
              </a:solidFill>
            </a:endParaRPr>
          </a:p>
          <a:p>
            <a:pPr indent="0" lvl="0" marL="0" rtl="0" algn="l">
              <a:spcBef>
                <a:spcPts val="0"/>
              </a:spcBef>
              <a:spcAft>
                <a:spcPts val="0"/>
              </a:spcAft>
              <a:buClr>
                <a:schemeClr val="dk1"/>
              </a:buClr>
              <a:buSzPts val="1100"/>
              <a:buNone/>
            </a:pPr>
            <a:r>
              <a:rPr lang="en-US" sz="2700">
                <a:solidFill>
                  <a:srgbClr val="666666"/>
                </a:solidFill>
              </a:rPr>
              <a:t>	//MyThread is implementation of Runnable</a:t>
            </a:r>
            <a:endParaRPr sz="2700">
              <a:solidFill>
                <a:srgbClr val="666666"/>
              </a:solidFill>
            </a:endParaRPr>
          </a:p>
          <a:p>
            <a:pPr indent="0" lvl="0" marL="0" rtl="0" algn="l">
              <a:spcBef>
                <a:spcPts val="0"/>
              </a:spcBef>
              <a:spcAft>
                <a:spcPts val="0"/>
              </a:spcAft>
              <a:buClr>
                <a:schemeClr val="dk1"/>
              </a:buClr>
              <a:buSzPts val="1100"/>
              <a:buNone/>
            </a:pPr>
            <a:r>
              <a:rPr lang="en-US" sz="2700">
                <a:solidFill>
                  <a:srgbClr val="666666"/>
                </a:solidFill>
              </a:rPr>
              <a:t>   executor.execute(worker);</a:t>
            </a:r>
            <a:endParaRPr sz="2700">
              <a:solidFill>
                <a:srgbClr val="666666"/>
              </a:solidFill>
            </a:endParaRPr>
          </a:p>
          <a:p>
            <a:pPr indent="0" lvl="0" marL="0" rtl="0" algn="l">
              <a:spcBef>
                <a:spcPts val="0"/>
              </a:spcBef>
              <a:spcAft>
                <a:spcPts val="0"/>
              </a:spcAft>
              <a:buClr>
                <a:schemeClr val="dk1"/>
              </a:buClr>
              <a:buSzPts val="1100"/>
              <a:buNone/>
            </a:pPr>
            <a:r>
              <a:rPr lang="en-US" sz="2700">
                <a:solidFill>
                  <a:srgbClr val="666666"/>
                </a:solidFill>
              </a:rPr>
              <a:t>//invoke execute method of ExecutorService  </a:t>
            </a:r>
            <a:endParaRPr sz="2700">
              <a:solidFill>
                <a:srgbClr val="666666"/>
              </a:solidFill>
            </a:endParaRPr>
          </a:p>
          <a:p>
            <a:pPr indent="0" lvl="0" marL="0" rtl="0" algn="l">
              <a:spcBef>
                <a:spcPts val="0"/>
              </a:spcBef>
              <a:spcAft>
                <a:spcPts val="0"/>
              </a:spcAft>
              <a:buClr>
                <a:schemeClr val="dk1"/>
              </a:buClr>
              <a:buSzPts val="1100"/>
              <a:buNone/>
            </a:pPr>
            <a:r>
              <a:rPr lang="en-US" sz="2700">
                <a:solidFill>
                  <a:srgbClr val="666666"/>
                </a:solidFill>
              </a:rPr>
              <a:t>}  </a:t>
            </a:r>
            <a:endParaRPr sz="2700">
              <a:solidFill>
                <a:srgbClr val="666666"/>
              </a:solidFill>
            </a:endParaRPr>
          </a:p>
          <a:p>
            <a:pPr indent="0" lvl="0" marL="0" rtl="0" algn="l">
              <a:spcBef>
                <a:spcPts val="0"/>
              </a:spcBef>
              <a:spcAft>
                <a:spcPts val="0"/>
              </a:spcAft>
              <a:buClr>
                <a:schemeClr val="dk1"/>
              </a:buClr>
              <a:buSzPts val="1100"/>
              <a:buNone/>
            </a:pPr>
            <a:r>
              <a:t/>
            </a:r>
            <a:endParaRPr sz="2700">
              <a:solidFill>
                <a:srgbClr val="666666"/>
              </a:solidFill>
            </a:endParaRPr>
          </a:p>
          <a:p>
            <a:pPr indent="0" lvl="0" marL="0" rtl="0" algn="l">
              <a:spcBef>
                <a:spcPts val="0"/>
              </a:spcBef>
              <a:spcAft>
                <a:spcPts val="0"/>
              </a:spcAft>
              <a:buClr>
                <a:schemeClr val="dk1"/>
              </a:buClr>
              <a:buSzPts val="1100"/>
              <a:buNone/>
            </a:pPr>
            <a:r>
              <a:t/>
            </a:r>
            <a:endParaRPr sz="2700">
              <a:solidFill>
                <a:srgbClr val="666666"/>
              </a:solidFill>
            </a:endParaRPr>
          </a:p>
          <a:p>
            <a:pPr indent="0" lvl="0" marL="0" rtl="0" algn="ctr">
              <a:spcBef>
                <a:spcPts val="0"/>
              </a:spcBef>
              <a:spcAft>
                <a:spcPts val="0"/>
              </a:spcAft>
              <a:buClr>
                <a:srgbClr val="888888"/>
              </a:buClr>
              <a:buSzPts val="1800"/>
              <a:buNone/>
            </a:pPr>
            <a:r>
              <a:t/>
            </a:r>
            <a:endParaRPr sz="2700">
              <a:solidFill>
                <a:srgbClr val="66666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50"/>
          <p:cNvSpPr txBox="1"/>
          <p:nvPr>
            <p:ph idx="1" type="subTitle"/>
          </p:nvPr>
        </p:nvSpPr>
        <p:spPr>
          <a:xfrm>
            <a:off x="0" y="237225"/>
            <a:ext cx="9144000" cy="612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None/>
            </a:pPr>
            <a:r>
              <a:t/>
            </a:r>
            <a:endParaRPr sz="2700">
              <a:solidFill>
                <a:srgbClr val="666666"/>
              </a:solidFill>
            </a:endParaRPr>
          </a:p>
          <a:p>
            <a:pPr indent="0" lvl="0" marL="0" rtl="0" algn="l">
              <a:spcBef>
                <a:spcPts val="0"/>
              </a:spcBef>
              <a:spcAft>
                <a:spcPts val="0"/>
              </a:spcAft>
              <a:buClr>
                <a:schemeClr val="dk1"/>
              </a:buClr>
              <a:buSzPts val="1100"/>
              <a:buNone/>
            </a:pPr>
            <a:r>
              <a:rPr lang="en-US" sz="2700">
                <a:solidFill>
                  <a:srgbClr val="666666"/>
                </a:solidFill>
              </a:rPr>
              <a:t>executor.shutdown();  </a:t>
            </a:r>
            <a:endParaRPr sz="2700">
              <a:solidFill>
                <a:srgbClr val="666666"/>
              </a:solidFill>
            </a:endParaRPr>
          </a:p>
          <a:p>
            <a:pPr indent="0" lvl="0" marL="0" rtl="0" algn="l">
              <a:spcBef>
                <a:spcPts val="0"/>
              </a:spcBef>
              <a:spcAft>
                <a:spcPts val="0"/>
              </a:spcAft>
              <a:buClr>
                <a:schemeClr val="dk1"/>
              </a:buClr>
              <a:buSzPts val="1100"/>
              <a:buNone/>
            </a:pPr>
            <a:r>
              <a:rPr lang="en-US" sz="2700">
                <a:solidFill>
                  <a:srgbClr val="666666"/>
                </a:solidFill>
              </a:rPr>
              <a:t>while (!executor.isTerminated()) {   } </a:t>
            </a:r>
            <a:endParaRPr sz="2700">
              <a:solidFill>
                <a:srgbClr val="666666"/>
              </a:solidFill>
            </a:endParaRPr>
          </a:p>
          <a:p>
            <a:pPr indent="0" lvl="0" marL="0" rtl="0" algn="l">
              <a:spcBef>
                <a:spcPts val="0"/>
              </a:spcBef>
              <a:spcAft>
                <a:spcPts val="0"/>
              </a:spcAft>
              <a:buClr>
                <a:schemeClr val="dk1"/>
              </a:buClr>
              <a:buSzPts val="1100"/>
              <a:buNone/>
            </a:pPr>
            <a:r>
              <a:t/>
            </a:r>
            <a:endParaRPr sz="2700">
              <a:solidFill>
                <a:srgbClr val="666666"/>
              </a:solidFill>
            </a:endParaRPr>
          </a:p>
          <a:p>
            <a:pPr indent="0" lvl="0" marL="0" rtl="0" algn="ctr">
              <a:spcBef>
                <a:spcPts val="0"/>
              </a:spcBef>
              <a:spcAft>
                <a:spcPts val="0"/>
              </a:spcAft>
              <a:buClr>
                <a:srgbClr val="888888"/>
              </a:buClr>
              <a:buSzPts val="1800"/>
              <a:buNone/>
            </a:pPr>
            <a:r>
              <a:t/>
            </a:r>
            <a:endParaRPr sz="2700">
              <a:solidFill>
                <a:srgbClr val="666666"/>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51"/>
          <p:cNvSpPr txBox="1"/>
          <p:nvPr>
            <p:ph idx="1" type="subTitle"/>
          </p:nvPr>
        </p:nvSpPr>
        <p:spPr>
          <a:xfrm>
            <a:off x="0" y="215650"/>
            <a:ext cx="9144000" cy="6642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960"/>
              <a:buNone/>
            </a:pPr>
            <a:r>
              <a:rPr b="1" lang="en-US">
                <a:solidFill>
                  <a:srgbClr val="FF0000"/>
                </a:solidFill>
              </a:rPr>
              <a:t>14. </a:t>
            </a:r>
            <a:r>
              <a:rPr b="1" lang="en-US">
                <a:solidFill>
                  <a:srgbClr val="FF0000"/>
                </a:solidFill>
              </a:rPr>
              <a:t>Callable and Future interfaces</a:t>
            </a:r>
            <a:endParaRPr b="1"/>
          </a:p>
          <a:p>
            <a:pPr indent="0" lvl="0" marL="0" rtl="0" algn="just">
              <a:lnSpc>
                <a:spcPct val="80000"/>
              </a:lnSpc>
              <a:spcBef>
                <a:spcPts val="592"/>
              </a:spcBef>
              <a:spcAft>
                <a:spcPts val="0"/>
              </a:spcAft>
              <a:buClr>
                <a:srgbClr val="888888"/>
              </a:buClr>
              <a:buSzPts val="2960"/>
              <a:buNone/>
            </a:pPr>
            <a:r>
              <a:rPr lang="en-US" sz="2960"/>
              <a:t>Java.util.concurrent.ExecutorService lets to run concurrent tasks that may return a result after processing the task. The Java Concurrency API achieves this with the following two interfaces Callable and Future.</a:t>
            </a:r>
            <a:endParaRPr/>
          </a:p>
          <a:p>
            <a:pPr indent="0" lvl="0" marL="0" rtl="0" algn="just">
              <a:lnSpc>
                <a:spcPct val="80000"/>
              </a:lnSpc>
              <a:spcBef>
                <a:spcPts val="592"/>
              </a:spcBef>
              <a:spcAft>
                <a:spcPts val="0"/>
              </a:spcAft>
              <a:buClr>
                <a:srgbClr val="888888"/>
              </a:buClr>
              <a:buSzPts val="2960"/>
              <a:buNone/>
            </a:pPr>
            <a:r>
              <a:rPr b="1" lang="en-US" sz="2960"/>
              <a:t>Callable :</a:t>
            </a:r>
            <a:r>
              <a:rPr lang="en-US" sz="2960"/>
              <a:t> This interface has the call() method. The Callable interface is a parameterized interface,  which specify return type. </a:t>
            </a:r>
            <a:endParaRPr/>
          </a:p>
          <a:p>
            <a:pPr indent="0" lvl="0" marL="0" rtl="0" algn="just">
              <a:lnSpc>
                <a:spcPct val="80000"/>
              </a:lnSpc>
              <a:spcBef>
                <a:spcPts val="592"/>
              </a:spcBef>
              <a:spcAft>
                <a:spcPts val="0"/>
              </a:spcAft>
              <a:buClr>
                <a:srgbClr val="888888"/>
              </a:buClr>
              <a:buSzPts val="2960"/>
              <a:buNone/>
            </a:pPr>
            <a:r>
              <a:rPr lang="en-US" sz="2960"/>
              <a:t>Another difference is that call() method from Callable can also throw checked exception which was not possible by run() method of Runnable interface.</a:t>
            </a:r>
            <a:endParaRPr/>
          </a:p>
          <a:p>
            <a:pPr indent="0" lvl="0" marL="0" rtl="0" algn="just">
              <a:lnSpc>
                <a:spcPct val="80000"/>
              </a:lnSpc>
              <a:spcBef>
                <a:spcPts val="592"/>
              </a:spcBef>
              <a:spcAft>
                <a:spcPts val="0"/>
              </a:spcAft>
              <a:buClr>
                <a:srgbClr val="888888"/>
              </a:buClr>
              <a:buSzPts val="2960"/>
              <a:buNone/>
            </a:pPr>
            <a:r>
              <a:rPr lang="en-US" sz="2960"/>
              <a:t>Callable is superior compared to Runnable. Callable is added in Java 1.5</a:t>
            </a:r>
            <a:endParaRPr/>
          </a:p>
          <a:p>
            <a:pPr indent="0" lvl="0" marL="0" rtl="0" algn="just">
              <a:lnSpc>
                <a:spcPct val="80000"/>
              </a:lnSpc>
              <a:spcBef>
                <a:spcPts val="592"/>
              </a:spcBef>
              <a:spcAft>
                <a:spcPts val="0"/>
              </a:spcAft>
              <a:buClr>
                <a:srgbClr val="888888"/>
              </a:buClr>
              <a:buSzPts val="2960"/>
              <a:buNone/>
            </a:pPr>
            <a:r>
              <a:t/>
            </a:r>
            <a:endParaRPr sz="29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pic>
        <p:nvPicPr>
          <p:cNvPr id="72" name="Google Shape;72;p16"/>
          <p:cNvPicPr preferRelativeResize="0"/>
          <p:nvPr/>
        </p:nvPicPr>
        <p:blipFill>
          <a:blip r:embed="rId4">
            <a:alphaModFix/>
          </a:blip>
          <a:stretch>
            <a:fillRect/>
          </a:stretch>
        </p:blipFill>
        <p:spPr>
          <a:xfrm>
            <a:off x="0" y="0"/>
            <a:ext cx="9143999" cy="6858000"/>
          </a:xfrm>
          <a:prstGeom prst="rect">
            <a:avLst/>
          </a:prstGeom>
          <a:noFill/>
          <a:ln>
            <a:noFill/>
          </a:ln>
        </p:spPr>
      </p:pic>
      <p:sp>
        <p:nvSpPr>
          <p:cNvPr id="73" name="Google Shape;73;p16"/>
          <p:cNvSpPr txBox="1"/>
          <p:nvPr>
            <p:ph idx="1" type="subTitle"/>
          </p:nvPr>
        </p:nvSpPr>
        <p:spPr>
          <a:xfrm>
            <a:off x="0" y="20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rPr lang="en-US" sz="2720"/>
              <a:t>A Thread is a separate flow of execution. </a:t>
            </a:r>
            <a:endParaRPr/>
          </a:p>
          <a:p>
            <a:pPr indent="0" lvl="0" marL="0" rtl="0" algn="just">
              <a:lnSpc>
                <a:spcPct val="80000"/>
              </a:lnSpc>
              <a:spcBef>
                <a:spcPts val="544"/>
              </a:spcBef>
              <a:spcAft>
                <a:spcPts val="0"/>
              </a:spcAft>
              <a:buClr>
                <a:srgbClr val="888888"/>
              </a:buClr>
              <a:buSzPts val="2720"/>
              <a:buNone/>
            </a:pPr>
            <a:r>
              <a:rPr lang="en-US" sz="2720"/>
              <a:t>It is required to create multiple Threads  to perform multiple actions simultaneously. Hence, using multi threading is a cheaper solution(uses less Memory, and efficient) compared to using multiple processes.</a:t>
            </a:r>
            <a:endParaRPr/>
          </a:p>
          <a:p>
            <a:pPr indent="0" lvl="0" marL="0" rtl="0" algn="just">
              <a:lnSpc>
                <a:spcPct val="80000"/>
              </a:lnSpc>
              <a:spcBef>
                <a:spcPts val="544"/>
              </a:spcBef>
              <a:spcAft>
                <a:spcPts val="0"/>
              </a:spcAft>
              <a:buClr>
                <a:srgbClr val="888888"/>
              </a:buClr>
              <a:buSzPts val="2720"/>
              <a:buNone/>
            </a:pPr>
            <a:r>
              <a:rPr lang="en-US" sz="2720"/>
              <a:t>Java has built in support for Multi Threading. Java provides multi threading functionality in java.lang package. As known java.lang is imported by default, to all Java Programs.</a:t>
            </a:r>
            <a:endParaRPr/>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pic>
        <p:nvPicPr>
          <p:cNvPr id="328" name="Google Shape;328;p52"/>
          <p:cNvPicPr preferRelativeResize="0"/>
          <p:nvPr/>
        </p:nvPicPr>
        <p:blipFill>
          <a:blip r:embed="rId4">
            <a:alphaModFix/>
          </a:blip>
          <a:stretch>
            <a:fillRect/>
          </a:stretch>
        </p:blipFill>
        <p:spPr>
          <a:xfrm>
            <a:off x="0" y="0"/>
            <a:ext cx="9143999" cy="6858000"/>
          </a:xfrm>
          <a:prstGeom prst="rect">
            <a:avLst/>
          </a:prstGeom>
          <a:noFill/>
          <a:ln>
            <a:noFill/>
          </a:ln>
        </p:spPr>
      </p:pic>
      <p:sp>
        <p:nvSpPr>
          <p:cNvPr id="329" name="Google Shape;329;p52"/>
          <p:cNvSpPr txBox="1"/>
          <p:nvPr>
            <p:ph idx="1" type="subTitle"/>
          </p:nvPr>
        </p:nvSpPr>
        <p:spPr>
          <a:xfrm>
            <a:off x="0" y="30480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960"/>
              <a:buNone/>
            </a:pPr>
            <a:r>
              <a:rPr b="1" lang="en-US">
                <a:solidFill>
                  <a:srgbClr val="FF0000"/>
                </a:solidFill>
              </a:rPr>
              <a:t>Callable and Future interfaces</a:t>
            </a:r>
            <a:endParaRPr b="1"/>
          </a:p>
          <a:p>
            <a:pPr indent="0" lvl="0" marL="0" rtl="0" algn="just">
              <a:lnSpc>
                <a:spcPct val="80000"/>
              </a:lnSpc>
              <a:spcBef>
                <a:spcPts val="592"/>
              </a:spcBef>
              <a:spcAft>
                <a:spcPts val="0"/>
              </a:spcAft>
              <a:buClr>
                <a:srgbClr val="888888"/>
              </a:buClr>
              <a:buSzPts val="2960"/>
              <a:buNone/>
            </a:pPr>
            <a:r>
              <a:t/>
            </a:r>
            <a:endParaRPr/>
          </a:p>
          <a:p>
            <a:pPr indent="0" lvl="0" marL="0" rtl="0" algn="just">
              <a:lnSpc>
                <a:spcPct val="80000"/>
              </a:lnSpc>
              <a:spcBef>
                <a:spcPts val="592"/>
              </a:spcBef>
              <a:spcAft>
                <a:spcPts val="0"/>
              </a:spcAft>
              <a:buClr>
                <a:srgbClr val="888888"/>
              </a:buClr>
              <a:buSzPts val="2960"/>
              <a:buNone/>
            </a:pPr>
            <a:r>
              <a:rPr b="1" lang="en-US" sz="2960"/>
              <a:t>Future :</a:t>
            </a:r>
            <a:r>
              <a:rPr lang="en-US" sz="2960"/>
              <a:t> This interface has some methods to obtain the result generated by a Callable object and to manage its state.</a:t>
            </a:r>
            <a:endParaRPr sz="2960"/>
          </a:p>
          <a:p>
            <a:pPr indent="0" lvl="0" marL="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rPr lang="en-US" sz="2960"/>
              <a:t>Callable and Future non generic versions are available.</a:t>
            </a:r>
            <a:endParaRPr sz="296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pic>
        <p:nvPicPr>
          <p:cNvPr id="334" name="Google Shape;334;p53"/>
          <p:cNvPicPr preferRelativeResize="0"/>
          <p:nvPr/>
        </p:nvPicPr>
        <p:blipFill>
          <a:blip r:embed="rId4">
            <a:alphaModFix/>
          </a:blip>
          <a:stretch>
            <a:fillRect/>
          </a:stretch>
        </p:blipFill>
        <p:spPr>
          <a:xfrm>
            <a:off x="0" y="0"/>
            <a:ext cx="9143999" cy="6858000"/>
          </a:xfrm>
          <a:prstGeom prst="rect">
            <a:avLst/>
          </a:prstGeom>
          <a:noFill/>
          <a:ln>
            <a:noFill/>
          </a:ln>
        </p:spPr>
      </p:pic>
      <p:sp>
        <p:nvSpPr>
          <p:cNvPr id="335" name="Google Shape;335;p53"/>
          <p:cNvSpPr txBox="1"/>
          <p:nvPr>
            <p:ph idx="1" type="subTitle"/>
          </p:nvPr>
        </p:nvSpPr>
        <p:spPr>
          <a:xfrm>
            <a:off x="0" y="30480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960"/>
              <a:buNone/>
            </a:pPr>
            <a:r>
              <a:rPr b="1" lang="en-US">
                <a:solidFill>
                  <a:srgbClr val="FF0000"/>
                </a:solidFill>
              </a:rPr>
              <a:t>CompleteableFuture interface</a:t>
            </a:r>
            <a:endParaRPr b="1"/>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Roboto"/>
                <a:ea typeface="Roboto"/>
                <a:cs typeface="Roboto"/>
                <a:sym typeface="Roboto"/>
              </a:rPr>
              <a:t>CompletableFuture is used for asynchronous programming in Java. Asynchronous programming is a means of writing </a:t>
            </a:r>
            <a:r>
              <a:rPr i="1" lang="en-US" sz="1200">
                <a:solidFill>
                  <a:schemeClr val="dk1"/>
                </a:solidFill>
                <a:highlight>
                  <a:srgbClr val="FFFFFF"/>
                </a:highlight>
                <a:latin typeface="Roboto"/>
                <a:ea typeface="Roboto"/>
                <a:cs typeface="Roboto"/>
                <a:sym typeface="Roboto"/>
              </a:rPr>
              <a:t>non-blocking</a:t>
            </a:r>
            <a:r>
              <a:rPr lang="en-US" sz="1200">
                <a:solidFill>
                  <a:schemeClr val="dk1"/>
                </a:solidFill>
                <a:highlight>
                  <a:srgbClr val="FFFFFF"/>
                </a:highlight>
                <a:latin typeface="Roboto"/>
                <a:ea typeface="Roboto"/>
                <a:cs typeface="Roboto"/>
                <a:sym typeface="Roboto"/>
              </a:rPr>
              <a:t> code by running a task on a separate thread than the main application thread and notifying the main thread about its progress, completion or failure.</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US" sz="1200">
                <a:solidFill>
                  <a:schemeClr val="dk1"/>
                </a:solidFill>
                <a:highlight>
                  <a:srgbClr val="FFFFFF"/>
                </a:highlight>
                <a:latin typeface="Roboto"/>
                <a:ea typeface="Roboto"/>
                <a:cs typeface="Roboto"/>
                <a:sym typeface="Roboto"/>
              </a:rPr>
              <a:t>CompletableFuture implements two interfaces:</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1100"/>
              </a:spcBef>
              <a:spcAft>
                <a:spcPts val="0"/>
              </a:spcAft>
              <a:buClr>
                <a:srgbClr val="888888"/>
              </a:buClr>
              <a:buSzPts val="1200"/>
              <a:buFont typeface="Roboto"/>
              <a:buAutoNum type="arabicPeriod"/>
            </a:pPr>
            <a:r>
              <a:rPr lang="en-US" sz="1200">
                <a:solidFill>
                  <a:schemeClr val="dk1"/>
                </a:solidFill>
                <a:highlight>
                  <a:srgbClr val="FFFFFF"/>
                </a:highlight>
                <a:latin typeface="Roboto"/>
                <a:ea typeface="Roboto"/>
                <a:cs typeface="Roboto"/>
                <a:sym typeface="Roboto"/>
              </a:rPr>
              <a:t>Future</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888888"/>
              </a:buClr>
              <a:buSzPts val="1200"/>
              <a:buFont typeface="Roboto"/>
              <a:buAutoNum type="arabicPeriod"/>
            </a:pPr>
            <a:r>
              <a:rPr lang="en-US" sz="1200">
                <a:solidFill>
                  <a:schemeClr val="dk1"/>
                </a:solidFill>
                <a:highlight>
                  <a:srgbClr val="FFFFFF"/>
                </a:highlight>
                <a:latin typeface="Roboto"/>
                <a:ea typeface="Roboto"/>
                <a:cs typeface="Roboto"/>
                <a:sym typeface="Roboto"/>
              </a:rPr>
              <a:t>CompletionStage</a:t>
            </a:r>
            <a:endParaRPr sz="1200">
              <a:solidFill>
                <a:schemeClr val="dk1"/>
              </a:solidFill>
              <a:highlight>
                <a:srgbClr val="FFFFFF"/>
              </a:highlight>
              <a:latin typeface="Roboto"/>
              <a:ea typeface="Roboto"/>
              <a:cs typeface="Roboto"/>
              <a:sym typeface="Roboto"/>
            </a:endParaRPr>
          </a:p>
          <a:p>
            <a:pPr indent="0" lvl="0" marL="0" rtl="0" algn="just">
              <a:lnSpc>
                <a:spcPct val="80000"/>
              </a:lnSpc>
              <a:spcBef>
                <a:spcPts val="2200"/>
              </a:spcBef>
              <a:spcAft>
                <a:spcPts val="0"/>
              </a:spcAft>
              <a:buClr>
                <a:srgbClr val="888888"/>
              </a:buClr>
              <a:buSzPts val="296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9" name="Shape 339"/>
        <p:cNvGrpSpPr/>
        <p:nvPr/>
      </p:nvGrpSpPr>
      <p:grpSpPr>
        <a:xfrm>
          <a:off x="0" y="0"/>
          <a:ext cx="0" cy="0"/>
          <a:chOff x="0" y="0"/>
          <a:chExt cx="0" cy="0"/>
        </a:xfrm>
      </p:grpSpPr>
      <p:pic>
        <p:nvPicPr>
          <p:cNvPr id="340" name="Google Shape;340;p54"/>
          <p:cNvPicPr preferRelativeResize="0"/>
          <p:nvPr/>
        </p:nvPicPr>
        <p:blipFill>
          <a:blip r:embed="rId4">
            <a:alphaModFix/>
          </a:blip>
          <a:stretch>
            <a:fillRect/>
          </a:stretch>
        </p:blipFill>
        <p:spPr>
          <a:xfrm>
            <a:off x="0" y="0"/>
            <a:ext cx="9143999" cy="6858000"/>
          </a:xfrm>
          <a:prstGeom prst="rect">
            <a:avLst/>
          </a:prstGeom>
          <a:noFill/>
          <a:ln>
            <a:noFill/>
          </a:ln>
        </p:spPr>
      </p:pic>
      <p:sp>
        <p:nvSpPr>
          <p:cNvPr id="341" name="Google Shape;341;p54"/>
          <p:cNvSpPr/>
          <p:nvPr/>
        </p:nvSpPr>
        <p:spPr>
          <a:xfrm>
            <a:off x="178275" y="314975"/>
            <a:ext cx="4191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java.util</a:t>
            </a:r>
            <a:endParaRPr b="1" sz="2800">
              <a:solidFill>
                <a:schemeClr val="dk1"/>
              </a:solidFill>
              <a:latin typeface="Calibri"/>
              <a:ea typeface="Calibri"/>
              <a:cs typeface="Calibri"/>
              <a:sym typeface="Calibri"/>
            </a:endParaRPr>
          </a:p>
        </p:txBody>
      </p:sp>
      <p:sp>
        <p:nvSpPr>
          <p:cNvPr id="342" name="Google Shape;342;p54"/>
          <p:cNvSpPr txBox="1"/>
          <p:nvPr>
            <p:ph idx="1" type="subTitle"/>
          </p:nvPr>
        </p:nvSpPr>
        <p:spPr>
          <a:xfrm>
            <a:off x="0" y="838200"/>
            <a:ext cx="8915400" cy="6019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a:t>Below are few useful classes in java.util class</a:t>
            </a:r>
            <a:endParaRPr/>
          </a:p>
          <a:p>
            <a:pPr indent="0" lvl="0" marL="0" rtl="0" algn="just">
              <a:spcBef>
                <a:spcPts val="640"/>
              </a:spcBef>
              <a:spcAft>
                <a:spcPts val="0"/>
              </a:spcAft>
              <a:buClr>
                <a:srgbClr val="888888"/>
              </a:buClr>
              <a:buSzPts val="3200"/>
              <a:buNone/>
            </a:pPr>
            <a:r>
              <a:rPr lang="en-US"/>
              <a:t>Java.util.Random is used to generate random numbers of any type such as int, float, etc…</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rPr b="1" lang="en-US"/>
              <a:t>import java.util.Observable;</a:t>
            </a:r>
            <a:endParaRPr/>
          </a:p>
          <a:p>
            <a:pPr indent="0" lvl="0" marL="0" rtl="0" algn="just">
              <a:spcBef>
                <a:spcPts val="640"/>
              </a:spcBef>
              <a:spcAft>
                <a:spcPts val="0"/>
              </a:spcAft>
              <a:buClr>
                <a:srgbClr val="888888"/>
              </a:buClr>
              <a:buSzPts val="3200"/>
              <a:buNone/>
            </a:pPr>
            <a:r>
              <a:rPr b="1" lang="en-US"/>
              <a:t>import java.util.Observer;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pic>
        <p:nvPicPr>
          <p:cNvPr id="347" name="Google Shape;347;p55"/>
          <p:cNvPicPr preferRelativeResize="0"/>
          <p:nvPr/>
        </p:nvPicPr>
        <p:blipFill>
          <a:blip r:embed="rId4">
            <a:alphaModFix/>
          </a:blip>
          <a:stretch>
            <a:fillRect/>
          </a:stretch>
        </p:blipFill>
        <p:spPr>
          <a:xfrm>
            <a:off x="0" y="0"/>
            <a:ext cx="9143999" cy="6858000"/>
          </a:xfrm>
          <a:prstGeom prst="rect">
            <a:avLst/>
          </a:prstGeom>
          <a:noFill/>
          <a:ln>
            <a:noFill/>
          </a:ln>
        </p:spPr>
      </p:pic>
      <p:sp>
        <p:nvSpPr>
          <p:cNvPr id="348" name="Google Shape;348;p55"/>
          <p:cNvSpPr/>
          <p:nvPr/>
        </p:nvSpPr>
        <p:spPr>
          <a:xfrm>
            <a:off x="0" y="228600"/>
            <a:ext cx="4191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Thread Safe Code</a:t>
            </a:r>
            <a:endParaRPr b="1" sz="2800">
              <a:solidFill>
                <a:schemeClr val="dk1"/>
              </a:solidFill>
            </a:endParaRPr>
          </a:p>
        </p:txBody>
      </p:sp>
      <p:sp>
        <p:nvSpPr>
          <p:cNvPr id="349" name="Google Shape;349;p55"/>
          <p:cNvSpPr txBox="1"/>
          <p:nvPr>
            <p:ph idx="1" type="subTitle"/>
          </p:nvPr>
        </p:nvSpPr>
        <p:spPr>
          <a:xfrm>
            <a:off x="0" y="1022300"/>
            <a:ext cx="9144000" cy="583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a:t>Thread-safe code is code that will work even if many Threads are executing it simultaneously.</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rPr lang="en-US"/>
              <a:t>Thread-safe-code works as specified, even when entered simultaneously by different threads. This often means, that internal data-structures or operations that should run uninterrupted are protected against different modifications at the same time.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 name="Shape 353"/>
        <p:cNvGrpSpPr/>
        <p:nvPr/>
      </p:nvGrpSpPr>
      <p:grpSpPr>
        <a:xfrm>
          <a:off x="0" y="0"/>
          <a:ext cx="0" cy="0"/>
          <a:chOff x="0" y="0"/>
          <a:chExt cx="0" cy="0"/>
        </a:xfrm>
      </p:grpSpPr>
      <p:pic>
        <p:nvPicPr>
          <p:cNvPr id="354" name="Google Shape;354;p56"/>
          <p:cNvPicPr preferRelativeResize="0"/>
          <p:nvPr/>
        </p:nvPicPr>
        <p:blipFill>
          <a:blip r:embed="rId4">
            <a:alphaModFix/>
          </a:blip>
          <a:stretch>
            <a:fillRect/>
          </a:stretch>
        </p:blipFill>
        <p:spPr>
          <a:xfrm>
            <a:off x="0" y="0"/>
            <a:ext cx="9143999" cy="6858000"/>
          </a:xfrm>
          <a:prstGeom prst="rect">
            <a:avLst/>
          </a:prstGeom>
          <a:noFill/>
          <a:ln>
            <a:noFill/>
          </a:ln>
        </p:spPr>
      </p:pic>
      <p:sp>
        <p:nvSpPr>
          <p:cNvPr id="355" name="Google Shape;355;p56"/>
          <p:cNvSpPr/>
          <p:nvPr/>
        </p:nvSpPr>
        <p:spPr>
          <a:xfrm>
            <a:off x="0" y="228600"/>
            <a:ext cx="4191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15. Object level locking</a:t>
            </a:r>
            <a:endParaRPr sz="2800">
              <a:solidFill>
                <a:srgbClr val="FF0000"/>
              </a:solidFill>
            </a:endParaRPr>
          </a:p>
        </p:txBody>
      </p:sp>
      <p:sp>
        <p:nvSpPr>
          <p:cNvPr id="356" name="Google Shape;356;p56"/>
          <p:cNvSpPr txBox="1"/>
          <p:nvPr>
            <p:ph idx="1" type="subTitle"/>
          </p:nvPr>
        </p:nvSpPr>
        <p:spPr>
          <a:xfrm>
            <a:off x="0" y="830625"/>
            <a:ext cx="9144000" cy="6027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1600"/>
              <a:buNone/>
            </a:pPr>
            <a:r>
              <a:rPr lang="en-US" sz="2700"/>
              <a:t>Object level locking is mechanism when you want to synchronize a non-static method or non-static code block such that only one thread will be able to execute the code block on given instance of the class. </a:t>
            </a:r>
            <a:endParaRPr sz="2700"/>
          </a:p>
          <a:p>
            <a:pPr indent="0" lvl="0" marL="0" rtl="0" algn="just">
              <a:spcBef>
                <a:spcPts val="0"/>
              </a:spcBef>
              <a:spcAft>
                <a:spcPts val="0"/>
              </a:spcAft>
              <a:buClr>
                <a:srgbClr val="888888"/>
              </a:buClr>
              <a:buSzPts val="1600"/>
              <a:buNone/>
            </a:pPr>
            <a:r>
              <a:t/>
            </a:r>
            <a:endParaRPr sz="2700"/>
          </a:p>
          <a:p>
            <a:pPr indent="0" lvl="0" marL="0" rtl="0" algn="just">
              <a:spcBef>
                <a:spcPts val="0"/>
              </a:spcBef>
              <a:spcAft>
                <a:spcPts val="0"/>
              </a:spcAft>
              <a:buClr>
                <a:srgbClr val="888888"/>
              </a:buClr>
              <a:buSzPts val="1600"/>
              <a:buNone/>
            </a:pPr>
            <a:r>
              <a:rPr lang="en-US" sz="2700"/>
              <a:t>This should always be done to make instance level data thread safe. </a:t>
            </a:r>
            <a:endParaRPr sz="2700"/>
          </a:p>
          <a:p>
            <a:pPr indent="0" lvl="0" marL="0" rtl="0" algn="just">
              <a:spcBef>
                <a:spcPts val="0"/>
              </a:spcBef>
              <a:spcAft>
                <a:spcPts val="0"/>
              </a:spcAft>
              <a:buClr>
                <a:srgbClr val="888888"/>
              </a:buClr>
              <a:buSzPts val="1600"/>
              <a:buNone/>
            </a:pPr>
            <a:r>
              <a:t/>
            </a:r>
            <a:endParaRPr sz="2700"/>
          </a:p>
          <a:p>
            <a:pPr indent="0" lvl="0" marL="0" rtl="0" algn="just">
              <a:spcBef>
                <a:spcPts val="0"/>
              </a:spcBef>
              <a:spcAft>
                <a:spcPts val="0"/>
              </a:spcAft>
              <a:buClr>
                <a:srgbClr val="888888"/>
              </a:buClr>
              <a:buSzPts val="1600"/>
              <a:buNone/>
            </a:pPr>
            <a:r>
              <a:rPr lang="en-US" sz="2700"/>
              <a:t>Refer next slide for sample code snippet</a:t>
            </a:r>
            <a:endParaRPr sz="2700"/>
          </a:p>
          <a:p>
            <a:pPr indent="0" lvl="0" marL="0" rtl="0" algn="just">
              <a:spcBef>
                <a:spcPts val="320"/>
              </a:spcBef>
              <a:spcAft>
                <a:spcPts val="0"/>
              </a:spcAft>
              <a:buClr>
                <a:srgbClr val="888888"/>
              </a:buClr>
              <a:buSzPts val="1600"/>
              <a:buNone/>
            </a:pPr>
            <a:r>
              <a:t/>
            </a:r>
            <a:endParaRPr sz="27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pic>
        <p:nvPicPr>
          <p:cNvPr id="361" name="Google Shape;361;p57"/>
          <p:cNvPicPr preferRelativeResize="0"/>
          <p:nvPr/>
        </p:nvPicPr>
        <p:blipFill>
          <a:blip r:embed="rId4">
            <a:alphaModFix/>
          </a:blip>
          <a:stretch>
            <a:fillRect/>
          </a:stretch>
        </p:blipFill>
        <p:spPr>
          <a:xfrm>
            <a:off x="0" y="0"/>
            <a:ext cx="9143999" cy="6858000"/>
          </a:xfrm>
          <a:prstGeom prst="rect">
            <a:avLst/>
          </a:prstGeom>
          <a:noFill/>
          <a:ln>
            <a:noFill/>
          </a:ln>
        </p:spPr>
      </p:pic>
      <p:sp>
        <p:nvSpPr>
          <p:cNvPr id="362" name="Google Shape;362;p57"/>
          <p:cNvSpPr/>
          <p:nvPr/>
        </p:nvSpPr>
        <p:spPr>
          <a:xfrm>
            <a:off x="0" y="228600"/>
            <a:ext cx="4191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15. </a:t>
            </a:r>
            <a:r>
              <a:rPr b="1" lang="en-US" sz="2800">
                <a:solidFill>
                  <a:srgbClr val="FF0000"/>
                </a:solidFill>
                <a:latin typeface="Calibri"/>
                <a:ea typeface="Calibri"/>
                <a:cs typeface="Calibri"/>
                <a:sym typeface="Calibri"/>
              </a:rPr>
              <a:t>Object level locking</a:t>
            </a:r>
            <a:endParaRPr sz="2800">
              <a:solidFill>
                <a:srgbClr val="FF0000"/>
              </a:solidFill>
              <a:latin typeface="Calibri"/>
              <a:ea typeface="Calibri"/>
              <a:cs typeface="Calibri"/>
              <a:sym typeface="Calibri"/>
            </a:endParaRPr>
          </a:p>
        </p:txBody>
      </p:sp>
      <p:sp>
        <p:nvSpPr>
          <p:cNvPr id="363" name="Google Shape;363;p57"/>
          <p:cNvSpPr txBox="1"/>
          <p:nvPr>
            <p:ph idx="1" type="subTitle"/>
          </p:nvPr>
        </p:nvSpPr>
        <p:spPr>
          <a:xfrm>
            <a:off x="152400" y="533400"/>
            <a:ext cx="9144000" cy="6477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1600"/>
              <a:buNone/>
            </a:pPr>
            <a:r>
              <a:t/>
            </a:r>
            <a:endParaRPr sz="2200"/>
          </a:p>
          <a:p>
            <a:pPr indent="0" lvl="0" marL="0" rtl="0" algn="l">
              <a:spcBef>
                <a:spcPts val="320"/>
              </a:spcBef>
              <a:spcAft>
                <a:spcPts val="0"/>
              </a:spcAft>
              <a:buClr>
                <a:srgbClr val="888888"/>
              </a:buClr>
              <a:buSzPts val="1600"/>
              <a:buNone/>
            </a:pPr>
            <a:r>
              <a:rPr lang="en-US" sz="2200"/>
              <a:t>public class DemoClass</a:t>
            </a:r>
            <a:endParaRPr sz="2200"/>
          </a:p>
          <a:p>
            <a:pPr indent="0" lvl="0" marL="0" rtl="0" algn="l">
              <a:spcBef>
                <a:spcPts val="320"/>
              </a:spcBef>
              <a:spcAft>
                <a:spcPts val="0"/>
              </a:spcAft>
              <a:buClr>
                <a:srgbClr val="888888"/>
              </a:buClr>
              <a:buSzPts val="1600"/>
              <a:buNone/>
            </a:pPr>
            <a:r>
              <a:rPr lang="en-US" sz="2200"/>
              <a:t>{</a:t>
            </a:r>
            <a:endParaRPr sz="2200"/>
          </a:p>
          <a:p>
            <a:pPr indent="0" lvl="0" marL="0" rtl="0" algn="l">
              <a:spcBef>
                <a:spcPts val="320"/>
              </a:spcBef>
              <a:spcAft>
                <a:spcPts val="0"/>
              </a:spcAft>
              <a:buClr>
                <a:srgbClr val="888888"/>
              </a:buClr>
              <a:buSzPts val="1600"/>
              <a:buNone/>
            </a:pPr>
            <a:r>
              <a:rPr lang="en-US" sz="2200"/>
              <a:t>    public synchronized void </a:t>
            </a:r>
            <a:endParaRPr sz="2200"/>
          </a:p>
          <a:p>
            <a:pPr indent="457200" lvl="0" marL="1371600" rtl="0" algn="l">
              <a:spcBef>
                <a:spcPts val="320"/>
              </a:spcBef>
              <a:spcAft>
                <a:spcPts val="0"/>
              </a:spcAft>
              <a:buClr>
                <a:srgbClr val="888888"/>
              </a:buClr>
              <a:buSzPts val="1600"/>
              <a:buNone/>
            </a:pPr>
            <a:r>
              <a:rPr lang="en-US" sz="2200"/>
              <a:t>demoMethod(){}</a:t>
            </a:r>
            <a:endParaRPr sz="2200"/>
          </a:p>
          <a:p>
            <a:pPr indent="0" lvl="0" marL="0" rtl="0" algn="l">
              <a:spcBef>
                <a:spcPts val="320"/>
              </a:spcBef>
              <a:spcAft>
                <a:spcPts val="0"/>
              </a:spcAft>
              <a:buClr>
                <a:srgbClr val="888888"/>
              </a:buClr>
              <a:buSzPts val="1600"/>
              <a:buNone/>
            </a:pPr>
            <a:r>
              <a:rPr lang="en-US" sz="2200"/>
              <a:t>}</a:t>
            </a:r>
            <a:endParaRPr sz="2200"/>
          </a:p>
          <a:p>
            <a:pPr indent="0" lvl="0" marL="0" rtl="0" algn="l">
              <a:spcBef>
                <a:spcPts val="320"/>
              </a:spcBef>
              <a:spcAft>
                <a:spcPts val="0"/>
              </a:spcAft>
              <a:buClr>
                <a:srgbClr val="888888"/>
              </a:buClr>
              <a:buSzPts val="1600"/>
              <a:buNone/>
            </a:pPr>
            <a:r>
              <a:rPr lang="en-US" sz="2200"/>
              <a:t>or</a:t>
            </a:r>
            <a:endParaRPr sz="2200"/>
          </a:p>
          <a:p>
            <a:pPr indent="0" lvl="0" marL="0" rtl="0" algn="l">
              <a:spcBef>
                <a:spcPts val="320"/>
              </a:spcBef>
              <a:spcAft>
                <a:spcPts val="0"/>
              </a:spcAft>
              <a:buClr>
                <a:srgbClr val="888888"/>
              </a:buClr>
              <a:buSzPts val="1600"/>
              <a:buNone/>
            </a:pPr>
            <a:r>
              <a:rPr lang="en-US" sz="2200"/>
              <a:t>public class DemoClass</a:t>
            </a:r>
            <a:endParaRPr sz="2200"/>
          </a:p>
          <a:p>
            <a:pPr indent="0" lvl="0" marL="0" rtl="0" algn="l">
              <a:spcBef>
                <a:spcPts val="320"/>
              </a:spcBef>
              <a:spcAft>
                <a:spcPts val="0"/>
              </a:spcAft>
              <a:buClr>
                <a:srgbClr val="888888"/>
              </a:buClr>
              <a:buSzPts val="1600"/>
              <a:buNone/>
            </a:pPr>
            <a:r>
              <a:rPr lang="en-US" sz="2200"/>
              <a:t>{</a:t>
            </a:r>
            <a:endParaRPr sz="2200"/>
          </a:p>
          <a:p>
            <a:pPr indent="0" lvl="0" marL="0" rtl="0" algn="l">
              <a:spcBef>
                <a:spcPts val="320"/>
              </a:spcBef>
              <a:spcAft>
                <a:spcPts val="0"/>
              </a:spcAft>
              <a:buClr>
                <a:srgbClr val="888888"/>
              </a:buClr>
              <a:buSzPts val="1600"/>
              <a:buNone/>
            </a:pPr>
            <a:r>
              <a:rPr lang="en-US" sz="2200"/>
              <a:t>    public void demoMethod(){</a:t>
            </a:r>
            <a:endParaRPr sz="2200"/>
          </a:p>
          <a:p>
            <a:pPr indent="0" lvl="0" marL="0" rtl="0" algn="l">
              <a:spcBef>
                <a:spcPts val="320"/>
              </a:spcBef>
              <a:spcAft>
                <a:spcPts val="0"/>
              </a:spcAft>
              <a:buClr>
                <a:srgbClr val="888888"/>
              </a:buClr>
              <a:buSzPts val="1600"/>
              <a:buNone/>
            </a:pPr>
            <a:r>
              <a:rPr lang="en-US" sz="2200"/>
              <a:t>        synchronized (this)</a:t>
            </a:r>
            <a:endParaRPr sz="2200"/>
          </a:p>
          <a:p>
            <a:pPr indent="0" lvl="0" marL="0" rtl="0" algn="l">
              <a:spcBef>
                <a:spcPts val="320"/>
              </a:spcBef>
              <a:spcAft>
                <a:spcPts val="0"/>
              </a:spcAft>
              <a:buClr>
                <a:srgbClr val="888888"/>
              </a:buClr>
              <a:buSzPts val="1600"/>
              <a:buNone/>
            </a:pPr>
            <a:r>
              <a:rPr lang="en-US" sz="2200"/>
              <a:t>        {</a:t>
            </a:r>
            <a:endParaRPr sz="2200"/>
          </a:p>
          <a:p>
            <a:pPr indent="0" lvl="0" marL="0" rtl="0" algn="l">
              <a:spcBef>
                <a:spcPts val="320"/>
              </a:spcBef>
              <a:spcAft>
                <a:spcPts val="0"/>
              </a:spcAft>
              <a:buClr>
                <a:srgbClr val="888888"/>
              </a:buClr>
              <a:buSzPts val="1600"/>
              <a:buNone/>
            </a:pPr>
            <a:r>
              <a:rPr lang="en-US" sz="2200"/>
              <a:t>            //other thread safe code</a:t>
            </a:r>
            <a:endParaRPr sz="2200"/>
          </a:p>
          <a:p>
            <a:pPr indent="0" lvl="0" marL="0" rtl="0" algn="l">
              <a:spcBef>
                <a:spcPts val="320"/>
              </a:spcBef>
              <a:spcAft>
                <a:spcPts val="0"/>
              </a:spcAft>
              <a:buClr>
                <a:srgbClr val="888888"/>
              </a:buClr>
              <a:buSzPts val="1600"/>
              <a:buNone/>
            </a:pPr>
            <a:r>
              <a:rPr lang="en-US" sz="2200"/>
              <a:t>        }</a:t>
            </a:r>
            <a:endParaRPr sz="2200"/>
          </a:p>
          <a:p>
            <a:pPr indent="0" lvl="0" marL="0" rtl="0" algn="l">
              <a:spcBef>
                <a:spcPts val="320"/>
              </a:spcBef>
              <a:spcAft>
                <a:spcPts val="0"/>
              </a:spcAft>
              <a:buClr>
                <a:srgbClr val="888888"/>
              </a:buClr>
              <a:buSzPts val="1600"/>
              <a:buNone/>
            </a:pPr>
            <a:r>
              <a:rPr lang="en-US" sz="2200"/>
              <a:t>}</a:t>
            </a:r>
            <a:endParaRPr sz="2200"/>
          </a:p>
          <a:p>
            <a:pPr indent="0" lvl="0" marL="0" rtl="0" algn="l">
              <a:spcBef>
                <a:spcPts val="320"/>
              </a:spcBef>
              <a:spcAft>
                <a:spcPts val="0"/>
              </a:spcAft>
              <a:buClr>
                <a:srgbClr val="888888"/>
              </a:buClr>
              <a:buSzPts val="1600"/>
              <a:buNone/>
            </a:pPr>
            <a:r>
              <a:rPr lang="en-US" sz="2200"/>
              <a:t>}</a:t>
            </a:r>
            <a:endParaRPr sz="2200"/>
          </a:p>
          <a:p>
            <a:pPr indent="0" lvl="0" marL="0" rtl="0" algn="l">
              <a:spcBef>
                <a:spcPts val="320"/>
              </a:spcBef>
              <a:spcAft>
                <a:spcPts val="0"/>
              </a:spcAft>
              <a:buClr>
                <a:srgbClr val="888888"/>
              </a:buClr>
              <a:buSzPts val="1600"/>
              <a:buNone/>
            </a:pPr>
            <a:r>
              <a:t/>
            </a:r>
            <a:endParaRPr sz="2200"/>
          </a:p>
          <a:p>
            <a:pPr indent="0" lvl="0" marL="0" rtl="0" algn="l">
              <a:spcBef>
                <a:spcPts val="320"/>
              </a:spcBef>
              <a:spcAft>
                <a:spcPts val="0"/>
              </a:spcAft>
              <a:buClr>
                <a:srgbClr val="888888"/>
              </a:buClr>
              <a:buSzPts val="1600"/>
              <a:buNone/>
            </a:pPr>
            <a:r>
              <a:t/>
            </a:r>
            <a:endParaRPr sz="2200"/>
          </a:p>
        </p:txBody>
      </p:sp>
      <p:sp>
        <p:nvSpPr>
          <p:cNvPr id="364" name="Google Shape;364;p57"/>
          <p:cNvSpPr txBox="1"/>
          <p:nvPr/>
        </p:nvSpPr>
        <p:spPr>
          <a:xfrm>
            <a:off x="4958800" y="2046050"/>
            <a:ext cx="4736100" cy="4092000"/>
          </a:xfrm>
          <a:prstGeom prst="rect">
            <a:avLst/>
          </a:prstGeom>
          <a:noFill/>
          <a:ln>
            <a:noFill/>
          </a:ln>
        </p:spPr>
        <p:txBody>
          <a:bodyPr anchorCtr="0" anchor="t" bIns="91425" lIns="91425" spcFirstLastPara="1" rIns="91425" wrap="square" tIns="91425">
            <a:noAutofit/>
          </a:bodyPr>
          <a:lstStyle/>
          <a:p>
            <a:pPr indent="0" lvl="0" marL="0" rtl="0" algn="l">
              <a:spcBef>
                <a:spcPts val="320"/>
              </a:spcBef>
              <a:spcAft>
                <a:spcPts val="0"/>
              </a:spcAft>
              <a:buClr>
                <a:srgbClr val="888888"/>
              </a:buClr>
              <a:buSzPts val="1600"/>
              <a:buFont typeface="Arial"/>
              <a:buNone/>
            </a:pPr>
            <a:r>
              <a:rPr lang="en-US" sz="2200">
                <a:solidFill>
                  <a:schemeClr val="dk2"/>
                </a:solidFill>
              </a:rPr>
              <a:t>public class DemoClass</a:t>
            </a:r>
            <a:endParaRPr sz="2200">
              <a:solidFill>
                <a:schemeClr val="dk2"/>
              </a:solidFill>
            </a:endParaRPr>
          </a:p>
          <a:p>
            <a:pPr indent="0" lvl="0" marL="0" rtl="0" algn="l">
              <a:spcBef>
                <a:spcPts val="320"/>
              </a:spcBef>
              <a:spcAft>
                <a:spcPts val="0"/>
              </a:spcAft>
              <a:buClr>
                <a:srgbClr val="888888"/>
              </a:buClr>
              <a:buSzPts val="1600"/>
              <a:buFont typeface="Arial"/>
              <a:buNone/>
            </a:pPr>
            <a:r>
              <a:rPr lang="en-US" sz="2200">
                <a:solidFill>
                  <a:schemeClr val="dk2"/>
                </a:solidFill>
              </a:rPr>
              <a:t>{</a:t>
            </a:r>
            <a:endParaRPr sz="2200">
              <a:solidFill>
                <a:schemeClr val="dk2"/>
              </a:solidFill>
            </a:endParaRPr>
          </a:p>
          <a:p>
            <a:pPr indent="0" lvl="0" marL="0" rtl="0" algn="l">
              <a:spcBef>
                <a:spcPts val="320"/>
              </a:spcBef>
              <a:spcAft>
                <a:spcPts val="0"/>
              </a:spcAft>
              <a:buClr>
                <a:srgbClr val="888888"/>
              </a:buClr>
              <a:buSzPts val="1600"/>
              <a:buFont typeface="Arial"/>
              <a:buNone/>
            </a:pPr>
            <a:r>
              <a:rPr lang="en-US" sz="2200">
                <a:solidFill>
                  <a:schemeClr val="dk2"/>
                </a:solidFill>
              </a:rPr>
              <a:t>    private final Object lock = new Object();</a:t>
            </a:r>
            <a:endParaRPr sz="2200">
              <a:solidFill>
                <a:schemeClr val="dk2"/>
              </a:solidFill>
            </a:endParaRPr>
          </a:p>
          <a:p>
            <a:pPr indent="0" lvl="0" marL="0" rtl="0" algn="l">
              <a:spcBef>
                <a:spcPts val="320"/>
              </a:spcBef>
              <a:spcAft>
                <a:spcPts val="0"/>
              </a:spcAft>
              <a:buClr>
                <a:srgbClr val="888888"/>
              </a:buClr>
              <a:buSzPts val="1600"/>
              <a:buFont typeface="Arial"/>
              <a:buNone/>
            </a:pPr>
            <a:r>
              <a:rPr lang="en-US" sz="2200">
                <a:solidFill>
                  <a:schemeClr val="dk2"/>
                </a:solidFill>
              </a:rPr>
              <a:t>    public void demoMethod(){</a:t>
            </a:r>
            <a:endParaRPr sz="2200">
              <a:solidFill>
                <a:schemeClr val="dk2"/>
              </a:solidFill>
            </a:endParaRPr>
          </a:p>
          <a:p>
            <a:pPr indent="0" lvl="0" marL="0" rtl="0" algn="l">
              <a:spcBef>
                <a:spcPts val="320"/>
              </a:spcBef>
              <a:spcAft>
                <a:spcPts val="0"/>
              </a:spcAft>
              <a:buClr>
                <a:srgbClr val="888888"/>
              </a:buClr>
              <a:buSzPts val="1600"/>
              <a:buFont typeface="Arial"/>
              <a:buNone/>
            </a:pPr>
            <a:r>
              <a:rPr lang="en-US" sz="2200">
                <a:solidFill>
                  <a:schemeClr val="dk2"/>
                </a:solidFill>
              </a:rPr>
              <a:t>        synchronized (lock)</a:t>
            </a:r>
            <a:endParaRPr sz="2200">
              <a:solidFill>
                <a:schemeClr val="dk2"/>
              </a:solidFill>
            </a:endParaRPr>
          </a:p>
          <a:p>
            <a:pPr indent="0" lvl="0" marL="0" rtl="0" algn="l">
              <a:spcBef>
                <a:spcPts val="320"/>
              </a:spcBef>
              <a:spcAft>
                <a:spcPts val="0"/>
              </a:spcAft>
              <a:buClr>
                <a:srgbClr val="888888"/>
              </a:buClr>
              <a:buSzPts val="1600"/>
              <a:buFont typeface="Arial"/>
              <a:buNone/>
            </a:pPr>
            <a:r>
              <a:rPr lang="en-US" sz="2200">
                <a:solidFill>
                  <a:schemeClr val="dk2"/>
                </a:solidFill>
              </a:rPr>
              <a:t>        {</a:t>
            </a:r>
            <a:endParaRPr sz="2200">
              <a:solidFill>
                <a:schemeClr val="dk2"/>
              </a:solidFill>
            </a:endParaRPr>
          </a:p>
          <a:p>
            <a:pPr indent="0" lvl="0" marL="0" rtl="0" algn="l">
              <a:spcBef>
                <a:spcPts val="320"/>
              </a:spcBef>
              <a:spcAft>
                <a:spcPts val="0"/>
              </a:spcAft>
              <a:buClr>
                <a:srgbClr val="888888"/>
              </a:buClr>
              <a:buSzPts val="1600"/>
              <a:buFont typeface="Arial"/>
              <a:buNone/>
            </a:pPr>
            <a:r>
              <a:rPr lang="en-US" sz="2200">
                <a:solidFill>
                  <a:schemeClr val="dk2"/>
                </a:solidFill>
              </a:rPr>
              <a:t>            //other thread safe code</a:t>
            </a:r>
            <a:endParaRPr sz="2200">
              <a:solidFill>
                <a:schemeClr val="dk2"/>
              </a:solidFill>
            </a:endParaRPr>
          </a:p>
          <a:p>
            <a:pPr indent="0" lvl="0" marL="0" rtl="0" algn="l">
              <a:spcBef>
                <a:spcPts val="320"/>
              </a:spcBef>
              <a:spcAft>
                <a:spcPts val="0"/>
              </a:spcAft>
              <a:buNone/>
            </a:pPr>
            <a:r>
              <a:rPr lang="en-US" sz="2200">
                <a:solidFill>
                  <a:schemeClr val="dk2"/>
                </a:solidFill>
              </a:rPr>
              <a:t>        }</a:t>
            </a:r>
            <a:endParaRPr sz="2200">
              <a:solidFill>
                <a:schemeClr val="dk2"/>
              </a:solidFill>
            </a:endParaRPr>
          </a:p>
          <a:p>
            <a:pPr indent="457200" lvl="0" marL="0" rtl="0" algn="l">
              <a:spcBef>
                <a:spcPts val="320"/>
              </a:spcBef>
              <a:spcAft>
                <a:spcPts val="0"/>
              </a:spcAft>
              <a:buNone/>
            </a:pPr>
            <a:r>
              <a:rPr lang="en-US" sz="2200">
                <a:solidFill>
                  <a:schemeClr val="dk2"/>
                </a:solidFill>
              </a:rPr>
              <a:t>}</a:t>
            </a:r>
            <a:endParaRPr sz="2200">
              <a:solidFill>
                <a:schemeClr val="dk2"/>
              </a:solidFill>
            </a:endParaRPr>
          </a:p>
          <a:p>
            <a:pPr indent="0" lvl="0" marL="0" rtl="0" algn="l">
              <a:spcBef>
                <a:spcPts val="320"/>
              </a:spcBef>
              <a:spcAft>
                <a:spcPts val="0"/>
              </a:spcAft>
              <a:buClr>
                <a:srgbClr val="888888"/>
              </a:buClr>
              <a:buSzPts val="1600"/>
              <a:buFont typeface="Arial"/>
              <a:buNone/>
            </a:pPr>
            <a:r>
              <a:rPr lang="en-US" sz="2200">
                <a:solidFill>
                  <a:schemeClr val="dk2"/>
                </a:solidFill>
              </a:rPr>
              <a:t>}</a:t>
            </a:r>
            <a:endParaRPr sz="2200">
              <a:solidFill>
                <a:schemeClr val="dk2"/>
              </a:solidFill>
            </a:endParaRPr>
          </a:p>
        </p:txBody>
      </p:sp>
      <p:cxnSp>
        <p:nvCxnSpPr>
          <p:cNvPr id="365" name="Google Shape;365;p57"/>
          <p:cNvCxnSpPr/>
          <p:nvPr/>
        </p:nvCxnSpPr>
        <p:spPr>
          <a:xfrm flipH="1">
            <a:off x="4408625" y="724125"/>
            <a:ext cx="21300" cy="5282100"/>
          </a:xfrm>
          <a:prstGeom prst="straightConnector1">
            <a:avLst/>
          </a:prstGeom>
          <a:noFill/>
          <a:ln cap="flat" cmpd="sng" w="28575">
            <a:solidFill>
              <a:srgbClr val="CC0000"/>
            </a:solidFill>
            <a:prstDash val="solid"/>
            <a:round/>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pic>
        <p:nvPicPr>
          <p:cNvPr id="370" name="Google Shape;370;p58"/>
          <p:cNvPicPr preferRelativeResize="0"/>
          <p:nvPr/>
        </p:nvPicPr>
        <p:blipFill>
          <a:blip r:embed="rId4">
            <a:alphaModFix/>
          </a:blip>
          <a:stretch>
            <a:fillRect/>
          </a:stretch>
        </p:blipFill>
        <p:spPr>
          <a:xfrm>
            <a:off x="0" y="0"/>
            <a:ext cx="9143999" cy="6858000"/>
          </a:xfrm>
          <a:prstGeom prst="rect">
            <a:avLst/>
          </a:prstGeom>
          <a:noFill/>
          <a:ln>
            <a:noFill/>
          </a:ln>
        </p:spPr>
      </p:pic>
      <p:sp>
        <p:nvSpPr>
          <p:cNvPr id="371" name="Google Shape;371;p58"/>
          <p:cNvSpPr/>
          <p:nvPr/>
        </p:nvSpPr>
        <p:spPr>
          <a:xfrm>
            <a:off x="76200" y="152400"/>
            <a:ext cx="4191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Class level locking</a:t>
            </a:r>
            <a:endParaRPr sz="2800">
              <a:solidFill>
                <a:srgbClr val="FF0000"/>
              </a:solidFill>
              <a:latin typeface="Calibri"/>
              <a:ea typeface="Calibri"/>
              <a:cs typeface="Calibri"/>
              <a:sym typeface="Calibri"/>
            </a:endParaRPr>
          </a:p>
        </p:txBody>
      </p:sp>
      <p:sp>
        <p:nvSpPr>
          <p:cNvPr id="372" name="Google Shape;372;p58"/>
          <p:cNvSpPr txBox="1"/>
          <p:nvPr>
            <p:ph idx="1" type="subTitle"/>
          </p:nvPr>
        </p:nvSpPr>
        <p:spPr>
          <a:xfrm>
            <a:off x="0" y="685800"/>
            <a:ext cx="9144000" cy="60297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1800"/>
              <a:buNone/>
            </a:pPr>
            <a:r>
              <a:rPr lang="en-US" sz="2700"/>
              <a:t>Class level locking prevents multiple threads to enter in synchronized block in any of all available instances on runtime. </a:t>
            </a:r>
            <a:endParaRPr sz="2700"/>
          </a:p>
          <a:p>
            <a:pPr indent="0" lvl="0" marL="0" rtl="0" algn="just">
              <a:spcBef>
                <a:spcPts val="0"/>
              </a:spcBef>
              <a:spcAft>
                <a:spcPts val="0"/>
              </a:spcAft>
              <a:buClr>
                <a:srgbClr val="888888"/>
              </a:buClr>
              <a:buSzPts val="1800"/>
              <a:buNone/>
            </a:pPr>
            <a:r>
              <a:t/>
            </a:r>
            <a:endParaRPr sz="2700"/>
          </a:p>
          <a:p>
            <a:pPr indent="0" lvl="0" marL="0" rtl="0" algn="just">
              <a:spcBef>
                <a:spcPts val="0"/>
              </a:spcBef>
              <a:spcAft>
                <a:spcPts val="0"/>
              </a:spcAft>
              <a:buClr>
                <a:srgbClr val="888888"/>
              </a:buClr>
              <a:buSzPts val="1800"/>
              <a:buNone/>
            </a:pPr>
            <a:r>
              <a:rPr lang="en-US" sz="2700"/>
              <a:t>This means if in runtime there are 100 instances of  DemoClass, then only one thread will be able to execute demoMethod() in any one of instance at a time, and all other instances will be locked for other threads. </a:t>
            </a:r>
            <a:endParaRPr sz="2700"/>
          </a:p>
          <a:p>
            <a:pPr indent="0" lvl="0" marL="0" rtl="0" algn="just">
              <a:spcBef>
                <a:spcPts val="0"/>
              </a:spcBef>
              <a:spcAft>
                <a:spcPts val="0"/>
              </a:spcAft>
              <a:buClr>
                <a:srgbClr val="888888"/>
              </a:buClr>
              <a:buSzPts val="1800"/>
              <a:buNone/>
            </a:pPr>
            <a:r>
              <a:t/>
            </a:r>
            <a:endParaRPr sz="2700"/>
          </a:p>
          <a:p>
            <a:pPr indent="0" lvl="0" marL="0" rtl="0" algn="just">
              <a:spcBef>
                <a:spcPts val="0"/>
              </a:spcBef>
              <a:spcAft>
                <a:spcPts val="0"/>
              </a:spcAft>
              <a:buClr>
                <a:srgbClr val="888888"/>
              </a:buClr>
              <a:buSzPts val="1800"/>
              <a:buNone/>
            </a:pPr>
            <a:r>
              <a:rPr lang="en-US" sz="2700"/>
              <a:t>This should always be done to make static data thread safe.</a:t>
            </a:r>
            <a:endParaRPr sz="2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pic>
        <p:nvPicPr>
          <p:cNvPr id="377" name="Google Shape;377;p59"/>
          <p:cNvPicPr preferRelativeResize="0"/>
          <p:nvPr/>
        </p:nvPicPr>
        <p:blipFill>
          <a:blip r:embed="rId4">
            <a:alphaModFix/>
          </a:blip>
          <a:stretch>
            <a:fillRect/>
          </a:stretch>
        </p:blipFill>
        <p:spPr>
          <a:xfrm>
            <a:off x="0" y="0"/>
            <a:ext cx="9143999" cy="6858000"/>
          </a:xfrm>
          <a:prstGeom prst="rect">
            <a:avLst/>
          </a:prstGeom>
          <a:noFill/>
          <a:ln>
            <a:noFill/>
          </a:ln>
        </p:spPr>
      </p:pic>
      <p:sp>
        <p:nvSpPr>
          <p:cNvPr id="378" name="Google Shape;378;p59"/>
          <p:cNvSpPr/>
          <p:nvPr/>
        </p:nvSpPr>
        <p:spPr>
          <a:xfrm>
            <a:off x="0" y="152400"/>
            <a:ext cx="4191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Class level locking</a:t>
            </a:r>
            <a:endParaRPr sz="2800">
              <a:solidFill>
                <a:srgbClr val="FF0000"/>
              </a:solidFill>
              <a:latin typeface="Calibri"/>
              <a:ea typeface="Calibri"/>
              <a:cs typeface="Calibri"/>
              <a:sym typeface="Calibri"/>
            </a:endParaRPr>
          </a:p>
        </p:txBody>
      </p:sp>
      <p:sp>
        <p:nvSpPr>
          <p:cNvPr id="379" name="Google Shape;379;p59"/>
          <p:cNvSpPr/>
          <p:nvPr/>
        </p:nvSpPr>
        <p:spPr>
          <a:xfrm>
            <a:off x="4293600" y="698775"/>
            <a:ext cx="54864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666666"/>
                </a:solidFill>
                <a:latin typeface="Calibri"/>
                <a:ea typeface="Calibri"/>
                <a:cs typeface="Calibri"/>
                <a:sym typeface="Calibri"/>
              </a:rPr>
              <a:t> </a:t>
            </a:r>
            <a:endParaRPr sz="2400">
              <a:solidFill>
                <a:srgbClr val="666666"/>
              </a:solidFill>
            </a:endParaRPr>
          </a:p>
          <a:p>
            <a:pPr indent="0" lvl="0" marL="0" marR="0" rtl="0" algn="l">
              <a:spcBef>
                <a:spcPts val="0"/>
              </a:spcBef>
              <a:spcAft>
                <a:spcPts val="0"/>
              </a:spcAft>
              <a:buNone/>
            </a:pPr>
            <a:r>
              <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public class DemoClass</a:t>
            </a:r>
            <a:endParaRPr sz="2400">
              <a:solidFill>
                <a:srgbClr val="666666"/>
              </a:solidFill>
              <a:latin typeface="Calibri"/>
              <a:ea typeface="Calibri"/>
              <a:cs typeface="Calibri"/>
              <a:sym typeface="Calibri"/>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private final static Object lock = new Object();</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public void demoMethod(){</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synchronized (lock)</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//other thread safe code</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a:t>
            </a:r>
            <a:endParaRPr sz="2400">
              <a:solidFill>
                <a:srgbClr val="666666"/>
              </a:solidFill>
              <a:latin typeface="Calibri"/>
              <a:ea typeface="Calibri"/>
              <a:cs typeface="Calibri"/>
              <a:sym typeface="Calibri"/>
            </a:endParaRPr>
          </a:p>
        </p:txBody>
      </p:sp>
      <p:sp>
        <p:nvSpPr>
          <p:cNvPr id="380" name="Google Shape;380;p59"/>
          <p:cNvSpPr/>
          <p:nvPr/>
        </p:nvSpPr>
        <p:spPr>
          <a:xfrm>
            <a:off x="0" y="622575"/>
            <a:ext cx="4293600" cy="48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public class DemoClass</a:t>
            </a:r>
            <a:endParaRPr sz="2400">
              <a:solidFill>
                <a:srgbClr val="666666"/>
              </a:solidFill>
              <a:latin typeface="Calibri"/>
              <a:ea typeface="Calibri"/>
              <a:cs typeface="Calibri"/>
              <a:sym typeface="Calibri"/>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public synchronized static void demoMethod(){}</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a:t>
            </a:r>
            <a:r>
              <a:rPr lang="en-US" sz="2400">
                <a:solidFill>
                  <a:srgbClr val="666666"/>
                </a:solidFill>
              </a:rPr>
              <a:t> OR</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public class DemoClass</a:t>
            </a:r>
            <a:endParaRPr sz="2400">
              <a:solidFill>
                <a:srgbClr val="666666"/>
              </a:solidFill>
              <a:latin typeface="Calibri"/>
              <a:ea typeface="Calibri"/>
              <a:cs typeface="Calibri"/>
              <a:sym typeface="Calibri"/>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public void demoMethod(){</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synchronized (DemoClass.class)</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//other thread safe code</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    }</a:t>
            </a:r>
            <a:endParaRPr sz="2400">
              <a:solidFill>
                <a:srgbClr val="666666"/>
              </a:solidFill>
            </a:endParaRPr>
          </a:p>
          <a:p>
            <a:pPr indent="0" lvl="0" marL="0" marR="0" rtl="0" algn="l">
              <a:spcBef>
                <a:spcPts val="0"/>
              </a:spcBef>
              <a:spcAft>
                <a:spcPts val="0"/>
              </a:spcAft>
              <a:buNone/>
            </a:pPr>
            <a:r>
              <a:rPr lang="en-US" sz="2400">
                <a:solidFill>
                  <a:srgbClr val="666666"/>
                </a:solidFill>
                <a:latin typeface="Calibri"/>
                <a:ea typeface="Calibri"/>
                <a:cs typeface="Calibri"/>
                <a:sym typeface="Calibri"/>
              </a:rPr>
              <a:t>}</a:t>
            </a:r>
            <a:endParaRPr sz="2400">
              <a:solidFill>
                <a:srgbClr val="666666"/>
              </a:solidFill>
            </a:endParaRPr>
          </a:p>
        </p:txBody>
      </p:sp>
      <p:cxnSp>
        <p:nvCxnSpPr>
          <p:cNvPr id="381" name="Google Shape;381;p59"/>
          <p:cNvCxnSpPr/>
          <p:nvPr/>
        </p:nvCxnSpPr>
        <p:spPr>
          <a:xfrm flipH="1">
            <a:off x="4256225" y="724125"/>
            <a:ext cx="21300" cy="5282100"/>
          </a:xfrm>
          <a:prstGeom prst="straightConnector1">
            <a:avLst/>
          </a:prstGeom>
          <a:noFill/>
          <a:ln cap="flat" cmpd="sng" w="28575">
            <a:solidFill>
              <a:srgbClr val="CC0000"/>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5" name="Shape 385"/>
        <p:cNvGrpSpPr/>
        <p:nvPr/>
      </p:nvGrpSpPr>
      <p:grpSpPr>
        <a:xfrm>
          <a:off x="0" y="0"/>
          <a:ext cx="0" cy="0"/>
          <a:chOff x="0" y="0"/>
          <a:chExt cx="0" cy="0"/>
        </a:xfrm>
      </p:grpSpPr>
      <p:pic>
        <p:nvPicPr>
          <p:cNvPr id="386" name="Google Shape;386;p60"/>
          <p:cNvPicPr preferRelativeResize="0"/>
          <p:nvPr/>
        </p:nvPicPr>
        <p:blipFill>
          <a:blip r:embed="rId4">
            <a:alphaModFix/>
          </a:blip>
          <a:stretch>
            <a:fillRect/>
          </a:stretch>
        </p:blipFill>
        <p:spPr>
          <a:xfrm>
            <a:off x="0" y="0"/>
            <a:ext cx="9143999" cy="6858000"/>
          </a:xfrm>
          <a:prstGeom prst="rect">
            <a:avLst/>
          </a:prstGeom>
          <a:noFill/>
          <a:ln>
            <a:noFill/>
          </a:ln>
        </p:spPr>
      </p:pic>
      <p:sp>
        <p:nvSpPr>
          <p:cNvPr id="387" name="Google Shape;387;p60"/>
          <p:cNvSpPr/>
          <p:nvPr/>
        </p:nvSpPr>
        <p:spPr>
          <a:xfrm>
            <a:off x="0" y="152400"/>
            <a:ext cx="4191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16. Mutex &amp; Semaphore</a:t>
            </a:r>
            <a:endParaRPr sz="2800">
              <a:solidFill>
                <a:srgbClr val="FF0000"/>
              </a:solidFill>
              <a:latin typeface="Calibri"/>
              <a:ea typeface="Calibri"/>
              <a:cs typeface="Calibri"/>
              <a:sym typeface="Calibri"/>
            </a:endParaRPr>
          </a:p>
        </p:txBody>
      </p:sp>
      <p:sp>
        <p:nvSpPr>
          <p:cNvPr id="388" name="Google Shape;388;p60"/>
          <p:cNvSpPr txBox="1"/>
          <p:nvPr>
            <p:ph idx="1" type="subTitle"/>
          </p:nvPr>
        </p:nvSpPr>
        <p:spPr>
          <a:xfrm>
            <a:off x="0" y="685800"/>
            <a:ext cx="9144000" cy="3601800"/>
          </a:xfrm>
          <a:prstGeom prst="rect">
            <a:avLst/>
          </a:prstGeom>
          <a:noFill/>
          <a:ln>
            <a:noFill/>
          </a:ln>
        </p:spPr>
        <p:txBody>
          <a:bodyPr anchorCtr="0" anchor="t" bIns="45700" lIns="91425" spcFirstLastPara="1" rIns="91425" wrap="square" tIns="45700">
            <a:noAutofit/>
          </a:bodyPr>
          <a:lstStyle/>
          <a:p>
            <a:pPr indent="-400050" lvl="0" marL="457200" rtl="0" algn="just">
              <a:lnSpc>
                <a:spcPct val="115000"/>
              </a:lnSpc>
              <a:spcBef>
                <a:spcPts val="0"/>
              </a:spcBef>
              <a:spcAft>
                <a:spcPts val="0"/>
              </a:spcAft>
              <a:buClr>
                <a:srgbClr val="666666"/>
              </a:buClr>
              <a:buSzPts val="2700"/>
              <a:buFont typeface="Roboto"/>
              <a:buAutoNum type="arabicPeriod"/>
            </a:pPr>
            <a:r>
              <a:rPr b="1" lang="en-US" sz="2700">
                <a:solidFill>
                  <a:srgbClr val="FF0000"/>
                </a:solidFill>
              </a:rPr>
              <a:t>Semaphores</a:t>
            </a:r>
            <a:r>
              <a:rPr lang="en-US" sz="2700">
                <a:solidFill>
                  <a:srgbClr val="666666"/>
                </a:solidFill>
              </a:rPr>
              <a:t> – Restrict the number of threads that can access a resource. Example, limit max 10 connections to access a file simultaneously.</a:t>
            </a:r>
            <a:endParaRPr sz="2700">
              <a:solidFill>
                <a:srgbClr val="666666"/>
              </a:solidFill>
            </a:endParaRPr>
          </a:p>
          <a:p>
            <a:pPr indent="-400050" lvl="0" marL="457200" rtl="0" algn="just">
              <a:lnSpc>
                <a:spcPct val="115000"/>
              </a:lnSpc>
              <a:spcBef>
                <a:spcPts val="0"/>
              </a:spcBef>
              <a:spcAft>
                <a:spcPts val="0"/>
              </a:spcAft>
              <a:buClr>
                <a:srgbClr val="666666"/>
              </a:buClr>
              <a:buSzPts val="2700"/>
              <a:buFont typeface="Roboto"/>
              <a:buAutoNum type="arabicPeriod"/>
            </a:pPr>
            <a:r>
              <a:rPr b="1" lang="en-US" sz="2700">
                <a:solidFill>
                  <a:srgbClr val="FF0000"/>
                </a:solidFill>
              </a:rPr>
              <a:t>Mutex</a:t>
            </a:r>
            <a:r>
              <a:rPr lang="en-US" sz="2700">
                <a:solidFill>
                  <a:srgbClr val="FF0000"/>
                </a:solidFill>
              </a:rPr>
              <a:t> </a:t>
            </a:r>
            <a:r>
              <a:rPr lang="en-US" sz="2700">
                <a:solidFill>
                  <a:srgbClr val="666666"/>
                </a:solidFill>
              </a:rPr>
              <a:t>– Only one thread to access a resource at once. Example, when a client is accessing a file, no one else should have access the same file at the same time.</a:t>
            </a:r>
            <a:endParaRPr sz="2700">
              <a:solidFill>
                <a:srgbClr val="666666"/>
              </a:solidFill>
            </a:endParaRPr>
          </a:p>
          <a:p>
            <a:pPr indent="0" lvl="0" marL="0" rtl="0" algn="just">
              <a:lnSpc>
                <a:spcPct val="115000"/>
              </a:lnSpc>
              <a:spcBef>
                <a:spcPts val="1200"/>
              </a:spcBef>
              <a:spcAft>
                <a:spcPts val="0"/>
              </a:spcAft>
              <a:buNone/>
            </a:pPr>
            <a:r>
              <a:t/>
            </a:r>
            <a:endParaRPr sz="2700">
              <a:solidFill>
                <a:srgbClr val="666666"/>
              </a:solidFill>
            </a:endParaRPr>
          </a:p>
          <a:p>
            <a:pPr indent="0" lvl="0" marL="0" rtl="0" algn="just">
              <a:lnSpc>
                <a:spcPct val="115000"/>
              </a:lnSpc>
              <a:spcBef>
                <a:spcPts val="1200"/>
              </a:spcBef>
              <a:spcAft>
                <a:spcPts val="0"/>
              </a:spcAft>
              <a:buNone/>
            </a:pPr>
            <a:r>
              <a:rPr lang="en-US" sz="2700">
                <a:solidFill>
                  <a:srgbClr val="666666"/>
                </a:solidFill>
              </a:rPr>
              <a:t>Mutex is the Semaphore with an access count of 1. Consider a situation of using lockers in the bank. Usually the rule is that only one person is allowed to enter the locker room.</a:t>
            </a:r>
            <a:endParaRPr sz="2700">
              <a:solidFill>
                <a:srgbClr val="666666"/>
              </a:solidFill>
            </a:endParaRPr>
          </a:p>
          <a:p>
            <a:pPr indent="0" lvl="0" marL="0" rtl="0" algn="ctr">
              <a:spcBef>
                <a:spcPts val="1200"/>
              </a:spcBef>
              <a:spcAft>
                <a:spcPts val="0"/>
              </a:spcAft>
              <a:buClr>
                <a:srgbClr val="888888"/>
              </a:buClr>
              <a:buSzPts val="1800"/>
              <a:buNone/>
            </a:pPr>
            <a:r>
              <a:t/>
            </a:r>
            <a:endParaRPr sz="2400">
              <a:solidFill>
                <a:srgbClr val="666666"/>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2" name="Shape 392"/>
        <p:cNvGrpSpPr/>
        <p:nvPr/>
      </p:nvGrpSpPr>
      <p:grpSpPr>
        <a:xfrm>
          <a:off x="0" y="0"/>
          <a:ext cx="0" cy="0"/>
          <a:chOff x="0" y="0"/>
          <a:chExt cx="0" cy="0"/>
        </a:xfrm>
      </p:grpSpPr>
      <p:pic>
        <p:nvPicPr>
          <p:cNvPr id="393" name="Google Shape;393;p61"/>
          <p:cNvPicPr preferRelativeResize="0"/>
          <p:nvPr/>
        </p:nvPicPr>
        <p:blipFill>
          <a:blip r:embed="rId4">
            <a:alphaModFix/>
          </a:blip>
          <a:stretch>
            <a:fillRect/>
          </a:stretch>
        </p:blipFill>
        <p:spPr>
          <a:xfrm>
            <a:off x="0" y="0"/>
            <a:ext cx="9143999" cy="6858000"/>
          </a:xfrm>
          <a:prstGeom prst="rect">
            <a:avLst/>
          </a:prstGeom>
          <a:noFill/>
          <a:ln>
            <a:noFill/>
          </a:ln>
        </p:spPr>
      </p:pic>
      <p:sp>
        <p:nvSpPr>
          <p:cNvPr id="394" name="Google Shape;394;p61"/>
          <p:cNvSpPr/>
          <p:nvPr/>
        </p:nvSpPr>
        <p:spPr>
          <a:xfrm>
            <a:off x="0" y="152400"/>
            <a:ext cx="4191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ThreadLocal</a:t>
            </a:r>
            <a:endParaRPr sz="2800">
              <a:solidFill>
                <a:srgbClr val="FF0000"/>
              </a:solidFill>
              <a:latin typeface="Calibri"/>
              <a:ea typeface="Calibri"/>
              <a:cs typeface="Calibri"/>
              <a:sym typeface="Calibri"/>
            </a:endParaRPr>
          </a:p>
        </p:txBody>
      </p:sp>
      <p:sp>
        <p:nvSpPr>
          <p:cNvPr id="395" name="Google Shape;395;p61"/>
          <p:cNvSpPr txBox="1"/>
          <p:nvPr>
            <p:ph idx="1" type="subTitle"/>
          </p:nvPr>
        </p:nvSpPr>
        <p:spPr>
          <a:xfrm>
            <a:off x="0" y="647700"/>
            <a:ext cx="9048300" cy="5997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2500">
                <a:solidFill>
                  <a:srgbClr val="666666"/>
                </a:solidFill>
              </a:rPr>
              <a:t>Java Concurrency API provides a clean mechanism for thread-local variables using ThreadLocal class with a very good performance.</a:t>
            </a:r>
            <a:endParaRPr sz="2500">
              <a:solidFill>
                <a:srgbClr val="666666"/>
              </a:solidFill>
            </a:endParaRPr>
          </a:p>
          <a:p>
            <a:pPr indent="0" lvl="0" marL="0" rtl="0" algn="just">
              <a:spcBef>
                <a:spcPts val="0"/>
              </a:spcBef>
              <a:spcAft>
                <a:spcPts val="0"/>
              </a:spcAft>
              <a:buClr>
                <a:schemeClr val="dk1"/>
              </a:buClr>
              <a:buSzPts val="1100"/>
              <a:buFont typeface="Arial"/>
              <a:buNone/>
            </a:pPr>
            <a:r>
              <a:t/>
            </a:r>
            <a:endParaRPr sz="2500">
              <a:solidFill>
                <a:srgbClr val="666666"/>
              </a:solidFill>
            </a:endParaRPr>
          </a:p>
          <a:p>
            <a:pPr indent="0" lvl="0" marL="0" rtl="0" algn="just">
              <a:spcBef>
                <a:spcPts val="0"/>
              </a:spcBef>
              <a:spcAft>
                <a:spcPts val="0"/>
              </a:spcAft>
              <a:buClr>
                <a:schemeClr val="dk1"/>
              </a:buClr>
              <a:buSzPts val="1100"/>
              <a:buNone/>
            </a:pPr>
            <a:r>
              <a:rPr lang="en-US" sz="2500">
                <a:solidFill>
                  <a:srgbClr val="666666"/>
                </a:solidFill>
              </a:rPr>
              <a:t>public class ThreadLocal&lt;T&gt; extends Object {...}</a:t>
            </a:r>
            <a:endParaRPr sz="2500">
              <a:solidFill>
                <a:srgbClr val="666666"/>
              </a:solidFill>
            </a:endParaRPr>
          </a:p>
          <a:p>
            <a:pPr indent="0" lvl="0" marL="0" rtl="0" algn="just">
              <a:spcBef>
                <a:spcPts val="0"/>
              </a:spcBef>
              <a:spcAft>
                <a:spcPts val="0"/>
              </a:spcAft>
              <a:buClr>
                <a:schemeClr val="dk1"/>
              </a:buClr>
              <a:buSzPts val="1100"/>
              <a:buFont typeface="Arial"/>
              <a:buNone/>
            </a:pPr>
            <a:r>
              <a:t/>
            </a:r>
            <a:endParaRPr sz="2500">
              <a:solidFill>
                <a:srgbClr val="666666"/>
              </a:solidFill>
            </a:endParaRPr>
          </a:p>
          <a:p>
            <a:pPr indent="0" lvl="0" marL="0" rtl="0" algn="just">
              <a:spcBef>
                <a:spcPts val="0"/>
              </a:spcBef>
              <a:spcAft>
                <a:spcPts val="0"/>
              </a:spcAft>
              <a:buClr>
                <a:schemeClr val="dk1"/>
              </a:buClr>
              <a:buSzPts val="1100"/>
              <a:buNone/>
            </a:pPr>
            <a:r>
              <a:rPr lang="en-US" sz="2500">
                <a:solidFill>
                  <a:srgbClr val="666666"/>
                </a:solidFill>
              </a:rPr>
              <a:t>This class provides thread-local variables. </a:t>
            </a:r>
            <a:endParaRPr sz="2500">
              <a:solidFill>
                <a:srgbClr val="666666"/>
              </a:solidFill>
            </a:endParaRPr>
          </a:p>
          <a:p>
            <a:pPr indent="0" lvl="0" marL="0" rtl="0" algn="just">
              <a:spcBef>
                <a:spcPts val="0"/>
              </a:spcBef>
              <a:spcAft>
                <a:spcPts val="0"/>
              </a:spcAft>
              <a:buClr>
                <a:schemeClr val="dk1"/>
              </a:buClr>
              <a:buSzPts val="1100"/>
              <a:buNone/>
            </a:pPr>
            <a:r>
              <a:t/>
            </a:r>
            <a:endParaRPr sz="2500">
              <a:solidFill>
                <a:srgbClr val="666666"/>
              </a:solidFill>
            </a:endParaRPr>
          </a:p>
          <a:p>
            <a:pPr indent="0" lvl="0" marL="0" rtl="0" algn="just">
              <a:spcBef>
                <a:spcPts val="0"/>
              </a:spcBef>
              <a:spcAft>
                <a:spcPts val="0"/>
              </a:spcAft>
              <a:buClr>
                <a:schemeClr val="dk1"/>
              </a:buClr>
              <a:buSzPts val="1100"/>
              <a:buNone/>
            </a:pPr>
            <a:r>
              <a:rPr lang="en-US" sz="2500">
                <a:solidFill>
                  <a:srgbClr val="666666"/>
                </a:solidFill>
              </a:rPr>
              <a:t>These variables differ from their normal counterparts in that each thread that accesses one (via its get or set method) has its own, independently initialized copy of the variable. </a:t>
            </a:r>
            <a:endParaRPr sz="2500">
              <a:solidFill>
                <a:srgbClr val="666666"/>
              </a:solidFill>
            </a:endParaRPr>
          </a:p>
          <a:p>
            <a:pPr indent="0" lvl="0" marL="0" rtl="0" algn="just">
              <a:spcBef>
                <a:spcPts val="0"/>
              </a:spcBef>
              <a:spcAft>
                <a:spcPts val="0"/>
              </a:spcAft>
              <a:buClr>
                <a:schemeClr val="dk1"/>
              </a:buClr>
              <a:buSzPts val="1100"/>
              <a:buNone/>
            </a:pPr>
            <a:r>
              <a:t/>
            </a:r>
            <a:endParaRPr sz="2500">
              <a:solidFill>
                <a:srgbClr val="666666"/>
              </a:solidFill>
            </a:endParaRPr>
          </a:p>
          <a:p>
            <a:pPr indent="0" lvl="0" marL="0" rtl="0" algn="just">
              <a:spcBef>
                <a:spcPts val="0"/>
              </a:spcBef>
              <a:spcAft>
                <a:spcPts val="0"/>
              </a:spcAft>
              <a:buClr>
                <a:schemeClr val="dk1"/>
              </a:buClr>
              <a:buSzPts val="1100"/>
              <a:buFont typeface="Arial"/>
              <a:buNone/>
            </a:pPr>
            <a:r>
              <a:rPr lang="en-US" sz="2500">
                <a:solidFill>
                  <a:srgbClr val="666666"/>
                </a:solidFill>
              </a:rPr>
              <a:t>ThreadLocal instances are typically private static fields in classes that wish to associate state with a thread (e.g., a user ID or Transaction ID).</a:t>
            </a:r>
            <a:endParaRPr sz="2500">
              <a:solidFill>
                <a:srgbClr val="666666"/>
              </a:solidFill>
            </a:endParaRPr>
          </a:p>
          <a:p>
            <a:pPr indent="0" lvl="0" marL="0" rtl="0" algn="just">
              <a:spcBef>
                <a:spcPts val="0"/>
              </a:spcBef>
              <a:spcAft>
                <a:spcPts val="0"/>
              </a:spcAft>
              <a:buClr>
                <a:schemeClr val="dk1"/>
              </a:buClr>
              <a:buSzPts val="1100"/>
              <a:buFont typeface="Arial"/>
              <a:buNone/>
            </a:pPr>
            <a:r>
              <a:t/>
            </a:r>
            <a:endParaRPr sz="2500">
              <a:solidFill>
                <a:srgbClr val="666666"/>
              </a:solidFill>
              <a:highlight>
                <a:srgbClr val="F1F1F1"/>
              </a:highlight>
            </a:endParaRPr>
          </a:p>
          <a:p>
            <a:pPr indent="0" lvl="0" marL="0" rtl="0" algn="just">
              <a:spcBef>
                <a:spcPts val="0"/>
              </a:spcBef>
              <a:spcAft>
                <a:spcPts val="0"/>
              </a:spcAft>
              <a:buClr>
                <a:srgbClr val="888888"/>
              </a:buClr>
              <a:buSzPts val="1800"/>
              <a:buNone/>
            </a:pPr>
            <a:r>
              <a:t/>
            </a:r>
            <a:endParaRPr sz="2700">
              <a:solidFill>
                <a:srgbClr val="666666"/>
              </a:solidFill>
              <a:highlight>
                <a:srgbClr val="F1F1F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pic>
        <p:nvPicPr>
          <p:cNvPr id="78" name="Google Shape;78;p17"/>
          <p:cNvPicPr preferRelativeResize="0"/>
          <p:nvPr/>
        </p:nvPicPr>
        <p:blipFill>
          <a:blip r:embed="rId4">
            <a:alphaModFix/>
          </a:blip>
          <a:stretch>
            <a:fillRect/>
          </a:stretch>
        </p:blipFill>
        <p:spPr>
          <a:xfrm>
            <a:off x="0" y="95100"/>
            <a:ext cx="9143999" cy="6762900"/>
          </a:xfrm>
          <a:prstGeom prst="rect">
            <a:avLst/>
          </a:prstGeom>
          <a:noFill/>
          <a:ln>
            <a:noFill/>
          </a:ln>
        </p:spPr>
      </p:pic>
      <p:sp>
        <p:nvSpPr>
          <p:cNvPr id="79" name="Google Shape;79;p17"/>
          <p:cNvSpPr txBox="1"/>
          <p:nvPr>
            <p:ph idx="1" type="subTitle"/>
          </p:nvPr>
        </p:nvSpPr>
        <p:spPr>
          <a:xfrm>
            <a:off x="0" y="301925"/>
            <a:ext cx="9144000" cy="6427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544"/>
              </a:spcBef>
              <a:spcAft>
                <a:spcPts val="0"/>
              </a:spcAft>
              <a:buClr>
                <a:srgbClr val="888888"/>
              </a:buClr>
              <a:buSzPts val="2720"/>
              <a:buNone/>
            </a:pPr>
            <a:r>
              <a:rPr b="1" lang="en-US" sz="2720">
                <a:solidFill>
                  <a:srgbClr val="FF0000"/>
                </a:solidFill>
              </a:rPr>
              <a:t>How Multi threaded Program can perform multiple activities parallely?</a:t>
            </a:r>
            <a:endParaRPr b="1" sz="2720"/>
          </a:p>
        </p:txBody>
      </p:sp>
      <p:cxnSp>
        <p:nvCxnSpPr>
          <p:cNvPr id="80" name="Google Shape;80;p17"/>
          <p:cNvCxnSpPr/>
          <p:nvPr/>
        </p:nvCxnSpPr>
        <p:spPr>
          <a:xfrm>
            <a:off x="3505200" y="909300"/>
            <a:ext cx="28500" cy="60054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17"/>
          <p:cNvCxnSpPr/>
          <p:nvPr/>
        </p:nvCxnSpPr>
        <p:spPr>
          <a:xfrm>
            <a:off x="3505200" y="909300"/>
            <a:ext cx="0" cy="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7"/>
          <p:cNvCxnSpPr/>
          <p:nvPr/>
        </p:nvCxnSpPr>
        <p:spPr>
          <a:xfrm flipH="1" rot="10800000">
            <a:off x="3325350" y="6081300"/>
            <a:ext cx="416700" cy="189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17"/>
          <p:cNvCxnSpPr/>
          <p:nvPr/>
        </p:nvCxnSpPr>
        <p:spPr>
          <a:xfrm flipH="1" rot="10800000">
            <a:off x="3325350" y="5547900"/>
            <a:ext cx="416700" cy="189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17"/>
          <p:cNvCxnSpPr/>
          <p:nvPr/>
        </p:nvCxnSpPr>
        <p:spPr>
          <a:xfrm flipH="1" rot="10800000">
            <a:off x="3325350" y="5014500"/>
            <a:ext cx="416700" cy="189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17"/>
          <p:cNvCxnSpPr/>
          <p:nvPr/>
        </p:nvCxnSpPr>
        <p:spPr>
          <a:xfrm flipH="1" rot="10800000">
            <a:off x="3325350" y="4481100"/>
            <a:ext cx="416700" cy="189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17"/>
          <p:cNvCxnSpPr/>
          <p:nvPr/>
        </p:nvCxnSpPr>
        <p:spPr>
          <a:xfrm flipH="1" rot="10800000">
            <a:off x="3325350" y="3947700"/>
            <a:ext cx="416700" cy="189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17"/>
          <p:cNvCxnSpPr/>
          <p:nvPr/>
        </p:nvCxnSpPr>
        <p:spPr>
          <a:xfrm flipH="1" rot="10800000">
            <a:off x="3325350" y="3338100"/>
            <a:ext cx="416700" cy="189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7"/>
          <p:cNvCxnSpPr/>
          <p:nvPr/>
        </p:nvCxnSpPr>
        <p:spPr>
          <a:xfrm flipH="1" rot="10800000">
            <a:off x="3325350" y="2804700"/>
            <a:ext cx="416700" cy="189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7"/>
          <p:cNvCxnSpPr/>
          <p:nvPr/>
        </p:nvCxnSpPr>
        <p:spPr>
          <a:xfrm flipH="1" rot="10800000">
            <a:off x="3325350" y="2271300"/>
            <a:ext cx="416700" cy="189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7"/>
          <p:cNvCxnSpPr/>
          <p:nvPr/>
        </p:nvCxnSpPr>
        <p:spPr>
          <a:xfrm flipH="1" rot="10800000">
            <a:off x="3325350" y="1737900"/>
            <a:ext cx="416700" cy="189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7"/>
          <p:cNvCxnSpPr/>
          <p:nvPr/>
        </p:nvCxnSpPr>
        <p:spPr>
          <a:xfrm flipH="1" rot="10800000">
            <a:off x="3325350" y="1204500"/>
            <a:ext cx="416700" cy="189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7"/>
          <p:cNvCxnSpPr/>
          <p:nvPr/>
        </p:nvCxnSpPr>
        <p:spPr>
          <a:xfrm>
            <a:off x="3154850" y="1565600"/>
            <a:ext cx="18900" cy="89040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7"/>
          <p:cNvSpPr txBox="1"/>
          <p:nvPr/>
        </p:nvSpPr>
        <p:spPr>
          <a:xfrm>
            <a:off x="2909825" y="2284225"/>
            <a:ext cx="6441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Time</a:t>
            </a:r>
            <a:endParaRPr>
              <a:latin typeface="Calibri"/>
              <a:ea typeface="Calibri"/>
              <a:cs typeface="Calibri"/>
              <a:sym typeface="Calibri"/>
            </a:endParaRPr>
          </a:p>
        </p:txBody>
      </p:sp>
      <p:cxnSp>
        <p:nvCxnSpPr>
          <p:cNvPr id="94" name="Google Shape;94;p17"/>
          <p:cNvCxnSpPr/>
          <p:nvPr/>
        </p:nvCxnSpPr>
        <p:spPr>
          <a:xfrm flipH="1">
            <a:off x="1436850" y="1110925"/>
            <a:ext cx="37800" cy="5077200"/>
          </a:xfrm>
          <a:prstGeom prst="straightConnector1">
            <a:avLst/>
          </a:prstGeom>
          <a:noFill/>
          <a:ln cap="flat" cmpd="sng" w="38100">
            <a:solidFill>
              <a:schemeClr val="dk2"/>
            </a:solidFill>
            <a:prstDash val="dash"/>
            <a:round/>
            <a:headEnd len="med" w="med" type="none"/>
            <a:tailEnd len="med" w="med" type="triangle"/>
          </a:ln>
        </p:spPr>
      </p:cxnSp>
      <p:cxnSp>
        <p:nvCxnSpPr>
          <p:cNvPr id="95" name="Google Shape;95;p17"/>
          <p:cNvCxnSpPr/>
          <p:nvPr/>
        </p:nvCxnSpPr>
        <p:spPr>
          <a:xfrm flipH="1">
            <a:off x="4890450" y="1110925"/>
            <a:ext cx="13200" cy="1515600"/>
          </a:xfrm>
          <a:prstGeom prst="straightConnector1">
            <a:avLst/>
          </a:prstGeom>
          <a:noFill/>
          <a:ln cap="flat" cmpd="sng" w="38100">
            <a:solidFill>
              <a:schemeClr val="dk2"/>
            </a:solidFill>
            <a:prstDash val="dash"/>
            <a:round/>
            <a:headEnd len="med" w="med" type="none"/>
            <a:tailEnd len="med" w="med" type="triangle"/>
          </a:ln>
        </p:spPr>
      </p:cxnSp>
      <p:cxnSp>
        <p:nvCxnSpPr>
          <p:cNvPr id="96" name="Google Shape;96;p17"/>
          <p:cNvCxnSpPr/>
          <p:nvPr/>
        </p:nvCxnSpPr>
        <p:spPr>
          <a:xfrm>
            <a:off x="5638800" y="909300"/>
            <a:ext cx="9600" cy="1452000"/>
          </a:xfrm>
          <a:prstGeom prst="straightConnector1">
            <a:avLst/>
          </a:prstGeom>
          <a:noFill/>
          <a:ln cap="flat" cmpd="sng" w="38100">
            <a:solidFill>
              <a:schemeClr val="dk2"/>
            </a:solidFill>
            <a:prstDash val="dash"/>
            <a:round/>
            <a:headEnd len="med" w="med" type="none"/>
            <a:tailEnd len="med" w="med" type="none"/>
          </a:ln>
        </p:spPr>
      </p:cxnSp>
      <p:cxnSp>
        <p:nvCxnSpPr>
          <p:cNvPr id="97" name="Google Shape;97;p17"/>
          <p:cNvCxnSpPr/>
          <p:nvPr/>
        </p:nvCxnSpPr>
        <p:spPr>
          <a:xfrm>
            <a:off x="5648400" y="3173800"/>
            <a:ext cx="0" cy="1092600"/>
          </a:xfrm>
          <a:prstGeom prst="straightConnector1">
            <a:avLst/>
          </a:prstGeom>
          <a:noFill/>
          <a:ln cap="flat" cmpd="sng" w="38100">
            <a:solidFill>
              <a:schemeClr val="dk2"/>
            </a:solidFill>
            <a:prstDash val="dash"/>
            <a:round/>
            <a:headEnd len="med" w="med" type="none"/>
            <a:tailEnd len="med" w="med" type="none"/>
          </a:ln>
        </p:spPr>
      </p:cxnSp>
      <p:cxnSp>
        <p:nvCxnSpPr>
          <p:cNvPr id="98" name="Google Shape;98;p17"/>
          <p:cNvCxnSpPr/>
          <p:nvPr/>
        </p:nvCxnSpPr>
        <p:spPr>
          <a:xfrm flipH="1">
            <a:off x="5661450" y="4616125"/>
            <a:ext cx="4200" cy="890100"/>
          </a:xfrm>
          <a:prstGeom prst="straightConnector1">
            <a:avLst/>
          </a:prstGeom>
          <a:noFill/>
          <a:ln cap="flat" cmpd="sng" w="38100">
            <a:solidFill>
              <a:schemeClr val="dk2"/>
            </a:solidFill>
            <a:prstDash val="dash"/>
            <a:round/>
            <a:headEnd len="med" w="med" type="none"/>
            <a:tailEnd len="med" w="med" type="triangle"/>
          </a:ln>
        </p:spPr>
      </p:cxnSp>
      <p:cxnSp>
        <p:nvCxnSpPr>
          <p:cNvPr id="99" name="Google Shape;99;p17"/>
          <p:cNvCxnSpPr/>
          <p:nvPr/>
        </p:nvCxnSpPr>
        <p:spPr>
          <a:xfrm>
            <a:off x="6551850" y="1811875"/>
            <a:ext cx="11100" cy="1158900"/>
          </a:xfrm>
          <a:prstGeom prst="straightConnector1">
            <a:avLst/>
          </a:prstGeom>
          <a:noFill/>
          <a:ln cap="flat" cmpd="sng" w="38100">
            <a:solidFill>
              <a:schemeClr val="dk2"/>
            </a:solidFill>
            <a:prstDash val="dash"/>
            <a:round/>
            <a:headEnd len="med" w="med" type="none"/>
            <a:tailEnd len="med" w="med" type="none"/>
          </a:ln>
        </p:spPr>
      </p:cxnSp>
      <p:cxnSp>
        <p:nvCxnSpPr>
          <p:cNvPr id="100" name="Google Shape;100;p17"/>
          <p:cNvCxnSpPr/>
          <p:nvPr/>
        </p:nvCxnSpPr>
        <p:spPr>
          <a:xfrm>
            <a:off x="6553200" y="3195300"/>
            <a:ext cx="9600" cy="1452000"/>
          </a:xfrm>
          <a:prstGeom prst="straightConnector1">
            <a:avLst/>
          </a:prstGeom>
          <a:noFill/>
          <a:ln cap="flat" cmpd="sng" w="38100">
            <a:solidFill>
              <a:schemeClr val="dk2"/>
            </a:solidFill>
            <a:prstDash val="dash"/>
            <a:round/>
            <a:headEnd len="med" w="med" type="none"/>
            <a:tailEnd len="med" w="med" type="none"/>
          </a:ln>
        </p:spPr>
      </p:cxnSp>
      <p:cxnSp>
        <p:nvCxnSpPr>
          <p:cNvPr id="101" name="Google Shape;101;p17"/>
          <p:cNvCxnSpPr/>
          <p:nvPr/>
        </p:nvCxnSpPr>
        <p:spPr>
          <a:xfrm flipH="1">
            <a:off x="7328850" y="2253925"/>
            <a:ext cx="13200" cy="1515600"/>
          </a:xfrm>
          <a:prstGeom prst="straightConnector1">
            <a:avLst/>
          </a:prstGeom>
          <a:noFill/>
          <a:ln cap="flat" cmpd="sng" w="38100">
            <a:solidFill>
              <a:schemeClr val="dk2"/>
            </a:solidFill>
            <a:prstDash val="dash"/>
            <a:round/>
            <a:headEnd len="med" w="med" type="none"/>
            <a:tailEnd len="med" w="med" type="triangle"/>
          </a:ln>
        </p:spPr>
      </p:cxnSp>
      <p:cxnSp>
        <p:nvCxnSpPr>
          <p:cNvPr id="102" name="Google Shape;102;p17"/>
          <p:cNvCxnSpPr/>
          <p:nvPr/>
        </p:nvCxnSpPr>
        <p:spPr>
          <a:xfrm flipH="1">
            <a:off x="6566900" y="4917125"/>
            <a:ext cx="3900" cy="1214700"/>
          </a:xfrm>
          <a:prstGeom prst="straightConnector1">
            <a:avLst/>
          </a:prstGeom>
          <a:noFill/>
          <a:ln cap="flat" cmpd="sng" w="38100">
            <a:solidFill>
              <a:schemeClr val="dk2"/>
            </a:solidFill>
            <a:prstDash val="dash"/>
            <a:round/>
            <a:headEnd len="med" w="med" type="none"/>
            <a:tailEnd len="med" w="med" type="triangle"/>
          </a:ln>
        </p:spPr>
      </p:cxnSp>
      <p:sp>
        <p:nvSpPr>
          <p:cNvPr id="103" name="Google Shape;103;p17"/>
          <p:cNvSpPr/>
          <p:nvPr/>
        </p:nvSpPr>
        <p:spPr>
          <a:xfrm rot="-5400000">
            <a:off x="1338400" y="5285225"/>
            <a:ext cx="281700" cy="1949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nvSpPr>
        <p:spPr>
          <a:xfrm>
            <a:off x="28700" y="6384375"/>
            <a:ext cx="31260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FF0000"/>
                </a:solidFill>
                <a:latin typeface="Calibri"/>
                <a:ea typeface="Calibri"/>
                <a:cs typeface="Calibri"/>
                <a:sym typeface="Calibri"/>
              </a:rPr>
              <a:t>Only one Thread running at a time</a:t>
            </a:r>
            <a:endParaRPr b="1" sz="1600">
              <a:solidFill>
                <a:srgbClr val="FF0000"/>
              </a:solidFill>
              <a:latin typeface="Calibri"/>
              <a:ea typeface="Calibri"/>
              <a:cs typeface="Calibri"/>
              <a:sym typeface="Calibri"/>
            </a:endParaRPr>
          </a:p>
        </p:txBody>
      </p:sp>
      <p:sp>
        <p:nvSpPr>
          <p:cNvPr id="105" name="Google Shape;105;p17"/>
          <p:cNvSpPr/>
          <p:nvPr/>
        </p:nvSpPr>
        <p:spPr>
          <a:xfrm rot="-5400000">
            <a:off x="6041500" y="4696925"/>
            <a:ext cx="281700" cy="3126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nvSpPr>
        <p:spPr>
          <a:xfrm>
            <a:off x="4600700" y="6308175"/>
            <a:ext cx="31260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FF0000"/>
                </a:solidFill>
                <a:latin typeface="Calibri"/>
                <a:ea typeface="Calibri"/>
                <a:cs typeface="Calibri"/>
                <a:sym typeface="Calibri"/>
              </a:rPr>
              <a:t>Multiple threads running at a time</a:t>
            </a:r>
            <a:endParaRPr b="1" sz="1600">
              <a:solidFill>
                <a:srgbClr val="FF0000"/>
              </a:solidFill>
              <a:latin typeface="Calibri"/>
              <a:ea typeface="Calibri"/>
              <a:cs typeface="Calibri"/>
              <a:sym typeface="Calibri"/>
            </a:endParaRPr>
          </a:p>
        </p:txBody>
      </p:sp>
      <p:sp>
        <p:nvSpPr>
          <p:cNvPr id="107" name="Google Shape;107;p17"/>
          <p:cNvSpPr txBox="1"/>
          <p:nvPr/>
        </p:nvSpPr>
        <p:spPr>
          <a:xfrm>
            <a:off x="5348225" y="607825"/>
            <a:ext cx="8463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Thread2</a:t>
            </a:r>
            <a:endParaRPr>
              <a:latin typeface="Calibri"/>
              <a:ea typeface="Calibri"/>
              <a:cs typeface="Calibri"/>
              <a:sym typeface="Calibri"/>
            </a:endParaRPr>
          </a:p>
        </p:txBody>
      </p:sp>
      <p:sp>
        <p:nvSpPr>
          <p:cNvPr id="108" name="Google Shape;108;p17"/>
          <p:cNvSpPr txBox="1"/>
          <p:nvPr/>
        </p:nvSpPr>
        <p:spPr>
          <a:xfrm>
            <a:off x="6186425" y="1446025"/>
            <a:ext cx="8463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Thread3</a:t>
            </a:r>
            <a:endParaRPr>
              <a:latin typeface="Calibri"/>
              <a:ea typeface="Calibri"/>
              <a:cs typeface="Calibri"/>
              <a:sym typeface="Calibri"/>
            </a:endParaRPr>
          </a:p>
        </p:txBody>
      </p:sp>
      <p:sp>
        <p:nvSpPr>
          <p:cNvPr id="109" name="Google Shape;109;p17"/>
          <p:cNvSpPr txBox="1"/>
          <p:nvPr/>
        </p:nvSpPr>
        <p:spPr>
          <a:xfrm>
            <a:off x="7024625" y="1903225"/>
            <a:ext cx="8463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Thread4</a:t>
            </a:r>
            <a:endParaRPr>
              <a:latin typeface="Calibri"/>
              <a:ea typeface="Calibri"/>
              <a:cs typeface="Calibri"/>
              <a:sym typeface="Calibri"/>
            </a:endParaRPr>
          </a:p>
        </p:txBody>
      </p:sp>
      <p:sp>
        <p:nvSpPr>
          <p:cNvPr id="110" name="Google Shape;110;p17"/>
          <p:cNvSpPr txBox="1"/>
          <p:nvPr/>
        </p:nvSpPr>
        <p:spPr>
          <a:xfrm>
            <a:off x="4437425" y="729950"/>
            <a:ext cx="4167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pic>
        <p:nvPicPr>
          <p:cNvPr id="400" name="Google Shape;400;p62"/>
          <p:cNvPicPr preferRelativeResize="0"/>
          <p:nvPr/>
        </p:nvPicPr>
        <p:blipFill>
          <a:blip r:embed="rId4">
            <a:alphaModFix/>
          </a:blip>
          <a:stretch>
            <a:fillRect/>
          </a:stretch>
        </p:blipFill>
        <p:spPr>
          <a:xfrm>
            <a:off x="0" y="0"/>
            <a:ext cx="9143999" cy="6858000"/>
          </a:xfrm>
          <a:prstGeom prst="rect">
            <a:avLst/>
          </a:prstGeom>
          <a:noFill/>
          <a:ln>
            <a:noFill/>
          </a:ln>
        </p:spPr>
      </p:pic>
      <p:sp>
        <p:nvSpPr>
          <p:cNvPr id="401" name="Google Shape;401;p62"/>
          <p:cNvSpPr/>
          <p:nvPr/>
        </p:nvSpPr>
        <p:spPr>
          <a:xfrm>
            <a:off x="0" y="304800"/>
            <a:ext cx="4191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ThreadLocal</a:t>
            </a:r>
            <a:endParaRPr b="1" sz="2800">
              <a:solidFill>
                <a:srgbClr val="FF0000"/>
              </a:solidFill>
              <a:latin typeface="Calibri"/>
              <a:ea typeface="Calibri"/>
              <a:cs typeface="Calibri"/>
              <a:sym typeface="Calibri"/>
            </a:endParaRPr>
          </a:p>
        </p:txBody>
      </p:sp>
      <p:sp>
        <p:nvSpPr>
          <p:cNvPr id="402" name="Google Shape;402;p62"/>
          <p:cNvSpPr txBox="1"/>
          <p:nvPr>
            <p:ph idx="1" type="subTitle"/>
          </p:nvPr>
        </p:nvSpPr>
        <p:spPr>
          <a:xfrm>
            <a:off x="0" y="647700"/>
            <a:ext cx="9144000" cy="5718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None/>
            </a:pPr>
            <a:r>
              <a:t/>
            </a:r>
            <a:endParaRPr sz="2600">
              <a:solidFill>
                <a:srgbClr val="666666"/>
              </a:solidFill>
            </a:endParaRPr>
          </a:p>
          <a:p>
            <a:pPr indent="0" lvl="0" marL="0" rtl="0" algn="just">
              <a:spcBef>
                <a:spcPts val="0"/>
              </a:spcBef>
              <a:spcAft>
                <a:spcPts val="0"/>
              </a:spcAft>
              <a:buClr>
                <a:schemeClr val="dk1"/>
              </a:buClr>
              <a:buSzPts val="1100"/>
              <a:buNone/>
            </a:pPr>
            <a:r>
              <a:rPr lang="en-US" sz="2600">
                <a:solidFill>
                  <a:srgbClr val="666666"/>
                </a:solidFill>
              </a:rPr>
              <a:t>This class has following methods:</a:t>
            </a:r>
            <a:endParaRPr sz="2600">
              <a:solidFill>
                <a:srgbClr val="666666"/>
              </a:solidFill>
            </a:endParaRPr>
          </a:p>
          <a:p>
            <a:pPr indent="0" lvl="0" marL="0" rtl="0" algn="just">
              <a:spcBef>
                <a:spcPts val="0"/>
              </a:spcBef>
              <a:spcAft>
                <a:spcPts val="0"/>
              </a:spcAft>
              <a:buClr>
                <a:schemeClr val="dk1"/>
              </a:buClr>
              <a:buSzPts val="1100"/>
              <a:buNone/>
            </a:pPr>
            <a:r>
              <a:t/>
            </a:r>
            <a:endParaRPr sz="2600">
              <a:solidFill>
                <a:srgbClr val="666666"/>
              </a:solidFill>
            </a:endParaRPr>
          </a:p>
          <a:p>
            <a:pPr indent="0" lvl="0" marL="0" rtl="0" algn="just">
              <a:spcBef>
                <a:spcPts val="0"/>
              </a:spcBef>
              <a:spcAft>
                <a:spcPts val="0"/>
              </a:spcAft>
              <a:buClr>
                <a:schemeClr val="dk1"/>
              </a:buClr>
              <a:buSzPts val="1100"/>
              <a:buNone/>
            </a:pPr>
            <a:r>
              <a:rPr lang="en-US" sz="2600">
                <a:solidFill>
                  <a:srgbClr val="666666"/>
                </a:solidFill>
              </a:rPr>
              <a:t>get() : Returns the value in the current thread’s copy of this thread-local variable.</a:t>
            </a:r>
            <a:endParaRPr sz="2600">
              <a:solidFill>
                <a:srgbClr val="666666"/>
              </a:solidFill>
            </a:endParaRPr>
          </a:p>
          <a:p>
            <a:pPr indent="0" lvl="0" marL="0" rtl="0" algn="just">
              <a:spcBef>
                <a:spcPts val="0"/>
              </a:spcBef>
              <a:spcAft>
                <a:spcPts val="0"/>
              </a:spcAft>
              <a:buClr>
                <a:schemeClr val="dk1"/>
              </a:buClr>
              <a:buSzPts val="1100"/>
              <a:buNone/>
            </a:pPr>
            <a:r>
              <a:t/>
            </a:r>
            <a:endParaRPr sz="2600">
              <a:solidFill>
                <a:srgbClr val="666666"/>
              </a:solidFill>
            </a:endParaRPr>
          </a:p>
          <a:p>
            <a:pPr indent="0" lvl="0" marL="0" rtl="0" algn="just">
              <a:spcBef>
                <a:spcPts val="0"/>
              </a:spcBef>
              <a:spcAft>
                <a:spcPts val="0"/>
              </a:spcAft>
              <a:buClr>
                <a:schemeClr val="dk1"/>
              </a:buClr>
              <a:buSzPts val="1100"/>
              <a:buNone/>
            </a:pPr>
            <a:r>
              <a:rPr lang="en-US" sz="2600">
                <a:solidFill>
                  <a:srgbClr val="666666"/>
                </a:solidFill>
              </a:rPr>
              <a:t>initialValue() : Returns the current thread’s “initial value” for this thread-local variable.</a:t>
            </a:r>
            <a:endParaRPr sz="2600">
              <a:solidFill>
                <a:srgbClr val="666666"/>
              </a:solidFill>
            </a:endParaRPr>
          </a:p>
          <a:p>
            <a:pPr indent="0" lvl="0" marL="0" rtl="0" algn="just">
              <a:spcBef>
                <a:spcPts val="0"/>
              </a:spcBef>
              <a:spcAft>
                <a:spcPts val="0"/>
              </a:spcAft>
              <a:buClr>
                <a:schemeClr val="dk1"/>
              </a:buClr>
              <a:buSzPts val="1100"/>
              <a:buNone/>
            </a:pPr>
            <a:r>
              <a:t/>
            </a:r>
            <a:endParaRPr sz="2600">
              <a:solidFill>
                <a:srgbClr val="666666"/>
              </a:solidFill>
            </a:endParaRPr>
          </a:p>
          <a:p>
            <a:pPr indent="0" lvl="0" marL="0" rtl="0" algn="just">
              <a:spcBef>
                <a:spcPts val="0"/>
              </a:spcBef>
              <a:spcAft>
                <a:spcPts val="0"/>
              </a:spcAft>
              <a:buClr>
                <a:schemeClr val="dk1"/>
              </a:buClr>
              <a:buSzPts val="1100"/>
              <a:buNone/>
            </a:pPr>
            <a:r>
              <a:rPr lang="en-US" sz="2600">
                <a:solidFill>
                  <a:srgbClr val="666666"/>
                </a:solidFill>
              </a:rPr>
              <a:t>remove() : Removes the current thread’s value for this thread-local variable.</a:t>
            </a:r>
            <a:endParaRPr sz="2600">
              <a:solidFill>
                <a:srgbClr val="666666"/>
              </a:solidFill>
            </a:endParaRPr>
          </a:p>
          <a:p>
            <a:pPr indent="0" lvl="0" marL="0" rtl="0" algn="just">
              <a:spcBef>
                <a:spcPts val="0"/>
              </a:spcBef>
              <a:spcAft>
                <a:spcPts val="0"/>
              </a:spcAft>
              <a:buClr>
                <a:schemeClr val="dk1"/>
              </a:buClr>
              <a:buSzPts val="1100"/>
              <a:buNone/>
            </a:pPr>
            <a:r>
              <a:t/>
            </a:r>
            <a:endParaRPr sz="2600">
              <a:solidFill>
                <a:srgbClr val="666666"/>
              </a:solidFill>
            </a:endParaRPr>
          </a:p>
          <a:p>
            <a:pPr indent="0" lvl="0" marL="0" rtl="0" algn="just">
              <a:spcBef>
                <a:spcPts val="0"/>
              </a:spcBef>
              <a:spcAft>
                <a:spcPts val="0"/>
              </a:spcAft>
              <a:buClr>
                <a:schemeClr val="dk1"/>
              </a:buClr>
              <a:buSzPts val="1100"/>
              <a:buNone/>
            </a:pPr>
            <a:r>
              <a:rPr lang="en-US" sz="2600">
                <a:solidFill>
                  <a:srgbClr val="666666"/>
                </a:solidFill>
              </a:rPr>
              <a:t>set(T value) : Sets the current thread’s copy of this thread-local variable to the specified value.</a:t>
            </a:r>
            <a:endParaRPr sz="2600">
              <a:solidFill>
                <a:srgbClr val="666666"/>
              </a:solidFill>
            </a:endParaRPr>
          </a:p>
          <a:p>
            <a:pPr indent="0" lvl="0" marL="0" rtl="0" algn="just">
              <a:spcBef>
                <a:spcPts val="0"/>
              </a:spcBef>
              <a:spcAft>
                <a:spcPts val="0"/>
              </a:spcAft>
              <a:buClr>
                <a:srgbClr val="888888"/>
              </a:buClr>
              <a:buSzPts val="1800"/>
              <a:buNone/>
            </a:pPr>
            <a:r>
              <a:t/>
            </a:r>
            <a:endParaRPr sz="2600">
              <a:solidFill>
                <a:srgbClr val="666666"/>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p63"/>
          <p:cNvSpPr/>
          <p:nvPr/>
        </p:nvSpPr>
        <p:spPr>
          <a:xfrm>
            <a:off x="0" y="107824"/>
            <a:ext cx="4191000" cy="41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Java Native Interface(JNI)</a:t>
            </a:r>
            <a:endParaRPr b="1" sz="2800">
              <a:solidFill>
                <a:schemeClr val="dk1"/>
              </a:solidFill>
              <a:latin typeface="Calibri"/>
              <a:ea typeface="Calibri"/>
              <a:cs typeface="Calibri"/>
              <a:sym typeface="Calibri"/>
            </a:endParaRPr>
          </a:p>
        </p:txBody>
      </p:sp>
      <p:sp>
        <p:nvSpPr>
          <p:cNvPr id="408" name="Google Shape;408;p63"/>
          <p:cNvSpPr txBox="1"/>
          <p:nvPr>
            <p:ph idx="1" type="subTitle"/>
          </p:nvPr>
        </p:nvSpPr>
        <p:spPr>
          <a:xfrm>
            <a:off x="0" y="646975"/>
            <a:ext cx="9144000" cy="621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3200"/>
              <a:buNone/>
            </a:pPr>
            <a:r>
              <a:rPr lang="en-US"/>
              <a:t>JNI is used to invoke any native code, from Java code.</a:t>
            </a:r>
            <a:endParaRPr/>
          </a:p>
          <a:p>
            <a:pPr indent="0" lvl="0" marL="0" rtl="0" algn="l">
              <a:spcBef>
                <a:spcPts val="640"/>
              </a:spcBef>
              <a:spcAft>
                <a:spcPts val="0"/>
              </a:spcAft>
              <a:buClr>
                <a:srgbClr val="888888"/>
              </a:buClr>
              <a:buSzPts val="3200"/>
              <a:buNone/>
            </a:pPr>
            <a:r>
              <a:rPr lang="en-US"/>
              <a:t>native is the keyword used for this purpose.</a:t>
            </a:r>
            <a:endParaRPr/>
          </a:p>
          <a:p>
            <a:pPr indent="0" lvl="0" marL="0" rtl="0" algn="l">
              <a:spcBef>
                <a:spcPts val="640"/>
              </a:spcBef>
              <a:spcAft>
                <a:spcPts val="0"/>
              </a:spcAft>
              <a:buClr>
                <a:srgbClr val="888888"/>
              </a:buClr>
              <a:buSzPts val="3200"/>
              <a:buNone/>
            </a:pPr>
            <a:r>
              <a:t/>
            </a:r>
            <a:endParaRPr/>
          </a:p>
          <a:p>
            <a:pPr indent="0" lvl="0" marL="0" rtl="0" algn="l">
              <a:spcBef>
                <a:spcPts val="640"/>
              </a:spcBef>
              <a:spcAft>
                <a:spcPts val="0"/>
              </a:spcAft>
              <a:buClr>
                <a:srgbClr val="888888"/>
              </a:buClr>
              <a:buSzPts val="3200"/>
              <a:buNone/>
            </a:pPr>
            <a:r>
              <a:rPr lang="en-US"/>
              <a:t>However, this has drawbacks, such as</a:t>
            </a:r>
            <a:endParaRPr/>
          </a:p>
          <a:p>
            <a:pPr indent="-514350" lvl="0" marL="514350" rtl="0" algn="l">
              <a:spcBef>
                <a:spcPts val="640"/>
              </a:spcBef>
              <a:spcAft>
                <a:spcPts val="0"/>
              </a:spcAft>
              <a:buClr>
                <a:srgbClr val="888888"/>
              </a:buClr>
              <a:buSzPts val="3200"/>
              <a:buAutoNum type="arabicPeriod"/>
            </a:pPr>
            <a:r>
              <a:rPr lang="en-US"/>
              <a:t>Losing portability of Application</a:t>
            </a:r>
            <a:endParaRPr/>
          </a:p>
          <a:p>
            <a:pPr indent="-514350" lvl="0" marL="514350" rtl="0" algn="l">
              <a:spcBef>
                <a:spcPts val="640"/>
              </a:spcBef>
              <a:spcAft>
                <a:spcPts val="0"/>
              </a:spcAft>
              <a:buClr>
                <a:srgbClr val="888888"/>
              </a:buClr>
              <a:buSzPts val="3200"/>
              <a:buAutoNum type="arabicPeriod"/>
            </a:pPr>
            <a:r>
              <a:rPr lang="en-US"/>
              <a:t>May cause a Security Risk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64"/>
          <p:cNvSpPr/>
          <p:nvPr/>
        </p:nvSpPr>
        <p:spPr>
          <a:xfrm>
            <a:off x="0" y="194100"/>
            <a:ext cx="4191000" cy="329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17. ReadLock, WriteLock</a:t>
            </a:r>
            <a:endParaRPr b="1" sz="2800">
              <a:solidFill>
                <a:schemeClr val="dk1"/>
              </a:solidFill>
              <a:latin typeface="Calibri"/>
              <a:ea typeface="Calibri"/>
              <a:cs typeface="Calibri"/>
              <a:sym typeface="Calibri"/>
            </a:endParaRPr>
          </a:p>
        </p:txBody>
      </p:sp>
      <p:sp>
        <p:nvSpPr>
          <p:cNvPr id="414" name="Google Shape;414;p64"/>
          <p:cNvSpPr txBox="1"/>
          <p:nvPr>
            <p:ph idx="1" type="subTitle"/>
          </p:nvPr>
        </p:nvSpPr>
        <p:spPr>
          <a:xfrm>
            <a:off x="0" y="646975"/>
            <a:ext cx="9144000" cy="45933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None/>
            </a:pPr>
            <a:r>
              <a:rPr lang="en-US" sz="2150">
                <a:solidFill>
                  <a:srgbClr val="666666"/>
                </a:solidFill>
                <a:highlight>
                  <a:srgbClr val="FFFFFF"/>
                </a:highlight>
              </a:rPr>
              <a:t>Locking allows you to add thread-safety to a data structure while increasing throughput by allowing multiple threads to read the data concurrently and one thread to update the data exclusively.</a:t>
            </a:r>
            <a:endParaRPr sz="2150">
              <a:solidFill>
                <a:srgbClr val="666666"/>
              </a:solidFill>
              <a:highlight>
                <a:srgbClr val="FFFFFF"/>
              </a:highlight>
            </a:endParaRPr>
          </a:p>
          <a:p>
            <a:pPr indent="0" lvl="0" marL="0" rtl="0" algn="just">
              <a:spcBef>
                <a:spcPts val="640"/>
              </a:spcBef>
              <a:spcAft>
                <a:spcPts val="0"/>
              </a:spcAft>
              <a:buClr>
                <a:schemeClr val="dk1"/>
              </a:buClr>
              <a:buSzPts val="1100"/>
              <a:buFont typeface="Arial"/>
              <a:buNone/>
            </a:pPr>
            <a:r>
              <a:rPr lang="en-US" sz="2150">
                <a:solidFill>
                  <a:srgbClr val="666666"/>
                </a:solidFill>
                <a:highlight>
                  <a:srgbClr val="FFFFFF"/>
                </a:highlight>
              </a:rPr>
              <a:t>ReadWriteLock is  interface in the </a:t>
            </a:r>
            <a:r>
              <a:rPr lang="en-US" sz="2150">
                <a:solidFill>
                  <a:srgbClr val="666666"/>
                </a:solidFill>
                <a:highlight>
                  <a:srgbClr val="FFFFFF"/>
                </a:highlight>
              </a:rPr>
              <a:t>package </a:t>
            </a:r>
            <a:r>
              <a:rPr lang="en-US" sz="2150">
                <a:solidFill>
                  <a:srgbClr val="666666"/>
                </a:solidFill>
                <a:highlight>
                  <a:srgbClr val="FFFFFF"/>
                </a:highlight>
              </a:rPr>
              <a:t>java.util.concurrent.locks, and ReentrantReadWriteLock is an implementation class. Below are steps to create a ReadWriteLock:</a:t>
            </a:r>
            <a:endParaRPr sz="2150">
              <a:solidFill>
                <a:srgbClr val="666666"/>
              </a:solidFill>
              <a:highlight>
                <a:srgbClr val="FFFFFF"/>
              </a:highlight>
            </a:endParaRPr>
          </a:p>
          <a:p>
            <a:pPr indent="0" lvl="0" marL="0" rtl="0" algn="just">
              <a:spcBef>
                <a:spcPts val="640"/>
              </a:spcBef>
              <a:spcAft>
                <a:spcPts val="0"/>
              </a:spcAft>
              <a:buClr>
                <a:schemeClr val="dk1"/>
              </a:buClr>
              <a:buSzPts val="1100"/>
              <a:buFont typeface="Arial"/>
              <a:buNone/>
            </a:pPr>
            <a:r>
              <a:t/>
            </a:r>
            <a:endParaRPr sz="2150">
              <a:solidFill>
                <a:srgbClr val="666666"/>
              </a:solidFill>
              <a:highlight>
                <a:srgbClr val="FFFFFF"/>
              </a:highlight>
            </a:endParaRPr>
          </a:p>
          <a:p>
            <a:pPr indent="0" lvl="0" marL="0" rtl="0" algn="just">
              <a:spcBef>
                <a:spcPts val="640"/>
              </a:spcBef>
              <a:spcAft>
                <a:spcPts val="0"/>
              </a:spcAft>
              <a:buClr>
                <a:schemeClr val="dk1"/>
              </a:buClr>
              <a:buSzPts val="1100"/>
              <a:buFont typeface="Arial"/>
              <a:buNone/>
            </a:pPr>
            <a:r>
              <a:rPr lang="en-US" sz="2150">
                <a:solidFill>
                  <a:srgbClr val="666666"/>
                </a:solidFill>
                <a:highlight>
                  <a:srgbClr val="FFFFFF"/>
                </a:highlight>
              </a:rPr>
              <a:t>ReadWriteLock rwLk = new ReentrantReadWriteLock();</a:t>
            </a:r>
            <a:endParaRPr sz="2150">
              <a:solidFill>
                <a:srgbClr val="666666"/>
              </a:solidFill>
              <a:highlight>
                <a:srgbClr val="FFFFFF"/>
              </a:highlight>
            </a:endParaRPr>
          </a:p>
          <a:p>
            <a:pPr indent="0" lvl="0" marL="0" rtl="0" algn="just">
              <a:spcBef>
                <a:spcPts val="640"/>
              </a:spcBef>
              <a:spcAft>
                <a:spcPts val="0"/>
              </a:spcAft>
              <a:buNone/>
            </a:pPr>
            <a:r>
              <a:t/>
            </a:r>
            <a:endParaRPr sz="2150">
              <a:solidFill>
                <a:srgbClr val="666666"/>
              </a:solidFill>
              <a:highlight>
                <a:srgbClr val="FFFFFF"/>
              </a:highlight>
            </a:endParaRPr>
          </a:p>
          <a:p>
            <a:pPr indent="0" lvl="0" marL="0" rtl="0" algn="just">
              <a:spcBef>
                <a:spcPts val="640"/>
              </a:spcBef>
              <a:spcAft>
                <a:spcPts val="0"/>
              </a:spcAft>
              <a:buClr>
                <a:schemeClr val="dk1"/>
              </a:buClr>
              <a:buSzPts val="1100"/>
              <a:buFont typeface="Arial"/>
              <a:buNone/>
            </a:pPr>
            <a:r>
              <a:rPr lang="en-US" sz="2150">
                <a:solidFill>
                  <a:srgbClr val="666666"/>
                </a:solidFill>
                <a:highlight>
                  <a:srgbClr val="FFFFFF"/>
                </a:highlight>
              </a:rPr>
              <a:t>ReentrantReadWriteLock can maintain two separate locks, one for reading and other for writing:</a:t>
            </a:r>
            <a:endParaRPr sz="2150">
              <a:solidFill>
                <a:srgbClr val="666666"/>
              </a:solidFill>
              <a:highlight>
                <a:srgbClr val="FFFFFF"/>
              </a:highlight>
            </a:endParaRPr>
          </a:p>
          <a:p>
            <a:pPr indent="0" lvl="0" marL="0" rtl="0" algn="just">
              <a:spcBef>
                <a:spcPts val="640"/>
              </a:spcBef>
              <a:spcAft>
                <a:spcPts val="0"/>
              </a:spcAft>
              <a:buClr>
                <a:schemeClr val="dk1"/>
              </a:buClr>
              <a:buSzPts val="1100"/>
              <a:buFont typeface="Arial"/>
              <a:buNone/>
            </a:pPr>
            <a:r>
              <a:rPr lang="en-US" sz="2150">
                <a:solidFill>
                  <a:srgbClr val="666666"/>
                </a:solidFill>
                <a:highlight>
                  <a:srgbClr val="FFFFFF"/>
                </a:highlight>
              </a:rPr>
              <a:t>Lock readLock = rdwLock.readLock();</a:t>
            </a:r>
            <a:endParaRPr sz="2150">
              <a:solidFill>
                <a:srgbClr val="666666"/>
              </a:solidFill>
              <a:highlight>
                <a:srgbClr val="FFFFFF"/>
              </a:highlight>
            </a:endParaRPr>
          </a:p>
          <a:p>
            <a:pPr indent="0" lvl="0" marL="0" rtl="0" algn="just">
              <a:spcBef>
                <a:spcPts val="640"/>
              </a:spcBef>
              <a:spcAft>
                <a:spcPts val="0"/>
              </a:spcAft>
              <a:buClr>
                <a:schemeClr val="dk1"/>
              </a:buClr>
              <a:buSzPts val="1100"/>
              <a:buFont typeface="Arial"/>
              <a:buNone/>
            </a:pPr>
            <a:r>
              <a:rPr lang="en-US" sz="2150">
                <a:solidFill>
                  <a:srgbClr val="666666"/>
                </a:solidFill>
                <a:highlight>
                  <a:srgbClr val="FFFFFF"/>
                </a:highlight>
              </a:rPr>
              <a:t>Lock writeLock = rdwLock.writeLock();</a:t>
            </a:r>
            <a:endParaRPr sz="2150">
              <a:solidFill>
                <a:srgbClr val="666666"/>
              </a:solidFill>
              <a:highlight>
                <a:srgbClr val="FFFFFF"/>
              </a:highlight>
            </a:endParaRPr>
          </a:p>
          <a:p>
            <a:pPr indent="0" lvl="0" marL="0" rtl="0" algn="just">
              <a:spcBef>
                <a:spcPts val="640"/>
              </a:spcBef>
              <a:spcAft>
                <a:spcPts val="0"/>
              </a:spcAft>
              <a:buClr>
                <a:schemeClr val="dk1"/>
              </a:buClr>
              <a:buSzPts val="1100"/>
              <a:buFont typeface="Arial"/>
              <a:buNone/>
            </a:pPr>
            <a:r>
              <a:t/>
            </a:r>
            <a:endParaRPr sz="2150">
              <a:solidFill>
                <a:srgbClr val="666666"/>
              </a:solidFill>
              <a:highlight>
                <a:srgbClr val="FFFFFF"/>
              </a:highlight>
            </a:endParaRPr>
          </a:p>
          <a:p>
            <a:pPr indent="0" lvl="0" marL="0" rtl="0" algn="just">
              <a:spcBef>
                <a:spcPts val="640"/>
              </a:spcBef>
              <a:spcAft>
                <a:spcPts val="0"/>
              </a:spcAft>
              <a:buClr>
                <a:schemeClr val="dk1"/>
              </a:buClr>
              <a:buSzPts val="1100"/>
              <a:buFont typeface="Arial"/>
              <a:buNone/>
            </a:pPr>
            <a:r>
              <a:t/>
            </a:r>
            <a:endParaRPr sz="2150">
              <a:solidFill>
                <a:srgbClr val="666666"/>
              </a:solidFill>
              <a:highlight>
                <a:srgbClr val="FFFFFF"/>
              </a:highlight>
            </a:endParaRPr>
          </a:p>
          <a:p>
            <a:pPr indent="0" lvl="0" marL="0" rtl="0" algn="just">
              <a:spcBef>
                <a:spcPts val="640"/>
              </a:spcBef>
              <a:spcAft>
                <a:spcPts val="0"/>
              </a:spcAft>
              <a:buNone/>
            </a:pPr>
            <a:r>
              <a:rPr lang="en-US" sz="2150">
                <a:solidFill>
                  <a:srgbClr val="666666"/>
                </a:solidFill>
                <a:highlight>
                  <a:srgbClr val="FFFFFF"/>
                </a:highlight>
              </a:rPr>
              <a:t> </a:t>
            </a:r>
            <a:endParaRPr sz="2150">
              <a:solidFill>
                <a:srgbClr val="666666"/>
              </a:solidFill>
              <a:highlight>
                <a:srgbClr val="FFFFFF"/>
              </a:high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65"/>
          <p:cNvSpPr/>
          <p:nvPr/>
        </p:nvSpPr>
        <p:spPr>
          <a:xfrm>
            <a:off x="0" y="150950"/>
            <a:ext cx="4191000" cy="37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ReadLock, WriteLock</a:t>
            </a:r>
            <a:endParaRPr b="1" sz="2800">
              <a:solidFill>
                <a:schemeClr val="dk1"/>
              </a:solidFill>
              <a:latin typeface="Calibri"/>
              <a:ea typeface="Calibri"/>
              <a:cs typeface="Calibri"/>
              <a:sym typeface="Calibri"/>
            </a:endParaRPr>
          </a:p>
        </p:txBody>
      </p:sp>
      <p:sp>
        <p:nvSpPr>
          <p:cNvPr id="420" name="Google Shape;420;p65"/>
          <p:cNvSpPr txBox="1"/>
          <p:nvPr>
            <p:ph idx="1" type="subTitle"/>
          </p:nvPr>
        </p:nvSpPr>
        <p:spPr>
          <a:xfrm>
            <a:off x="0" y="523200"/>
            <a:ext cx="9144000" cy="48876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t/>
            </a:r>
            <a:endParaRPr sz="2700">
              <a:solidFill>
                <a:srgbClr val="666666"/>
              </a:solidFill>
              <a:highlight>
                <a:srgbClr val="FFFFFF"/>
              </a:highlight>
              <a:latin typeface="Arial"/>
              <a:ea typeface="Arial"/>
              <a:cs typeface="Arial"/>
              <a:sym typeface="Arial"/>
            </a:endParaRPr>
          </a:p>
          <a:p>
            <a:pPr indent="0" lvl="0" marL="0" rtl="0" algn="just">
              <a:spcBef>
                <a:spcPts val="0"/>
              </a:spcBef>
              <a:spcAft>
                <a:spcPts val="0"/>
              </a:spcAft>
              <a:buClr>
                <a:schemeClr val="dk1"/>
              </a:buClr>
              <a:buSzPts val="1100"/>
              <a:buFont typeface="Arial"/>
              <a:buNone/>
            </a:pPr>
            <a:r>
              <a:rPr lang="en-US" sz="2700">
                <a:solidFill>
                  <a:srgbClr val="666666"/>
                </a:solidFill>
                <a:highlight>
                  <a:schemeClr val="lt1"/>
                </a:highlight>
              </a:rPr>
              <a:t>Now readLock or WriteLock can be used </a:t>
            </a:r>
            <a:endParaRPr sz="2700">
              <a:solidFill>
                <a:srgbClr val="666666"/>
              </a:solidFill>
              <a:highlight>
                <a:schemeClr val="lt1"/>
              </a:highlight>
            </a:endParaRPr>
          </a:p>
          <a:p>
            <a:pPr indent="0" lvl="0" marL="0" rtl="0" algn="just">
              <a:spcBef>
                <a:spcPts val="0"/>
              </a:spcBef>
              <a:spcAft>
                <a:spcPts val="0"/>
              </a:spcAft>
              <a:buClr>
                <a:schemeClr val="dk1"/>
              </a:buClr>
              <a:buSzPts val="1100"/>
              <a:buFont typeface="Arial"/>
              <a:buNone/>
            </a:pPr>
            <a:r>
              <a:rPr lang="en-US" sz="2700">
                <a:solidFill>
                  <a:srgbClr val="666666"/>
                </a:solidFill>
                <a:highlight>
                  <a:schemeClr val="lt1"/>
                </a:highlight>
              </a:rPr>
              <a:t>readLock.lock();</a:t>
            </a:r>
            <a:endParaRPr sz="2700">
              <a:solidFill>
                <a:srgbClr val="666666"/>
              </a:solidFill>
              <a:highlight>
                <a:srgbClr val="FFFFFF"/>
              </a:highlight>
              <a:latin typeface="Arial"/>
              <a:ea typeface="Arial"/>
              <a:cs typeface="Arial"/>
              <a:sym typeface="Arial"/>
            </a:endParaRPr>
          </a:p>
          <a:p>
            <a:pPr indent="0" lvl="0" marL="0" rtl="0" algn="l">
              <a:spcBef>
                <a:spcPts val="640"/>
              </a:spcBef>
              <a:spcAft>
                <a:spcPts val="0"/>
              </a:spcAft>
              <a:buNone/>
            </a:pPr>
            <a:r>
              <a:rPr lang="en-US" sz="2700">
                <a:solidFill>
                  <a:srgbClr val="666666"/>
                </a:solidFill>
                <a:highlight>
                  <a:srgbClr val="FFFFFF"/>
                </a:highlight>
                <a:latin typeface="Arial"/>
                <a:ea typeface="Arial"/>
                <a:cs typeface="Arial"/>
                <a:sym typeface="Arial"/>
              </a:rPr>
              <a:t>try {</a:t>
            </a:r>
            <a:endParaRPr sz="2700">
              <a:solidFill>
                <a:srgbClr val="666666"/>
              </a:solidFill>
              <a:highlight>
                <a:srgbClr val="FFFFFF"/>
              </a:highlight>
              <a:latin typeface="Arial"/>
              <a:ea typeface="Arial"/>
              <a:cs typeface="Arial"/>
              <a:sym typeface="Arial"/>
            </a:endParaRPr>
          </a:p>
          <a:p>
            <a:pPr indent="0" lvl="0" marL="0" rtl="0" algn="l">
              <a:spcBef>
                <a:spcPts val="640"/>
              </a:spcBef>
              <a:spcAft>
                <a:spcPts val="0"/>
              </a:spcAft>
              <a:buNone/>
            </a:pPr>
            <a:r>
              <a:rPr lang="en-US" sz="2700">
                <a:solidFill>
                  <a:srgbClr val="666666"/>
                </a:solidFill>
                <a:highlight>
                  <a:srgbClr val="FFFFFF"/>
                </a:highlight>
                <a:latin typeface="Arial"/>
                <a:ea typeface="Arial"/>
                <a:cs typeface="Arial"/>
                <a:sym typeface="Arial"/>
              </a:rPr>
              <a:t>    // reading data from the Collection or data structure</a:t>
            </a:r>
            <a:endParaRPr sz="2700">
              <a:solidFill>
                <a:srgbClr val="666666"/>
              </a:solidFill>
              <a:highlight>
                <a:srgbClr val="FFFFFF"/>
              </a:highlight>
              <a:latin typeface="Arial"/>
              <a:ea typeface="Arial"/>
              <a:cs typeface="Arial"/>
              <a:sym typeface="Arial"/>
            </a:endParaRPr>
          </a:p>
          <a:p>
            <a:pPr indent="0" lvl="0" marL="0" rtl="0" algn="l">
              <a:spcBef>
                <a:spcPts val="640"/>
              </a:spcBef>
              <a:spcAft>
                <a:spcPts val="0"/>
              </a:spcAft>
              <a:buNone/>
            </a:pPr>
            <a:r>
              <a:rPr lang="en-US" sz="2700">
                <a:solidFill>
                  <a:srgbClr val="666666"/>
                </a:solidFill>
                <a:highlight>
                  <a:srgbClr val="FFFFFF"/>
                </a:highlight>
                <a:latin typeface="Arial"/>
                <a:ea typeface="Arial"/>
                <a:cs typeface="Arial"/>
                <a:sym typeface="Arial"/>
              </a:rPr>
              <a:t>} finally {</a:t>
            </a:r>
            <a:endParaRPr sz="2700">
              <a:solidFill>
                <a:srgbClr val="666666"/>
              </a:solidFill>
              <a:highlight>
                <a:srgbClr val="FFFFFF"/>
              </a:highlight>
              <a:latin typeface="Arial"/>
              <a:ea typeface="Arial"/>
              <a:cs typeface="Arial"/>
              <a:sym typeface="Arial"/>
            </a:endParaRPr>
          </a:p>
          <a:p>
            <a:pPr indent="0" lvl="0" marL="0" rtl="0" algn="l">
              <a:spcBef>
                <a:spcPts val="640"/>
              </a:spcBef>
              <a:spcAft>
                <a:spcPts val="0"/>
              </a:spcAft>
              <a:buNone/>
            </a:pPr>
            <a:r>
              <a:rPr lang="en-US" sz="2700">
                <a:solidFill>
                  <a:srgbClr val="666666"/>
                </a:solidFill>
                <a:highlight>
                  <a:srgbClr val="FFFFFF"/>
                </a:highlight>
                <a:latin typeface="Arial"/>
                <a:ea typeface="Arial"/>
                <a:cs typeface="Arial"/>
                <a:sym typeface="Arial"/>
              </a:rPr>
              <a:t> </a:t>
            </a:r>
            <a:endParaRPr sz="2700">
              <a:solidFill>
                <a:srgbClr val="666666"/>
              </a:solidFill>
              <a:highlight>
                <a:srgbClr val="FFFFFF"/>
              </a:highlight>
              <a:latin typeface="Arial"/>
              <a:ea typeface="Arial"/>
              <a:cs typeface="Arial"/>
              <a:sym typeface="Arial"/>
            </a:endParaRPr>
          </a:p>
          <a:p>
            <a:pPr indent="0" lvl="0" marL="0" rtl="0" algn="l">
              <a:spcBef>
                <a:spcPts val="640"/>
              </a:spcBef>
              <a:spcAft>
                <a:spcPts val="0"/>
              </a:spcAft>
              <a:buNone/>
            </a:pPr>
            <a:r>
              <a:rPr lang="en-US" sz="2700">
                <a:solidFill>
                  <a:srgbClr val="666666"/>
                </a:solidFill>
                <a:highlight>
                  <a:srgbClr val="FFFFFF"/>
                </a:highlight>
                <a:latin typeface="Arial"/>
                <a:ea typeface="Arial"/>
                <a:cs typeface="Arial"/>
                <a:sym typeface="Arial"/>
              </a:rPr>
              <a:t>    readLock.unlock();</a:t>
            </a:r>
            <a:endParaRPr sz="2700">
              <a:solidFill>
                <a:srgbClr val="666666"/>
              </a:solidFill>
              <a:highlight>
                <a:srgbClr val="FFFFFF"/>
              </a:highlight>
              <a:latin typeface="Arial"/>
              <a:ea typeface="Arial"/>
              <a:cs typeface="Arial"/>
              <a:sym typeface="Arial"/>
            </a:endParaRPr>
          </a:p>
          <a:p>
            <a:pPr indent="0" lvl="0" marL="0" rtl="0" algn="l">
              <a:spcBef>
                <a:spcPts val="640"/>
              </a:spcBef>
              <a:spcAft>
                <a:spcPts val="0"/>
              </a:spcAft>
              <a:buNone/>
            </a:pPr>
            <a:r>
              <a:rPr lang="en-US" sz="2700">
                <a:solidFill>
                  <a:srgbClr val="666666"/>
                </a:solidFill>
                <a:highlight>
                  <a:srgbClr val="FFFFFF"/>
                </a:highlight>
                <a:latin typeface="Arial"/>
                <a:ea typeface="Arial"/>
                <a:cs typeface="Arial"/>
                <a:sym typeface="Arial"/>
              </a:rPr>
              <a:t>}</a:t>
            </a:r>
            <a:endParaRPr sz="2700">
              <a:solidFill>
                <a:srgbClr val="666666"/>
              </a:solidFill>
              <a:highlight>
                <a:srgbClr val="FFFFFF"/>
              </a:highlight>
              <a:latin typeface="Arial"/>
              <a:ea typeface="Arial"/>
              <a:cs typeface="Arial"/>
              <a:sym typeface="Arial"/>
            </a:endParaRPr>
          </a:p>
          <a:p>
            <a:pPr indent="0" lvl="0" marL="0" rtl="0" algn="l">
              <a:spcBef>
                <a:spcPts val="640"/>
              </a:spcBef>
              <a:spcAft>
                <a:spcPts val="0"/>
              </a:spcAft>
              <a:buNone/>
            </a:pPr>
            <a:r>
              <a:t/>
            </a:r>
            <a:endParaRPr sz="2700">
              <a:solidFill>
                <a:srgbClr val="666666"/>
              </a:solidFill>
              <a:highlight>
                <a:srgbClr val="FFFFFF"/>
              </a:highlight>
              <a:latin typeface="Arial"/>
              <a:ea typeface="Arial"/>
              <a:cs typeface="Arial"/>
              <a:sym typeface="Arial"/>
            </a:endParaRPr>
          </a:p>
          <a:p>
            <a:pPr indent="0" lvl="0" marL="0" rtl="0" algn="l">
              <a:spcBef>
                <a:spcPts val="640"/>
              </a:spcBef>
              <a:spcAft>
                <a:spcPts val="0"/>
              </a:spcAft>
              <a:buNone/>
            </a:pPr>
            <a:r>
              <a:t/>
            </a:r>
            <a:endParaRPr sz="2700">
              <a:solidFill>
                <a:srgbClr val="666666"/>
              </a:solidFill>
              <a:highlight>
                <a:srgbClr val="FFFFFF"/>
              </a:highlight>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sp>
        <p:nvSpPr>
          <p:cNvPr id="425" name="Google Shape;425;p66"/>
          <p:cNvSpPr/>
          <p:nvPr/>
        </p:nvSpPr>
        <p:spPr>
          <a:xfrm>
            <a:off x="0" y="150950"/>
            <a:ext cx="4392300" cy="569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Thread Dump Analyzer Tool</a:t>
            </a:r>
            <a:endParaRPr b="1" sz="2800">
              <a:solidFill>
                <a:schemeClr val="dk1"/>
              </a:solidFill>
              <a:latin typeface="Calibri"/>
              <a:ea typeface="Calibri"/>
              <a:cs typeface="Calibri"/>
              <a:sym typeface="Calibri"/>
            </a:endParaRPr>
          </a:p>
        </p:txBody>
      </p:sp>
      <p:sp>
        <p:nvSpPr>
          <p:cNvPr id="426" name="Google Shape;426;p66"/>
          <p:cNvSpPr txBox="1"/>
          <p:nvPr>
            <p:ph idx="1" type="subTitle"/>
          </p:nvPr>
        </p:nvSpPr>
        <p:spPr>
          <a:xfrm>
            <a:off x="0" y="719900"/>
            <a:ext cx="9144000" cy="613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3200"/>
              <a:buNone/>
            </a:pPr>
            <a:r>
              <a:rPr lang="en-US"/>
              <a:t>Tool used to analyze dumps of Thread. Generally used for debugging purpose.</a:t>
            </a:r>
            <a:endParaRPr/>
          </a:p>
          <a:p>
            <a:pPr indent="0" lvl="0" marL="0" rtl="0" algn="l">
              <a:spcBef>
                <a:spcPts val="640"/>
              </a:spcBef>
              <a:spcAft>
                <a:spcPts val="0"/>
              </a:spcAft>
              <a:buClr>
                <a:srgbClr val="888888"/>
              </a:buClr>
              <a:buSzPts val="3200"/>
              <a:buNone/>
            </a:pPr>
            <a:r>
              <a:t/>
            </a:r>
            <a:endParaRPr/>
          </a:p>
          <a:p>
            <a:pPr indent="0" lvl="0" marL="0" rtl="0" algn="l">
              <a:spcBef>
                <a:spcPts val="640"/>
              </a:spcBef>
              <a:spcAft>
                <a:spcPts val="0"/>
              </a:spcAft>
              <a:buClr>
                <a:srgbClr val="888888"/>
              </a:buClr>
              <a:buSzPts val="3200"/>
              <a:buNone/>
            </a:pPr>
            <a:r>
              <a:rPr lang="en-US"/>
              <a:t>Debugging java Application using Eclipse IDE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p67"/>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433" name="Google Shape;433;p67"/>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434" name="Google Shape;434;p6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18"/>
          <p:cNvSpPr txBox="1"/>
          <p:nvPr>
            <p:ph idx="1" type="subTitle"/>
          </p:nvPr>
        </p:nvSpPr>
        <p:spPr>
          <a:xfrm>
            <a:off x="0" y="194100"/>
            <a:ext cx="9144000" cy="66639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544"/>
              </a:spcBef>
              <a:spcAft>
                <a:spcPts val="0"/>
              </a:spcAft>
              <a:buClr>
                <a:srgbClr val="888888"/>
              </a:buClr>
              <a:buSzPts val="2720"/>
              <a:buNone/>
            </a:pPr>
            <a:r>
              <a:rPr b="1" lang="en-US" sz="2720">
                <a:solidFill>
                  <a:srgbClr val="FF0000"/>
                </a:solidFill>
              </a:rPr>
              <a:t>Multithreading Real life example</a:t>
            </a:r>
            <a:endParaRPr b="1" sz="2720">
              <a:solidFill>
                <a:srgbClr val="FF0000"/>
              </a:solidFill>
            </a:endParaRPr>
          </a:p>
          <a:p>
            <a:pPr indent="0" lvl="0" marL="0" rtl="0" algn="just">
              <a:lnSpc>
                <a:spcPct val="80000"/>
              </a:lnSpc>
              <a:spcBef>
                <a:spcPts val="544"/>
              </a:spcBef>
              <a:spcAft>
                <a:spcPts val="0"/>
              </a:spcAft>
              <a:buClr>
                <a:srgbClr val="888888"/>
              </a:buClr>
              <a:buSzPts val="2720"/>
              <a:buNone/>
            </a:pPr>
            <a:r>
              <a:rPr lang="en-US" sz="2720"/>
              <a:t>As a person you may be reading something, sametime watching TV, sametime eating some snacks...this is what multi threading means.</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rPr lang="en-US" sz="2720"/>
              <a:t>So, the advantage of Multiple activities can be performed at a time.</a:t>
            </a:r>
            <a:endParaRPr sz="27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19"/>
          <p:cNvSpPr txBox="1"/>
          <p:nvPr>
            <p:ph idx="1" type="subTitle"/>
          </p:nvPr>
        </p:nvSpPr>
        <p:spPr>
          <a:xfrm>
            <a:off x="0" y="152400"/>
            <a:ext cx="9144000" cy="660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544"/>
              </a:spcBef>
              <a:spcAft>
                <a:spcPts val="0"/>
              </a:spcAft>
              <a:buClr>
                <a:srgbClr val="888888"/>
              </a:buClr>
              <a:buSzPts val="2720"/>
              <a:buNone/>
            </a:pPr>
            <a:r>
              <a:rPr b="1" lang="en-US" sz="2720">
                <a:solidFill>
                  <a:srgbClr val="FF0000"/>
                </a:solidFill>
              </a:rPr>
              <a:t>Multithreading Real life example</a:t>
            </a:r>
            <a:endParaRPr b="1" sz="2720"/>
          </a:p>
        </p:txBody>
      </p:sp>
      <p:pic>
        <p:nvPicPr>
          <p:cNvPr id="121" name="Google Shape;121;p19"/>
          <p:cNvPicPr preferRelativeResize="0"/>
          <p:nvPr/>
        </p:nvPicPr>
        <p:blipFill>
          <a:blip r:embed="rId4">
            <a:alphaModFix/>
          </a:blip>
          <a:stretch>
            <a:fillRect/>
          </a:stretch>
        </p:blipFill>
        <p:spPr>
          <a:xfrm>
            <a:off x="152400" y="812700"/>
            <a:ext cx="8839201" cy="52787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20"/>
          <p:cNvSpPr/>
          <p:nvPr/>
        </p:nvSpPr>
        <p:spPr>
          <a:xfrm>
            <a:off x="1219200" y="1371600"/>
            <a:ext cx="1600200" cy="1066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0000"/>
                </a:solidFill>
                <a:latin typeface="Calibri"/>
                <a:ea typeface="Calibri"/>
                <a:cs typeface="Calibri"/>
                <a:sym typeface="Calibri"/>
              </a:rPr>
              <a:t>Code</a:t>
            </a:r>
            <a:r>
              <a:rPr b="0" i="0" lang="en-US" sz="1800" u="none" cap="none" strike="noStrike">
                <a:solidFill>
                  <a:schemeClr val="lt1"/>
                </a:solidFill>
                <a:latin typeface="Calibri"/>
                <a:ea typeface="Calibri"/>
                <a:cs typeface="Calibri"/>
                <a:sym typeface="Calibri"/>
              </a:rPr>
              <a:t>(code under execution)</a:t>
            </a:r>
            <a:endParaRPr b="0" i="0" sz="1800" u="none" cap="none" strike="noStrike">
              <a:solidFill>
                <a:schemeClr val="lt1"/>
              </a:solidFill>
              <a:latin typeface="Calibri"/>
              <a:ea typeface="Calibri"/>
              <a:cs typeface="Calibri"/>
              <a:sym typeface="Calibri"/>
            </a:endParaRPr>
          </a:p>
        </p:txBody>
      </p:sp>
      <p:sp>
        <p:nvSpPr>
          <p:cNvPr id="127" name="Google Shape;127;p20"/>
          <p:cNvSpPr/>
          <p:nvPr/>
        </p:nvSpPr>
        <p:spPr>
          <a:xfrm>
            <a:off x="1219200" y="4572000"/>
            <a:ext cx="1600200" cy="1066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0000"/>
                </a:solidFill>
                <a:latin typeface="Calibri"/>
                <a:ea typeface="Calibri"/>
                <a:cs typeface="Calibri"/>
                <a:sym typeface="Calibri"/>
              </a:rPr>
              <a:t>Heap</a:t>
            </a:r>
            <a:r>
              <a:rPr b="0" i="0" lang="en-US" sz="1800" u="none" cap="none" strike="noStrike">
                <a:solidFill>
                  <a:schemeClr val="lt1"/>
                </a:solidFill>
                <a:latin typeface="Calibri"/>
                <a:ea typeface="Calibri"/>
                <a:cs typeface="Calibri"/>
                <a:sym typeface="Calibri"/>
              </a:rPr>
              <a:t>(dynamic memory allocation)</a:t>
            </a:r>
            <a:endParaRPr b="0" i="0" sz="1800" u="none" cap="none" strike="noStrike">
              <a:solidFill>
                <a:schemeClr val="lt1"/>
              </a:solidFill>
              <a:latin typeface="Calibri"/>
              <a:ea typeface="Calibri"/>
              <a:cs typeface="Calibri"/>
              <a:sym typeface="Calibri"/>
            </a:endParaRPr>
          </a:p>
        </p:txBody>
      </p:sp>
      <p:sp>
        <p:nvSpPr>
          <p:cNvPr id="128" name="Google Shape;128;p20"/>
          <p:cNvSpPr/>
          <p:nvPr/>
        </p:nvSpPr>
        <p:spPr>
          <a:xfrm>
            <a:off x="1219200" y="3505200"/>
            <a:ext cx="1600200" cy="1066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0000"/>
                </a:solidFill>
                <a:latin typeface="Calibri"/>
                <a:ea typeface="Calibri"/>
                <a:cs typeface="Calibri"/>
                <a:sym typeface="Calibri"/>
              </a:rPr>
              <a:t>Stack</a:t>
            </a:r>
            <a:r>
              <a:rPr b="0" i="0" lang="en-US" sz="1800" u="none" cap="none" strike="noStrike">
                <a:solidFill>
                  <a:schemeClr val="lt1"/>
                </a:solidFill>
                <a:latin typeface="Calibri"/>
                <a:ea typeface="Calibri"/>
                <a:cs typeface="Calibri"/>
                <a:sym typeface="Calibri"/>
              </a:rPr>
              <a:t>(for method invocation)</a:t>
            </a:r>
            <a:endParaRPr b="0" i="0" sz="1800" u="none" cap="none" strike="noStrike">
              <a:solidFill>
                <a:schemeClr val="lt1"/>
              </a:solidFill>
              <a:latin typeface="Calibri"/>
              <a:ea typeface="Calibri"/>
              <a:cs typeface="Calibri"/>
              <a:sym typeface="Calibri"/>
            </a:endParaRPr>
          </a:p>
        </p:txBody>
      </p:sp>
      <p:sp>
        <p:nvSpPr>
          <p:cNvPr id="129" name="Google Shape;129;p20"/>
          <p:cNvSpPr/>
          <p:nvPr/>
        </p:nvSpPr>
        <p:spPr>
          <a:xfrm>
            <a:off x="1219200" y="2438400"/>
            <a:ext cx="1600200" cy="1066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0000"/>
                </a:solidFill>
                <a:latin typeface="Calibri"/>
                <a:ea typeface="Calibri"/>
                <a:cs typeface="Calibri"/>
                <a:sym typeface="Calibri"/>
              </a:rPr>
              <a:t>Data</a:t>
            </a:r>
            <a:r>
              <a:rPr b="0" i="0" lang="en-US" sz="1800" u="none" cap="none" strike="noStrike">
                <a:solidFill>
                  <a:schemeClr val="lt1"/>
                </a:solidFill>
                <a:latin typeface="Calibri"/>
                <a:ea typeface="Calibri"/>
                <a:cs typeface="Calibri"/>
                <a:sym typeface="Calibri"/>
              </a:rPr>
              <a:t>(to store static data)</a:t>
            </a:r>
            <a:endParaRPr b="0" i="0" sz="1800" u="none" cap="none" strike="noStrike">
              <a:solidFill>
                <a:schemeClr val="lt1"/>
              </a:solidFill>
              <a:latin typeface="Calibri"/>
              <a:ea typeface="Calibri"/>
              <a:cs typeface="Calibri"/>
              <a:sym typeface="Calibri"/>
            </a:endParaRPr>
          </a:p>
        </p:txBody>
      </p:sp>
      <p:sp>
        <p:nvSpPr>
          <p:cNvPr id="130" name="Google Shape;130;p20"/>
          <p:cNvSpPr/>
          <p:nvPr/>
        </p:nvSpPr>
        <p:spPr>
          <a:xfrm>
            <a:off x="4724400" y="1371600"/>
            <a:ext cx="1600200" cy="1066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Stack</a:t>
            </a:r>
            <a:endParaRPr b="0" i="0" sz="1800" u="none" cap="none" strike="noStrike">
              <a:solidFill>
                <a:schemeClr val="lt1"/>
              </a:solidFill>
              <a:latin typeface="Calibri"/>
              <a:ea typeface="Calibri"/>
              <a:cs typeface="Calibri"/>
              <a:sym typeface="Calibri"/>
            </a:endParaRPr>
          </a:p>
        </p:txBody>
      </p:sp>
      <p:sp>
        <p:nvSpPr>
          <p:cNvPr id="131" name="Google Shape;131;p20"/>
          <p:cNvSpPr/>
          <p:nvPr/>
        </p:nvSpPr>
        <p:spPr>
          <a:xfrm>
            <a:off x="4724400" y="2438400"/>
            <a:ext cx="1600200" cy="1066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Heap</a:t>
            </a:r>
            <a:endParaRPr b="0" i="0" sz="1800" u="none" cap="none" strike="noStrike">
              <a:solidFill>
                <a:schemeClr val="lt1"/>
              </a:solidFill>
              <a:latin typeface="Calibri"/>
              <a:ea typeface="Calibri"/>
              <a:cs typeface="Calibri"/>
              <a:sym typeface="Calibri"/>
            </a:endParaRPr>
          </a:p>
        </p:txBody>
      </p:sp>
      <p:sp>
        <p:nvSpPr>
          <p:cNvPr id="132" name="Google Shape;132;p20"/>
          <p:cNvSpPr txBox="1"/>
          <p:nvPr/>
        </p:nvSpPr>
        <p:spPr>
          <a:xfrm>
            <a:off x="609600" y="5791200"/>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FF0000"/>
                </a:solidFill>
                <a:latin typeface="Calibri"/>
                <a:ea typeface="Calibri"/>
                <a:cs typeface="Calibri"/>
                <a:sym typeface="Calibri"/>
              </a:rPr>
              <a:t>Snapshot of Running Process</a:t>
            </a:r>
            <a:endParaRPr sz="1800">
              <a:solidFill>
                <a:srgbClr val="FF0000"/>
              </a:solidFill>
              <a:latin typeface="Calibri"/>
              <a:ea typeface="Calibri"/>
              <a:cs typeface="Calibri"/>
              <a:sym typeface="Calibri"/>
            </a:endParaRPr>
          </a:p>
        </p:txBody>
      </p:sp>
      <p:sp>
        <p:nvSpPr>
          <p:cNvPr id="133" name="Google Shape;133;p20"/>
          <p:cNvSpPr txBox="1"/>
          <p:nvPr/>
        </p:nvSpPr>
        <p:spPr>
          <a:xfrm>
            <a:off x="4114800" y="3733800"/>
            <a:ext cx="3124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Snapshot of Running Thread</a:t>
            </a:r>
            <a:endParaRPr sz="1800">
              <a:solidFill>
                <a:srgbClr val="FF0000"/>
              </a:solidFill>
              <a:latin typeface="Calibri"/>
              <a:ea typeface="Calibri"/>
              <a:cs typeface="Calibri"/>
              <a:sym typeface="Calibri"/>
            </a:endParaRPr>
          </a:p>
        </p:txBody>
      </p:sp>
      <p:sp>
        <p:nvSpPr>
          <p:cNvPr id="134" name="Google Shape;134;p20"/>
          <p:cNvSpPr/>
          <p:nvPr/>
        </p:nvSpPr>
        <p:spPr>
          <a:xfrm>
            <a:off x="1219200" y="4267200"/>
            <a:ext cx="1676400" cy="228600"/>
          </a:xfrm>
          <a:prstGeom prst="rect">
            <a:avLst/>
          </a:prstGeom>
          <a:solidFill>
            <a:schemeClr val="accen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20"/>
          <p:cNvSpPr txBox="1"/>
          <p:nvPr/>
        </p:nvSpPr>
        <p:spPr>
          <a:xfrm>
            <a:off x="381000" y="325000"/>
            <a:ext cx="6858000" cy="527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700">
                <a:solidFill>
                  <a:srgbClr val="FF0000"/>
                </a:solidFill>
                <a:latin typeface="Calibri"/>
                <a:ea typeface="Calibri"/>
                <a:cs typeface="Calibri"/>
                <a:sym typeface="Calibri"/>
              </a:rPr>
              <a:t>2. </a:t>
            </a:r>
            <a:r>
              <a:rPr b="1" lang="en-US" sz="2700">
                <a:solidFill>
                  <a:srgbClr val="FF0000"/>
                </a:solidFill>
                <a:latin typeface="Calibri"/>
                <a:ea typeface="Calibri"/>
                <a:cs typeface="Calibri"/>
                <a:sym typeface="Calibri"/>
              </a:rPr>
              <a:t>Running Process &amp; Thread </a:t>
            </a:r>
            <a:r>
              <a:rPr b="1" lang="en-US" sz="2700">
                <a:solidFill>
                  <a:srgbClr val="FF0000"/>
                </a:solidFill>
                <a:latin typeface="Calibri"/>
                <a:ea typeface="Calibri"/>
                <a:cs typeface="Calibri"/>
                <a:sym typeface="Calibri"/>
              </a:rPr>
              <a:t>Memory Snapshot</a:t>
            </a:r>
            <a:endParaRPr b="1" sz="2700">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1"/>
          <p:cNvSpPr txBox="1"/>
          <p:nvPr>
            <p:ph idx="1" type="subTitle"/>
          </p:nvPr>
        </p:nvSpPr>
        <p:spPr>
          <a:xfrm>
            <a:off x="0" y="-179425"/>
            <a:ext cx="9144000" cy="6692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480"/>
              <a:buNone/>
            </a:pPr>
            <a:r>
              <a:t/>
            </a:r>
            <a:endParaRPr sz="2480"/>
          </a:p>
          <a:p>
            <a:pPr indent="0" lvl="0" marL="0" rtl="0" algn="just">
              <a:lnSpc>
                <a:spcPct val="80000"/>
              </a:lnSpc>
              <a:spcBef>
                <a:spcPts val="0"/>
              </a:spcBef>
              <a:spcAft>
                <a:spcPts val="0"/>
              </a:spcAft>
              <a:buClr>
                <a:srgbClr val="888888"/>
              </a:buClr>
              <a:buSzPts val="2480"/>
              <a:buNone/>
            </a:pPr>
            <a:r>
              <a:t/>
            </a:r>
            <a:endParaRPr b="1" sz="2480">
              <a:solidFill>
                <a:srgbClr val="FF0000"/>
              </a:solidFill>
            </a:endParaRPr>
          </a:p>
          <a:p>
            <a:pPr indent="0" lvl="0" marL="0" rtl="0" algn="just">
              <a:lnSpc>
                <a:spcPct val="80000"/>
              </a:lnSpc>
              <a:spcBef>
                <a:spcPts val="0"/>
              </a:spcBef>
              <a:spcAft>
                <a:spcPts val="0"/>
              </a:spcAft>
              <a:buClr>
                <a:srgbClr val="888888"/>
              </a:buClr>
              <a:buSzPts val="2480"/>
              <a:buNone/>
            </a:pPr>
            <a:r>
              <a:rPr b="1" lang="en-US" sz="2480">
                <a:solidFill>
                  <a:srgbClr val="FF0000"/>
                </a:solidFill>
              </a:rPr>
              <a:t>3.Threads-CPU,I/O cycle</a:t>
            </a:r>
            <a:endParaRPr b="1" sz="2480">
              <a:solidFill>
                <a:srgbClr val="FF0000"/>
              </a:solidFill>
            </a:endParaRPr>
          </a:p>
          <a:p>
            <a:pPr indent="0" lvl="0" marL="0" rtl="0" algn="just">
              <a:lnSpc>
                <a:spcPct val="80000"/>
              </a:lnSpc>
              <a:spcBef>
                <a:spcPts val="0"/>
              </a:spcBef>
              <a:spcAft>
                <a:spcPts val="0"/>
              </a:spcAft>
              <a:buClr>
                <a:srgbClr val="888888"/>
              </a:buClr>
              <a:buSzPts val="2480"/>
              <a:buNone/>
            </a:pPr>
            <a:r>
              <a:t/>
            </a:r>
            <a:endParaRPr sz="2480"/>
          </a:p>
          <a:p>
            <a:pPr indent="0" lvl="0" marL="0" rtl="0" algn="just">
              <a:lnSpc>
                <a:spcPct val="80000"/>
              </a:lnSpc>
              <a:spcBef>
                <a:spcPts val="0"/>
              </a:spcBef>
              <a:spcAft>
                <a:spcPts val="0"/>
              </a:spcAft>
              <a:buClr>
                <a:srgbClr val="888888"/>
              </a:buClr>
              <a:buSzPts val="2480"/>
              <a:buNone/>
            </a:pPr>
            <a:r>
              <a:rPr lang="en-US" sz="2480"/>
              <a:t>Hence a Thread consumes less memory and starts faster, compared to a Process.</a:t>
            </a:r>
            <a:endParaRPr/>
          </a:p>
          <a:p>
            <a:pPr indent="0" lvl="0" marL="0" rtl="0" algn="just">
              <a:lnSpc>
                <a:spcPct val="80000"/>
              </a:lnSpc>
              <a:spcBef>
                <a:spcPts val="496"/>
              </a:spcBef>
              <a:spcAft>
                <a:spcPts val="0"/>
              </a:spcAft>
              <a:buClr>
                <a:srgbClr val="888888"/>
              </a:buClr>
              <a:buSzPts val="2480"/>
              <a:buNone/>
            </a:pPr>
            <a:r>
              <a:t/>
            </a:r>
            <a:endParaRPr sz="2480"/>
          </a:p>
          <a:p>
            <a:pPr indent="0" lvl="0" marL="0" rtl="0" algn="just">
              <a:lnSpc>
                <a:spcPct val="80000"/>
              </a:lnSpc>
              <a:spcBef>
                <a:spcPts val="496"/>
              </a:spcBef>
              <a:spcAft>
                <a:spcPts val="0"/>
              </a:spcAft>
              <a:buClr>
                <a:srgbClr val="888888"/>
              </a:buClr>
              <a:buSzPts val="2480"/>
              <a:buNone/>
            </a:pPr>
            <a:r>
              <a:rPr lang="en-US" sz="2480"/>
              <a:t>A process under execution has two cycles.</a:t>
            </a:r>
            <a:endParaRPr/>
          </a:p>
          <a:p>
            <a:pPr indent="0" lvl="0" marL="0" rtl="0" algn="just">
              <a:lnSpc>
                <a:spcPct val="80000"/>
              </a:lnSpc>
              <a:spcBef>
                <a:spcPts val="496"/>
              </a:spcBef>
              <a:spcAft>
                <a:spcPts val="0"/>
              </a:spcAft>
              <a:buClr>
                <a:srgbClr val="888888"/>
              </a:buClr>
              <a:buSzPts val="2480"/>
              <a:buNone/>
            </a:pPr>
            <a:r>
              <a:rPr lang="en-US" sz="2480"/>
              <a:t>CPU Cycle</a:t>
            </a:r>
            <a:endParaRPr/>
          </a:p>
          <a:p>
            <a:pPr indent="0" lvl="0" marL="0" rtl="0" algn="just">
              <a:lnSpc>
                <a:spcPct val="80000"/>
              </a:lnSpc>
              <a:spcBef>
                <a:spcPts val="496"/>
              </a:spcBef>
              <a:spcAft>
                <a:spcPts val="0"/>
              </a:spcAft>
              <a:buClr>
                <a:srgbClr val="888888"/>
              </a:buClr>
              <a:buSzPts val="2480"/>
              <a:buNone/>
            </a:pPr>
            <a:r>
              <a:rPr lang="en-US" sz="2480"/>
              <a:t>I/O Cycle</a:t>
            </a:r>
            <a:endParaRPr/>
          </a:p>
          <a:p>
            <a:pPr indent="0" lvl="0" marL="0" rtl="0" algn="just">
              <a:lnSpc>
                <a:spcPct val="80000"/>
              </a:lnSpc>
              <a:spcBef>
                <a:spcPts val="496"/>
              </a:spcBef>
              <a:spcAft>
                <a:spcPts val="0"/>
              </a:spcAft>
              <a:buClr>
                <a:srgbClr val="888888"/>
              </a:buClr>
              <a:buSzPts val="2480"/>
              <a:buNone/>
            </a:pPr>
            <a:r>
              <a:t/>
            </a:r>
            <a:endParaRPr sz="2480"/>
          </a:p>
          <a:p>
            <a:pPr indent="0" lvl="0" marL="0" rtl="0" algn="just">
              <a:lnSpc>
                <a:spcPct val="80000"/>
              </a:lnSpc>
              <a:spcBef>
                <a:spcPts val="496"/>
              </a:spcBef>
              <a:spcAft>
                <a:spcPts val="0"/>
              </a:spcAft>
              <a:buClr>
                <a:srgbClr val="888888"/>
              </a:buClr>
              <a:buSzPts val="2480"/>
              <a:buNone/>
            </a:pPr>
            <a:r>
              <a:rPr lang="en-US" sz="2480"/>
              <a:t>One more advantages of Thread over Process, is </a:t>
            </a:r>
            <a:r>
              <a:rPr lang="en-US" sz="2480">
                <a:solidFill>
                  <a:srgbClr val="FF0000"/>
                </a:solidFill>
              </a:rPr>
              <a:t>Threads use CPU more effectively, compared to Processes</a:t>
            </a:r>
            <a:r>
              <a:rPr lang="en-US" sz="2480"/>
              <a:t>. When one thread performs I/O, another thread can be busy with CPU. And hence, Effective usage of CPU Time.</a:t>
            </a:r>
            <a:endParaRPr/>
          </a:p>
          <a:p>
            <a:pPr indent="0" lvl="0" marL="0" rtl="0" algn="just">
              <a:lnSpc>
                <a:spcPct val="80000"/>
              </a:lnSpc>
              <a:spcBef>
                <a:spcPts val="496"/>
              </a:spcBef>
              <a:spcAft>
                <a:spcPts val="0"/>
              </a:spcAft>
              <a:buClr>
                <a:srgbClr val="888888"/>
              </a:buClr>
              <a:buSzPts val="2480"/>
              <a:buNone/>
            </a:pPr>
            <a:r>
              <a:t/>
            </a:r>
            <a:endParaRPr sz="2480"/>
          </a:p>
          <a:p>
            <a:pPr indent="0" lvl="0" marL="0" rtl="0" algn="just">
              <a:lnSpc>
                <a:spcPct val="80000"/>
              </a:lnSpc>
              <a:spcBef>
                <a:spcPts val="496"/>
              </a:spcBef>
              <a:spcAft>
                <a:spcPts val="0"/>
              </a:spcAft>
              <a:buClr>
                <a:srgbClr val="888888"/>
              </a:buClr>
              <a:buSzPts val="2480"/>
              <a:buNone/>
            </a:pPr>
            <a:r>
              <a:t/>
            </a:r>
            <a:endParaRPr sz="248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