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83c65547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883c655478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4e797b8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84e797b8a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799cbc41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7799cbc418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799cbc4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7799cbc41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4fe0939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84fe09398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4e797b8a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84e797b8a6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54e47da5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254e47da5c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54e47da5c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54e47da5c1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ee67ed4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2ee67ed48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83c65547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883c655478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2ee67ed48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2ee67ed48a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578c4ffd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2578c4ffd5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58209f26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58209f266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78c4ffd5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2578c4ffd5d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578c4ffd5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2578c4ffd5d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84e797b8a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84e797b8a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83c65547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883c655478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84e797b8a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84e797b8a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83c65547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883c655478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7799cbc41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7799cbc418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799cbc41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7799cbc418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883c65547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883c655478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72535e70d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72535e70d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2535e70d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72535e70d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72535e70d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72535e70d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72535e70d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72535e70db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72535e70d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72535e70db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8d0a6bbc8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8d0a6bbc87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89f7416f3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g89f7416f3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89f7416f32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bf2cd8b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8bf2cd8b0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hyperlink" Target="http://way2java.com/collections/interface-comparato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hyperlink" Target="http://docs.oracle.com/javase/6/docs/api/java/util/WeakHashMap.html" TargetMode="External"/><Relationship Id="rId5" Type="http://schemas.openxmlformats.org/officeDocument/2006/relationships/hyperlink" Target="http://docs.oracle.com/javase/6/docs/api/java/util/Map.html" TargetMode="External"/><Relationship Id="rId6" Type="http://schemas.openxmlformats.org/officeDocument/2006/relationships/hyperlink" Target="http://docs.oracle.com/javase/6/docs/api/java/util/HashMap.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hyperlink" Target="https://docs.oracle.com/javase/8/docs/api/java/util/function/Predicate.html" TargetMode="External"/><Relationship Id="rId5"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solidFill>
                  <a:srgbClr val="FF0000"/>
                </a:solidFill>
              </a:rPr>
              <a:t>Collections</a:t>
            </a:r>
            <a:br>
              <a:rPr b="1" lang="en-US">
                <a:solidFill>
                  <a:srgbClr val="FF0000"/>
                </a:solidFill>
              </a:rPr>
            </a:br>
            <a:r>
              <a:rPr b="1" lang="en-US">
                <a:solidFill>
                  <a:srgbClr val="FF0000"/>
                </a:solidFill>
              </a:rPr>
              <a:t>(Data Structures in java)</a:t>
            </a:r>
            <a:endParaRPr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22"/>
          <p:cNvSpPr txBox="1"/>
          <p:nvPr>
            <p:ph idx="1" type="subTitle"/>
          </p:nvPr>
        </p:nvSpPr>
        <p:spPr>
          <a:xfrm>
            <a:off x="0" y="301450"/>
            <a:ext cx="9144000" cy="6556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b="1" lang="en-US">
                <a:solidFill>
                  <a:srgbClr val="FF0000"/>
                </a:solidFill>
              </a:rPr>
              <a:t>6. </a:t>
            </a:r>
            <a:r>
              <a:rPr b="1" lang="en-US">
                <a:solidFill>
                  <a:srgbClr val="FF0000"/>
                </a:solidFill>
              </a:rPr>
              <a:t>Difference between ArrayList and LinkedList</a:t>
            </a:r>
            <a:endParaRPr b="1">
              <a:solidFill>
                <a:srgbClr val="FF0000"/>
              </a:solidFill>
            </a:endParaRPr>
          </a:p>
          <a:p>
            <a:pPr indent="0" lvl="0" marL="0" rtl="0" algn="just">
              <a:spcBef>
                <a:spcPts val="640"/>
              </a:spcBef>
              <a:spcAft>
                <a:spcPts val="0"/>
              </a:spcAft>
              <a:buClr>
                <a:srgbClr val="888888"/>
              </a:buClr>
              <a:buSzPts val="3200"/>
              <a:buNone/>
            </a:pPr>
            <a:r>
              <a:rPr lang="en-US"/>
              <a:t>An ArrayList is internally implemented based on traditional arrays. Hence accessing an element is fast, but deletion/growing/shrinking is slower.</a:t>
            </a:r>
            <a:endParaRPr/>
          </a:p>
          <a:p>
            <a:pPr indent="0" lvl="0" marL="0" rtl="0" algn="just">
              <a:spcBef>
                <a:spcPts val="640"/>
              </a:spcBef>
              <a:spcAft>
                <a:spcPts val="0"/>
              </a:spcAft>
              <a:buClr>
                <a:srgbClr val="888888"/>
              </a:buClr>
              <a:buSzPts val="3200"/>
              <a:buNone/>
            </a:pPr>
            <a:r>
              <a:t/>
            </a:r>
            <a:endParaRPr/>
          </a:p>
          <a:p>
            <a:pPr indent="0" lvl="0" marL="0" rtl="0" algn="just">
              <a:spcBef>
                <a:spcPts val="640"/>
              </a:spcBef>
              <a:spcAft>
                <a:spcPts val="0"/>
              </a:spcAft>
              <a:buClr>
                <a:srgbClr val="888888"/>
              </a:buClr>
              <a:buSzPts val="3200"/>
              <a:buNone/>
            </a:pPr>
            <a:r>
              <a:rPr lang="en-US"/>
              <a:t>A LinkedList is internally implemented based on traditional linked list. Hence deletion/addition/growing/shrinking is faster, but accessing an element is slower.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23"/>
          <p:cNvSpPr txBox="1"/>
          <p:nvPr>
            <p:ph idx="1" type="subTitle"/>
          </p:nvPr>
        </p:nvSpPr>
        <p:spPr>
          <a:xfrm>
            <a:off x="0" y="226100"/>
            <a:ext cx="9144000" cy="6631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b="1" lang="en-US">
                <a:solidFill>
                  <a:srgbClr val="FF0000"/>
                </a:solidFill>
              </a:rPr>
              <a:t>7. P</a:t>
            </a:r>
            <a:r>
              <a:rPr b="1" lang="en-US">
                <a:solidFill>
                  <a:srgbClr val="FF0000"/>
                </a:solidFill>
              </a:rPr>
              <a:t>urpose of Collections class</a:t>
            </a:r>
            <a:endParaRPr/>
          </a:p>
          <a:p>
            <a:pPr indent="0" lvl="0" marL="0" rtl="0" algn="just">
              <a:spcBef>
                <a:spcPts val="640"/>
              </a:spcBef>
              <a:spcAft>
                <a:spcPts val="0"/>
              </a:spcAft>
              <a:buClr>
                <a:srgbClr val="888888"/>
              </a:buClr>
              <a:buSzPts val="3200"/>
              <a:buNone/>
            </a:pPr>
            <a:r>
              <a:rPr lang="en-US"/>
              <a:t>Collections class in java.util provides static utility methods to perform manipulations(like reversing, shuffling, searching, min, max, synchronized, frequency, etc…) on any Collection, such as ArrayList, LinkedList, HastSet, etc…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4"/>
          <p:cNvSpPr txBox="1"/>
          <p:nvPr>
            <p:ph idx="1" type="subTitle"/>
          </p:nvPr>
        </p:nvSpPr>
        <p:spPr>
          <a:xfrm>
            <a:off x="0" y="226100"/>
            <a:ext cx="9144000" cy="66321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2960"/>
              <a:buNone/>
            </a:pPr>
            <a:r>
              <a:rPr b="1" lang="en-US" sz="2960">
                <a:solidFill>
                  <a:srgbClr val="FF0000"/>
                </a:solidFill>
              </a:rPr>
              <a:t>8. </a:t>
            </a:r>
            <a:r>
              <a:rPr b="1" lang="en-US" sz="2960">
                <a:solidFill>
                  <a:srgbClr val="FF0000"/>
                </a:solidFill>
              </a:rPr>
              <a:t>Set characteristics</a:t>
            </a:r>
            <a:endParaRPr/>
          </a:p>
          <a:p>
            <a:pPr indent="0" lvl="0" marL="0" rtl="0" algn="just">
              <a:lnSpc>
                <a:spcPct val="90000"/>
              </a:lnSpc>
              <a:spcBef>
                <a:spcPts val="592"/>
              </a:spcBef>
              <a:spcAft>
                <a:spcPts val="0"/>
              </a:spcAft>
              <a:buClr>
                <a:srgbClr val="888888"/>
              </a:buClr>
              <a:buSzPts val="2960"/>
              <a:buNone/>
            </a:pPr>
            <a:r>
              <a:rPr lang="en-US" sz="2960"/>
              <a:t>A Set does not store duplicate objects</a:t>
            </a:r>
            <a:endParaRPr/>
          </a:p>
          <a:p>
            <a:pPr indent="0" lvl="0" marL="0" rtl="0" algn="just">
              <a:lnSpc>
                <a:spcPct val="90000"/>
              </a:lnSpc>
              <a:spcBef>
                <a:spcPts val="592"/>
              </a:spcBef>
              <a:spcAft>
                <a:spcPts val="0"/>
              </a:spcAft>
              <a:buClr>
                <a:srgbClr val="888888"/>
              </a:buClr>
              <a:buSzPts val="2960"/>
              <a:buNone/>
            </a:pPr>
            <a:r>
              <a:rPr lang="en-US" sz="2960"/>
              <a:t>Does not maintain insertion order</a:t>
            </a:r>
            <a:endParaRPr/>
          </a:p>
          <a:p>
            <a:pPr indent="0" lvl="0" marL="0" rtl="0" algn="just">
              <a:lnSpc>
                <a:spcPct val="90000"/>
              </a:lnSpc>
              <a:spcBef>
                <a:spcPts val="592"/>
              </a:spcBef>
              <a:spcAft>
                <a:spcPts val="0"/>
              </a:spcAft>
              <a:buClr>
                <a:srgbClr val="888888"/>
              </a:buClr>
              <a:buSzPts val="2960"/>
              <a:buNone/>
            </a:pPr>
            <a:r>
              <a:rPr lang="en-US" sz="2960"/>
              <a:t>Can be traversed only in one direction, using Iterator</a:t>
            </a:r>
            <a:endParaRPr sz="2960"/>
          </a:p>
          <a:p>
            <a:pPr indent="0" lvl="0" marL="0" rtl="0" algn="just">
              <a:lnSpc>
                <a:spcPct val="90000"/>
              </a:lnSpc>
              <a:spcBef>
                <a:spcPts val="592"/>
              </a:spcBef>
              <a:spcAft>
                <a:spcPts val="0"/>
              </a:spcAft>
              <a:buClr>
                <a:srgbClr val="FF0000"/>
              </a:buClr>
              <a:buSzPts val="2960"/>
              <a:buNone/>
            </a:pPr>
            <a:r>
              <a:rPr b="1" lang="en-US" sz="2960">
                <a:solidFill>
                  <a:srgbClr val="FF0000"/>
                </a:solidFill>
              </a:rPr>
              <a:t>Difference between HashSet and TreeSet</a:t>
            </a:r>
            <a:endParaRPr b="1" sz="2960">
              <a:solidFill>
                <a:srgbClr val="FF0000"/>
              </a:solidFill>
            </a:endParaRPr>
          </a:p>
          <a:p>
            <a:pPr indent="0" lvl="0" marL="0" rtl="0" algn="just">
              <a:lnSpc>
                <a:spcPct val="90000"/>
              </a:lnSpc>
              <a:spcBef>
                <a:spcPts val="592"/>
              </a:spcBef>
              <a:spcAft>
                <a:spcPts val="0"/>
              </a:spcAft>
              <a:buClr>
                <a:srgbClr val="888888"/>
              </a:buClr>
              <a:buSzPts val="2960"/>
              <a:buNone/>
            </a:pPr>
            <a:r>
              <a:rPr lang="en-US" sz="2960"/>
              <a:t>HashSet stores objects by using Hashing techniques, internally. Hence objects are stored in random order based on corresponding Hash value.</a:t>
            </a:r>
            <a:endParaRPr/>
          </a:p>
          <a:p>
            <a:pPr indent="0" lvl="0" marL="0" rtl="0" algn="just">
              <a:lnSpc>
                <a:spcPct val="90000"/>
              </a:lnSpc>
              <a:spcBef>
                <a:spcPts val="592"/>
              </a:spcBef>
              <a:spcAft>
                <a:spcPts val="0"/>
              </a:spcAft>
              <a:buClr>
                <a:srgbClr val="888888"/>
              </a:buClr>
              <a:buSzPts val="2960"/>
              <a:buNone/>
            </a:pPr>
            <a:r>
              <a:rPr lang="en-US" sz="2960"/>
              <a:t>TreeSet stores objects in sorted order, by using Tree based algorithms.</a:t>
            </a:r>
            <a:endParaRPr/>
          </a:p>
          <a:p>
            <a:pPr indent="0" lvl="0" marL="0" rtl="0" algn="just">
              <a:lnSpc>
                <a:spcPct val="90000"/>
              </a:lnSpc>
              <a:spcBef>
                <a:spcPts val="592"/>
              </a:spcBef>
              <a:spcAft>
                <a:spcPts val="0"/>
              </a:spcAft>
              <a:buClr>
                <a:srgbClr val="888888"/>
              </a:buClr>
              <a:buSzPts val="2960"/>
              <a:buNone/>
            </a:pPr>
            <a:r>
              <a:rPr lang="en-US" sz="2960"/>
              <a:t>TreeSet, by default uses natural order for sorting the elements. It is possible to customize sorted order, by using Comparator interface.</a:t>
            </a:r>
            <a:endParaRPr/>
          </a:p>
          <a:p>
            <a:pPr indent="0" lvl="0" marL="0" rtl="0" algn="just">
              <a:lnSpc>
                <a:spcPct val="90000"/>
              </a:lnSpc>
              <a:spcBef>
                <a:spcPts val="592"/>
              </a:spcBef>
              <a:spcAft>
                <a:spcPts val="0"/>
              </a:spcAft>
              <a:buClr>
                <a:srgbClr val="888888"/>
              </a:buClr>
              <a:buSzPts val="2960"/>
              <a:buNone/>
            </a:pPr>
            <a:r>
              <a:t/>
            </a:r>
            <a:endParaRPr sz="296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25"/>
          <p:cNvSpPr txBox="1"/>
          <p:nvPr>
            <p:ph idx="1" type="subTitle"/>
          </p:nvPr>
        </p:nvSpPr>
        <p:spPr>
          <a:xfrm>
            <a:off x="0" y="188400"/>
            <a:ext cx="9144000" cy="6669600"/>
          </a:xfrm>
          <a:prstGeom prst="rect">
            <a:avLst/>
          </a:prstGeom>
          <a:noFill/>
          <a:ln>
            <a:noFill/>
          </a:ln>
        </p:spPr>
        <p:txBody>
          <a:bodyPr anchorCtr="0" anchor="t" bIns="45700" lIns="91425" spcFirstLastPara="1" rIns="91425" wrap="square" tIns="45700">
            <a:noAutofit/>
          </a:bodyPr>
          <a:lstStyle/>
          <a:p>
            <a:pPr indent="0" lvl="0" marL="0" rtl="0" algn="just">
              <a:spcBef>
                <a:spcPts val="640"/>
              </a:spcBef>
              <a:spcAft>
                <a:spcPts val="0"/>
              </a:spcAft>
              <a:buClr>
                <a:srgbClr val="FF0000"/>
              </a:buClr>
              <a:buSzPts val="3200"/>
              <a:buNone/>
            </a:pPr>
            <a:r>
              <a:rPr b="1" lang="en-US">
                <a:solidFill>
                  <a:srgbClr val="FF0000"/>
                </a:solidFill>
              </a:rPr>
              <a:t>Difference between Enumeration and Iterator</a:t>
            </a:r>
            <a:endParaRPr b="1">
              <a:solidFill>
                <a:srgbClr val="FF0000"/>
              </a:solidFill>
            </a:endParaRPr>
          </a:p>
          <a:p>
            <a:pPr indent="0" lvl="0" marL="0" rtl="0" algn="just">
              <a:spcBef>
                <a:spcPts val="640"/>
              </a:spcBef>
              <a:spcAft>
                <a:spcPts val="0"/>
              </a:spcAft>
              <a:buClr>
                <a:srgbClr val="888888"/>
              </a:buClr>
              <a:buSzPts val="3200"/>
              <a:buNone/>
            </a:pPr>
            <a:r>
              <a:rPr lang="en-US"/>
              <a:t>Using Iterator it is possible to traverse thru any Collection, and also allows to set() or remove() an element.</a:t>
            </a:r>
            <a:endParaRPr/>
          </a:p>
          <a:p>
            <a:pPr indent="0" lvl="0" marL="0" rtl="0" algn="just">
              <a:spcBef>
                <a:spcPts val="640"/>
              </a:spcBef>
              <a:spcAft>
                <a:spcPts val="0"/>
              </a:spcAft>
              <a:buClr>
                <a:srgbClr val="888888"/>
              </a:buClr>
              <a:buSzPts val="3200"/>
              <a:buNone/>
            </a:pPr>
            <a:r>
              <a:t/>
            </a:r>
            <a:endParaRPr/>
          </a:p>
          <a:p>
            <a:pPr indent="0" lvl="0" marL="0" rtl="0" algn="just">
              <a:spcBef>
                <a:spcPts val="640"/>
              </a:spcBef>
              <a:spcAft>
                <a:spcPts val="0"/>
              </a:spcAft>
              <a:buClr>
                <a:srgbClr val="888888"/>
              </a:buClr>
              <a:buSzPts val="3200"/>
              <a:buNone/>
            </a:pPr>
            <a:r>
              <a:rPr lang="en-US"/>
              <a:t>Enumeration is Legacy one, used to traverse elements, but cannot be used to add, remove or update an element.</a:t>
            </a:r>
            <a:endParaRPr/>
          </a:p>
          <a:p>
            <a:pPr indent="0" lvl="0" marL="0" rtl="0" algn="just">
              <a:spcBef>
                <a:spcPts val="640"/>
              </a:spcBef>
              <a:spcAft>
                <a:spcPts val="0"/>
              </a:spcAft>
              <a:buClr>
                <a:srgbClr val="888888"/>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6"/>
          <p:cNvSpPr txBox="1"/>
          <p:nvPr>
            <p:ph idx="1" type="subTitle"/>
          </p:nvPr>
        </p:nvSpPr>
        <p:spPr>
          <a:xfrm>
            <a:off x="228600" y="263775"/>
            <a:ext cx="8748300" cy="6403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720"/>
              <a:buNone/>
            </a:pPr>
            <a:r>
              <a:rPr b="1" lang="en-US" sz="2820">
                <a:solidFill>
                  <a:srgbClr val="FF0000"/>
                </a:solidFill>
              </a:rPr>
              <a:t>10. </a:t>
            </a:r>
            <a:r>
              <a:rPr b="1" lang="en-US" sz="2820">
                <a:solidFill>
                  <a:srgbClr val="FF0000"/>
                </a:solidFill>
              </a:rPr>
              <a:t>HashSet and TreeSet Difference</a:t>
            </a:r>
            <a:endParaRPr b="1" sz="3300">
              <a:solidFill>
                <a:srgbClr val="FF0000"/>
              </a:solidFill>
            </a:endParaRPr>
          </a:p>
          <a:p>
            <a:pPr indent="0" lvl="0" marL="0" rtl="0" algn="just">
              <a:lnSpc>
                <a:spcPct val="90000"/>
              </a:lnSpc>
              <a:spcBef>
                <a:spcPts val="544"/>
              </a:spcBef>
              <a:spcAft>
                <a:spcPts val="0"/>
              </a:spcAft>
              <a:buNone/>
            </a:pPr>
            <a:r>
              <a:rPr b="1" lang="en-US" sz="3020"/>
              <a:t>1.</a:t>
            </a:r>
            <a:r>
              <a:rPr b="1" lang="en-US" sz="3020"/>
              <a:t>Ordering :</a:t>
            </a:r>
            <a:r>
              <a:rPr lang="en-US" sz="3020"/>
              <a:t> HashSet stores the object in random order . There is no guarantee that the element we  inserted first in the HashSet  will be printed first in the output . Elements are sorted according to the natural ordering of its elements in TreeSet</a:t>
            </a:r>
            <a:endParaRPr sz="3020"/>
          </a:p>
          <a:p>
            <a:pPr indent="0" lvl="0" marL="457200" rtl="0" algn="just">
              <a:lnSpc>
                <a:spcPct val="90000"/>
              </a:lnSpc>
              <a:spcBef>
                <a:spcPts val="544"/>
              </a:spcBef>
              <a:spcAft>
                <a:spcPts val="0"/>
              </a:spcAft>
              <a:buNone/>
            </a:pPr>
            <a:r>
              <a:t/>
            </a:r>
            <a:endParaRPr b="1" sz="3020"/>
          </a:p>
          <a:p>
            <a:pPr indent="0" lvl="0" marL="0" rtl="0" algn="just">
              <a:lnSpc>
                <a:spcPct val="90000"/>
              </a:lnSpc>
              <a:spcBef>
                <a:spcPts val="544"/>
              </a:spcBef>
              <a:spcAft>
                <a:spcPts val="0"/>
              </a:spcAft>
              <a:buNone/>
            </a:pPr>
            <a:r>
              <a:rPr b="1" lang="en-US" sz="3020"/>
              <a:t>2.</a:t>
            </a:r>
            <a:r>
              <a:rPr b="1" lang="en-US" sz="3020"/>
              <a:t>Null value :</a:t>
            </a:r>
            <a:r>
              <a:rPr lang="en-US" sz="3020"/>
              <a:t>   HashSet can store null object while TreeSet does not allow null object. If one try to store null object in TreeSet object , it will throw Null Pointer Exception.</a:t>
            </a:r>
            <a:endParaRPr sz="3500"/>
          </a:p>
          <a:p>
            <a:pPr indent="0" lvl="0" marL="457200" rtl="0" algn="just">
              <a:lnSpc>
                <a:spcPct val="90000"/>
              </a:lnSpc>
              <a:spcBef>
                <a:spcPts val="544"/>
              </a:spcBef>
              <a:spcAft>
                <a:spcPts val="0"/>
              </a:spcAft>
              <a:buNone/>
            </a:pPr>
            <a:r>
              <a:t/>
            </a:r>
            <a:endParaRPr sz="3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7"/>
          <p:cNvSpPr txBox="1"/>
          <p:nvPr>
            <p:ph idx="1" type="subTitle"/>
          </p:nvPr>
        </p:nvSpPr>
        <p:spPr>
          <a:xfrm>
            <a:off x="228600" y="301450"/>
            <a:ext cx="8748300" cy="6366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720"/>
              <a:buNone/>
            </a:pPr>
            <a:r>
              <a:rPr b="1" lang="en-US" sz="2820">
                <a:solidFill>
                  <a:srgbClr val="FF0000"/>
                </a:solidFill>
              </a:rPr>
              <a:t>10. HashSet and TreeSet Difference</a:t>
            </a:r>
            <a:endParaRPr b="1" sz="3300">
              <a:solidFill>
                <a:srgbClr val="FF0000"/>
              </a:solidFill>
            </a:endParaRPr>
          </a:p>
          <a:p>
            <a:pPr indent="0" lvl="0" marL="0" rtl="0" algn="just">
              <a:lnSpc>
                <a:spcPct val="90000"/>
              </a:lnSpc>
              <a:spcBef>
                <a:spcPts val="544"/>
              </a:spcBef>
              <a:spcAft>
                <a:spcPts val="0"/>
              </a:spcAft>
              <a:buNone/>
            </a:pPr>
            <a:r>
              <a:t/>
            </a:r>
            <a:endParaRPr sz="3500"/>
          </a:p>
          <a:p>
            <a:pPr indent="0" lvl="0" marL="0" rtl="0" algn="just">
              <a:lnSpc>
                <a:spcPct val="90000"/>
              </a:lnSpc>
              <a:spcBef>
                <a:spcPts val="544"/>
              </a:spcBef>
              <a:spcAft>
                <a:spcPts val="0"/>
              </a:spcAft>
              <a:buNone/>
            </a:pPr>
            <a:r>
              <a:rPr b="1" lang="en-US" sz="3020"/>
              <a:t>3.</a:t>
            </a:r>
            <a:r>
              <a:rPr b="1" lang="en-US" sz="3020"/>
              <a:t>Performance :</a:t>
            </a:r>
            <a:r>
              <a:rPr lang="en-US" sz="3020"/>
              <a:t> HashSet take constant time performance for the basic operations like add, remove contains and  size.While TreeSet guarantees log(n) time cost for the basic operations (add,remove,contains).</a:t>
            </a:r>
            <a:endParaRPr sz="3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28"/>
          <p:cNvSpPr txBox="1"/>
          <p:nvPr>
            <p:ph idx="1" type="subTitle"/>
          </p:nvPr>
        </p:nvSpPr>
        <p:spPr>
          <a:xfrm>
            <a:off x="167475" y="226100"/>
            <a:ext cx="8790300" cy="58029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960"/>
              <a:buNone/>
            </a:pPr>
            <a:r>
              <a:rPr b="1" lang="en-US" sz="2960">
                <a:solidFill>
                  <a:srgbClr val="FF0000"/>
                </a:solidFill>
              </a:rPr>
              <a:t>HashSet and TreeSet Difference</a:t>
            </a:r>
            <a:endParaRPr b="1">
              <a:solidFill>
                <a:srgbClr val="FF0000"/>
              </a:solidFill>
            </a:endParaRPr>
          </a:p>
          <a:p>
            <a:pPr indent="0" lvl="0" marL="0" rtl="0" algn="just">
              <a:lnSpc>
                <a:spcPct val="90000"/>
              </a:lnSpc>
              <a:spcBef>
                <a:spcPts val="592"/>
              </a:spcBef>
              <a:spcAft>
                <a:spcPts val="0"/>
              </a:spcAft>
              <a:buClr>
                <a:srgbClr val="888888"/>
              </a:buClr>
              <a:buSzPts val="2960"/>
              <a:buNone/>
            </a:pPr>
            <a:r>
              <a:rPr b="1" lang="en-US" sz="3060"/>
              <a:t>4. Functionality :</a:t>
            </a:r>
            <a:r>
              <a:rPr lang="en-US" sz="3060"/>
              <a:t>    TreeSet is rich in functionality as compare to HashSet. Functions like pollFirst(), pollLast(),first(),last() ,ceiling(),lower() etc. makes TreeSet easier to use than HashSet. </a:t>
            </a:r>
            <a:br>
              <a:rPr lang="en-US" sz="3060"/>
            </a:br>
            <a:br>
              <a:rPr lang="en-US" sz="3060"/>
            </a:br>
            <a:r>
              <a:rPr lang="en-US" sz="3060"/>
              <a:t> </a:t>
            </a:r>
            <a:endParaRPr sz="3060"/>
          </a:p>
          <a:p>
            <a:pPr indent="0" lvl="0" marL="0" rtl="0" algn="just">
              <a:lnSpc>
                <a:spcPct val="90000"/>
              </a:lnSpc>
              <a:spcBef>
                <a:spcPts val="592"/>
              </a:spcBef>
              <a:spcAft>
                <a:spcPts val="0"/>
              </a:spcAft>
              <a:buClr>
                <a:srgbClr val="888888"/>
              </a:buClr>
              <a:buSzPts val="2960"/>
              <a:buNone/>
            </a:pPr>
            <a:r>
              <a:rPr b="1" lang="en-US" sz="3060"/>
              <a:t>5. Comparison :</a:t>
            </a:r>
            <a:r>
              <a:rPr lang="en-US" sz="3060"/>
              <a:t> HashSet uses equals() method for comparison in java while TreeSet uses compareTo() method for maintaining ordering .</a:t>
            </a:r>
            <a:endParaRPr sz="3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29"/>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b="1" lang="en-US">
                <a:solidFill>
                  <a:srgbClr val="FF0000"/>
                </a:solidFill>
              </a:rPr>
              <a:t>11. </a:t>
            </a:r>
            <a:r>
              <a:rPr b="1" lang="en-US">
                <a:solidFill>
                  <a:srgbClr val="FF0000"/>
                </a:solidFill>
              </a:rPr>
              <a:t>java.util.Map</a:t>
            </a:r>
            <a:endParaRPr b="1">
              <a:solidFill>
                <a:srgbClr val="FF0000"/>
              </a:solidFill>
            </a:endParaRPr>
          </a:p>
          <a:p>
            <a:pPr indent="0" lvl="0" marL="0" rtl="0" algn="just">
              <a:spcBef>
                <a:spcPts val="640"/>
              </a:spcBef>
              <a:spcAft>
                <a:spcPts val="0"/>
              </a:spcAft>
              <a:buClr>
                <a:srgbClr val="888888"/>
              </a:buClr>
              <a:buSzPts val="3200"/>
              <a:buNone/>
            </a:pPr>
            <a:r>
              <a:rPr lang="en-US"/>
              <a:t>A Map is used to store </a:t>
            </a:r>
            <a:r>
              <a:rPr b="1" lang="en-US"/>
              <a:t>Key, Value </a:t>
            </a:r>
            <a:r>
              <a:rPr lang="en-US"/>
              <a:t>pairs, unlike List or Set. Here Both Key and Value elements can be objects. </a:t>
            </a:r>
            <a:endParaRPr/>
          </a:p>
          <a:p>
            <a:pPr indent="0" lvl="0" marL="0" rtl="0" algn="just">
              <a:spcBef>
                <a:spcPts val="640"/>
              </a:spcBef>
              <a:spcAft>
                <a:spcPts val="0"/>
              </a:spcAft>
              <a:buClr>
                <a:srgbClr val="888888"/>
              </a:buClr>
              <a:buSzPts val="3200"/>
              <a:buNone/>
            </a:pPr>
            <a:r>
              <a:rPr lang="en-US"/>
              <a:t>There are three implementations of Map, they are </a:t>
            </a:r>
            <a:r>
              <a:rPr b="1" lang="en-US"/>
              <a:t>HashMap</a:t>
            </a:r>
            <a:r>
              <a:rPr lang="en-US"/>
              <a:t>, </a:t>
            </a:r>
            <a:r>
              <a:rPr b="1" lang="en-US"/>
              <a:t>TreeMap</a:t>
            </a:r>
            <a:r>
              <a:rPr lang="en-US"/>
              <a:t> and LinkedHashMap.</a:t>
            </a:r>
            <a:endParaRPr/>
          </a:p>
          <a:p>
            <a:pPr indent="0" lvl="0" marL="0" rtl="0" algn="just">
              <a:spcBef>
                <a:spcPts val="640"/>
              </a:spcBef>
              <a:spcAft>
                <a:spcPts val="0"/>
              </a:spcAft>
              <a:buClr>
                <a:srgbClr val="888888"/>
              </a:buClr>
              <a:buSzPts val="3200"/>
              <a:buNone/>
            </a:pPr>
            <a:r>
              <a:t/>
            </a:r>
            <a:endParaRPr/>
          </a:p>
          <a:p>
            <a:pPr indent="0" lvl="0" marL="0" rtl="0" algn="just">
              <a:spcBef>
                <a:spcPts val="640"/>
              </a:spcBef>
              <a:spcAft>
                <a:spcPts val="0"/>
              </a:spcAft>
              <a:buClr>
                <a:srgbClr val="888888"/>
              </a:buClr>
              <a:buSzPts val="3200"/>
              <a:buNone/>
            </a:pPr>
            <a:r>
              <a:rPr lang="en-US"/>
              <a:t>In HashMap elements are stored based on hash value of Key object. (HashMap can be used for Caching purpose)</a:t>
            </a:r>
            <a:endParaRPr/>
          </a:p>
          <a:p>
            <a:pPr indent="0" lvl="0" marL="0" rtl="0" algn="just">
              <a:spcBef>
                <a:spcPts val="640"/>
              </a:spcBef>
              <a:spcAft>
                <a:spcPts val="0"/>
              </a:spcAft>
              <a:buClr>
                <a:srgbClr val="888888"/>
              </a:buClr>
              <a:buSzPts val="3200"/>
              <a:buNone/>
            </a:pPr>
            <a:r>
              <a:rPr lang="en-US"/>
              <a:t>In TreeMap elements are stored in sorted order of Key </a:t>
            </a:r>
            <a:endParaRPr/>
          </a:p>
          <a:p>
            <a:pPr indent="0" lvl="0" marL="0" rtl="0" algn="just">
              <a:spcBef>
                <a:spcPts val="640"/>
              </a:spcBef>
              <a:spcAft>
                <a:spcPts val="0"/>
              </a:spcAft>
              <a:buClr>
                <a:srgbClr val="888888"/>
              </a:buClr>
              <a:buSzPts val="3200"/>
              <a:buNone/>
            </a:pPr>
            <a:r>
              <a:rPr lang="en-US"/>
              <a:t>object.</a:t>
            </a:r>
            <a:endParaRPr/>
          </a:p>
          <a:p>
            <a:pPr indent="0" lvl="0" marL="0" rtl="0" algn="just">
              <a:spcBef>
                <a:spcPts val="640"/>
              </a:spcBef>
              <a:spcAft>
                <a:spcPts val="0"/>
              </a:spcAft>
              <a:buClr>
                <a:srgbClr val="888888"/>
              </a:buClr>
              <a:buSzPts val="3200"/>
              <a:buNone/>
            </a:pPr>
            <a:r>
              <a:rPr lang="en-US"/>
              <a:t>LinkedHashMap will iterate in the order in which the entries were put into the map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30"/>
          <p:cNvSpPr txBox="1"/>
          <p:nvPr>
            <p:ph idx="1" type="subTitle"/>
          </p:nvPr>
        </p:nvSpPr>
        <p:spPr>
          <a:xfrm>
            <a:off x="166550" y="268175"/>
            <a:ext cx="8734500" cy="6059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960"/>
              <a:buNone/>
            </a:pPr>
            <a:r>
              <a:rPr b="1" lang="en-US" sz="2960">
                <a:solidFill>
                  <a:srgbClr val="FF0000"/>
                </a:solidFill>
              </a:rPr>
              <a:t>12. </a:t>
            </a:r>
            <a:r>
              <a:rPr b="1" lang="en-US" sz="2960">
                <a:solidFill>
                  <a:srgbClr val="FF0000"/>
                </a:solidFill>
              </a:rPr>
              <a:t>HashMap &amp; TreeMap: Differences</a:t>
            </a:r>
            <a:endParaRPr>
              <a:solidFill>
                <a:srgbClr val="FF0000"/>
              </a:solidFill>
            </a:endParaRPr>
          </a:p>
          <a:p>
            <a:pPr indent="-539750" lvl="0" marL="514350" rtl="0" algn="just">
              <a:lnSpc>
                <a:spcPct val="80000"/>
              </a:lnSpc>
              <a:spcBef>
                <a:spcPts val="592"/>
              </a:spcBef>
              <a:spcAft>
                <a:spcPts val="0"/>
              </a:spcAft>
              <a:buClr>
                <a:srgbClr val="888888"/>
              </a:buClr>
              <a:buSzPts val="3360"/>
              <a:buFont typeface="Calibri"/>
              <a:buAutoNum type="arabicPeriod"/>
            </a:pPr>
            <a:r>
              <a:rPr lang="en-US" sz="3359"/>
              <a:t>HashMap returns unordered values. TreeMap returns the elements in ascending order (known as natural order) of keys by default. TreeMap order can be customized using </a:t>
            </a:r>
            <a:r>
              <a:rPr lang="en-US" sz="3359" u="sng">
                <a:solidFill>
                  <a:schemeClr val="hlink"/>
                </a:solidFill>
                <a:hlinkClick r:id="rId4"/>
              </a:rPr>
              <a:t>Comparator</a:t>
            </a:r>
            <a:r>
              <a:rPr lang="en-US" sz="3359"/>
              <a:t> .</a:t>
            </a:r>
            <a:endParaRPr sz="3600"/>
          </a:p>
          <a:p>
            <a:pPr indent="-539750" lvl="0" marL="514350" rtl="0" algn="just">
              <a:lnSpc>
                <a:spcPct val="80000"/>
              </a:lnSpc>
              <a:spcBef>
                <a:spcPts val="592"/>
              </a:spcBef>
              <a:spcAft>
                <a:spcPts val="0"/>
              </a:spcAft>
              <a:buClr>
                <a:srgbClr val="888888"/>
              </a:buClr>
              <a:buSzPts val="3360"/>
              <a:buFont typeface="Calibri"/>
              <a:buAutoNum type="arabicPeriod"/>
            </a:pPr>
            <a:r>
              <a:rPr lang="en-US" sz="3359"/>
              <a:t>The performance of HashMap is higher than TreeMap because TreeMap requires minimum execution of two method calls to create a tree structure and to print the elements in natural order.</a:t>
            </a:r>
            <a:endParaRPr sz="3600"/>
          </a:p>
          <a:p>
            <a:pPr indent="-539750" lvl="0" marL="514350" rtl="0" algn="just">
              <a:lnSpc>
                <a:spcPct val="80000"/>
              </a:lnSpc>
              <a:spcBef>
                <a:spcPts val="592"/>
              </a:spcBef>
              <a:spcAft>
                <a:spcPts val="0"/>
              </a:spcAft>
              <a:buClr>
                <a:srgbClr val="888888"/>
              </a:buClr>
              <a:buSzPts val="3360"/>
              <a:buFont typeface="Calibri"/>
              <a:buAutoNum type="arabicPeriod"/>
            </a:pPr>
            <a:r>
              <a:rPr lang="en-US" sz="3359"/>
              <a:t>When duplicate key elements are put for HashMap and TreeMap, values are overwritten.</a:t>
            </a:r>
            <a:endParaRPr sz="3359"/>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31"/>
          <p:cNvSpPr/>
          <p:nvPr/>
        </p:nvSpPr>
        <p:spPr>
          <a:xfrm>
            <a:off x="3733800" y="914400"/>
            <a:ext cx="685800" cy="6096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23</a:t>
            </a:r>
            <a:endParaRPr sz="1800">
              <a:solidFill>
                <a:schemeClr val="lt1"/>
              </a:solidFill>
              <a:latin typeface="Calibri"/>
              <a:ea typeface="Calibri"/>
              <a:cs typeface="Calibri"/>
              <a:sym typeface="Calibri"/>
            </a:endParaRPr>
          </a:p>
        </p:txBody>
      </p:sp>
      <p:sp>
        <p:nvSpPr>
          <p:cNvPr id="236" name="Google Shape;236;p31"/>
          <p:cNvSpPr/>
          <p:nvPr/>
        </p:nvSpPr>
        <p:spPr>
          <a:xfrm>
            <a:off x="2895600" y="1905000"/>
            <a:ext cx="685800" cy="6096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12</a:t>
            </a:r>
            <a:endParaRPr sz="1800">
              <a:solidFill>
                <a:schemeClr val="lt1"/>
              </a:solidFill>
              <a:latin typeface="Calibri"/>
              <a:ea typeface="Calibri"/>
              <a:cs typeface="Calibri"/>
              <a:sym typeface="Calibri"/>
            </a:endParaRPr>
          </a:p>
        </p:txBody>
      </p:sp>
      <p:cxnSp>
        <p:nvCxnSpPr>
          <p:cNvPr id="237" name="Google Shape;237;p31"/>
          <p:cNvCxnSpPr>
            <a:stCxn id="235" idx="3"/>
            <a:endCxn id="236" idx="7"/>
          </p:cNvCxnSpPr>
          <p:nvPr/>
        </p:nvCxnSpPr>
        <p:spPr>
          <a:xfrm flipH="1">
            <a:off x="3480833" y="1434726"/>
            <a:ext cx="353400" cy="559500"/>
          </a:xfrm>
          <a:prstGeom prst="straightConnector1">
            <a:avLst/>
          </a:prstGeom>
          <a:noFill/>
          <a:ln cap="flat" cmpd="sng" w="9525">
            <a:solidFill>
              <a:srgbClr val="4A7DBA"/>
            </a:solidFill>
            <a:prstDash val="solid"/>
            <a:round/>
            <a:headEnd len="sm" w="sm" type="none"/>
            <a:tailEnd len="med" w="med" type="stealth"/>
          </a:ln>
        </p:spPr>
      </p:cxnSp>
      <p:sp>
        <p:nvSpPr>
          <p:cNvPr id="238" name="Google Shape;238;p31"/>
          <p:cNvSpPr/>
          <p:nvPr/>
        </p:nvSpPr>
        <p:spPr>
          <a:xfrm>
            <a:off x="2209800" y="2971800"/>
            <a:ext cx="685800" cy="6096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6</a:t>
            </a:r>
            <a:endParaRPr sz="1800">
              <a:solidFill>
                <a:schemeClr val="lt1"/>
              </a:solidFill>
              <a:latin typeface="Calibri"/>
              <a:ea typeface="Calibri"/>
              <a:cs typeface="Calibri"/>
              <a:sym typeface="Calibri"/>
            </a:endParaRPr>
          </a:p>
        </p:txBody>
      </p:sp>
      <p:cxnSp>
        <p:nvCxnSpPr>
          <p:cNvPr id="239" name="Google Shape;239;p31"/>
          <p:cNvCxnSpPr>
            <a:stCxn id="236" idx="3"/>
            <a:endCxn id="238" idx="0"/>
          </p:cNvCxnSpPr>
          <p:nvPr/>
        </p:nvCxnSpPr>
        <p:spPr>
          <a:xfrm flipH="1">
            <a:off x="2552633" y="2425326"/>
            <a:ext cx="443400" cy="546600"/>
          </a:xfrm>
          <a:prstGeom prst="straightConnector1">
            <a:avLst/>
          </a:prstGeom>
          <a:noFill/>
          <a:ln cap="flat" cmpd="sng" w="9525">
            <a:solidFill>
              <a:srgbClr val="4A7DBA"/>
            </a:solidFill>
            <a:prstDash val="solid"/>
            <a:round/>
            <a:headEnd len="sm" w="sm" type="none"/>
            <a:tailEnd len="med" w="med" type="stealth"/>
          </a:ln>
        </p:spPr>
      </p:cxnSp>
      <p:sp>
        <p:nvSpPr>
          <p:cNvPr id="240" name="Google Shape;240;p31"/>
          <p:cNvSpPr/>
          <p:nvPr/>
        </p:nvSpPr>
        <p:spPr>
          <a:xfrm>
            <a:off x="3429000" y="2971800"/>
            <a:ext cx="685800" cy="6096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15</a:t>
            </a:r>
            <a:endParaRPr sz="1800">
              <a:solidFill>
                <a:schemeClr val="lt1"/>
              </a:solidFill>
              <a:latin typeface="Calibri"/>
              <a:ea typeface="Calibri"/>
              <a:cs typeface="Calibri"/>
              <a:sym typeface="Calibri"/>
            </a:endParaRPr>
          </a:p>
        </p:txBody>
      </p:sp>
      <p:cxnSp>
        <p:nvCxnSpPr>
          <p:cNvPr id="241" name="Google Shape;241;p31"/>
          <p:cNvCxnSpPr>
            <a:stCxn id="236" idx="5"/>
            <a:endCxn id="240" idx="0"/>
          </p:cNvCxnSpPr>
          <p:nvPr/>
        </p:nvCxnSpPr>
        <p:spPr>
          <a:xfrm>
            <a:off x="3480967" y="2425326"/>
            <a:ext cx="291000" cy="546600"/>
          </a:xfrm>
          <a:prstGeom prst="straightConnector1">
            <a:avLst/>
          </a:prstGeom>
          <a:noFill/>
          <a:ln cap="flat" cmpd="sng" w="9525">
            <a:solidFill>
              <a:srgbClr val="4A7DBA"/>
            </a:solidFill>
            <a:prstDash val="solid"/>
            <a:round/>
            <a:headEnd len="sm" w="sm" type="none"/>
            <a:tailEnd len="med" w="med" type="stealth"/>
          </a:ln>
        </p:spPr>
      </p:cxnSp>
      <p:sp>
        <p:nvSpPr>
          <p:cNvPr id="242" name="Google Shape;242;p31"/>
          <p:cNvSpPr/>
          <p:nvPr/>
        </p:nvSpPr>
        <p:spPr>
          <a:xfrm>
            <a:off x="4495800" y="1905000"/>
            <a:ext cx="685800" cy="6096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42</a:t>
            </a:r>
            <a:endParaRPr sz="1800">
              <a:solidFill>
                <a:schemeClr val="lt1"/>
              </a:solidFill>
              <a:latin typeface="Calibri"/>
              <a:ea typeface="Calibri"/>
              <a:cs typeface="Calibri"/>
              <a:sym typeface="Calibri"/>
            </a:endParaRPr>
          </a:p>
        </p:txBody>
      </p:sp>
      <p:cxnSp>
        <p:nvCxnSpPr>
          <p:cNvPr id="243" name="Google Shape;243;p31"/>
          <p:cNvCxnSpPr>
            <a:stCxn id="235" idx="5"/>
            <a:endCxn id="242" idx="0"/>
          </p:cNvCxnSpPr>
          <p:nvPr/>
        </p:nvCxnSpPr>
        <p:spPr>
          <a:xfrm>
            <a:off x="4319167" y="1434726"/>
            <a:ext cx="519600" cy="470400"/>
          </a:xfrm>
          <a:prstGeom prst="straightConnector1">
            <a:avLst/>
          </a:prstGeom>
          <a:noFill/>
          <a:ln cap="flat" cmpd="sng" w="9525">
            <a:solidFill>
              <a:srgbClr val="4A7DBA"/>
            </a:solidFill>
            <a:prstDash val="solid"/>
            <a:round/>
            <a:headEnd len="sm" w="sm" type="none"/>
            <a:tailEnd len="med" w="med" type="stealth"/>
          </a:ln>
        </p:spPr>
      </p:cxnSp>
      <p:sp>
        <p:nvSpPr>
          <p:cNvPr id="244" name="Google Shape;244;p31"/>
          <p:cNvSpPr/>
          <p:nvPr/>
        </p:nvSpPr>
        <p:spPr>
          <a:xfrm>
            <a:off x="4343400" y="2971800"/>
            <a:ext cx="685800" cy="6096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35</a:t>
            </a:r>
            <a:endParaRPr sz="1800">
              <a:solidFill>
                <a:schemeClr val="lt1"/>
              </a:solidFill>
              <a:latin typeface="Calibri"/>
              <a:ea typeface="Calibri"/>
              <a:cs typeface="Calibri"/>
              <a:sym typeface="Calibri"/>
            </a:endParaRPr>
          </a:p>
        </p:txBody>
      </p:sp>
      <p:cxnSp>
        <p:nvCxnSpPr>
          <p:cNvPr id="245" name="Google Shape;245;p31"/>
          <p:cNvCxnSpPr>
            <a:stCxn id="242" idx="3"/>
            <a:endCxn id="244" idx="1"/>
          </p:cNvCxnSpPr>
          <p:nvPr/>
        </p:nvCxnSpPr>
        <p:spPr>
          <a:xfrm flipH="1">
            <a:off x="4443833" y="2425326"/>
            <a:ext cx="152400" cy="635700"/>
          </a:xfrm>
          <a:prstGeom prst="straightConnector1">
            <a:avLst/>
          </a:prstGeom>
          <a:noFill/>
          <a:ln cap="flat" cmpd="sng" w="9525">
            <a:solidFill>
              <a:srgbClr val="4A7DBA"/>
            </a:solidFill>
            <a:prstDash val="solid"/>
            <a:round/>
            <a:headEnd len="sm" w="sm" type="none"/>
            <a:tailEnd len="med" w="med" type="stealth"/>
          </a:ln>
        </p:spPr>
      </p:cxnSp>
      <p:sp>
        <p:nvSpPr>
          <p:cNvPr id="246" name="Google Shape;246;p31"/>
          <p:cNvSpPr/>
          <p:nvPr/>
        </p:nvSpPr>
        <p:spPr>
          <a:xfrm>
            <a:off x="1143000" y="54102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31"/>
          <p:cNvSpPr/>
          <p:nvPr/>
        </p:nvSpPr>
        <p:spPr>
          <a:xfrm>
            <a:off x="1143000" y="44958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31"/>
          <p:cNvSpPr/>
          <p:nvPr/>
        </p:nvSpPr>
        <p:spPr>
          <a:xfrm>
            <a:off x="1143000" y="49530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31"/>
          <p:cNvSpPr/>
          <p:nvPr/>
        </p:nvSpPr>
        <p:spPr>
          <a:xfrm>
            <a:off x="1143000" y="40386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31"/>
          <p:cNvSpPr/>
          <p:nvPr/>
        </p:nvSpPr>
        <p:spPr>
          <a:xfrm>
            <a:off x="1143000" y="58674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31"/>
          <p:cNvSpPr/>
          <p:nvPr/>
        </p:nvSpPr>
        <p:spPr>
          <a:xfrm>
            <a:off x="2209800" y="58674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41</a:t>
            </a:r>
            <a:endParaRPr sz="1800">
              <a:solidFill>
                <a:schemeClr val="lt1"/>
              </a:solidFill>
              <a:latin typeface="Calibri"/>
              <a:ea typeface="Calibri"/>
              <a:cs typeface="Calibri"/>
              <a:sym typeface="Calibri"/>
            </a:endParaRPr>
          </a:p>
        </p:txBody>
      </p:sp>
      <p:cxnSp>
        <p:nvCxnSpPr>
          <p:cNvPr id="252" name="Google Shape;252;p31"/>
          <p:cNvCxnSpPr>
            <a:stCxn id="250" idx="3"/>
            <a:endCxn id="251" idx="1"/>
          </p:cNvCxnSpPr>
          <p:nvPr/>
        </p:nvCxnSpPr>
        <p:spPr>
          <a:xfrm>
            <a:off x="1828800" y="6096000"/>
            <a:ext cx="381000" cy="0"/>
          </a:xfrm>
          <a:prstGeom prst="straightConnector1">
            <a:avLst/>
          </a:prstGeom>
          <a:noFill/>
          <a:ln cap="flat" cmpd="sng" w="9525">
            <a:solidFill>
              <a:srgbClr val="4A7DBA"/>
            </a:solidFill>
            <a:prstDash val="solid"/>
            <a:round/>
            <a:headEnd len="sm" w="sm" type="none"/>
            <a:tailEnd len="med" w="med" type="stealth"/>
          </a:ln>
        </p:spPr>
      </p:cxnSp>
      <p:sp>
        <p:nvSpPr>
          <p:cNvPr id="253" name="Google Shape;253;p31"/>
          <p:cNvSpPr/>
          <p:nvPr/>
        </p:nvSpPr>
        <p:spPr>
          <a:xfrm>
            <a:off x="2209800" y="49530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12</a:t>
            </a:r>
            <a:endParaRPr sz="1800">
              <a:solidFill>
                <a:schemeClr val="lt1"/>
              </a:solidFill>
              <a:latin typeface="Calibri"/>
              <a:ea typeface="Calibri"/>
              <a:cs typeface="Calibri"/>
              <a:sym typeface="Calibri"/>
            </a:endParaRPr>
          </a:p>
        </p:txBody>
      </p:sp>
      <p:cxnSp>
        <p:nvCxnSpPr>
          <p:cNvPr id="254" name="Google Shape;254;p31"/>
          <p:cNvCxnSpPr>
            <a:stCxn id="248" idx="3"/>
            <a:endCxn id="253" idx="1"/>
          </p:cNvCxnSpPr>
          <p:nvPr/>
        </p:nvCxnSpPr>
        <p:spPr>
          <a:xfrm>
            <a:off x="1828800" y="5181600"/>
            <a:ext cx="381000" cy="0"/>
          </a:xfrm>
          <a:prstGeom prst="straightConnector1">
            <a:avLst/>
          </a:prstGeom>
          <a:noFill/>
          <a:ln cap="flat" cmpd="sng" w="9525">
            <a:solidFill>
              <a:srgbClr val="4A7DBA"/>
            </a:solidFill>
            <a:prstDash val="solid"/>
            <a:round/>
            <a:headEnd len="sm" w="sm" type="none"/>
            <a:tailEnd len="med" w="med" type="stealth"/>
          </a:ln>
        </p:spPr>
      </p:cxnSp>
      <p:sp>
        <p:nvSpPr>
          <p:cNvPr id="255" name="Google Shape;255;p31"/>
          <p:cNvSpPr/>
          <p:nvPr/>
        </p:nvSpPr>
        <p:spPr>
          <a:xfrm>
            <a:off x="3276600" y="58674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23</a:t>
            </a:r>
            <a:endParaRPr sz="1800">
              <a:solidFill>
                <a:schemeClr val="lt1"/>
              </a:solidFill>
              <a:latin typeface="Calibri"/>
              <a:ea typeface="Calibri"/>
              <a:cs typeface="Calibri"/>
              <a:sym typeface="Calibri"/>
            </a:endParaRPr>
          </a:p>
        </p:txBody>
      </p:sp>
      <p:cxnSp>
        <p:nvCxnSpPr>
          <p:cNvPr id="256" name="Google Shape;256;p31"/>
          <p:cNvCxnSpPr>
            <a:stCxn id="251" idx="3"/>
            <a:endCxn id="255" idx="1"/>
          </p:cNvCxnSpPr>
          <p:nvPr/>
        </p:nvCxnSpPr>
        <p:spPr>
          <a:xfrm>
            <a:off x="2895600" y="6096000"/>
            <a:ext cx="381000" cy="0"/>
          </a:xfrm>
          <a:prstGeom prst="straightConnector1">
            <a:avLst/>
          </a:prstGeom>
          <a:noFill/>
          <a:ln cap="flat" cmpd="sng" w="9525">
            <a:solidFill>
              <a:srgbClr val="4A7DBA"/>
            </a:solidFill>
            <a:prstDash val="solid"/>
            <a:round/>
            <a:headEnd len="sm" w="sm" type="none"/>
            <a:tailEnd len="med" w="med" type="stealth"/>
          </a:ln>
        </p:spPr>
      </p:cxnSp>
      <p:sp>
        <p:nvSpPr>
          <p:cNvPr id="257" name="Google Shape;257;p31"/>
          <p:cNvSpPr txBox="1"/>
          <p:nvPr/>
        </p:nvSpPr>
        <p:spPr>
          <a:xfrm>
            <a:off x="5715000" y="3048000"/>
            <a:ext cx="3429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Simple Tree Example</a:t>
            </a:r>
            <a:endParaRPr sz="1800">
              <a:solidFill>
                <a:schemeClr val="dk1"/>
              </a:solidFill>
              <a:latin typeface="Calibri"/>
              <a:ea typeface="Calibri"/>
              <a:cs typeface="Calibri"/>
              <a:sym typeface="Calibri"/>
            </a:endParaRPr>
          </a:p>
        </p:txBody>
      </p:sp>
      <p:sp>
        <p:nvSpPr>
          <p:cNvPr id="258" name="Google Shape;258;p31"/>
          <p:cNvSpPr txBox="1"/>
          <p:nvPr/>
        </p:nvSpPr>
        <p:spPr>
          <a:xfrm>
            <a:off x="4648200" y="6096000"/>
            <a:ext cx="3429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Simple Hashing Example</a:t>
            </a:r>
            <a:endParaRPr sz="1800">
              <a:solidFill>
                <a:schemeClr val="dk1"/>
              </a:solidFill>
              <a:latin typeface="Calibri"/>
              <a:ea typeface="Calibri"/>
              <a:cs typeface="Calibri"/>
              <a:sym typeface="Calibri"/>
            </a:endParaRPr>
          </a:p>
        </p:txBody>
      </p:sp>
      <p:sp>
        <p:nvSpPr>
          <p:cNvPr id="259" name="Google Shape;259;p31"/>
          <p:cNvSpPr/>
          <p:nvPr/>
        </p:nvSpPr>
        <p:spPr>
          <a:xfrm>
            <a:off x="609600" y="18288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31"/>
          <p:cNvSpPr/>
          <p:nvPr/>
        </p:nvSpPr>
        <p:spPr>
          <a:xfrm>
            <a:off x="609600" y="9144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31"/>
          <p:cNvSpPr/>
          <p:nvPr/>
        </p:nvSpPr>
        <p:spPr>
          <a:xfrm>
            <a:off x="609600" y="13716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31"/>
          <p:cNvSpPr/>
          <p:nvPr/>
        </p:nvSpPr>
        <p:spPr>
          <a:xfrm>
            <a:off x="609600" y="22860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31"/>
          <p:cNvSpPr/>
          <p:nvPr/>
        </p:nvSpPr>
        <p:spPr>
          <a:xfrm>
            <a:off x="990600" y="304800"/>
            <a:ext cx="228600" cy="457200"/>
          </a:xfrm>
          <a:prstGeom prst="up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idx="1" type="subTitle"/>
          </p:nvPr>
        </p:nvSpPr>
        <p:spPr>
          <a:xfrm>
            <a:off x="208400" y="263775"/>
            <a:ext cx="8389500" cy="6594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401320" lvl="0" marL="457200" rtl="0" algn="just">
              <a:lnSpc>
                <a:spcPct val="80000"/>
              </a:lnSpc>
              <a:spcBef>
                <a:spcPts val="544"/>
              </a:spcBef>
              <a:spcAft>
                <a:spcPts val="0"/>
              </a:spcAft>
              <a:buSzPts val="2720"/>
              <a:buAutoNum type="arabicPeriod"/>
            </a:pPr>
            <a:r>
              <a:rPr lang="en-US" sz="2720"/>
              <a:t>Traditional Arrays &amp; Linked Lists</a:t>
            </a:r>
            <a:endParaRPr sz="2720"/>
          </a:p>
          <a:p>
            <a:pPr indent="-401320" lvl="0" marL="457200" rtl="0" algn="just">
              <a:lnSpc>
                <a:spcPct val="80000"/>
              </a:lnSpc>
              <a:spcBef>
                <a:spcPts val="0"/>
              </a:spcBef>
              <a:spcAft>
                <a:spcPts val="0"/>
              </a:spcAft>
              <a:buSzPts val="2720"/>
              <a:buAutoNum type="arabicPeriod"/>
            </a:pPr>
            <a:r>
              <a:rPr lang="en-US" sz="2720"/>
              <a:t>Diff. between Arrays &amp; linked lists</a:t>
            </a:r>
            <a:endParaRPr sz="2720"/>
          </a:p>
          <a:p>
            <a:pPr indent="-401320" lvl="0" marL="457200" rtl="0" algn="just">
              <a:lnSpc>
                <a:spcPct val="80000"/>
              </a:lnSpc>
              <a:spcBef>
                <a:spcPts val="0"/>
              </a:spcBef>
              <a:spcAft>
                <a:spcPts val="0"/>
              </a:spcAft>
              <a:buSzPts val="2720"/>
              <a:buAutoNum type="arabicPeriod"/>
            </a:pPr>
            <a:r>
              <a:rPr lang="en-US" sz="2720"/>
              <a:t>Java Collections</a:t>
            </a:r>
            <a:endParaRPr sz="2720"/>
          </a:p>
          <a:p>
            <a:pPr indent="-401320" lvl="0" marL="457200" rtl="0" algn="just">
              <a:lnSpc>
                <a:spcPct val="80000"/>
              </a:lnSpc>
              <a:spcBef>
                <a:spcPts val="0"/>
              </a:spcBef>
              <a:spcAft>
                <a:spcPts val="0"/>
              </a:spcAft>
              <a:buSzPts val="2720"/>
              <a:buAutoNum type="arabicPeriod"/>
            </a:pPr>
            <a:r>
              <a:rPr lang="en-US" sz="2720"/>
              <a:t>Java Collection Hierarchy</a:t>
            </a:r>
            <a:endParaRPr sz="2720"/>
          </a:p>
          <a:p>
            <a:pPr indent="-401320" lvl="0" marL="457200" rtl="0" algn="just">
              <a:lnSpc>
                <a:spcPct val="80000"/>
              </a:lnSpc>
              <a:spcBef>
                <a:spcPts val="0"/>
              </a:spcBef>
              <a:spcAft>
                <a:spcPts val="0"/>
              </a:spcAft>
              <a:buSzPts val="2720"/>
              <a:buAutoNum type="arabicPeriod"/>
            </a:pPr>
            <a:r>
              <a:rPr lang="en-US" sz="2720"/>
              <a:t>Characteristics of List</a:t>
            </a:r>
            <a:endParaRPr sz="2720"/>
          </a:p>
          <a:p>
            <a:pPr indent="-401320" lvl="0" marL="457200" rtl="0" algn="just">
              <a:lnSpc>
                <a:spcPct val="80000"/>
              </a:lnSpc>
              <a:spcBef>
                <a:spcPts val="0"/>
              </a:spcBef>
              <a:spcAft>
                <a:spcPts val="0"/>
              </a:spcAft>
              <a:buSzPts val="2720"/>
              <a:buAutoNum type="arabicPeriod"/>
            </a:pPr>
            <a:r>
              <a:rPr lang="en-US" sz="2720"/>
              <a:t>ArrayList and LinkedList</a:t>
            </a:r>
            <a:endParaRPr sz="2720"/>
          </a:p>
          <a:p>
            <a:pPr indent="-401320" lvl="0" marL="457200" rtl="0" algn="just">
              <a:lnSpc>
                <a:spcPct val="80000"/>
              </a:lnSpc>
              <a:spcBef>
                <a:spcPts val="0"/>
              </a:spcBef>
              <a:spcAft>
                <a:spcPts val="0"/>
              </a:spcAft>
              <a:buSzPts val="2720"/>
              <a:buAutoNum type="arabicPeriod"/>
            </a:pPr>
            <a:r>
              <a:rPr lang="en-US" sz="2720"/>
              <a:t>Purpose of Collections class</a:t>
            </a:r>
            <a:endParaRPr sz="2720"/>
          </a:p>
          <a:p>
            <a:pPr indent="-401320" lvl="0" marL="457200" rtl="0" algn="just">
              <a:lnSpc>
                <a:spcPct val="80000"/>
              </a:lnSpc>
              <a:spcBef>
                <a:spcPts val="0"/>
              </a:spcBef>
              <a:spcAft>
                <a:spcPts val="0"/>
              </a:spcAft>
              <a:buSzPts val="2720"/>
              <a:buAutoNum type="arabicPeriod"/>
            </a:pPr>
            <a:r>
              <a:rPr lang="en-US" sz="2720"/>
              <a:t>Set Characteristics</a:t>
            </a:r>
            <a:endParaRPr sz="2720"/>
          </a:p>
          <a:p>
            <a:pPr indent="-401320" lvl="0" marL="457200" rtl="0" algn="just">
              <a:lnSpc>
                <a:spcPct val="80000"/>
              </a:lnSpc>
              <a:spcBef>
                <a:spcPts val="0"/>
              </a:spcBef>
              <a:spcAft>
                <a:spcPts val="0"/>
              </a:spcAft>
              <a:buSzPts val="2720"/>
              <a:buAutoNum type="arabicPeriod"/>
            </a:pPr>
            <a:r>
              <a:rPr lang="en-US" sz="2720"/>
              <a:t>synchronized keyword</a:t>
            </a:r>
            <a:endParaRPr sz="2720"/>
          </a:p>
          <a:p>
            <a:pPr indent="-401320" lvl="0" marL="457200" rtl="0" algn="just">
              <a:lnSpc>
                <a:spcPct val="80000"/>
              </a:lnSpc>
              <a:spcBef>
                <a:spcPts val="0"/>
              </a:spcBef>
              <a:spcAft>
                <a:spcPts val="0"/>
              </a:spcAft>
              <a:buSzPts val="2720"/>
              <a:buAutoNum type="arabicPeriod"/>
            </a:pPr>
            <a:r>
              <a:rPr lang="en-US" sz="2720"/>
              <a:t>HashSet &amp; TreeSet</a:t>
            </a:r>
            <a:endParaRPr sz="2720"/>
          </a:p>
          <a:p>
            <a:pPr indent="-401320" lvl="0" marL="457200" rtl="0" algn="just">
              <a:lnSpc>
                <a:spcPct val="80000"/>
              </a:lnSpc>
              <a:spcBef>
                <a:spcPts val="0"/>
              </a:spcBef>
              <a:spcAft>
                <a:spcPts val="0"/>
              </a:spcAft>
              <a:buSzPts val="2720"/>
              <a:buAutoNum type="arabicPeriod"/>
            </a:pPr>
            <a:r>
              <a:rPr lang="en-US" sz="2720"/>
              <a:t>Map</a:t>
            </a:r>
            <a:endParaRPr sz="2720"/>
          </a:p>
          <a:p>
            <a:pPr indent="-401320" lvl="0" marL="457200" rtl="0" algn="just">
              <a:lnSpc>
                <a:spcPct val="80000"/>
              </a:lnSpc>
              <a:spcBef>
                <a:spcPts val="0"/>
              </a:spcBef>
              <a:spcAft>
                <a:spcPts val="0"/>
              </a:spcAft>
              <a:buSzPts val="2720"/>
              <a:buAutoNum type="arabicPeriod"/>
            </a:pPr>
            <a:r>
              <a:rPr lang="en-US" sz="2720"/>
              <a:t>HashMap &amp; TreeMap</a:t>
            </a:r>
            <a:endParaRPr sz="2720"/>
          </a:p>
          <a:p>
            <a:pPr indent="-401320" lvl="0" marL="457200" rtl="0" algn="just">
              <a:lnSpc>
                <a:spcPct val="80000"/>
              </a:lnSpc>
              <a:spcBef>
                <a:spcPts val="0"/>
              </a:spcBef>
              <a:spcAft>
                <a:spcPts val="0"/>
              </a:spcAft>
              <a:buSzPts val="2720"/>
              <a:buAutoNum type="arabicPeriod"/>
            </a:pPr>
            <a:r>
              <a:rPr lang="en-US" sz="2720"/>
              <a:t>Generics</a:t>
            </a:r>
            <a:endParaRPr sz="2720"/>
          </a:p>
          <a:p>
            <a:pPr indent="-401320" lvl="0" marL="457200" rtl="0" algn="just">
              <a:lnSpc>
                <a:spcPct val="80000"/>
              </a:lnSpc>
              <a:spcBef>
                <a:spcPts val="0"/>
              </a:spcBef>
              <a:spcAft>
                <a:spcPts val="0"/>
              </a:spcAft>
              <a:buSzPts val="2720"/>
              <a:buAutoNum type="arabicPeriod"/>
            </a:pPr>
            <a:r>
              <a:rPr lang="en-US" sz="2720"/>
              <a:t>Customize sorted order of TreeSet or TreeMap</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Google Shape;268;p32"/>
          <p:cNvSpPr txBox="1"/>
          <p:nvPr>
            <p:ph idx="1" type="subTitle"/>
          </p:nvPr>
        </p:nvSpPr>
        <p:spPr>
          <a:xfrm>
            <a:off x="533400" y="533400"/>
            <a:ext cx="7848600" cy="5791200"/>
          </a:xfrm>
          <a:prstGeom prst="rect">
            <a:avLst/>
          </a:prstGeom>
          <a:noFill/>
          <a:ln>
            <a:noFill/>
          </a:ln>
        </p:spPr>
        <p:txBody>
          <a:bodyPr anchorCtr="0" anchor="t" bIns="45700" lIns="91425" spcFirstLastPara="1" rIns="91425" wrap="square" tIns="45700">
            <a:noAutofit/>
          </a:bodyPr>
          <a:lstStyle/>
          <a:p>
            <a:pPr indent="0" lvl="0" marL="0" rtl="0" algn="ctr">
              <a:spcBef>
                <a:spcPts val="640"/>
              </a:spcBef>
              <a:spcAft>
                <a:spcPts val="0"/>
              </a:spcAft>
              <a:buClr>
                <a:srgbClr val="888888"/>
              </a:buClr>
              <a:buSzPts val="3200"/>
              <a:buNone/>
            </a:pPr>
            <a:r>
              <a:rPr lang="en-US"/>
              <a:t>LinkedHashSet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3"/>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rPr b="1" lang="en-US" sz="3040">
                <a:solidFill>
                  <a:srgbClr val="FF0000"/>
                </a:solidFill>
              </a:rPr>
              <a:t>13. </a:t>
            </a:r>
            <a:r>
              <a:rPr b="1" lang="en-US" sz="3040">
                <a:solidFill>
                  <a:srgbClr val="FF0000"/>
                </a:solidFill>
              </a:rPr>
              <a:t>Generics</a:t>
            </a:r>
            <a:endParaRPr b="1" sz="3040">
              <a:solidFill>
                <a:srgbClr val="FF0000"/>
              </a:solidFill>
            </a:endParaRPr>
          </a:p>
          <a:p>
            <a:pPr indent="0" lvl="0" marL="0" rtl="0" algn="just">
              <a:lnSpc>
                <a:spcPct val="80000"/>
              </a:lnSpc>
              <a:spcBef>
                <a:spcPts val="448"/>
              </a:spcBef>
              <a:spcAft>
                <a:spcPts val="0"/>
              </a:spcAft>
              <a:buClr>
                <a:srgbClr val="888888"/>
              </a:buClr>
              <a:buSzPts val="2240"/>
              <a:buNone/>
            </a:pPr>
            <a:r>
              <a:rPr lang="en-US" sz="3040"/>
              <a:t>A Generic class is a class, whose code is not written for a specific data type. Rather code is written for a generic type, and the actual required data type is being specified, when the object creation is done. Note that compiler generates the code required for specific type.</a:t>
            </a:r>
            <a:endParaRPr sz="3040"/>
          </a:p>
          <a:p>
            <a:pPr indent="0" lvl="0" marL="0" rtl="0" algn="just">
              <a:lnSpc>
                <a:spcPct val="80000"/>
              </a:lnSpc>
              <a:spcBef>
                <a:spcPts val="448"/>
              </a:spcBef>
              <a:spcAft>
                <a:spcPts val="0"/>
              </a:spcAft>
              <a:buClr>
                <a:srgbClr val="888888"/>
              </a:buClr>
              <a:buSzPts val="2240"/>
              <a:buNone/>
            </a:pPr>
            <a:r>
              <a:rPr lang="en-US" sz="3040"/>
              <a:t>Advantage of generics is</a:t>
            </a:r>
            <a:endParaRPr sz="4000"/>
          </a:p>
          <a:p>
            <a:pPr indent="-565150" lvl="0" marL="514350" rtl="0" algn="just">
              <a:lnSpc>
                <a:spcPct val="80000"/>
              </a:lnSpc>
              <a:spcBef>
                <a:spcPts val="448"/>
              </a:spcBef>
              <a:spcAft>
                <a:spcPts val="0"/>
              </a:spcAft>
              <a:buClr>
                <a:srgbClr val="888888"/>
              </a:buClr>
              <a:buSzPts val="3040"/>
              <a:buAutoNum type="arabicPeriod"/>
            </a:pPr>
            <a:r>
              <a:rPr lang="en-US" sz="3040"/>
              <a:t>It avoids code duplication</a:t>
            </a:r>
            <a:endParaRPr sz="3040">
              <a:solidFill>
                <a:srgbClr val="FF0000"/>
              </a:solidFill>
            </a:endParaRPr>
          </a:p>
          <a:p>
            <a:pPr indent="-565150" lvl="0" marL="514350" rtl="0" algn="just">
              <a:lnSpc>
                <a:spcPct val="80000"/>
              </a:lnSpc>
              <a:spcBef>
                <a:spcPts val="448"/>
              </a:spcBef>
              <a:spcAft>
                <a:spcPts val="0"/>
              </a:spcAft>
              <a:buClr>
                <a:srgbClr val="888888"/>
              </a:buClr>
              <a:buSzPts val="3040"/>
              <a:buAutoNum type="arabicPeriod"/>
            </a:pPr>
            <a:r>
              <a:rPr lang="en-US" sz="3040"/>
              <a:t>Improves code reusability</a:t>
            </a:r>
            <a:endParaRPr sz="3040"/>
          </a:p>
          <a:p>
            <a:pPr indent="0" lvl="0" marL="0" rtl="0" algn="just">
              <a:lnSpc>
                <a:spcPct val="80000"/>
              </a:lnSpc>
              <a:spcBef>
                <a:spcPts val="448"/>
              </a:spcBef>
              <a:spcAft>
                <a:spcPts val="0"/>
              </a:spcAft>
              <a:buNone/>
            </a:pPr>
            <a:r>
              <a:t/>
            </a:r>
            <a:endParaRPr sz="3040"/>
          </a:p>
          <a:p>
            <a:pPr indent="-514350" lvl="0" marL="514350" rtl="0" algn="just">
              <a:lnSpc>
                <a:spcPct val="80000"/>
              </a:lnSpc>
              <a:spcBef>
                <a:spcPts val="448"/>
              </a:spcBef>
              <a:spcAft>
                <a:spcPts val="0"/>
              </a:spcAft>
              <a:buClr>
                <a:srgbClr val="888888"/>
              </a:buClr>
              <a:buSzPts val="2240"/>
              <a:buNone/>
            </a:pPr>
            <a:r>
              <a:rPr lang="en-US" sz="3040"/>
              <a:t>Collection Framework has both generic and non generic implementation.</a:t>
            </a:r>
            <a:endParaRPr sz="3040"/>
          </a:p>
          <a:p>
            <a:pPr indent="0" lvl="0" marL="0" rtl="0" algn="just">
              <a:lnSpc>
                <a:spcPct val="80000"/>
              </a:lnSpc>
              <a:spcBef>
                <a:spcPts val="448"/>
              </a:spcBef>
              <a:spcAft>
                <a:spcPts val="0"/>
              </a:spcAft>
              <a:buClr>
                <a:srgbClr val="888888"/>
              </a:buClr>
              <a:buSzPts val="2240"/>
              <a:buNone/>
            </a:pPr>
            <a:r>
              <a:rPr lang="en-US" sz="3040"/>
              <a:t>Even interfaces can be Generic.</a:t>
            </a:r>
            <a:endParaRPr sz="3040"/>
          </a:p>
          <a:p>
            <a:pPr indent="-514350" lvl="0" marL="514350" rtl="0" algn="just">
              <a:lnSpc>
                <a:spcPct val="80000"/>
              </a:lnSpc>
              <a:spcBef>
                <a:spcPts val="448"/>
              </a:spcBef>
              <a:spcAft>
                <a:spcPts val="0"/>
              </a:spcAft>
              <a:buClr>
                <a:srgbClr val="888888"/>
              </a:buClr>
              <a:buSzPts val="2240"/>
              <a:buNone/>
            </a:pPr>
            <a:r>
              <a:t/>
            </a:r>
            <a:endParaRPr sz="4000"/>
          </a:p>
          <a:p>
            <a:pPr indent="-514350" lvl="0" marL="514350" rtl="0" algn="just">
              <a:lnSpc>
                <a:spcPct val="80000"/>
              </a:lnSpc>
              <a:spcBef>
                <a:spcPts val="448"/>
              </a:spcBef>
              <a:spcAft>
                <a:spcPts val="0"/>
              </a:spcAft>
              <a:buClr>
                <a:srgbClr val="888888"/>
              </a:buClr>
              <a:buSzPts val="2240"/>
              <a:buNone/>
            </a:pPr>
            <a:r>
              <a:t/>
            </a:r>
            <a:endParaRPr b="1" sz="3040"/>
          </a:p>
          <a:p>
            <a:pPr indent="-514350" lvl="0" marL="514350" rtl="0" algn="just">
              <a:lnSpc>
                <a:spcPct val="80000"/>
              </a:lnSpc>
              <a:spcBef>
                <a:spcPts val="448"/>
              </a:spcBef>
              <a:spcAft>
                <a:spcPts val="0"/>
              </a:spcAft>
              <a:buClr>
                <a:srgbClr val="888888"/>
              </a:buClr>
              <a:buSzPts val="2240"/>
              <a:buNone/>
            </a:pPr>
            <a:r>
              <a:t/>
            </a:r>
            <a:endParaRPr b="1" sz="3040"/>
          </a:p>
          <a:p>
            <a:pPr indent="-514350" lvl="0" marL="514350" rtl="0" algn="just">
              <a:lnSpc>
                <a:spcPct val="80000"/>
              </a:lnSpc>
              <a:spcBef>
                <a:spcPts val="448"/>
              </a:spcBef>
              <a:spcAft>
                <a:spcPts val="0"/>
              </a:spcAft>
              <a:buClr>
                <a:srgbClr val="888888"/>
              </a:buClr>
              <a:buSzPts val="2240"/>
              <a:buNone/>
            </a:pPr>
            <a:r>
              <a:t/>
            </a:r>
            <a:endParaRPr sz="3040"/>
          </a:p>
          <a:p>
            <a:pPr indent="-514350" lvl="0" marL="514350" rtl="0" algn="just">
              <a:lnSpc>
                <a:spcPct val="80000"/>
              </a:lnSpc>
              <a:spcBef>
                <a:spcPts val="448"/>
              </a:spcBef>
              <a:spcAft>
                <a:spcPts val="0"/>
              </a:spcAft>
              <a:buClr>
                <a:srgbClr val="888888"/>
              </a:buClr>
              <a:buSzPts val="2240"/>
              <a:buNone/>
            </a:pPr>
            <a:r>
              <a:t/>
            </a:r>
            <a:endParaRPr sz="304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34"/>
          <p:cNvSpPr txBox="1"/>
          <p:nvPr>
            <p:ph idx="1" type="subTitle"/>
          </p:nvPr>
        </p:nvSpPr>
        <p:spPr>
          <a:xfrm>
            <a:off x="0" y="169575"/>
            <a:ext cx="9144000" cy="66885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rPr b="1" lang="en-US" sz="3040">
                <a:solidFill>
                  <a:srgbClr val="FF0000"/>
                </a:solidFill>
              </a:rPr>
              <a:t>Generics</a:t>
            </a:r>
            <a:endParaRPr b="1" sz="3040">
              <a:solidFill>
                <a:srgbClr val="FF0000"/>
              </a:solidFill>
            </a:endParaRPr>
          </a:p>
          <a:p>
            <a:pPr indent="0" lvl="0" marL="0" rtl="0" algn="just">
              <a:lnSpc>
                <a:spcPct val="80000"/>
              </a:lnSpc>
              <a:spcBef>
                <a:spcPts val="448"/>
              </a:spcBef>
              <a:spcAft>
                <a:spcPts val="0"/>
              </a:spcAft>
              <a:buClr>
                <a:srgbClr val="888888"/>
              </a:buClr>
              <a:buSzPts val="2240"/>
              <a:buNone/>
            </a:pPr>
            <a:r>
              <a:rPr lang="en-US" sz="3040"/>
              <a:t>class Box&lt;T&gt;</a:t>
            </a:r>
            <a:endParaRPr sz="3040"/>
          </a:p>
          <a:p>
            <a:pPr indent="0" lvl="0" marL="0" rtl="0" algn="just">
              <a:lnSpc>
                <a:spcPct val="80000"/>
              </a:lnSpc>
              <a:spcBef>
                <a:spcPts val="448"/>
              </a:spcBef>
              <a:spcAft>
                <a:spcPts val="0"/>
              </a:spcAft>
              <a:buClr>
                <a:srgbClr val="888888"/>
              </a:buClr>
              <a:buSzPts val="2240"/>
              <a:buNone/>
            </a:pPr>
            <a:r>
              <a:rPr lang="en-US" sz="3040"/>
              <a:t>{ //Box&lt;String&gt; bs = new Box&lt;String&gt;();</a:t>
            </a:r>
            <a:endParaRPr sz="3040"/>
          </a:p>
          <a:p>
            <a:pPr indent="0" lvl="0" marL="0" rtl="0" algn="just">
              <a:lnSpc>
                <a:spcPct val="80000"/>
              </a:lnSpc>
              <a:spcBef>
                <a:spcPts val="448"/>
              </a:spcBef>
              <a:spcAft>
                <a:spcPts val="0"/>
              </a:spcAft>
              <a:buClr>
                <a:srgbClr val="888888"/>
              </a:buClr>
              <a:buSzPts val="2240"/>
              <a:buNone/>
            </a:pPr>
            <a:r>
              <a:rPr lang="en-US" sz="3040"/>
              <a:t>private T value;</a:t>
            </a:r>
            <a:endParaRPr sz="3040"/>
          </a:p>
          <a:p>
            <a:pPr indent="0" lvl="0" marL="0" rtl="0" algn="just">
              <a:lnSpc>
                <a:spcPct val="80000"/>
              </a:lnSpc>
              <a:spcBef>
                <a:spcPts val="448"/>
              </a:spcBef>
              <a:spcAft>
                <a:spcPts val="0"/>
              </a:spcAft>
              <a:buClr>
                <a:srgbClr val="888888"/>
              </a:buClr>
              <a:buSzPts val="2240"/>
              <a:buNone/>
            </a:pPr>
            <a:r>
              <a:t/>
            </a:r>
            <a:endParaRPr sz="3040"/>
          </a:p>
          <a:p>
            <a:pPr indent="0" lvl="0" marL="0" rtl="0" algn="just">
              <a:lnSpc>
                <a:spcPct val="80000"/>
              </a:lnSpc>
              <a:spcBef>
                <a:spcPts val="448"/>
              </a:spcBef>
              <a:spcAft>
                <a:spcPts val="0"/>
              </a:spcAft>
              <a:buClr>
                <a:srgbClr val="888888"/>
              </a:buClr>
              <a:buSzPts val="2240"/>
              <a:buNone/>
            </a:pPr>
            <a:r>
              <a:rPr lang="en-US" sz="3040"/>
              <a:t>T getValue()</a:t>
            </a:r>
            <a:endParaRPr sz="3040"/>
          </a:p>
          <a:p>
            <a:pPr indent="0" lvl="0" marL="0" rtl="0" algn="just">
              <a:lnSpc>
                <a:spcPct val="80000"/>
              </a:lnSpc>
              <a:spcBef>
                <a:spcPts val="448"/>
              </a:spcBef>
              <a:spcAft>
                <a:spcPts val="0"/>
              </a:spcAft>
              <a:buClr>
                <a:srgbClr val="888888"/>
              </a:buClr>
              <a:buSzPts val="2240"/>
              <a:buNone/>
            </a:pPr>
            <a:r>
              <a:rPr lang="en-US" sz="3040"/>
              <a:t>{</a:t>
            </a:r>
            <a:endParaRPr sz="3040"/>
          </a:p>
          <a:p>
            <a:pPr indent="0" lvl="0" marL="0" rtl="0" algn="just">
              <a:lnSpc>
                <a:spcPct val="80000"/>
              </a:lnSpc>
              <a:spcBef>
                <a:spcPts val="448"/>
              </a:spcBef>
              <a:spcAft>
                <a:spcPts val="0"/>
              </a:spcAft>
              <a:buClr>
                <a:srgbClr val="888888"/>
              </a:buClr>
              <a:buSzPts val="2240"/>
              <a:buNone/>
            </a:pPr>
            <a:r>
              <a:rPr lang="en-US" sz="3040"/>
              <a:t>return value;</a:t>
            </a:r>
            <a:endParaRPr sz="3040"/>
          </a:p>
          <a:p>
            <a:pPr indent="0" lvl="0" marL="0" rtl="0" algn="just">
              <a:lnSpc>
                <a:spcPct val="80000"/>
              </a:lnSpc>
              <a:spcBef>
                <a:spcPts val="448"/>
              </a:spcBef>
              <a:spcAft>
                <a:spcPts val="0"/>
              </a:spcAft>
              <a:buClr>
                <a:srgbClr val="888888"/>
              </a:buClr>
              <a:buSzPts val="2240"/>
              <a:buNone/>
            </a:pPr>
            <a:r>
              <a:rPr lang="en-US" sz="3040"/>
              <a:t>}</a:t>
            </a:r>
            <a:endParaRPr sz="3040"/>
          </a:p>
          <a:p>
            <a:pPr indent="0" lvl="0" marL="0" rtl="0" algn="just">
              <a:lnSpc>
                <a:spcPct val="80000"/>
              </a:lnSpc>
              <a:spcBef>
                <a:spcPts val="448"/>
              </a:spcBef>
              <a:spcAft>
                <a:spcPts val="0"/>
              </a:spcAft>
              <a:buClr>
                <a:srgbClr val="888888"/>
              </a:buClr>
              <a:buSzPts val="2240"/>
              <a:buNone/>
            </a:pPr>
            <a:r>
              <a:t/>
            </a:r>
            <a:endParaRPr sz="3040"/>
          </a:p>
          <a:p>
            <a:pPr indent="0" lvl="0" marL="0" rtl="0" algn="just">
              <a:lnSpc>
                <a:spcPct val="80000"/>
              </a:lnSpc>
              <a:spcBef>
                <a:spcPts val="448"/>
              </a:spcBef>
              <a:spcAft>
                <a:spcPts val="0"/>
              </a:spcAft>
              <a:buClr>
                <a:srgbClr val="888888"/>
              </a:buClr>
              <a:buSzPts val="2240"/>
              <a:buNone/>
            </a:pPr>
            <a:r>
              <a:rPr lang="en-US" sz="3040"/>
              <a:t>void setValue(T value)</a:t>
            </a:r>
            <a:endParaRPr sz="3040"/>
          </a:p>
          <a:p>
            <a:pPr indent="0" lvl="0" marL="0" rtl="0" algn="just">
              <a:lnSpc>
                <a:spcPct val="80000"/>
              </a:lnSpc>
              <a:spcBef>
                <a:spcPts val="448"/>
              </a:spcBef>
              <a:spcAft>
                <a:spcPts val="0"/>
              </a:spcAft>
              <a:buClr>
                <a:srgbClr val="888888"/>
              </a:buClr>
              <a:buSzPts val="2240"/>
              <a:buNone/>
            </a:pPr>
            <a:r>
              <a:rPr lang="en-US" sz="3040"/>
              <a:t>{</a:t>
            </a:r>
            <a:endParaRPr sz="3040"/>
          </a:p>
          <a:p>
            <a:pPr indent="0" lvl="0" marL="0" rtl="0" algn="just">
              <a:lnSpc>
                <a:spcPct val="80000"/>
              </a:lnSpc>
              <a:spcBef>
                <a:spcPts val="448"/>
              </a:spcBef>
              <a:spcAft>
                <a:spcPts val="0"/>
              </a:spcAft>
              <a:buClr>
                <a:srgbClr val="888888"/>
              </a:buClr>
              <a:buSzPts val="2240"/>
              <a:buNone/>
            </a:pPr>
            <a:r>
              <a:rPr lang="en-US" sz="3040"/>
              <a:t>this.value = value;</a:t>
            </a:r>
            <a:endParaRPr sz="3040"/>
          </a:p>
          <a:p>
            <a:pPr indent="0" lvl="0" marL="0" rtl="0" algn="just">
              <a:lnSpc>
                <a:spcPct val="80000"/>
              </a:lnSpc>
              <a:spcBef>
                <a:spcPts val="448"/>
              </a:spcBef>
              <a:spcAft>
                <a:spcPts val="0"/>
              </a:spcAft>
              <a:buClr>
                <a:srgbClr val="888888"/>
              </a:buClr>
              <a:buSzPts val="2240"/>
              <a:buNone/>
            </a:pPr>
            <a:r>
              <a:rPr lang="en-US" sz="3040"/>
              <a:t>}</a:t>
            </a:r>
            <a:endParaRPr sz="3040"/>
          </a:p>
          <a:p>
            <a:pPr indent="0" lvl="0" marL="0" rtl="0" algn="just">
              <a:lnSpc>
                <a:spcPct val="80000"/>
              </a:lnSpc>
              <a:spcBef>
                <a:spcPts val="448"/>
              </a:spcBef>
              <a:spcAft>
                <a:spcPts val="0"/>
              </a:spcAft>
              <a:buClr>
                <a:srgbClr val="888888"/>
              </a:buClr>
              <a:buSzPts val="2240"/>
              <a:buNone/>
            </a:pPr>
            <a:r>
              <a:rPr lang="en-US" sz="3040"/>
              <a:t>}</a:t>
            </a:r>
            <a:endParaRPr sz="3040"/>
          </a:p>
          <a:p>
            <a:pPr indent="-514350" lvl="0" marL="514350" rtl="0" algn="just">
              <a:lnSpc>
                <a:spcPct val="80000"/>
              </a:lnSpc>
              <a:spcBef>
                <a:spcPts val="448"/>
              </a:spcBef>
              <a:spcAft>
                <a:spcPts val="0"/>
              </a:spcAft>
              <a:buClr>
                <a:srgbClr val="888888"/>
              </a:buClr>
              <a:buSzPts val="2240"/>
              <a:buNone/>
            </a:pPr>
            <a:r>
              <a:t/>
            </a:r>
            <a:endParaRPr sz="4000"/>
          </a:p>
          <a:p>
            <a:pPr indent="-514350" lvl="0" marL="514350" rtl="0" algn="just">
              <a:lnSpc>
                <a:spcPct val="80000"/>
              </a:lnSpc>
              <a:spcBef>
                <a:spcPts val="448"/>
              </a:spcBef>
              <a:spcAft>
                <a:spcPts val="0"/>
              </a:spcAft>
              <a:buClr>
                <a:srgbClr val="888888"/>
              </a:buClr>
              <a:buSzPts val="2240"/>
              <a:buNone/>
            </a:pPr>
            <a:r>
              <a:t/>
            </a:r>
            <a:endParaRPr b="1" sz="3040"/>
          </a:p>
          <a:p>
            <a:pPr indent="-514350" lvl="0" marL="514350" rtl="0" algn="just">
              <a:lnSpc>
                <a:spcPct val="80000"/>
              </a:lnSpc>
              <a:spcBef>
                <a:spcPts val="448"/>
              </a:spcBef>
              <a:spcAft>
                <a:spcPts val="0"/>
              </a:spcAft>
              <a:buClr>
                <a:srgbClr val="888888"/>
              </a:buClr>
              <a:buSzPts val="2240"/>
              <a:buNone/>
            </a:pPr>
            <a:r>
              <a:t/>
            </a:r>
            <a:endParaRPr b="1" sz="3040"/>
          </a:p>
          <a:p>
            <a:pPr indent="-514350" lvl="0" marL="514350" rtl="0" algn="just">
              <a:lnSpc>
                <a:spcPct val="80000"/>
              </a:lnSpc>
              <a:spcBef>
                <a:spcPts val="448"/>
              </a:spcBef>
              <a:spcAft>
                <a:spcPts val="0"/>
              </a:spcAft>
              <a:buClr>
                <a:srgbClr val="888888"/>
              </a:buClr>
              <a:buSzPts val="2240"/>
              <a:buNone/>
            </a:pPr>
            <a:r>
              <a:t/>
            </a:r>
            <a:endParaRPr sz="3040"/>
          </a:p>
          <a:p>
            <a:pPr indent="-514350" lvl="0" marL="514350" rtl="0" algn="just">
              <a:lnSpc>
                <a:spcPct val="80000"/>
              </a:lnSpc>
              <a:spcBef>
                <a:spcPts val="448"/>
              </a:spcBef>
              <a:spcAft>
                <a:spcPts val="0"/>
              </a:spcAft>
              <a:buClr>
                <a:srgbClr val="888888"/>
              </a:buClr>
              <a:buSzPts val="2240"/>
              <a:buNone/>
            </a:pPr>
            <a:r>
              <a:t/>
            </a:r>
            <a:endParaRPr sz="304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35"/>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448"/>
              </a:spcBef>
              <a:spcAft>
                <a:spcPts val="0"/>
              </a:spcAft>
              <a:buClr>
                <a:srgbClr val="FF0000"/>
              </a:buClr>
              <a:buSzPts val="2240"/>
              <a:buNone/>
            </a:pPr>
            <a:r>
              <a:rPr b="1" lang="en-US" sz="2840">
                <a:solidFill>
                  <a:srgbClr val="FF0000"/>
                </a:solidFill>
              </a:rPr>
              <a:t>How to use wildcard in Generics</a:t>
            </a:r>
            <a:endParaRPr sz="3800"/>
          </a:p>
          <a:p>
            <a:pPr indent="-514350" lvl="0" marL="514350" rtl="0" algn="just">
              <a:lnSpc>
                <a:spcPct val="80000"/>
              </a:lnSpc>
              <a:spcBef>
                <a:spcPts val="448"/>
              </a:spcBef>
              <a:spcAft>
                <a:spcPts val="0"/>
              </a:spcAft>
              <a:buClr>
                <a:srgbClr val="888888"/>
              </a:buClr>
              <a:buSzPts val="2240"/>
              <a:buNone/>
            </a:pPr>
            <a:r>
              <a:t/>
            </a:r>
            <a:endParaRPr b="1" sz="2840"/>
          </a:p>
          <a:p>
            <a:pPr indent="-514350" lvl="0" marL="514350" rtl="0" algn="just">
              <a:lnSpc>
                <a:spcPct val="80000"/>
              </a:lnSpc>
              <a:spcBef>
                <a:spcPts val="448"/>
              </a:spcBef>
              <a:spcAft>
                <a:spcPts val="0"/>
              </a:spcAft>
              <a:buClr>
                <a:srgbClr val="888888"/>
              </a:buClr>
              <a:buSzPts val="2240"/>
              <a:buNone/>
            </a:pPr>
            <a:r>
              <a:rPr b="1" lang="en-US" sz="2840"/>
              <a:t>Unknown Wildcard: </a:t>
            </a:r>
            <a:r>
              <a:rPr lang="en-US" sz="2840"/>
              <a:t>List&lt;?&gt; means a list typed to an unknown type(or Unbounded). This could be a List&lt;A&gt;, a List&lt;B&gt;, a List&lt;String&gt; etc.</a:t>
            </a:r>
            <a:endParaRPr b="1" sz="2840"/>
          </a:p>
          <a:p>
            <a:pPr indent="-514350" lvl="0" marL="514350" rtl="0" algn="just">
              <a:lnSpc>
                <a:spcPct val="80000"/>
              </a:lnSpc>
              <a:spcBef>
                <a:spcPts val="448"/>
              </a:spcBef>
              <a:spcAft>
                <a:spcPts val="0"/>
              </a:spcAft>
              <a:buClr>
                <a:srgbClr val="888888"/>
              </a:buClr>
              <a:buSzPts val="2240"/>
              <a:buNone/>
            </a:pPr>
            <a:r>
              <a:rPr lang="en-US" sz="2840"/>
              <a:t>public void processElements(</a:t>
            </a:r>
            <a:r>
              <a:rPr b="1" lang="en-US" sz="2840"/>
              <a:t>List&lt;?&gt; elements</a:t>
            </a:r>
            <a:r>
              <a:rPr lang="en-US" sz="2840"/>
              <a:t>){ }</a:t>
            </a:r>
            <a:endParaRPr sz="3800"/>
          </a:p>
          <a:p>
            <a:pPr indent="-514350" lvl="0" marL="514350" rtl="0" algn="just">
              <a:lnSpc>
                <a:spcPct val="80000"/>
              </a:lnSpc>
              <a:spcBef>
                <a:spcPts val="448"/>
              </a:spcBef>
              <a:spcAft>
                <a:spcPts val="0"/>
              </a:spcAft>
              <a:buClr>
                <a:srgbClr val="888888"/>
              </a:buClr>
              <a:buSzPts val="2240"/>
              <a:buNone/>
            </a:pPr>
            <a:r>
              <a:t/>
            </a:r>
            <a:endParaRPr b="1" sz="2840"/>
          </a:p>
          <a:p>
            <a:pPr indent="-514350" lvl="0" marL="514350" rtl="0" algn="just">
              <a:lnSpc>
                <a:spcPct val="80000"/>
              </a:lnSpc>
              <a:spcBef>
                <a:spcPts val="448"/>
              </a:spcBef>
              <a:spcAft>
                <a:spcPts val="0"/>
              </a:spcAft>
              <a:buClr>
                <a:srgbClr val="888888"/>
              </a:buClr>
              <a:buSzPts val="2240"/>
              <a:buNone/>
            </a:pPr>
            <a:r>
              <a:rPr b="1" lang="en-US" sz="2840"/>
              <a:t>extends Wildcard Boundary:</a:t>
            </a:r>
            <a:r>
              <a:rPr lang="en-US" sz="2840"/>
              <a:t>List&lt;? extends A&gt; means a List of objects that are instances of the class A, or subclasses of A (e.g. B and C). </a:t>
            </a:r>
            <a:endParaRPr sz="3800"/>
          </a:p>
          <a:p>
            <a:pPr indent="-514350" lvl="0" marL="514350" rtl="0" algn="just">
              <a:lnSpc>
                <a:spcPct val="80000"/>
              </a:lnSpc>
              <a:spcBef>
                <a:spcPts val="448"/>
              </a:spcBef>
              <a:spcAft>
                <a:spcPts val="0"/>
              </a:spcAft>
              <a:buClr>
                <a:srgbClr val="888888"/>
              </a:buClr>
              <a:buSzPts val="2240"/>
              <a:buNone/>
            </a:pPr>
            <a:r>
              <a:rPr lang="en-US" sz="2840"/>
              <a:t>public void processElements(</a:t>
            </a:r>
            <a:r>
              <a:rPr b="1" lang="en-US" sz="2840"/>
              <a:t>List&lt;? extends A&gt; elements</a:t>
            </a:r>
            <a:r>
              <a:rPr lang="en-US" sz="2840"/>
              <a:t>){  }</a:t>
            </a:r>
            <a:endParaRPr sz="3800"/>
          </a:p>
          <a:p>
            <a:pPr indent="0" lvl="0" marL="0" rtl="0" algn="just">
              <a:lnSpc>
                <a:spcPct val="80000"/>
              </a:lnSpc>
              <a:spcBef>
                <a:spcPts val="448"/>
              </a:spcBef>
              <a:spcAft>
                <a:spcPts val="0"/>
              </a:spcAft>
              <a:buClr>
                <a:srgbClr val="888888"/>
              </a:buClr>
              <a:buSzPts val="2240"/>
              <a:buNone/>
            </a:pPr>
            <a:r>
              <a:rPr b="1" lang="en-US" sz="2840"/>
              <a:t>super Wildcard Boundary</a:t>
            </a:r>
            <a:endParaRPr sz="3800"/>
          </a:p>
          <a:p>
            <a:pPr indent="0" lvl="0" marL="0" rtl="0" algn="just">
              <a:lnSpc>
                <a:spcPct val="80000"/>
              </a:lnSpc>
              <a:spcBef>
                <a:spcPts val="448"/>
              </a:spcBef>
              <a:spcAft>
                <a:spcPts val="0"/>
              </a:spcAft>
              <a:buClr>
                <a:srgbClr val="888888"/>
              </a:buClr>
              <a:buSzPts val="2240"/>
              <a:buNone/>
            </a:pPr>
            <a:r>
              <a:rPr lang="en-US" sz="2840"/>
              <a:t>List&lt;? super A&gt; means that the list is typed to either the A class, or a superclass of A.</a:t>
            </a:r>
            <a:endParaRPr sz="3800"/>
          </a:p>
          <a:p>
            <a:pPr indent="-514350" lvl="0" marL="514350" rtl="0" algn="just">
              <a:lnSpc>
                <a:spcPct val="80000"/>
              </a:lnSpc>
              <a:spcBef>
                <a:spcPts val="448"/>
              </a:spcBef>
              <a:spcAft>
                <a:spcPts val="0"/>
              </a:spcAft>
              <a:buClr>
                <a:srgbClr val="888888"/>
              </a:buClr>
              <a:buSzPts val="2240"/>
              <a:buNone/>
            </a:pPr>
            <a:r>
              <a:rPr lang="en-US" sz="2840"/>
              <a:t>public static void insertElements(List&lt;? super A&gt; list){ }</a:t>
            </a:r>
            <a:endParaRPr sz="3800"/>
          </a:p>
          <a:p>
            <a:pPr indent="-514350" lvl="0" marL="514350" rtl="0" algn="just">
              <a:lnSpc>
                <a:spcPct val="80000"/>
              </a:lnSpc>
              <a:spcBef>
                <a:spcPts val="448"/>
              </a:spcBef>
              <a:spcAft>
                <a:spcPts val="0"/>
              </a:spcAft>
              <a:buClr>
                <a:srgbClr val="888888"/>
              </a:buClr>
              <a:buSzPts val="2240"/>
              <a:buNone/>
            </a:pPr>
            <a:r>
              <a:t/>
            </a:r>
            <a:endParaRPr b="1" sz="2840"/>
          </a:p>
          <a:p>
            <a:pPr indent="-514350" lvl="0" marL="514350" rtl="0" algn="just">
              <a:lnSpc>
                <a:spcPct val="80000"/>
              </a:lnSpc>
              <a:spcBef>
                <a:spcPts val="448"/>
              </a:spcBef>
              <a:spcAft>
                <a:spcPts val="0"/>
              </a:spcAft>
              <a:buClr>
                <a:srgbClr val="888888"/>
              </a:buClr>
              <a:buSzPts val="2240"/>
              <a:buNone/>
            </a:pPr>
            <a:r>
              <a:t/>
            </a:r>
            <a:endParaRPr b="1" sz="2840"/>
          </a:p>
          <a:p>
            <a:pPr indent="-514350" lvl="0" marL="514350" rtl="0" algn="just">
              <a:lnSpc>
                <a:spcPct val="80000"/>
              </a:lnSpc>
              <a:spcBef>
                <a:spcPts val="448"/>
              </a:spcBef>
              <a:spcAft>
                <a:spcPts val="0"/>
              </a:spcAft>
              <a:buClr>
                <a:srgbClr val="888888"/>
              </a:buClr>
              <a:buSzPts val="2240"/>
              <a:buNone/>
            </a:pPr>
            <a:r>
              <a:t/>
            </a:r>
            <a:endParaRPr sz="2840"/>
          </a:p>
          <a:p>
            <a:pPr indent="-514350" lvl="0" marL="514350" rtl="0" algn="just">
              <a:lnSpc>
                <a:spcPct val="80000"/>
              </a:lnSpc>
              <a:spcBef>
                <a:spcPts val="448"/>
              </a:spcBef>
              <a:spcAft>
                <a:spcPts val="0"/>
              </a:spcAft>
              <a:buClr>
                <a:srgbClr val="888888"/>
              </a:buClr>
              <a:buSzPts val="2240"/>
              <a:buNone/>
            </a:pPr>
            <a:r>
              <a:t/>
            </a:r>
            <a:endParaRPr sz="284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Google Shape;288;p36"/>
          <p:cNvSpPr txBox="1"/>
          <p:nvPr>
            <p:ph idx="1" type="subTitle"/>
          </p:nvPr>
        </p:nvSpPr>
        <p:spPr>
          <a:xfrm>
            <a:off x="0" y="226100"/>
            <a:ext cx="9144000" cy="6631800"/>
          </a:xfrm>
          <a:prstGeom prst="rect">
            <a:avLst/>
          </a:prstGeom>
          <a:noFill/>
          <a:ln>
            <a:noFill/>
          </a:ln>
        </p:spPr>
        <p:txBody>
          <a:bodyPr anchorCtr="0" anchor="t" bIns="45700" lIns="91425" spcFirstLastPara="1" rIns="91425" wrap="square" tIns="45700">
            <a:noAutofit/>
          </a:bodyPr>
          <a:lstStyle/>
          <a:p>
            <a:pPr indent="-514350" lvl="0" marL="514350" rtl="0" algn="just">
              <a:spcBef>
                <a:spcPts val="0"/>
              </a:spcBef>
              <a:spcAft>
                <a:spcPts val="0"/>
              </a:spcAft>
              <a:buClr>
                <a:srgbClr val="FF0000"/>
              </a:buClr>
              <a:buSzPts val="3200"/>
              <a:buNone/>
            </a:pPr>
            <a:r>
              <a:rPr b="1" lang="en-US">
                <a:solidFill>
                  <a:srgbClr val="FF0000"/>
                </a:solidFill>
              </a:rPr>
              <a:t>More on wildcard in Generics</a:t>
            </a:r>
            <a:endParaRPr/>
          </a:p>
          <a:p>
            <a:pPr indent="0" lvl="0" marL="0" rtl="0" algn="just">
              <a:spcBef>
                <a:spcPts val="640"/>
              </a:spcBef>
              <a:spcAft>
                <a:spcPts val="0"/>
              </a:spcAft>
              <a:buClr>
                <a:srgbClr val="888888"/>
              </a:buClr>
              <a:buSzPts val="3200"/>
              <a:buNone/>
            </a:pPr>
            <a:r>
              <a:rPr lang="en-US"/>
              <a:t> It’s possible to restrict the types that can be used as type arguments in a parameterized type. </a:t>
            </a:r>
            <a:endParaRPr/>
          </a:p>
          <a:p>
            <a:pPr indent="0" lvl="0" marL="0" rtl="0" algn="just">
              <a:spcBef>
                <a:spcPts val="640"/>
              </a:spcBef>
              <a:spcAft>
                <a:spcPts val="0"/>
              </a:spcAft>
              <a:buClr>
                <a:srgbClr val="888888"/>
              </a:buClr>
              <a:buSzPts val="3200"/>
              <a:buNone/>
            </a:pPr>
            <a:r>
              <a:rPr lang="en-US"/>
              <a:t>For example, a method that operates on numbers might only want to accept instances of Number or its subclasses.</a:t>
            </a:r>
            <a:endParaRPr/>
          </a:p>
          <a:p>
            <a:pPr indent="0" lvl="0" marL="0" rtl="0" algn="just">
              <a:spcBef>
                <a:spcPts val="640"/>
              </a:spcBef>
              <a:spcAft>
                <a:spcPts val="0"/>
              </a:spcAft>
              <a:buClr>
                <a:srgbClr val="888888"/>
              </a:buClr>
              <a:buSzPts val="3200"/>
              <a:buNone/>
            </a:pPr>
            <a:r>
              <a:rPr lang="en-US"/>
              <a:t> This is what </a:t>
            </a:r>
            <a:r>
              <a:rPr i="1" lang="en-US"/>
              <a:t>bounded type parameters</a:t>
            </a:r>
            <a:r>
              <a:rPr lang="en-US"/>
              <a:t> are for.</a:t>
            </a:r>
            <a:endParaRPr/>
          </a:p>
          <a:p>
            <a:pPr indent="-514350" lvl="0" marL="514350" rtl="0" algn="just">
              <a:spcBef>
                <a:spcPts val="640"/>
              </a:spcBef>
              <a:spcAft>
                <a:spcPts val="0"/>
              </a:spcAft>
              <a:buClr>
                <a:srgbClr val="888888"/>
              </a:buClr>
              <a:buSzPts val="3200"/>
              <a:buNone/>
            </a:pPr>
            <a:r>
              <a:t/>
            </a:r>
            <a:endParaRPr/>
          </a:p>
          <a:p>
            <a:pPr indent="-514350" lvl="0" marL="514350" rtl="0" algn="just">
              <a:spcBef>
                <a:spcPts val="640"/>
              </a:spcBef>
              <a:spcAft>
                <a:spcPts val="0"/>
              </a:spcAft>
              <a:buClr>
                <a:srgbClr val="888888"/>
              </a:buClr>
              <a:buSzPts val="3200"/>
              <a:buNone/>
            </a:pPr>
            <a:r>
              <a:t/>
            </a:r>
            <a:endParaRPr b="1"/>
          </a:p>
          <a:p>
            <a:pPr indent="-514350" lvl="0" marL="514350" rtl="0" algn="just">
              <a:spcBef>
                <a:spcPts val="640"/>
              </a:spcBef>
              <a:spcAft>
                <a:spcPts val="0"/>
              </a:spcAft>
              <a:buClr>
                <a:srgbClr val="888888"/>
              </a:buClr>
              <a:buSzPts val="3200"/>
              <a:buNone/>
            </a:pPr>
            <a:r>
              <a:t/>
            </a:r>
            <a:endParaRPr b="1"/>
          </a:p>
          <a:p>
            <a:pPr indent="-514350" lvl="0" marL="514350" rtl="0" algn="just">
              <a:spcBef>
                <a:spcPts val="640"/>
              </a:spcBef>
              <a:spcAft>
                <a:spcPts val="0"/>
              </a:spcAft>
              <a:buClr>
                <a:srgbClr val="888888"/>
              </a:buClr>
              <a:buSzPts val="3200"/>
              <a:buNone/>
            </a:pPr>
            <a:r>
              <a:t/>
            </a:r>
            <a:endParaRPr/>
          </a:p>
          <a:p>
            <a:pPr indent="-514350" lvl="0" marL="514350" rtl="0" algn="just">
              <a:spcBef>
                <a:spcPts val="640"/>
              </a:spcBef>
              <a:spcAft>
                <a:spcPts val="0"/>
              </a:spcAft>
              <a:buClr>
                <a:srgbClr val="888888"/>
              </a:buClr>
              <a:buSzPts val="3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37"/>
          <p:cNvSpPr txBox="1"/>
          <p:nvPr>
            <p:ph idx="1" type="subTitle"/>
          </p:nvPr>
        </p:nvSpPr>
        <p:spPr>
          <a:xfrm>
            <a:off x="147700" y="263775"/>
            <a:ext cx="8996400" cy="6594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b="1" lang="en-US">
                <a:solidFill>
                  <a:srgbClr val="FF0000"/>
                </a:solidFill>
              </a:rPr>
              <a:t>Difference between Generic and Non Generic Collection</a:t>
            </a:r>
            <a:endParaRPr/>
          </a:p>
          <a:p>
            <a:pPr indent="-514350" lvl="0" marL="514350" rtl="0" algn="just">
              <a:spcBef>
                <a:spcPts val="640"/>
              </a:spcBef>
              <a:spcAft>
                <a:spcPts val="0"/>
              </a:spcAft>
              <a:buClr>
                <a:srgbClr val="888888"/>
              </a:buClr>
              <a:buSzPts val="3200"/>
              <a:buAutoNum type="arabicPeriod"/>
            </a:pPr>
            <a:r>
              <a:rPr lang="en-US"/>
              <a:t>Non Generic Collection are based on </a:t>
            </a:r>
            <a:r>
              <a:rPr b="1" lang="en-US"/>
              <a:t>Object</a:t>
            </a:r>
            <a:r>
              <a:rPr lang="en-US"/>
              <a:t> class, and casting is done during run time, which may affect performance. Where as generic Collection are for the specified class type only.</a:t>
            </a:r>
            <a:endParaRPr/>
          </a:p>
          <a:p>
            <a:pPr indent="-514350" lvl="0" marL="514350" rtl="0" algn="just">
              <a:spcBef>
                <a:spcPts val="640"/>
              </a:spcBef>
              <a:spcAft>
                <a:spcPts val="0"/>
              </a:spcAft>
              <a:buClr>
                <a:srgbClr val="888888"/>
              </a:buClr>
              <a:buSzPts val="3200"/>
              <a:buAutoNum type="arabicPeriod"/>
            </a:pPr>
            <a:r>
              <a:rPr lang="en-US"/>
              <a:t>Using Non Generic Collection we can store Heterogeneous objects(i..e objects of different class type), where as Generic Collection allow Homogenous objects only.</a:t>
            </a:r>
            <a:endParaRPr/>
          </a:p>
          <a:p>
            <a:pPr indent="-311150" lvl="0" marL="514350" rtl="0" algn="just">
              <a:spcBef>
                <a:spcPts val="640"/>
              </a:spcBef>
              <a:spcAft>
                <a:spcPts val="0"/>
              </a:spcAft>
              <a:buClr>
                <a:srgbClr val="888888"/>
              </a:buClr>
              <a:buSzPts val="3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38"/>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a:solidFill>
                  <a:srgbClr val="FF0000"/>
                </a:solidFill>
              </a:rPr>
              <a:t>14. </a:t>
            </a:r>
            <a:r>
              <a:rPr b="1" lang="en-US">
                <a:solidFill>
                  <a:srgbClr val="FF0000"/>
                </a:solidFill>
              </a:rPr>
              <a:t>How to customize sorted order of TreeSet or TreeMap</a:t>
            </a:r>
            <a:r>
              <a:rPr lang="en-US">
                <a:solidFill>
                  <a:srgbClr val="FF0000"/>
                </a:solidFill>
              </a:rPr>
              <a:t>(Diff. b\n Comparator and Comparable)</a:t>
            </a:r>
            <a:endParaRPr/>
          </a:p>
          <a:p>
            <a:pPr indent="0" lvl="0" marL="0" rtl="0" algn="just">
              <a:lnSpc>
                <a:spcPct val="90000"/>
              </a:lnSpc>
              <a:spcBef>
                <a:spcPts val="640"/>
              </a:spcBef>
              <a:spcAft>
                <a:spcPts val="0"/>
              </a:spcAft>
              <a:buClr>
                <a:srgbClr val="888888"/>
              </a:buClr>
              <a:buSzPts val="3200"/>
              <a:buNone/>
            </a:pPr>
            <a:r>
              <a:rPr lang="en-US"/>
              <a:t>This can be achieved either with Comparator or Comparable.</a:t>
            </a:r>
            <a:endParaRPr/>
          </a:p>
          <a:p>
            <a:pPr indent="0" lvl="0" marL="0" rtl="0" algn="just">
              <a:lnSpc>
                <a:spcPct val="90000"/>
              </a:lnSpc>
              <a:spcBef>
                <a:spcPts val="640"/>
              </a:spcBef>
              <a:spcAft>
                <a:spcPts val="0"/>
              </a:spcAft>
              <a:buClr>
                <a:srgbClr val="888888"/>
              </a:buClr>
              <a:buSzPts val="3200"/>
              <a:buNone/>
            </a:pPr>
            <a:r>
              <a:rPr lang="en-US"/>
              <a:t>1. Using Comparator the original class need not be changed.</a:t>
            </a:r>
            <a:endParaRPr/>
          </a:p>
          <a:p>
            <a:pPr indent="0" lvl="0" marL="0" rtl="0" algn="just">
              <a:lnSpc>
                <a:spcPct val="90000"/>
              </a:lnSpc>
              <a:spcBef>
                <a:spcPts val="640"/>
              </a:spcBef>
              <a:spcAft>
                <a:spcPts val="0"/>
              </a:spcAft>
              <a:buClr>
                <a:srgbClr val="888888"/>
              </a:buClr>
              <a:buSzPts val="3200"/>
              <a:buNone/>
            </a:pPr>
            <a:r>
              <a:rPr lang="en-US"/>
              <a:t>2. With Comparator it is possible to have multiple sorting logics, each one can be used for different purpose or scenarios. For eg. Student objects can be sorted as per marks when ranked, but for attendance purpose Student objects can be sorted in alphabetical order of Names. </a:t>
            </a:r>
            <a:endParaRPr/>
          </a:p>
          <a:p>
            <a:pPr indent="0" lvl="0" marL="0" rtl="0" algn="just">
              <a:lnSpc>
                <a:spcPct val="90000"/>
              </a:lnSpc>
              <a:spcBef>
                <a:spcPts val="640"/>
              </a:spcBef>
              <a:spcAft>
                <a:spcPts val="0"/>
              </a:spcAft>
              <a:buClr>
                <a:srgbClr val="888888"/>
              </a:buClr>
              <a:buSzPts val="3200"/>
              <a:buNone/>
            </a:pPr>
            <a:r>
              <a:rPr lang="en-US"/>
              <a:t>3. Both are interfaces</a:t>
            </a:r>
            <a:endParaRPr/>
          </a:p>
          <a:p>
            <a:pPr indent="0" lvl="0" marL="0" rtl="0" algn="just">
              <a:lnSpc>
                <a:spcPct val="90000"/>
              </a:lnSpc>
              <a:spcBef>
                <a:spcPts val="640"/>
              </a:spcBef>
              <a:spcAft>
                <a:spcPts val="0"/>
              </a:spcAft>
              <a:buClr>
                <a:srgbClr val="888888"/>
              </a:buClr>
              <a:buSzPts val="3200"/>
              <a:buNone/>
            </a:pPr>
            <a:r>
              <a:rPr lang="en-US"/>
              <a:t>But this is not directly possible with Comparable.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39"/>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a:solidFill>
                  <a:srgbClr val="FF0000"/>
                </a:solidFill>
              </a:rPr>
              <a:t>LinkedHashSet</a:t>
            </a:r>
            <a:endParaRPr/>
          </a:p>
          <a:p>
            <a:pPr indent="0" lvl="0" marL="0" rtl="0" algn="just">
              <a:lnSpc>
                <a:spcPct val="90000"/>
              </a:lnSpc>
              <a:spcBef>
                <a:spcPts val="640"/>
              </a:spcBef>
              <a:spcAft>
                <a:spcPts val="0"/>
              </a:spcAft>
              <a:buClr>
                <a:srgbClr val="888888"/>
              </a:buClr>
              <a:buSzPts val="3200"/>
              <a:buNone/>
            </a:pPr>
            <a:r>
              <a:rPr lang="en-US"/>
              <a:t>LinkedHashSet extends from HashSet. LinkedHashSet gets partial characteristics of List &amp; Set. </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888888"/>
              </a:buClr>
              <a:buSzPts val="3200"/>
              <a:buNone/>
            </a:pPr>
            <a:r>
              <a:rPr lang="en-US"/>
              <a:t>As known, HashSet doesn’t store duplicate elements, and doesn’t maintain insertion order. But LinkedHashSet, doesn’t store duplicate elements, and maintains insertion order of elements.</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888888"/>
              </a:buClr>
              <a:buSzPts val="3200"/>
              <a:buNone/>
            </a:pPr>
            <a:r>
              <a:rPr lang="en-US"/>
              <a:t>Hence, LinkedHashSet gets the characteristics of HashSet as well as LinkedList.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40"/>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a:solidFill>
                  <a:srgbClr val="FF0000"/>
                </a:solidFill>
              </a:rPr>
              <a:t>LinkedHashSet</a:t>
            </a:r>
            <a:endParaRPr/>
          </a:p>
          <a:p>
            <a:pPr indent="0" lvl="0" marL="0" rtl="0" algn="just">
              <a:lnSpc>
                <a:spcPct val="90000"/>
              </a:lnSpc>
              <a:spcBef>
                <a:spcPts val="640"/>
              </a:spcBef>
              <a:spcAft>
                <a:spcPts val="0"/>
              </a:spcAft>
              <a:buClr>
                <a:srgbClr val="888888"/>
              </a:buClr>
              <a:buSzPts val="3200"/>
              <a:buNone/>
            </a:pPr>
            <a:r>
              <a:rPr lang="en-US"/>
              <a:t>Below are the main operations supported by LinkedHashSet</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888888"/>
              </a:buClr>
              <a:buSzPts val="3200"/>
              <a:buNone/>
            </a:pPr>
            <a:r>
              <a:rPr lang="en-US"/>
              <a:t>LinkedHashSet() constructors</a:t>
            </a:r>
            <a:endParaRPr/>
          </a:p>
          <a:p>
            <a:pPr indent="0" lvl="0" marL="0" rtl="0" algn="just">
              <a:lnSpc>
                <a:spcPct val="90000"/>
              </a:lnSpc>
              <a:spcBef>
                <a:spcPts val="640"/>
              </a:spcBef>
              <a:spcAft>
                <a:spcPts val="0"/>
              </a:spcAft>
              <a:buClr>
                <a:srgbClr val="888888"/>
              </a:buClr>
              <a:buSzPts val="3200"/>
              <a:buNone/>
            </a:pPr>
            <a:r>
              <a:rPr lang="en-US"/>
              <a:t>add()</a:t>
            </a:r>
            <a:endParaRPr/>
          </a:p>
          <a:p>
            <a:pPr indent="0" lvl="0" marL="0" rtl="0" algn="just">
              <a:lnSpc>
                <a:spcPct val="90000"/>
              </a:lnSpc>
              <a:spcBef>
                <a:spcPts val="640"/>
              </a:spcBef>
              <a:spcAft>
                <a:spcPts val="0"/>
              </a:spcAft>
              <a:buClr>
                <a:srgbClr val="888888"/>
              </a:buClr>
              <a:buSzPts val="3200"/>
              <a:buNone/>
            </a:pPr>
            <a:r>
              <a:rPr lang="en-US"/>
              <a:t>addAll()</a:t>
            </a:r>
            <a:endParaRPr/>
          </a:p>
          <a:p>
            <a:pPr indent="0" lvl="0" marL="0" rtl="0" algn="just">
              <a:lnSpc>
                <a:spcPct val="90000"/>
              </a:lnSpc>
              <a:spcBef>
                <a:spcPts val="640"/>
              </a:spcBef>
              <a:spcAft>
                <a:spcPts val="0"/>
              </a:spcAft>
              <a:buClr>
                <a:srgbClr val="888888"/>
              </a:buClr>
              <a:buSzPts val="3200"/>
              <a:buNone/>
            </a:pPr>
            <a:r>
              <a:rPr lang="en-US"/>
              <a:t>remove()</a:t>
            </a:r>
            <a:endParaRPr/>
          </a:p>
          <a:p>
            <a:pPr indent="0" lvl="0" marL="0" rtl="0" algn="just">
              <a:lnSpc>
                <a:spcPct val="90000"/>
              </a:lnSpc>
              <a:spcBef>
                <a:spcPts val="640"/>
              </a:spcBef>
              <a:spcAft>
                <a:spcPts val="0"/>
              </a:spcAft>
              <a:buClr>
                <a:srgbClr val="888888"/>
              </a:buClr>
              <a:buSzPts val="3200"/>
              <a:buNone/>
            </a:pPr>
            <a:r>
              <a:rPr lang="en-US"/>
              <a:t>iterate()</a:t>
            </a:r>
            <a:endParaRPr/>
          </a:p>
          <a:p>
            <a:pPr indent="0" lvl="0" marL="0" rtl="0" algn="just">
              <a:lnSpc>
                <a:spcPct val="90000"/>
              </a:lnSpc>
              <a:spcBef>
                <a:spcPts val="640"/>
              </a:spcBef>
              <a:spcAft>
                <a:spcPts val="0"/>
              </a:spcAft>
              <a:buClr>
                <a:srgbClr val="888888"/>
              </a:buClr>
              <a:buSzPts val="3200"/>
              <a:buNone/>
            </a:pPr>
            <a:r>
              <a:rPr lang="en-US"/>
              <a:t>stream()</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888888"/>
              </a:buClr>
              <a:buSzPts val="3200"/>
              <a:buNone/>
            </a:pPr>
            <a:r>
              <a:rPr lang="en-US"/>
              <a:t>add(index) is not supported</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888888"/>
              </a:buClr>
              <a:buSzPts val="3200"/>
              <a:buNone/>
            </a:pPr>
            <a:r>
              <a:rPr lang="en-US"/>
              <a:t>Can be used with Collections class static methods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Google Shape;313;p41"/>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a:solidFill>
                  <a:srgbClr val="FF0000"/>
                </a:solidFill>
              </a:rPr>
              <a:t>LinkedHashSet internal implementation</a:t>
            </a:r>
            <a:endParaRPr/>
          </a:p>
          <a:p>
            <a:pPr indent="0" lvl="0" marL="0" rtl="0" algn="just">
              <a:lnSpc>
                <a:spcPct val="90000"/>
              </a:lnSpc>
              <a:spcBef>
                <a:spcPts val="640"/>
              </a:spcBef>
              <a:spcAft>
                <a:spcPts val="0"/>
              </a:spcAft>
              <a:buClr>
                <a:srgbClr val="888888"/>
              </a:buClr>
              <a:buSzPts val="3200"/>
              <a:buNone/>
            </a:pPr>
            <a:r>
              <a:rPr lang="en-US"/>
              <a:t>LinkedHashSet internally uses LinkedHashMap</a:t>
            </a:r>
            <a:endParaRPr/>
          </a:p>
        </p:txBody>
      </p:sp>
      <p:sp>
        <p:nvSpPr>
          <p:cNvPr id="314" name="Google Shape;314;p41"/>
          <p:cNvSpPr/>
          <p:nvPr/>
        </p:nvSpPr>
        <p:spPr>
          <a:xfrm>
            <a:off x="755450" y="1639075"/>
            <a:ext cx="1346100" cy="85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1"/>
          <p:cNvSpPr/>
          <p:nvPr/>
        </p:nvSpPr>
        <p:spPr>
          <a:xfrm>
            <a:off x="755450" y="2553475"/>
            <a:ext cx="1346100" cy="85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p:nvPr/>
        </p:nvSpPr>
        <p:spPr>
          <a:xfrm>
            <a:off x="755450" y="3467875"/>
            <a:ext cx="1346100" cy="85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1"/>
          <p:cNvSpPr/>
          <p:nvPr/>
        </p:nvSpPr>
        <p:spPr>
          <a:xfrm>
            <a:off x="755450" y="4382275"/>
            <a:ext cx="1346100" cy="85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1"/>
          <p:cNvSpPr/>
          <p:nvPr/>
        </p:nvSpPr>
        <p:spPr>
          <a:xfrm>
            <a:off x="755450" y="5296675"/>
            <a:ext cx="1346100" cy="85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1"/>
          <p:cNvSpPr/>
          <p:nvPr/>
        </p:nvSpPr>
        <p:spPr>
          <a:xfrm>
            <a:off x="1011950" y="1788625"/>
            <a:ext cx="833100" cy="2991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1"/>
          <p:cNvSpPr/>
          <p:nvPr/>
        </p:nvSpPr>
        <p:spPr>
          <a:xfrm>
            <a:off x="1011950" y="2626825"/>
            <a:ext cx="833100" cy="2991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1"/>
          <p:cNvSpPr/>
          <p:nvPr/>
        </p:nvSpPr>
        <p:spPr>
          <a:xfrm>
            <a:off x="1011950" y="4531825"/>
            <a:ext cx="833100" cy="2991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2" name="Google Shape;322;p41"/>
          <p:cNvCxnSpPr>
            <a:stCxn id="319" idx="3"/>
            <a:endCxn id="323" idx="1"/>
          </p:cNvCxnSpPr>
          <p:nvPr/>
        </p:nvCxnSpPr>
        <p:spPr>
          <a:xfrm>
            <a:off x="1845050" y="1938175"/>
            <a:ext cx="2286000" cy="300"/>
          </a:xfrm>
          <a:prstGeom prst="straightConnector1">
            <a:avLst/>
          </a:prstGeom>
          <a:noFill/>
          <a:ln cap="flat" cmpd="sng" w="9525">
            <a:solidFill>
              <a:schemeClr val="dk2"/>
            </a:solidFill>
            <a:prstDash val="solid"/>
            <a:round/>
            <a:headEnd len="med" w="med" type="none"/>
            <a:tailEnd len="med" w="med" type="triangle"/>
          </a:ln>
        </p:spPr>
      </p:cxnSp>
      <p:sp>
        <p:nvSpPr>
          <p:cNvPr id="323" name="Google Shape;323;p41"/>
          <p:cNvSpPr txBox="1"/>
          <p:nvPr/>
        </p:nvSpPr>
        <p:spPr>
          <a:xfrm>
            <a:off x="4131025" y="1361350"/>
            <a:ext cx="31407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t>Entry </a:t>
            </a:r>
            <a:r>
              <a:rPr lang="en-US" sz="2100"/>
              <a:t>object with </a:t>
            </a:r>
            <a:r>
              <a:rPr b="1" lang="en-US" sz="2100"/>
              <a:t>previous </a:t>
            </a:r>
            <a:r>
              <a:rPr lang="en-US" sz="2100"/>
              <a:t>and </a:t>
            </a:r>
            <a:r>
              <a:rPr b="1" lang="en-US" sz="2100"/>
              <a:t>next </a:t>
            </a:r>
            <a:r>
              <a:rPr lang="en-US" sz="2100"/>
              <a:t>elements</a:t>
            </a:r>
            <a:endParaRPr sz="2100"/>
          </a:p>
        </p:txBody>
      </p:sp>
      <p:sp>
        <p:nvSpPr>
          <p:cNvPr id="324" name="Google Shape;324;p41"/>
          <p:cNvSpPr txBox="1"/>
          <p:nvPr/>
        </p:nvSpPr>
        <p:spPr>
          <a:xfrm>
            <a:off x="776825" y="1254525"/>
            <a:ext cx="98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Key</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5"/>
          <p:cNvSpPr txBox="1"/>
          <p:nvPr>
            <p:ph idx="1" type="subTitle"/>
          </p:nvPr>
        </p:nvSpPr>
        <p:spPr>
          <a:xfrm>
            <a:off x="208400" y="244925"/>
            <a:ext cx="8389500" cy="66132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0" lvl="0" marL="0" rtl="0" algn="just">
              <a:lnSpc>
                <a:spcPct val="80000"/>
              </a:lnSpc>
              <a:spcBef>
                <a:spcPts val="544"/>
              </a:spcBef>
              <a:spcAft>
                <a:spcPts val="0"/>
              </a:spcAft>
              <a:buNone/>
            </a:pPr>
            <a:r>
              <a:rPr lang="en-US" sz="2720"/>
              <a:t>15.</a:t>
            </a:r>
            <a:r>
              <a:rPr lang="en-US" sz="2720"/>
              <a:t>Legacy Collection classes</a:t>
            </a:r>
            <a:endParaRPr sz="2720"/>
          </a:p>
          <a:p>
            <a:pPr indent="0" lvl="0" marL="0" rtl="0" algn="just">
              <a:lnSpc>
                <a:spcPct val="80000"/>
              </a:lnSpc>
              <a:spcBef>
                <a:spcPts val="544"/>
              </a:spcBef>
              <a:spcAft>
                <a:spcPts val="0"/>
              </a:spcAft>
              <a:buNone/>
            </a:pPr>
            <a:r>
              <a:rPr lang="en-US" sz="2720"/>
              <a:t>16.WeakHashMap</a:t>
            </a:r>
            <a:endParaRPr sz="2720"/>
          </a:p>
          <a:p>
            <a:pPr indent="0" lvl="0" marL="0" rtl="0" algn="just">
              <a:lnSpc>
                <a:spcPct val="80000"/>
              </a:lnSpc>
              <a:spcBef>
                <a:spcPts val="544"/>
              </a:spcBef>
              <a:spcAft>
                <a:spcPts val="0"/>
              </a:spcAft>
              <a:buNone/>
            </a:pPr>
            <a:r>
              <a:rPr lang="en-US" sz="2720"/>
              <a:t>17.Streams</a:t>
            </a:r>
            <a:endParaRPr sz="2720"/>
          </a:p>
          <a:p>
            <a:pPr indent="0" lvl="0" marL="0" rtl="0" algn="just">
              <a:lnSpc>
                <a:spcPct val="80000"/>
              </a:lnSpc>
              <a:spcBef>
                <a:spcPts val="544"/>
              </a:spcBef>
              <a:spcAft>
                <a:spcPts val="0"/>
              </a:spcAft>
              <a:buNone/>
            </a:pPr>
            <a:r>
              <a:rPr lang="en-US" sz="2720"/>
              <a:t>18.Predicate</a:t>
            </a:r>
            <a:endParaRPr sz="2720"/>
          </a:p>
          <a:p>
            <a:pPr indent="0" lvl="0" marL="0" rtl="0" algn="just">
              <a:lnSpc>
                <a:spcPct val="80000"/>
              </a:lnSpc>
              <a:spcBef>
                <a:spcPts val="544"/>
              </a:spcBef>
              <a:spcAft>
                <a:spcPts val="0"/>
              </a:spcAft>
              <a:buNone/>
            </a:pPr>
            <a:r>
              <a:rPr lang="en-US" sz="2720"/>
              <a:t>19.Blocking Queue</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42"/>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a:solidFill>
                  <a:srgbClr val="FF0000"/>
                </a:solidFill>
              </a:rPr>
              <a:t>LinkedHashSet - real time usage</a:t>
            </a:r>
            <a:endParaRPr/>
          </a:p>
          <a:p>
            <a:pPr indent="0" lvl="0" marL="0" rtl="0" algn="just">
              <a:lnSpc>
                <a:spcPct val="90000"/>
              </a:lnSpc>
              <a:spcBef>
                <a:spcPts val="640"/>
              </a:spcBef>
              <a:spcAft>
                <a:spcPts val="0"/>
              </a:spcAft>
              <a:buClr>
                <a:srgbClr val="888888"/>
              </a:buClr>
              <a:buSzPts val="3200"/>
              <a:buNone/>
            </a:pPr>
            <a:r>
              <a:rPr lang="en-US"/>
              <a:t>LinkedHashSet can be applied to Business scenarios, such as maintaining list of Customer Requests, which needs to be attended in the order received, also we do not want to store duplicate Customer Requests.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p43"/>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a:solidFill>
                  <a:srgbClr val="FF0000"/>
                </a:solidFill>
              </a:rPr>
              <a:t>BlockingQueue</a:t>
            </a:r>
            <a:endParaRPr/>
          </a:p>
          <a:p>
            <a:pPr indent="0" lvl="0" marL="0" rtl="0" algn="just">
              <a:lnSpc>
                <a:spcPct val="90000"/>
              </a:lnSpc>
              <a:spcBef>
                <a:spcPts val="640"/>
              </a:spcBef>
              <a:spcAft>
                <a:spcPts val="0"/>
              </a:spcAft>
              <a:buClr>
                <a:srgbClr val="888888"/>
              </a:buClr>
              <a:buSzPts val="3200"/>
              <a:buNone/>
            </a:pPr>
            <a:r>
              <a:rPr lang="en-US"/>
              <a:t>Java Collection Framework added one more Collection named BlockingQueue in JDK 1.5. BlockingQueue is actually an interface, in java.util.concurrent subpackage.</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888888"/>
              </a:buClr>
              <a:buSzPts val="3200"/>
              <a:buNone/>
            </a:pPr>
            <a:r>
              <a:rPr lang="en-US"/>
              <a:t>BlockingQueue is used to develop </a:t>
            </a:r>
            <a:r>
              <a:rPr b="1" lang="en-US"/>
              <a:t>Producer &amp; Consumer</a:t>
            </a:r>
            <a:r>
              <a:rPr lang="en-US"/>
              <a:t> problems in Multithreaded Applications. </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888888"/>
              </a:buClr>
              <a:buSzPts val="3200"/>
              <a:buNone/>
            </a:pPr>
            <a:r>
              <a:rPr lang="en-US"/>
              <a:t>For example, consider a Video Player Application, in which downloading Thread downloads Stream of packets, and another Thread decodes the packets and displays pixels on the Screen to play the Video. To solve such Producer Consumer problems, we used to use </a:t>
            </a:r>
            <a:r>
              <a:rPr b="1" lang="en-US"/>
              <a:t>wait( ), notify( ) and notifyAll( ) </a:t>
            </a:r>
            <a:r>
              <a:rPr lang="en-US"/>
              <a:t>methods. Now, such scenarios can be easily developed using BlockingQueue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44"/>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a:solidFill>
                  <a:srgbClr val="FF0000"/>
                </a:solidFill>
              </a:rPr>
              <a:t>BlockingQueue</a:t>
            </a:r>
            <a:endParaRPr/>
          </a:p>
          <a:p>
            <a:pPr indent="0" lvl="0" marL="0" rtl="0" algn="just">
              <a:lnSpc>
                <a:spcPct val="90000"/>
              </a:lnSpc>
              <a:spcBef>
                <a:spcPts val="640"/>
              </a:spcBef>
              <a:spcAft>
                <a:spcPts val="0"/>
              </a:spcAft>
              <a:buClr>
                <a:srgbClr val="888888"/>
              </a:buClr>
              <a:buSzPts val="3200"/>
              <a:buNone/>
            </a:pPr>
            <a:r>
              <a:t/>
            </a:r>
            <a:endParaRPr/>
          </a:p>
        </p:txBody>
      </p:sp>
      <p:cxnSp>
        <p:nvCxnSpPr>
          <p:cNvPr id="340" name="Google Shape;340;p44"/>
          <p:cNvCxnSpPr/>
          <p:nvPr/>
        </p:nvCxnSpPr>
        <p:spPr>
          <a:xfrm flipH="1">
            <a:off x="1674250" y="869950"/>
            <a:ext cx="42600" cy="4849800"/>
          </a:xfrm>
          <a:prstGeom prst="straightConnector1">
            <a:avLst/>
          </a:prstGeom>
          <a:noFill/>
          <a:ln cap="flat" cmpd="sng" w="38100">
            <a:solidFill>
              <a:schemeClr val="dk2"/>
            </a:solidFill>
            <a:prstDash val="solid"/>
            <a:round/>
            <a:headEnd len="med" w="med" type="none"/>
            <a:tailEnd len="med" w="med" type="triangle"/>
          </a:ln>
        </p:spPr>
      </p:cxnSp>
      <p:cxnSp>
        <p:nvCxnSpPr>
          <p:cNvPr id="341" name="Google Shape;341;p44"/>
          <p:cNvCxnSpPr/>
          <p:nvPr/>
        </p:nvCxnSpPr>
        <p:spPr>
          <a:xfrm flipH="1">
            <a:off x="6052550" y="869950"/>
            <a:ext cx="42600" cy="4849800"/>
          </a:xfrm>
          <a:prstGeom prst="straightConnector1">
            <a:avLst/>
          </a:prstGeom>
          <a:noFill/>
          <a:ln cap="flat" cmpd="sng" w="38100">
            <a:solidFill>
              <a:schemeClr val="dk2"/>
            </a:solidFill>
            <a:prstDash val="solid"/>
            <a:round/>
            <a:headEnd len="med" w="med" type="none"/>
            <a:tailEnd len="med" w="med" type="triangle"/>
          </a:ln>
        </p:spPr>
      </p:cxnSp>
      <p:sp>
        <p:nvSpPr>
          <p:cNvPr id="342" name="Google Shape;342;p44"/>
          <p:cNvSpPr/>
          <p:nvPr/>
        </p:nvSpPr>
        <p:spPr>
          <a:xfrm>
            <a:off x="2720238" y="1070975"/>
            <a:ext cx="2563200" cy="72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t>BlockingQueue</a:t>
            </a:r>
            <a:endParaRPr sz="2100"/>
          </a:p>
        </p:txBody>
      </p:sp>
      <p:sp>
        <p:nvSpPr>
          <p:cNvPr id="343" name="Google Shape;343;p44"/>
          <p:cNvSpPr txBox="1"/>
          <p:nvPr/>
        </p:nvSpPr>
        <p:spPr>
          <a:xfrm>
            <a:off x="135875" y="1126325"/>
            <a:ext cx="1538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Downloading Thread</a:t>
            </a:r>
            <a:endParaRPr b="1"/>
          </a:p>
        </p:txBody>
      </p:sp>
      <p:sp>
        <p:nvSpPr>
          <p:cNvPr id="344" name="Google Shape;344;p44"/>
          <p:cNvSpPr txBox="1"/>
          <p:nvPr/>
        </p:nvSpPr>
        <p:spPr>
          <a:xfrm>
            <a:off x="6329400" y="1181675"/>
            <a:ext cx="1538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Displaying </a:t>
            </a:r>
            <a:r>
              <a:rPr b="1" lang="en-US"/>
              <a:t>Thread</a:t>
            </a:r>
            <a:endParaRPr b="1"/>
          </a:p>
        </p:txBody>
      </p:sp>
      <p:sp>
        <p:nvSpPr>
          <p:cNvPr id="345" name="Google Shape;345;p44"/>
          <p:cNvSpPr/>
          <p:nvPr/>
        </p:nvSpPr>
        <p:spPr>
          <a:xfrm>
            <a:off x="1695475" y="1404075"/>
            <a:ext cx="1024800" cy="33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4"/>
          <p:cNvSpPr/>
          <p:nvPr/>
        </p:nvSpPr>
        <p:spPr>
          <a:xfrm>
            <a:off x="5284725" y="1361350"/>
            <a:ext cx="767700" cy="33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p45"/>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a:solidFill>
                  <a:srgbClr val="FF0000"/>
                </a:solidFill>
              </a:rPr>
              <a:t>BlockingQueue methods</a:t>
            </a:r>
            <a:endParaRPr/>
          </a:p>
          <a:p>
            <a:pPr indent="0" lvl="0" marL="0" rtl="0" algn="just">
              <a:lnSpc>
                <a:spcPct val="90000"/>
              </a:lnSpc>
              <a:spcBef>
                <a:spcPts val="640"/>
              </a:spcBef>
              <a:spcAft>
                <a:spcPts val="0"/>
              </a:spcAft>
              <a:buClr>
                <a:srgbClr val="888888"/>
              </a:buClr>
              <a:buSzPts val="3200"/>
              <a:buNone/>
            </a:pPr>
            <a:r>
              <a:rPr lang="en-US"/>
              <a:t>Below are the important methods provided by BlockingQueue</a:t>
            </a:r>
            <a:endParaRPr/>
          </a:p>
          <a:p>
            <a:pPr indent="0" lvl="0" marL="0" rtl="0" algn="just">
              <a:lnSpc>
                <a:spcPct val="90000"/>
              </a:lnSpc>
              <a:spcBef>
                <a:spcPts val="640"/>
              </a:spcBef>
              <a:spcAft>
                <a:spcPts val="0"/>
              </a:spcAft>
              <a:buClr>
                <a:srgbClr val="888888"/>
              </a:buClr>
              <a:buSzPts val="3200"/>
              <a:buNone/>
            </a:pPr>
            <a:r>
              <a:rPr lang="en-US"/>
              <a:t>null elements cannot be added</a:t>
            </a:r>
            <a:endParaRPr/>
          </a:p>
          <a:p>
            <a:pPr indent="0" lvl="0" marL="0" rtl="0" algn="just">
              <a:lnSpc>
                <a:spcPct val="90000"/>
              </a:lnSpc>
              <a:spcBef>
                <a:spcPts val="640"/>
              </a:spcBef>
              <a:spcAft>
                <a:spcPts val="0"/>
              </a:spcAft>
              <a:buClr>
                <a:srgbClr val="888888"/>
              </a:buClr>
              <a:buSzPts val="3200"/>
              <a:buNone/>
            </a:pPr>
            <a:r>
              <a:rPr b="1" lang="en-US"/>
              <a:t>add( )</a:t>
            </a:r>
            <a:r>
              <a:rPr lang="en-US"/>
              <a:t> - adds the element, if no space throws IllegalStateException</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888888"/>
              </a:buClr>
              <a:buSzPts val="3200"/>
              <a:buNone/>
            </a:pPr>
            <a:r>
              <a:rPr b="1" lang="en-US"/>
              <a:t>put( )</a:t>
            </a:r>
            <a:r>
              <a:rPr lang="en-US"/>
              <a:t> - adds the element, if no space </a:t>
            </a:r>
            <a:r>
              <a:rPr lang="en-US"/>
              <a:t>blocks</a:t>
            </a:r>
            <a:r>
              <a:rPr lang="en-US"/>
              <a:t> the calling thread, until space is available</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888888"/>
              </a:buClr>
              <a:buSzPts val="3200"/>
              <a:buNone/>
            </a:pPr>
            <a:r>
              <a:rPr b="1" lang="en-US"/>
              <a:t>take( ) </a:t>
            </a:r>
            <a:r>
              <a:rPr lang="en-US"/>
              <a:t>- returns and remove first element, else blocks the calling thread, until an element is available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 name="Shape 355"/>
        <p:cNvGrpSpPr/>
        <p:nvPr/>
      </p:nvGrpSpPr>
      <p:grpSpPr>
        <a:xfrm>
          <a:off x="0" y="0"/>
          <a:ext cx="0" cy="0"/>
          <a:chOff x="0" y="0"/>
          <a:chExt cx="0" cy="0"/>
        </a:xfrm>
      </p:grpSpPr>
      <p:sp>
        <p:nvSpPr>
          <p:cNvPr id="356" name="Google Shape;356;p46"/>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a:solidFill>
                  <a:srgbClr val="FF0000"/>
                </a:solidFill>
              </a:rPr>
              <a:t>BlockingQueue</a:t>
            </a:r>
            <a:endParaRPr/>
          </a:p>
          <a:p>
            <a:pPr indent="0" lvl="0" marL="0" rtl="0" algn="just">
              <a:lnSpc>
                <a:spcPct val="90000"/>
              </a:lnSpc>
              <a:spcBef>
                <a:spcPts val="640"/>
              </a:spcBef>
              <a:spcAft>
                <a:spcPts val="0"/>
              </a:spcAft>
              <a:buClr>
                <a:srgbClr val="888888"/>
              </a:buClr>
              <a:buSzPts val="3200"/>
              <a:buNone/>
            </a:pPr>
            <a:r>
              <a:rPr lang="en-US"/>
              <a:t>As BlockingQueue is an interface, there are </a:t>
            </a:r>
            <a:r>
              <a:rPr lang="en-US"/>
              <a:t>implementations</a:t>
            </a:r>
            <a:r>
              <a:rPr lang="en-US"/>
              <a:t> of it provided.</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888888"/>
              </a:buClr>
              <a:buSzPts val="3200"/>
              <a:buNone/>
            </a:pPr>
            <a:r>
              <a:rPr b="1" lang="en-US"/>
              <a:t>ArrayBlockingQueue</a:t>
            </a:r>
            <a:r>
              <a:rPr lang="en-US"/>
              <a:t> - internally uses array, and it’s bounded</a:t>
            </a:r>
            <a:endParaRPr/>
          </a:p>
          <a:p>
            <a:pPr indent="0" lvl="0" marL="0" rtl="0" algn="just">
              <a:lnSpc>
                <a:spcPct val="90000"/>
              </a:lnSpc>
              <a:spcBef>
                <a:spcPts val="640"/>
              </a:spcBef>
              <a:spcAft>
                <a:spcPts val="0"/>
              </a:spcAft>
              <a:buClr>
                <a:srgbClr val="888888"/>
              </a:buClr>
              <a:buSzPts val="3200"/>
              <a:buNone/>
            </a:pPr>
            <a:r>
              <a:t/>
            </a:r>
            <a:endParaRPr b="1"/>
          </a:p>
          <a:p>
            <a:pPr indent="0" lvl="0" marL="0" rtl="0" algn="just">
              <a:lnSpc>
                <a:spcPct val="90000"/>
              </a:lnSpc>
              <a:spcBef>
                <a:spcPts val="640"/>
              </a:spcBef>
              <a:spcAft>
                <a:spcPts val="0"/>
              </a:spcAft>
              <a:buClr>
                <a:srgbClr val="888888"/>
              </a:buClr>
              <a:buSzPts val="3200"/>
              <a:buNone/>
            </a:pPr>
            <a:r>
              <a:rPr b="1" lang="en-US"/>
              <a:t>LinkedBlockingQueue</a:t>
            </a:r>
            <a:r>
              <a:rPr lang="en-US"/>
              <a:t> - internally uses linked nodes, and unbounded</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888888"/>
              </a:buClr>
              <a:buSzPts val="32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p47"/>
          <p:cNvSpPr txBox="1"/>
          <p:nvPr>
            <p:ph idx="1" type="subTitle"/>
          </p:nvPr>
        </p:nvSpPr>
        <p:spPr>
          <a:xfrm>
            <a:off x="0" y="263775"/>
            <a:ext cx="9144000" cy="6594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000"/>
              <a:buNone/>
            </a:pPr>
            <a:r>
              <a:rPr b="1" lang="en-US" sz="2800">
                <a:solidFill>
                  <a:srgbClr val="FF0000"/>
                </a:solidFill>
              </a:rPr>
              <a:t>15. </a:t>
            </a:r>
            <a:r>
              <a:rPr b="1" lang="en-US" sz="2800">
                <a:solidFill>
                  <a:srgbClr val="FF0000"/>
                </a:solidFill>
              </a:rPr>
              <a:t>Legacy Collection classes</a:t>
            </a:r>
            <a:endParaRPr b="1" sz="4000"/>
          </a:p>
          <a:p>
            <a:pPr indent="0" lvl="0" marL="0" rtl="0" algn="just">
              <a:lnSpc>
                <a:spcPct val="80000"/>
              </a:lnSpc>
              <a:spcBef>
                <a:spcPts val="400"/>
              </a:spcBef>
              <a:spcAft>
                <a:spcPts val="0"/>
              </a:spcAft>
              <a:buClr>
                <a:srgbClr val="FF0000"/>
              </a:buClr>
              <a:buSzPts val="2000"/>
              <a:buNone/>
            </a:pPr>
            <a:r>
              <a:rPr b="1" lang="en-US" sz="2700">
                <a:solidFill>
                  <a:srgbClr val="FF0000"/>
                </a:solidFill>
              </a:rPr>
              <a:t>Vector</a:t>
            </a:r>
            <a:endParaRPr sz="3900"/>
          </a:p>
          <a:p>
            <a:pPr indent="0" lvl="0" marL="0" rtl="0" algn="just">
              <a:lnSpc>
                <a:spcPct val="80000"/>
              </a:lnSpc>
              <a:spcBef>
                <a:spcPts val="400"/>
              </a:spcBef>
              <a:spcAft>
                <a:spcPts val="0"/>
              </a:spcAft>
              <a:buClr>
                <a:srgbClr val="888888"/>
              </a:buClr>
              <a:buSzPts val="2000"/>
              <a:buNone/>
            </a:pPr>
            <a:r>
              <a:rPr lang="en-US" sz="2700"/>
              <a:t>Vector is </a:t>
            </a:r>
            <a:r>
              <a:rPr lang="en-US" sz="2700" u="sng"/>
              <a:t>synchronized, and ArrayList is not synchronized</a:t>
            </a:r>
            <a:endParaRPr sz="3900"/>
          </a:p>
          <a:p>
            <a:pPr indent="0" lvl="0" marL="0" rtl="0" algn="just">
              <a:lnSpc>
                <a:spcPct val="80000"/>
              </a:lnSpc>
              <a:spcBef>
                <a:spcPts val="400"/>
              </a:spcBef>
              <a:spcAft>
                <a:spcPts val="0"/>
              </a:spcAft>
              <a:buClr>
                <a:srgbClr val="888888"/>
              </a:buClr>
              <a:buSzPts val="2000"/>
              <a:buNone/>
            </a:pPr>
            <a:r>
              <a:rPr lang="en-US" sz="2700"/>
              <a:t>Vector exists, since first release of Java</a:t>
            </a:r>
            <a:endParaRPr sz="3900"/>
          </a:p>
          <a:p>
            <a:pPr indent="0" lvl="0" marL="0" rtl="0" algn="just">
              <a:lnSpc>
                <a:spcPct val="80000"/>
              </a:lnSpc>
              <a:spcBef>
                <a:spcPts val="400"/>
              </a:spcBef>
              <a:spcAft>
                <a:spcPts val="0"/>
              </a:spcAft>
              <a:buClr>
                <a:srgbClr val="888888"/>
              </a:buClr>
              <a:buSzPts val="2000"/>
              <a:buNone/>
            </a:pPr>
            <a:r>
              <a:rPr lang="en-US" sz="2700"/>
              <a:t>Now Vector also implements from Collection interface</a:t>
            </a:r>
            <a:endParaRPr sz="3900"/>
          </a:p>
          <a:p>
            <a:pPr indent="0" lvl="0" marL="0" rtl="0" algn="just">
              <a:lnSpc>
                <a:spcPct val="80000"/>
              </a:lnSpc>
              <a:spcBef>
                <a:spcPts val="400"/>
              </a:spcBef>
              <a:spcAft>
                <a:spcPts val="0"/>
              </a:spcAft>
              <a:buClr>
                <a:srgbClr val="888888"/>
              </a:buClr>
              <a:buSzPts val="2000"/>
              <a:buNone/>
            </a:pPr>
            <a:r>
              <a:rPr lang="en-US" sz="2700"/>
              <a:t>Vector provides methods of Collection as well as legacy methods of Vector</a:t>
            </a:r>
            <a:endParaRPr sz="3900"/>
          </a:p>
          <a:p>
            <a:pPr indent="0" lvl="0" marL="0" rtl="0" algn="just">
              <a:lnSpc>
                <a:spcPct val="80000"/>
              </a:lnSpc>
              <a:spcBef>
                <a:spcPts val="400"/>
              </a:spcBef>
              <a:spcAft>
                <a:spcPts val="0"/>
              </a:spcAft>
              <a:buClr>
                <a:srgbClr val="FF0000"/>
              </a:buClr>
              <a:buSzPts val="2000"/>
              <a:buNone/>
            </a:pPr>
            <a:r>
              <a:rPr b="1" lang="en-US" sz="2700">
                <a:solidFill>
                  <a:srgbClr val="FF0000"/>
                </a:solidFill>
              </a:rPr>
              <a:t>Stack</a:t>
            </a:r>
            <a:endParaRPr sz="3900"/>
          </a:p>
          <a:p>
            <a:pPr indent="0" lvl="0" marL="0" rtl="0" algn="just">
              <a:lnSpc>
                <a:spcPct val="80000"/>
              </a:lnSpc>
              <a:spcBef>
                <a:spcPts val="400"/>
              </a:spcBef>
              <a:spcAft>
                <a:spcPts val="0"/>
              </a:spcAft>
              <a:buClr>
                <a:srgbClr val="888888"/>
              </a:buClr>
              <a:buSzPts val="2000"/>
              <a:buNone/>
            </a:pPr>
            <a:r>
              <a:rPr lang="en-US" sz="2700"/>
              <a:t>The Stack class represents a last-in-first-out (LIFO) stack of objects. </a:t>
            </a:r>
            <a:endParaRPr sz="3900"/>
          </a:p>
          <a:p>
            <a:pPr indent="0" lvl="0" marL="0" rtl="0" algn="just">
              <a:lnSpc>
                <a:spcPct val="80000"/>
              </a:lnSpc>
              <a:spcBef>
                <a:spcPts val="400"/>
              </a:spcBef>
              <a:spcAft>
                <a:spcPts val="0"/>
              </a:spcAft>
              <a:buClr>
                <a:srgbClr val="888888"/>
              </a:buClr>
              <a:buSzPts val="2000"/>
              <a:buNone/>
            </a:pPr>
            <a:r>
              <a:rPr lang="en-US" sz="2700"/>
              <a:t> It extends class Vector with five operations that allow a vector to be treated as a stack. </a:t>
            </a:r>
            <a:endParaRPr sz="3900"/>
          </a:p>
          <a:p>
            <a:pPr indent="0" lvl="0" marL="0" rtl="0" algn="just">
              <a:lnSpc>
                <a:spcPct val="80000"/>
              </a:lnSpc>
              <a:spcBef>
                <a:spcPts val="400"/>
              </a:spcBef>
              <a:spcAft>
                <a:spcPts val="0"/>
              </a:spcAft>
              <a:buClr>
                <a:srgbClr val="888888"/>
              </a:buClr>
              <a:buSzPts val="2000"/>
              <a:buNone/>
            </a:pPr>
            <a:r>
              <a:rPr lang="en-US" sz="2700"/>
              <a:t>The usual push and pop operations are provided, as well as a method to peek at the top item on the stack, a method to test for whether the stack is empty.</a:t>
            </a:r>
            <a:endParaRPr sz="3900"/>
          </a:p>
          <a:p>
            <a:pPr indent="0" lvl="0" marL="0" rtl="0" algn="just">
              <a:lnSpc>
                <a:spcPct val="80000"/>
              </a:lnSpc>
              <a:spcBef>
                <a:spcPts val="400"/>
              </a:spcBef>
              <a:spcAft>
                <a:spcPts val="0"/>
              </a:spcAft>
              <a:buClr>
                <a:srgbClr val="FF0000"/>
              </a:buClr>
              <a:buSzPts val="2000"/>
              <a:buNone/>
            </a:pPr>
            <a:r>
              <a:t/>
            </a:r>
            <a:endParaRPr b="1" sz="2700" u="sng">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5" name="Shape 365"/>
        <p:cNvGrpSpPr/>
        <p:nvPr/>
      </p:nvGrpSpPr>
      <p:grpSpPr>
        <a:xfrm>
          <a:off x="0" y="0"/>
          <a:ext cx="0" cy="0"/>
          <a:chOff x="0" y="0"/>
          <a:chExt cx="0" cy="0"/>
        </a:xfrm>
      </p:grpSpPr>
      <p:sp>
        <p:nvSpPr>
          <p:cNvPr id="366" name="Google Shape;366;p48"/>
          <p:cNvSpPr txBox="1"/>
          <p:nvPr>
            <p:ph idx="1" type="subTitle"/>
          </p:nvPr>
        </p:nvSpPr>
        <p:spPr>
          <a:xfrm>
            <a:off x="0" y="301450"/>
            <a:ext cx="9144000" cy="65565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000"/>
              <a:buNone/>
            </a:pPr>
            <a:r>
              <a:rPr b="1" lang="en-US" sz="2800">
                <a:solidFill>
                  <a:srgbClr val="FF0000"/>
                </a:solidFill>
              </a:rPr>
              <a:t>15. Legacy Collection classes</a:t>
            </a:r>
            <a:endParaRPr b="1" sz="4000"/>
          </a:p>
          <a:p>
            <a:pPr indent="0" lvl="0" marL="0" rtl="0" algn="just">
              <a:lnSpc>
                <a:spcPct val="80000"/>
              </a:lnSpc>
              <a:spcBef>
                <a:spcPts val="400"/>
              </a:spcBef>
              <a:spcAft>
                <a:spcPts val="0"/>
              </a:spcAft>
              <a:buClr>
                <a:srgbClr val="FF0000"/>
              </a:buClr>
              <a:buSzPts val="2000"/>
              <a:buNone/>
            </a:pPr>
            <a:r>
              <a:t/>
            </a:r>
            <a:endParaRPr sz="3900"/>
          </a:p>
          <a:p>
            <a:pPr indent="0" lvl="0" marL="0" rtl="0" algn="just">
              <a:lnSpc>
                <a:spcPct val="80000"/>
              </a:lnSpc>
              <a:spcBef>
                <a:spcPts val="400"/>
              </a:spcBef>
              <a:spcAft>
                <a:spcPts val="0"/>
              </a:spcAft>
              <a:buClr>
                <a:srgbClr val="FF0000"/>
              </a:buClr>
              <a:buSzPts val="2000"/>
              <a:buNone/>
            </a:pPr>
            <a:r>
              <a:rPr b="1" lang="en-US" sz="2700">
                <a:solidFill>
                  <a:srgbClr val="FF0000"/>
                </a:solidFill>
              </a:rPr>
              <a:t>Queue</a:t>
            </a:r>
            <a:endParaRPr sz="3900"/>
          </a:p>
          <a:p>
            <a:pPr indent="0" lvl="0" marL="0" rtl="0" algn="just">
              <a:lnSpc>
                <a:spcPct val="80000"/>
              </a:lnSpc>
              <a:spcBef>
                <a:spcPts val="400"/>
              </a:spcBef>
              <a:spcAft>
                <a:spcPts val="0"/>
              </a:spcAft>
              <a:buClr>
                <a:srgbClr val="888888"/>
              </a:buClr>
              <a:buSzPts val="2000"/>
              <a:buNone/>
            </a:pPr>
            <a:r>
              <a:rPr lang="en-US" sz="2700"/>
              <a:t>Queue is an interface, and represents FIFO(First In First Out) operations</a:t>
            </a:r>
            <a:endParaRPr sz="3900"/>
          </a:p>
          <a:p>
            <a:pPr indent="0" lvl="0" marL="0" rtl="0" algn="just">
              <a:lnSpc>
                <a:spcPct val="80000"/>
              </a:lnSpc>
              <a:spcBef>
                <a:spcPts val="400"/>
              </a:spcBef>
              <a:spcAft>
                <a:spcPts val="0"/>
              </a:spcAft>
              <a:buClr>
                <a:srgbClr val="FF0000"/>
              </a:buClr>
              <a:buSzPts val="2000"/>
              <a:buNone/>
            </a:pPr>
            <a:r>
              <a:t/>
            </a:r>
            <a:endParaRPr b="1" sz="2700" u="sng">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49"/>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000"/>
              <a:buNone/>
            </a:pPr>
            <a:r>
              <a:rPr b="1" lang="en-US" sz="3000">
                <a:solidFill>
                  <a:srgbClr val="FF0000"/>
                </a:solidFill>
              </a:rPr>
              <a:t>Legacy Collection classes</a:t>
            </a:r>
            <a:endParaRPr b="1" sz="4200"/>
          </a:p>
          <a:p>
            <a:pPr indent="0" lvl="0" marL="0" rtl="0" algn="just">
              <a:lnSpc>
                <a:spcPct val="80000"/>
              </a:lnSpc>
              <a:spcBef>
                <a:spcPts val="400"/>
              </a:spcBef>
              <a:spcAft>
                <a:spcPts val="0"/>
              </a:spcAft>
              <a:buClr>
                <a:srgbClr val="FF0000"/>
              </a:buClr>
              <a:buSzPts val="2000"/>
              <a:buNone/>
            </a:pPr>
            <a:r>
              <a:t/>
            </a:r>
            <a:endParaRPr sz="4000"/>
          </a:p>
          <a:p>
            <a:pPr indent="0" lvl="0" marL="0" rtl="0" algn="just">
              <a:lnSpc>
                <a:spcPct val="80000"/>
              </a:lnSpc>
              <a:spcBef>
                <a:spcPts val="400"/>
              </a:spcBef>
              <a:spcAft>
                <a:spcPts val="0"/>
              </a:spcAft>
              <a:buClr>
                <a:srgbClr val="888888"/>
              </a:buClr>
              <a:buSzPts val="2000"/>
              <a:buNone/>
            </a:pPr>
            <a:r>
              <a:rPr lang="en-US" sz="2800"/>
              <a:t>Queue is an interface, and represents FIFO(First In First Out) operations</a:t>
            </a:r>
            <a:endParaRPr sz="4000"/>
          </a:p>
          <a:p>
            <a:pPr indent="0" lvl="0" marL="0" rtl="0" algn="just">
              <a:lnSpc>
                <a:spcPct val="80000"/>
              </a:lnSpc>
              <a:spcBef>
                <a:spcPts val="400"/>
              </a:spcBef>
              <a:spcAft>
                <a:spcPts val="0"/>
              </a:spcAft>
              <a:buClr>
                <a:srgbClr val="FF0000"/>
              </a:buClr>
              <a:buSzPts val="2000"/>
              <a:buNone/>
            </a:pPr>
            <a:r>
              <a:rPr b="1" lang="en-US" sz="2800">
                <a:solidFill>
                  <a:srgbClr val="FF0000"/>
                </a:solidFill>
              </a:rPr>
              <a:t>Hashtable</a:t>
            </a:r>
            <a:r>
              <a:rPr lang="en-US" sz="2800"/>
              <a:t> is synchronized, in contrast to HashMap. It has an overhead for synchronization. HashTable is obsolete and the corresponding ConcurrentHashMap class should be used. </a:t>
            </a:r>
            <a:endParaRPr sz="2800"/>
          </a:p>
          <a:p>
            <a:pPr indent="0" lvl="0" marL="0" rtl="0" algn="just">
              <a:lnSpc>
                <a:spcPct val="80000"/>
              </a:lnSpc>
              <a:spcBef>
                <a:spcPts val="400"/>
              </a:spcBef>
              <a:spcAft>
                <a:spcPts val="0"/>
              </a:spcAft>
              <a:buClr>
                <a:srgbClr val="FF0000"/>
              </a:buClr>
              <a:buSzPts val="2000"/>
              <a:buNone/>
            </a:pPr>
            <a:r>
              <a:t/>
            </a:r>
            <a:endParaRPr sz="2800"/>
          </a:p>
          <a:p>
            <a:pPr indent="0" lvl="0" marL="0" rtl="0" algn="just">
              <a:lnSpc>
                <a:spcPct val="80000"/>
              </a:lnSpc>
              <a:spcBef>
                <a:spcPts val="400"/>
              </a:spcBef>
              <a:spcAft>
                <a:spcPts val="0"/>
              </a:spcAft>
              <a:buClr>
                <a:srgbClr val="FF0000"/>
              </a:buClr>
              <a:buSzPts val="2000"/>
              <a:buNone/>
            </a:pPr>
            <a:r>
              <a:rPr b="1" lang="en-US" sz="2800">
                <a:solidFill>
                  <a:srgbClr val="FF0000"/>
                </a:solidFill>
              </a:rPr>
              <a:t>Dictionary </a:t>
            </a:r>
            <a:r>
              <a:rPr lang="en-US" sz="2800"/>
              <a:t>is an abstract class that represents a key/value storage repository and operates much like Map.Given a key and value, you can store the value in a Dictionary object. Once the value is stored, you can retrieve it by using its key. </a:t>
            </a:r>
            <a:endParaRPr sz="2800"/>
          </a:p>
          <a:p>
            <a:pPr indent="0" lvl="0" marL="0" rtl="0" algn="just">
              <a:lnSpc>
                <a:spcPct val="80000"/>
              </a:lnSpc>
              <a:spcBef>
                <a:spcPts val="400"/>
              </a:spcBef>
              <a:spcAft>
                <a:spcPts val="0"/>
              </a:spcAft>
              <a:buClr>
                <a:srgbClr val="FF0000"/>
              </a:buClr>
              <a:buSzPts val="2000"/>
              <a:buNone/>
            </a:pPr>
            <a:r>
              <a:t/>
            </a:r>
            <a:endParaRPr sz="2800"/>
          </a:p>
          <a:p>
            <a:pPr indent="0" lvl="0" marL="0" rtl="0" algn="just">
              <a:lnSpc>
                <a:spcPct val="80000"/>
              </a:lnSpc>
              <a:spcBef>
                <a:spcPts val="400"/>
              </a:spcBef>
              <a:spcAft>
                <a:spcPts val="0"/>
              </a:spcAft>
              <a:buClr>
                <a:srgbClr val="FF0000"/>
              </a:buClr>
              <a:buSzPts val="2000"/>
              <a:buNone/>
            </a:pPr>
            <a:r>
              <a:t/>
            </a:r>
            <a:endParaRPr b="1" sz="2800" u="sng">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50"/>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000"/>
              <a:buNone/>
            </a:pPr>
            <a:r>
              <a:rPr b="1" lang="en-US" sz="3000">
                <a:solidFill>
                  <a:srgbClr val="FF0000"/>
                </a:solidFill>
              </a:rPr>
              <a:t>Legacy Collection classes</a:t>
            </a:r>
            <a:endParaRPr b="1" sz="4200"/>
          </a:p>
          <a:p>
            <a:pPr indent="0" lvl="0" marL="0" rtl="0" algn="just">
              <a:lnSpc>
                <a:spcPct val="80000"/>
              </a:lnSpc>
              <a:spcBef>
                <a:spcPts val="400"/>
              </a:spcBef>
              <a:spcAft>
                <a:spcPts val="0"/>
              </a:spcAft>
              <a:buClr>
                <a:srgbClr val="FF0000"/>
              </a:buClr>
              <a:buSzPts val="2000"/>
              <a:buNone/>
            </a:pPr>
            <a:r>
              <a:t/>
            </a:r>
            <a:endParaRPr sz="2800"/>
          </a:p>
          <a:p>
            <a:pPr indent="0" lvl="0" marL="0" rtl="0" algn="just">
              <a:lnSpc>
                <a:spcPct val="80000"/>
              </a:lnSpc>
              <a:spcBef>
                <a:spcPts val="400"/>
              </a:spcBef>
              <a:spcAft>
                <a:spcPts val="0"/>
              </a:spcAft>
              <a:buClr>
                <a:srgbClr val="FF0000"/>
              </a:buClr>
              <a:buSzPts val="2000"/>
              <a:buNone/>
            </a:pPr>
            <a:r>
              <a:t/>
            </a:r>
            <a:endParaRPr sz="2800"/>
          </a:p>
          <a:p>
            <a:pPr indent="0" lvl="0" marL="0" rtl="0" algn="just">
              <a:lnSpc>
                <a:spcPct val="80000"/>
              </a:lnSpc>
              <a:spcBef>
                <a:spcPts val="400"/>
              </a:spcBef>
              <a:spcAft>
                <a:spcPts val="0"/>
              </a:spcAft>
              <a:buClr>
                <a:srgbClr val="FF0000"/>
              </a:buClr>
              <a:buSzPts val="2000"/>
              <a:buNone/>
            </a:pPr>
            <a:r>
              <a:rPr b="1" lang="en-US" sz="2800">
                <a:solidFill>
                  <a:srgbClr val="FF0000"/>
                </a:solidFill>
              </a:rPr>
              <a:t>Properties</a:t>
            </a:r>
            <a:r>
              <a:rPr lang="en-US" sz="2800"/>
              <a:t> Properties is a subclass of Hashtable. It is used to maintain lists of values in which the key is a String and the value is also a String.</a:t>
            </a:r>
            <a:endParaRPr b="1" sz="2800" u="sng">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51"/>
          <p:cNvSpPr txBox="1"/>
          <p:nvPr>
            <p:ph idx="1" type="subTitle"/>
          </p:nvPr>
        </p:nvSpPr>
        <p:spPr>
          <a:xfrm>
            <a:off x="0" y="169575"/>
            <a:ext cx="9144000" cy="6688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b="1" lang="en-US">
                <a:solidFill>
                  <a:srgbClr val="FF0000"/>
                </a:solidFill>
              </a:rPr>
              <a:t>16. WeakHashMap</a:t>
            </a:r>
            <a:endParaRPr b="1">
              <a:solidFill>
                <a:srgbClr val="FF0000"/>
              </a:solidFill>
            </a:endParaRPr>
          </a:p>
          <a:p>
            <a:pPr indent="0" lvl="0" marL="0" rtl="0" algn="just">
              <a:spcBef>
                <a:spcPts val="480"/>
              </a:spcBef>
              <a:spcAft>
                <a:spcPts val="0"/>
              </a:spcAft>
              <a:buClr>
                <a:srgbClr val="888888"/>
              </a:buClr>
              <a:buSzPts val="2400"/>
              <a:buNone/>
            </a:pPr>
            <a:r>
              <a:rPr lang="en-US">
                <a:solidFill>
                  <a:srgbClr val="FF0000"/>
                </a:solidFill>
                <a:uFill>
                  <a:noFill/>
                </a:uFill>
                <a:hlinkClick r:id="rId4">
                  <a:extLst>
                    <a:ext uri="{A12FA001-AC4F-418D-AE19-62706E023703}">
                      <ahyp:hlinkClr val="tx"/>
                    </a:ext>
                  </a:extLst>
                </a:hlinkClick>
              </a:rPr>
              <a:t>WeakHashMap</a:t>
            </a:r>
            <a:r>
              <a:rPr lang="en-US">
                <a:solidFill>
                  <a:srgbClr val="FF0000"/>
                </a:solidFill>
              </a:rPr>
              <a:t> </a:t>
            </a:r>
            <a:r>
              <a:rPr lang="en-US">
                <a:solidFill>
                  <a:srgbClr val="999999"/>
                </a:solidFill>
              </a:rPr>
              <a:t>is</a:t>
            </a:r>
            <a:r>
              <a:rPr lang="en-US"/>
              <a:t> an implementation of </a:t>
            </a:r>
            <a:r>
              <a:rPr lang="en-US">
                <a:solidFill>
                  <a:srgbClr val="FF0000"/>
                </a:solidFill>
                <a:uFill>
                  <a:noFill/>
                </a:uFill>
                <a:hlinkClick r:id="rId5">
                  <a:extLst>
                    <a:ext uri="{A12FA001-AC4F-418D-AE19-62706E023703}">
                      <ahyp:hlinkClr val="tx"/>
                    </a:ext>
                  </a:extLst>
                </a:hlinkClick>
              </a:rPr>
              <a:t>Map </a:t>
            </a:r>
            <a:r>
              <a:rPr lang="en-US"/>
              <a:t>interface where the memory of the value object can be reclaimed by Garbage Collector if the corresponding key is no longer referred by any section of program. </a:t>
            </a:r>
            <a:endParaRPr/>
          </a:p>
          <a:p>
            <a:pPr indent="0" lvl="0" marL="0" rtl="0" algn="just">
              <a:spcBef>
                <a:spcPts val="480"/>
              </a:spcBef>
              <a:spcAft>
                <a:spcPts val="0"/>
              </a:spcAft>
              <a:buClr>
                <a:srgbClr val="888888"/>
              </a:buClr>
              <a:buSzPts val="2400"/>
              <a:buNone/>
            </a:pPr>
            <a:r>
              <a:t/>
            </a:r>
            <a:endParaRPr/>
          </a:p>
          <a:p>
            <a:pPr indent="0" lvl="0" marL="0" rtl="0" algn="just">
              <a:spcBef>
                <a:spcPts val="480"/>
              </a:spcBef>
              <a:spcAft>
                <a:spcPts val="0"/>
              </a:spcAft>
              <a:buClr>
                <a:srgbClr val="888888"/>
              </a:buClr>
              <a:buSzPts val="2400"/>
              <a:buNone/>
            </a:pPr>
            <a:r>
              <a:rPr lang="en-US"/>
              <a:t>This is different from HashMap where the value object remain in </a:t>
            </a:r>
            <a:r>
              <a:rPr lang="en-US">
                <a:solidFill>
                  <a:srgbClr val="FF0000"/>
                </a:solidFill>
                <a:uFill>
                  <a:noFill/>
                </a:uFill>
                <a:hlinkClick r:id="rId6">
                  <a:extLst>
                    <a:ext uri="{A12FA001-AC4F-418D-AE19-62706E023703}">
                      <ahyp:hlinkClr val="tx"/>
                    </a:ext>
                  </a:extLst>
                </a:hlinkClick>
              </a:rPr>
              <a:t>HashMap </a:t>
            </a:r>
            <a:r>
              <a:rPr lang="en-US"/>
              <a:t>even if key is no longer referred. We need to explicitly call remove() method on HashMap object to remove the value so that it can be ready to be reclaimed(Provided no other section of program refers to that value object). Calling remove() is an extra overhead.</a:t>
            </a:r>
            <a:endParaRPr/>
          </a:p>
          <a:p>
            <a:pPr indent="0" lvl="0" marL="0" rtl="0" algn="just">
              <a:spcBef>
                <a:spcPts val="480"/>
              </a:spcBef>
              <a:spcAft>
                <a:spcPts val="0"/>
              </a:spcAft>
              <a:buClr>
                <a:srgbClr val="888888"/>
              </a:buClr>
              <a:buSzPts val="2400"/>
              <a:buNone/>
            </a:pPr>
            <a:r>
              <a:t/>
            </a:r>
            <a:endParaRPr b="1" u="sng">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6"/>
          <p:cNvSpPr/>
          <p:nvPr/>
        </p:nvSpPr>
        <p:spPr>
          <a:xfrm>
            <a:off x="838200" y="1524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16"/>
          <p:cNvSpPr/>
          <p:nvPr/>
        </p:nvSpPr>
        <p:spPr>
          <a:xfrm>
            <a:off x="1752600" y="1524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1" name="Google Shape;71;p16"/>
          <p:cNvSpPr/>
          <p:nvPr/>
        </p:nvSpPr>
        <p:spPr>
          <a:xfrm>
            <a:off x="2667000" y="1524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 name="Google Shape;72;p16"/>
          <p:cNvSpPr/>
          <p:nvPr/>
        </p:nvSpPr>
        <p:spPr>
          <a:xfrm>
            <a:off x="3581400" y="1524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Google Shape;73;p16"/>
          <p:cNvSpPr/>
          <p:nvPr/>
        </p:nvSpPr>
        <p:spPr>
          <a:xfrm>
            <a:off x="4495800" y="1524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Google Shape;74;p16"/>
          <p:cNvSpPr/>
          <p:nvPr/>
        </p:nvSpPr>
        <p:spPr>
          <a:xfrm>
            <a:off x="5410200" y="1524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5" name="Google Shape;75;p16"/>
          <p:cNvSpPr txBox="1"/>
          <p:nvPr/>
        </p:nvSpPr>
        <p:spPr>
          <a:xfrm>
            <a:off x="1066800" y="2286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6" name="Google Shape;76;p16"/>
          <p:cNvSpPr txBox="1"/>
          <p:nvPr/>
        </p:nvSpPr>
        <p:spPr>
          <a:xfrm>
            <a:off x="1981200" y="2286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77" name="Google Shape;77;p16"/>
          <p:cNvSpPr txBox="1"/>
          <p:nvPr/>
        </p:nvSpPr>
        <p:spPr>
          <a:xfrm>
            <a:off x="2895600" y="2286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78" name="Google Shape;78;p16"/>
          <p:cNvSpPr txBox="1"/>
          <p:nvPr/>
        </p:nvSpPr>
        <p:spPr>
          <a:xfrm>
            <a:off x="3810000" y="2286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79" name="Google Shape;79;p16"/>
          <p:cNvSpPr txBox="1"/>
          <p:nvPr/>
        </p:nvSpPr>
        <p:spPr>
          <a:xfrm>
            <a:off x="4648200" y="2286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80" name="Google Shape;80;p16"/>
          <p:cNvSpPr txBox="1"/>
          <p:nvPr/>
        </p:nvSpPr>
        <p:spPr>
          <a:xfrm>
            <a:off x="5638800" y="2286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81" name="Google Shape;81;p16"/>
          <p:cNvSpPr/>
          <p:nvPr/>
        </p:nvSpPr>
        <p:spPr>
          <a:xfrm>
            <a:off x="7620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16"/>
          <p:cNvSpPr/>
          <p:nvPr/>
        </p:nvSpPr>
        <p:spPr>
          <a:xfrm>
            <a:off x="1066800" y="35052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sz="1800">
              <a:solidFill>
                <a:schemeClr val="lt1"/>
              </a:solidFill>
              <a:latin typeface="Calibri"/>
              <a:ea typeface="Calibri"/>
              <a:cs typeface="Calibri"/>
              <a:sym typeface="Calibri"/>
            </a:endParaRPr>
          </a:p>
        </p:txBody>
      </p:sp>
      <p:sp>
        <p:nvSpPr>
          <p:cNvPr id="83" name="Google Shape;83;p16"/>
          <p:cNvSpPr/>
          <p:nvPr/>
        </p:nvSpPr>
        <p:spPr>
          <a:xfrm>
            <a:off x="18288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 name="Google Shape;84;p16"/>
          <p:cNvSpPr/>
          <p:nvPr/>
        </p:nvSpPr>
        <p:spPr>
          <a:xfrm>
            <a:off x="24384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 name="Google Shape;85;p16"/>
          <p:cNvSpPr/>
          <p:nvPr/>
        </p:nvSpPr>
        <p:spPr>
          <a:xfrm>
            <a:off x="2743200" y="35052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sz="1800">
              <a:solidFill>
                <a:schemeClr val="lt1"/>
              </a:solidFill>
              <a:latin typeface="Calibri"/>
              <a:ea typeface="Calibri"/>
              <a:cs typeface="Calibri"/>
              <a:sym typeface="Calibri"/>
            </a:endParaRPr>
          </a:p>
        </p:txBody>
      </p:sp>
      <p:sp>
        <p:nvSpPr>
          <p:cNvPr id="86" name="Google Shape;86;p16"/>
          <p:cNvSpPr/>
          <p:nvPr/>
        </p:nvSpPr>
        <p:spPr>
          <a:xfrm>
            <a:off x="35052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16"/>
          <p:cNvSpPr/>
          <p:nvPr/>
        </p:nvSpPr>
        <p:spPr>
          <a:xfrm>
            <a:off x="41148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16"/>
          <p:cNvSpPr/>
          <p:nvPr/>
        </p:nvSpPr>
        <p:spPr>
          <a:xfrm>
            <a:off x="4419600" y="35052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sz="1800">
              <a:solidFill>
                <a:schemeClr val="lt1"/>
              </a:solidFill>
              <a:latin typeface="Calibri"/>
              <a:ea typeface="Calibri"/>
              <a:cs typeface="Calibri"/>
              <a:sym typeface="Calibri"/>
            </a:endParaRPr>
          </a:p>
        </p:txBody>
      </p:sp>
      <p:sp>
        <p:nvSpPr>
          <p:cNvPr id="89" name="Google Shape;89;p16"/>
          <p:cNvSpPr/>
          <p:nvPr/>
        </p:nvSpPr>
        <p:spPr>
          <a:xfrm>
            <a:off x="51816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16"/>
          <p:cNvSpPr/>
          <p:nvPr/>
        </p:nvSpPr>
        <p:spPr>
          <a:xfrm>
            <a:off x="57150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16"/>
          <p:cNvSpPr/>
          <p:nvPr/>
        </p:nvSpPr>
        <p:spPr>
          <a:xfrm>
            <a:off x="6019800" y="35052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
            </a:r>
            <a:endParaRPr sz="1800">
              <a:solidFill>
                <a:schemeClr val="lt1"/>
              </a:solidFill>
              <a:latin typeface="Calibri"/>
              <a:ea typeface="Calibri"/>
              <a:cs typeface="Calibri"/>
              <a:sym typeface="Calibri"/>
            </a:endParaRPr>
          </a:p>
        </p:txBody>
      </p:sp>
      <p:sp>
        <p:nvSpPr>
          <p:cNvPr id="92" name="Google Shape;92;p16"/>
          <p:cNvSpPr/>
          <p:nvPr/>
        </p:nvSpPr>
        <p:spPr>
          <a:xfrm>
            <a:off x="67818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3" name="Google Shape;93;p16"/>
          <p:cNvCxnSpPr/>
          <p:nvPr/>
        </p:nvCxnSpPr>
        <p:spPr>
          <a:xfrm>
            <a:off x="2133600" y="3733800"/>
            <a:ext cx="304800" cy="1500"/>
          </a:xfrm>
          <a:prstGeom prst="straightConnector1">
            <a:avLst/>
          </a:prstGeom>
          <a:noFill/>
          <a:ln cap="flat" cmpd="sng" w="28575">
            <a:solidFill>
              <a:srgbClr val="4A7DBA"/>
            </a:solidFill>
            <a:prstDash val="solid"/>
            <a:round/>
            <a:headEnd len="sm" w="sm" type="none"/>
            <a:tailEnd len="med" w="med" type="stealth"/>
          </a:ln>
        </p:spPr>
      </p:cxnSp>
      <p:cxnSp>
        <p:nvCxnSpPr>
          <p:cNvPr id="94" name="Google Shape;94;p16"/>
          <p:cNvCxnSpPr/>
          <p:nvPr/>
        </p:nvCxnSpPr>
        <p:spPr>
          <a:xfrm>
            <a:off x="3810000" y="3733800"/>
            <a:ext cx="304800" cy="1500"/>
          </a:xfrm>
          <a:prstGeom prst="straightConnector1">
            <a:avLst/>
          </a:prstGeom>
          <a:noFill/>
          <a:ln cap="flat" cmpd="sng" w="28575">
            <a:solidFill>
              <a:srgbClr val="4A7DBA"/>
            </a:solidFill>
            <a:prstDash val="solid"/>
            <a:round/>
            <a:headEnd len="sm" w="sm" type="none"/>
            <a:tailEnd len="med" w="med" type="stealth"/>
          </a:ln>
        </p:spPr>
      </p:cxnSp>
      <p:cxnSp>
        <p:nvCxnSpPr>
          <p:cNvPr id="95" name="Google Shape;95;p16"/>
          <p:cNvCxnSpPr/>
          <p:nvPr/>
        </p:nvCxnSpPr>
        <p:spPr>
          <a:xfrm>
            <a:off x="5486400" y="3733800"/>
            <a:ext cx="228600" cy="1500"/>
          </a:xfrm>
          <a:prstGeom prst="straightConnector1">
            <a:avLst/>
          </a:prstGeom>
          <a:noFill/>
          <a:ln cap="flat" cmpd="sng" w="28575">
            <a:solidFill>
              <a:srgbClr val="4A7DBA"/>
            </a:solidFill>
            <a:prstDash val="solid"/>
            <a:round/>
            <a:headEnd len="sm" w="sm" type="none"/>
            <a:tailEnd len="med" w="med" type="stealth"/>
          </a:ln>
        </p:spPr>
      </p:cxnSp>
      <p:cxnSp>
        <p:nvCxnSpPr>
          <p:cNvPr id="96" name="Google Shape;96;p16"/>
          <p:cNvCxnSpPr/>
          <p:nvPr/>
        </p:nvCxnSpPr>
        <p:spPr>
          <a:xfrm rot="10800000">
            <a:off x="5486400" y="3962488"/>
            <a:ext cx="228600" cy="1500"/>
          </a:xfrm>
          <a:prstGeom prst="straightConnector1">
            <a:avLst/>
          </a:prstGeom>
          <a:noFill/>
          <a:ln cap="flat" cmpd="sng" w="28575">
            <a:solidFill>
              <a:srgbClr val="4A7DBA"/>
            </a:solidFill>
            <a:prstDash val="solid"/>
            <a:round/>
            <a:headEnd len="sm" w="sm" type="none"/>
            <a:tailEnd len="med" w="med" type="stealth"/>
          </a:ln>
        </p:spPr>
      </p:cxnSp>
      <p:cxnSp>
        <p:nvCxnSpPr>
          <p:cNvPr id="97" name="Google Shape;97;p16"/>
          <p:cNvCxnSpPr/>
          <p:nvPr/>
        </p:nvCxnSpPr>
        <p:spPr>
          <a:xfrm rot="10800000">
            <a:off x="3810000" y="3962488"/>
            <a:ext cx="304800" cy="1500"/>
          </a:xfrm>
          <a:prstGeom prst="straightConnector1">
            <a:avLst/>
          </a:prstGeom>
          <a:noFill/>
          <a:ln cap="flat" cmpd="sng" w="28575">
            <a:solidFill>
              <a:srgbClr val="4A7DBA"/>
            </a:solidFill>
            <a:prstDash val="solid"/>
            <a:round/>
            <a:headEnd len="sm" w="sm" type="none"/>
            <a:tailEnd len="med" w="med" type="stealth"/>
          </a:ln>
        </p:spPr>
      </p:cxnSp>
      <p:cxnSp>
        <p:nvCxnSpPr>
          <p:cNvPr id="98" name="Google Shape;98;p16"/>
          <p:cNvCxnSpPr/>
          <p:nvPr/>
        </p:nvCxnSpPr>
        <p:spPr>
          <a:xfrm rot="10800000">
            <a:off x="2133600" y="3962488"/>
            <a:ext cx="304800" cy="1500"/>
          </a:xfrm>
          <a:prstGeom prst="straightConnector1">
            <a:avLst/>
          </a:prstGeom>
          <a:noFill/>
          <a:ln cap="flat" cmpd="sng" w="28575">
            <a:solidFill>
              <a:srgbClr val="4A7DBA"/>
            </a:solidFill>
            <a:prstDash val="solid"/>
            <a:round/>
            <a:headEnd len="sm" w="sm" type="none"/>
            <a:tailEnd len="med" w="med" type="stealth"/>
          </a:ln>
        </p:spPr>
      </p:cxnSp>
      <p:sp>
        <p:nvSpPr>
          <p:cNvPr id="99" name="Google Shape;99;p16"/>
          <p:cNvSpPr/>
          <p:nvPr/>
        </p:nvSpPr>
        <p:spPr>
          <a:xfrm>
            <a:off x="9144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6"/>
          <p:cNvSpPr/>
          <p:nvPr/>
        </p:nvSpPr>
        <p:spPr>
          <a:xfrm>
            <a:off x="1219200" y="53340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sz="1800">
              <a:solidFill>
                <a:schemeClr val="lt1"/>
              </a:solidFill>
              <a:latin typeface="Calibri"/>
              <a:ea typeface="Calibri"/>
              <a:cs typeface="Calibri"/>
              <a:sym typeface="Calibri"/>
            </a:endParaRPr>
          </a:p>
        </p:txBody>
      </p:sp>
      <p:sp>
        <p:nvSpPr>
          <p:cNvPr id="101" name="Google Shape;101;p16"/>
          <p:cNvSpPr/>
          <p:nvPr/>
        </p:nvSpPr>
        <p:spPr>
          <a:xfrm>
            <a:off x="19812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6"/>
          <p:cNvSpPr/>
          <p:nvPr/>
        </p:nvSpPr>
        <p:spPr>
          <a:xfrm>
            <a:off x="25908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6"/>
          <p:cNvSpPr/>
          <p:nvPr/>
        </p:nvSpPr>
        <p:spPr>
          <a:xfrm>
            <a:off x="2895600" y="53340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sz="1800">
              <a:solidFill>
                <a:schemeClr val="lt1"/>
              </a:solidFill>
              <a:latin typeface="Calibri"/>
              <a:ea typeface="Calibri"/>
              <a:cs typeface="Calibri"/>
              <a:sym typeface="Calibri"/>
            </a:endParaRPr>
          </a:p>
        </p:txBody>
      </p:sp>
      <p:sp>
        <p:nvSpPr>
          <p:cNvPr id="104" name="Google Shape;104;p16"/>
          <p:cNvSpPr/>
          <p:nvPr/>
        </p:nvSpPr>
        <p:spPr>
          <a:xfrm>
            <a:off x="36576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6"/>
          <p:cNvSpPr/>
          <p:nvPr/>
        </p:nvSpPr>
        <p:spPr>
          <a:xfrm>
            <a:off x="42672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6"/>
          <p:cNvSpPr/>
          <p:nvPr/>
        </p:nvSpPr>
        <p:spPr>
          <a:xfrm>
            <a:off x="4572000" y="53340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sz="1800">
              <a:solidFill>
                <a:schemeClr val="lt1"/>
              </a:solidFill>
              <a:latin typeface="Calibri"/>
              <a:ea typeface="Calibri"/>
              <a:cs typeface="Calibri"/>
              <a:sym typeface="Calibri"/>
            </a:endParaRPr>
          </a:p>
        </p:txBody>
      </p:sp>
      <p:sp>
        <p:nvSpPr>
          <p:cNvPr id="107" name="Google Shape;107;p16"/>
          <p:cNvSpPr/>
          <p:nvPr/>
        </p:nvSpPr>
        <p:spPr>
          <a:xfrm>
            <a:off x="53340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16"/>
          <p:cNvSpPr/>
          <p:nvPr/>
        </p:nvSpPr>
        <p:spPr>
          <a:xfrm>
            <a:off x="58674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16"/>
          <p:cNvSpPr/>
          <p:nvPr/>
        </p:nvSpPr>
        <p:spPr>
          <a:xfrm>
            <a:off x="6172200" y="53340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
            </a:r>
            <a:endParaRPr sz="1800">
              <a:solidFill>
                <a:schemeClr val="lt1"/>
              </a:solidFill>
              <a:latin typeface="Calibri"/>
              <a:ea typeface="Calibri"/>
              <a:cs typeface="Calibri"/>
              <a:sym typeface="Calibri"/>
            </a:endParaRPr>
          </a:p>
        </p:txBody>
      </p:sp>
      <p:sp>
        <p:nvSpPr>
          <p:cNvPr id="110" name="Google Shape;110;p16"/>
          <p:cNvSpPr/>
          <p:nvPr/>
        </p:nvSpPr>
        <p:spPr>
          <a:xfrm>
            <a:off x="69342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11" name="Google Shape;111;p16"/>
          <p:cNvCxnSpPr/>
          <p:nvPr/>
        </p:nvCxnSpPr>
        <p:spPr>
          <a:xfrm>
            <a:off x="2286000" y="5562600"/>
            <a:ext cx="304800" cy="1500"/>
          </a:xfrm>
          <a:prstGeom prst="straightConnector1">
            <a:avLst/>
          </a:prstGeom>
          <a:noFill/>
          <a:ln cap="flat" cmpd="sng" w="28575">
            <a:solidFill>
              <a:srgbClr val="4A7DBA"/>
            </a:solidFill>
            <a:prstDash val="solid"/>
            <a:round/>
            <a:headEnd len="sm" w="sm" type="none"/>
            <a:tailEnd len="med" w="med" type="stealth"/>
          </a:ln>
        </p:spPr>
      </p:cxnSp>
      <p:cxnSp>
        <p:nvCxnSpPr>
          <p:cNvPr id="112" name="Google Shape;112;p16"/>
          <p:cNvCxnSpPr/>
          <p:nvPr/>
        </p:nvCxnSpPr>
        <p:spPr>
          <a:xfrm>
            <a:off x="3962400" y="5562600"/>
            <a:ext cx="304800" cy="1500"/>
          </a:xfrm>
          <a:prstGeom prst="straightConnector1">
            <a:avLst/>
          </a:prstGeom>
          <a:noFill/>
          <a:ln cap="flat" cmpd="sng" w="28575">
            <a:solidFill>
              <a:srgbClr val="4A7DBA"/>
            </a:solidFill>
            <a:prstDash val="solid"/>
            <a:round/>
            <a:headEnd len="sm" w="sm" type="none"/>
            <a:tailEnd len="med" w="med" type="stealth"/>
          </a:ln>
        </p:spPr>
      </p:cxnSp>
      <p:cxnSp>
        <p:nvCxnSpPr>
          <p:cNvPr id="113" name="Google Shape;113;p16"/>
          <p:cNvCxnSpPr/>
          <p:nvPr/>
        </p:nvCxnSpPr>
        <p:spPr>
          <a:xfrm>
            <a:off x="5638800" y="5562600"/>
            <a:ext cx="228600" cy="1500"/>
          </a:xfrm>
          <a:prstGeom prst="straightConnector1">
            <a:avLst/>
          </a:prstGeom>
          <a:noFill/>
          <a:ln cap="flat" cmpd="sng" w="28575">
            <a:solidFill>
              <a:srgbClr val="4A7DBA"/>
            </a:solidFill>
            <a:prstDash val="solid"/>
            <a:round/>
            <a:headEnd len="sm" w="sm" type="none"/>
            <a:tailEnd len="med" w="med" type="stealth"/>
          </a:ln>
        </p:spPr>
      </p:cxnSp>
      <p:cxnSp>
        <p:nvCxnSpPr>
          <p:cNvPr id="114" name="Google Shape;114;p16"/>
          <p:cNvCxnSpPr/>
          <p:nvPr/>
        </p:nvCxnSpPr>
        <p:spPr>
          <a:xfrm rot="10800000">
            <a:off x="5638800" y="5791288"/>
            <a:ext cx="228600" cy="1500"/>
          </a:xfrm>
          <a:prstGeom prst="straightConnector1">
            <a:avLst/>
          </a:prstGeom>
          <a:noFill/>
          <a:ln cap="flat" cmpd="sng" w="28575">
            <a:solidFill>
              <a:srgbClr val="4A7DBA"/>
            </a:solidFill>
            <a:prstDash val="solid"/>
            <a:round/>
            <a:headEnd len="sm" w="sm" type="none"/>
            <a:tailEnd len="med" w="med" type="stealth"/>
          </a:ln>
        </p:spPr>
      </p:cxnSp>
      <p:cxnSp>
        <p:nvCxnSpPr>
          <p:cNvPr id="115" name="Google Shape;115;p16"/>
          <p:cNvCxnSpPr/>
          <p:nvPr/>
        </p:nvCxnSpPr>
        <p:spPr>
          <a:xfrm rot="10800000">
            <a:off x="3962400" y="5791288"/>
            <a:ext cx="304800" cy="1500"/>
          </a:xfrm>
          <a:prstGeom prst="straightConnector1">
            <a:avLst/>
          </a:prstGeom>
          <a:noFill/>
          <a:ln cap="flat" cmpd="sng" w="28575">
            <a:solidFill>
              <a:srgbClr val="4A7DBA"/>
            </a:solidFill>
            <a:prstDash val="solid"/>
            <a:round/>
            <a:headEnd len="sm" w="sm" type="none"/>
            <a:tailEnd len="med" w="med" type="stealth"/>
          </a:ln>
        </p:spPr>
      </p:cxnSp>
      <p:cxnSp>
        <p:nvCxnSpPr>
          <p:cNvPr id="116" name="Google Shape;116;p16"/>
          <p:cNvCxnSpPr/>
          <p:nvPr/>
        </p:nvCxnSpPr>
        <p:spPr>
          <a:xfrm rot="10800000">
            <a:off x="2286000" y="5791288"/>
            <a:ext cx="304800" cy="1500"/>
          </a:xfrm>
          <a:prstGeom prst="straightConnector1">
            <a:avLst/>
          </a:prstGeom>
          <a:noFill/>
          <a:ln cap="flat" cmpd="sng" w="28575">
            <a:solidFill>
              <a:srgbClr val="4A7DBA"/>
            </a:solidFill>
            <a:prstDash val="solid"/>
            <a:round/>
            <a:headEnd len="sm" w="sm" type="none"/>
            <a:tailEnd len="med" w="med" type="stealth"/>
          </a:ln>
        </p:spPr>
      </p:cxnSp>
      <p:cxnSp>
        <p:nvCxnSpPr>
          <p:cNvPr id="117" name="Google Shape;117;p16"/>
          <p:cNvCxnSpPr/>
          <p:nvPr/>
        </p:nvCxnSpPr>
        <p:spPr>
          <a:xfrm>
            <a:off x="990600" y="4876800"/>
            <a:ext cx="5562600" cy="1500"/>
          </a:xfrm>
          <a:prstGeom prst="straightConnector1">
            <a:avLst/>
          </a:prstGeom>
          <a:noFill/>
          <a:ln cap="flat" cmpd="sng" w="28575">
            <a:solidFill>
              <a:srgbClr val="4A7DBA"/>
            </a:solidFill>
            <a:prstDash val="solid"/>
            <a:round/>
            <a:headEnd len="sm" w="sm" type="none"/>
            <a:tailEnd len="sm" w="sm" type="none"/>
          </a:ln>
        </p:spPr>
      </p:cxnSp>
      <p:cxnSp>
        <p:nvCxnSpPr>
          <p:cNvPr id="118" name="Google Shape;118;p16"/>
          <p:cNvCxnSpPr>
            <a:endCxn id="109" idx="0"/>
          </p:cNvCxnSpPr>
          <p:nvPr/>
        </p:nvCxnSpPr>
        <p:spPr>
          <a:xfrm flipH="1">
            <a:off x="6553200" y="4876800"/>
            <a:ext cx="1500" cy="457200"/>
          </a:xfrm>
          <a:prstGeom prst="straightConnector1">
            <a:avLst/>
          </a:prstGeom>
          <a:noFill/>
          <a:ln cap="flat" cmpd="sng" w="28575">
            <a:solidFill>
              <a:srgbClr val="4A7DBA"/>
            </a:solidFill>
            <a:prstDash val="solid"/>
            <a:round/>
            <a:headEnd len="sm" w="sm" type="none"/>
            <a:tailEnd len="med" w="med" type="stealth"/>
          </a:ln>
        </p:spPr>
      </p:cxnSp>
      <p:cxnSp>
        <p:nvCxnSpPr>
          <p:cNvPr id="119" name="Google Shape;119;p16"/>
          <p:cNvCxnSpPr/>
          <p:nvPr/>
        </p:nvCxnSpPr>
        <p:spPr>
          <a:xfrm rot="5400000">
            <a:off x="685844" y="5181644"/>
            <a:ext cx="609600" cy="1500"/>
          </a:xfrm>
          <a:prstGeom prst="straightConnector1">
            <a:avLst/>
          </a:prstGeom>
          <a:noFill/>
          <a:ln cap="flat" cmpd="sng" w="28575">
            <a:solidFill>
              <a:srgbClr val="4A7DBA"/>
            </a:solidFill>
            <a:prstDash val="solid"/>
            <a:round/>
            <a:headEnd len="sm" w="sm" type="none"/>
            <a:tailEnd len="sm" w="sm" type="none"/>
          </a:ln>
        </p:spPr>
      </p:cxnSp>
      <p:cxnSp>
        <p:nvCxnSpPr>
          <p:cNvPr id="120" name="Google Shape;120;p16"/>
          <p:cNvCxnSpPr/>
          <p:nvPr/>
        </p:nvCxnSpPr>
        <p:spPr>
          <a:xfrm rot="10800000">
            <a:off x="1600200" y="6400888"/>
            <a:ext cx="5486400" cy="1500"/>
          </a:xfrm>
          <a:prstGeom prst="straightConnector1">
            <a:avLst/>
          </a:prstGeom>
          <a:noFill/>
          <a:ln cap="flat" cmpd="sng" w="28575">
            <a:solidFill>
              <a:srgbClr val="4A7DBA"/>
            </a:solidFill>
            <a:prstDash val="solid"/>
            <a:round/>
            <a:headEnd len="sm" w="sm" type="none"/>
            <a:tailEnd len="sm" w="sm" type="none"/>
          </a:ln>
        </p:spPr>
      </p:cxnSp>
      <p:cxnSp>
        <p:nvCxnSpPr>
          <p:cNvPr id="121" name="Google Shape;121;p16"/>
          <p:cNvCxnSpPr>
            <a:stCxn id="110" idx="2"/>
          </p:cNvCxnSpPr>
          <p:nvPr/>
        </p:nvCxnSpPr>
        <p:spPr>
          <a:xfrm flipH="1">
            <a:off x="7085100" y="5943600"/>
            <a:ext cx="1500" cy="457200"/>
          </a:xfrm>
          <a:prstGeom prst="straightConnector1">
            <a:avLst/>
          </a:prstGeom>
          <a:noFill/>
          <a:ln cap="flat" cmpd="sng" w="28575">
            <a:solidFill>
              <a:srgbClr val="4A7DBA"/>
            </a:solidFill>
            <a:prstDash val="solid"/>
            <a:round/>
            <a:headEnd len="sm" w="sm" type="none"/>
            <a:tailEnd len="sm" w="sm" type="none"/>
          </a:ln>
        </p:spPr>
      </p:cxnSp>
      <p:cxnSp>
        <p:nvCxnSpPr>
          <p:cNvPr id="122" name="Google Shape;122;p16"/>
          <p:cNvCxnSpPr>
            <a:endCxn id="100" idx="2"/>
          </p:cNvCxnSpPr>
          <p:nvPr/>
        </p:nvCxnSpPr>
        <p:spPr>
          <a:xfrm flipH="1" rot="10800000">
            <a:off x="1598700" y="5943600"/>
            <a:ext cx="1500" cy="457200"/>
          </a:xfrm>
          <a:prstGeom prst="straightConnector1">
            <a:avLst/>
          </a:prstGeom>
          <a:noFill/>
          <a:ln cap="flat" cmpd="sng" w="28575">
            <a:solidFill>
              <a:srgbClr val="4A7DBA"/>
            </a:solidFill>
            <a:prstDash val="solid"/>
            <a:round/>
            <a:headEnd len="sm" w="sm" type="none"/>
            <a:tailEnd len="med" w="med" type="stealth"/>
          </a:ln>
        </p:spPr>
      </p:cxnSp>
      <p:sp>
        <p:nvSpPr>
          <p:cNvPr id="123" name="Google Shape;123;p16"/>
          <p:cNvSpPr txBox="1"/>
          <p:nvPr/>
        </p:nvSpPr>
        <p:spPr>
          <a:xfrm>
            <a:off x="381000" y="6172200"/>
            <a:ext cx="1295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Head Node</a:t>
            </a:r>
            <a:endParaRPr sz="1800">
              <a:solidFill>
                <a:schemeClr val="dk1"/>
              </a:solidFill>
              <a:latin typeface="Calibri"/>
              <a:ea typeface="Calibri"/>
              <a:cs typeface="Calibri"/>
              <a:sym typeface="Calibri"/>
            </a:endParaRPr>
          </a:p>
        </p:txBody>
      </p:sp>
      <p:sp>
        <p:nvSpPr>
          <p:cNvPr id="124" name="Google Shape;124;p16"/>
          <p:cNvSpPr txBox="1"/>
          <p:nvPr/>
        </p:nvSpPr>
        <p:spPr>
          <a:xfrm>
            <a:off x="6934200" y="48768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Tail Node</a:t>
            </a:r>
            <a:endParaRPr sz="1800">
              <a:solidFill>
                <a:schemeClr val="dk1"/>
              </a:solidFill>
              <a:latin typeface="Calibri"/>
              <a:ea typeface="Calibri"/>
              <a:cs typeface="Calibri"/>
              <a:sym typeface="Calibri"/>
            </a:endParaRPr>
          </a:p>
        </p:txBody>
      </p:sp>
      <p:sp>
        <p:nvSpPr>
          <p:cNvPr id="125" name="Google Shape;125;p16"/>
          <p:cNvSpPr txBox="1"/>
          <p:nvPr/>
        </p:nvSpPr>
        <p:spPr>
          <a:xfrm>
            <a:off x="3048000" y="10668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array</a:t>
            </a:r>
            <a:endParaRPr sz="1800">
              <a:solidFill>
                <a:schemeClr val="dk1"/>
              </a:solidFill>
              <a:latin typeface="Calibri"/>
              <a:ea typeface="Calibri"/>
              <a:cs typeface="Calibri"/>
              <a:sym typeface="Calibri"/>
            </a:endParaRPr>
          </a:p>
        </p:txBody>
      </p:sp>
      <p:sp>
        <p:nvSpPr>
          <p:cNvPr id="126" name="Google Shape;126;p16"/>
          <p:cNvSpPr txBox="1"/>
          <p:nvPr/>
        </p:nvSpPr>
        <p:spPr>
          <a:xfrm>
            <a:off x="3352800" y="3048000"/>
            <a:ext cx="25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doubly linked list</a:t>
            </a:r>
            <a:endParaRPr sz="1800">
              <a:solidFill>
                <a:schemeClr val="dk1"/>
              </a:solidFill>
              <a:latin typeface="Calibri"/>
              <a:ea typeface="Calibri"/>
              <a:cs typeface="Calibri"/>
              <a:sym typeface="Calibri"/>
            </a:endParaRPr>
          </a:p>
        </p:txBody>
      </p:sp>
      <p:sp>
        <p:nvSpPr>
          <p:cNvPr id="127" name="Google Shape;127;p16"/>
          <p:cNvSpPr txBox="1"/>
          <p:nvPr/>
        </p:nvSpPr>
        <p:spPr>
          <a:xfrm>
            <a:off x="0" y="228600"/>
            <a:ext cx="9144000" cy="902700"/>
          </a:xfrm>
          <a:prstGeom prst="rect">
            <a:avLst/>
          </a:prstGeom>
          <a:noFill/>
          <a:ln>
            <a:noFill/>
          </a:ln>
        </p:spPr>
        <p:txBody>
          <a:bodyPr anchorCtr="0" anchor="t" bIns="45700" lIns="91425" spcFirstLastPara="1" rIns="91425" wrap="square" tIns="45700">
            <a:noAutofit/>
          </a:bodyPr>
          <a:lstStyle/>
          <a:p>
            <a:pPr indent="-400050" lvl="0" marL="457200" marR="0" rtl="0" algn="just">
              <a:spcBef>
                <a:spcPts val="0"/>
              </a:spcBef>
              <a:spcAft>
                <a:spcPts val="0"/>
              </a:spcAft>
              <a:buSzPts val="2700"/>
              <a:buFont typeface="Calibri"/>
              <a:buAutoNum type="arabicPeriod"/>
            </a:pPr>
            <a:r>
              <a:rPr b="1" lang="en-US" sz="2700">
                <a:solidFill>
                  <a:srgbClr val="FF0000"/>
                </a:solidFill>
              </a:rPr>
              <a:t>Traditional Arrays and linked list:</a:t>
            </a:r>
            <a:r>
              <a:rPr lang="en-US" sz="2700">
                <a:solidFill>
                  <a:srgbClr val="666666"/>
                </a:solidFill>
              </a:rPr>
              <a:t> Below is  memory representation of traditional arrays and linked lists.</a:t>
            </a:r>
            <a:endParaRPr sz="2700">
              <a:solidFill>
                <a:srgbClr val="666666"/>
              </a:solidFill>
            </a:endParaRPr>
          </a:p>
        </p:txBody>
      </p:sp>
      <p:sp>
        <p:nvSpPr>
          <p:cNvPr id="128" name="Google Shape;128;p16"/>
          <p:cNvSpPr txBox="1"/>
          <p:nvPr/>
        </p:nvSpPr>
        <p:spPr>
          <a:xfrm>
            <a:off x="2895600" y="6553200"/>
            <a:ext cx="25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circular linked list</a:t>
            </a: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5" name="Shape 385"/>
        <p:cNvGrpSpPr/>
        <p:nvPr/>
      </p:nvGrpSpPr>
      <p:grpSpPr>
        <a:xfrm>
          <a:off x="0" y="0"/>
          <a:ext cx="0" cy="0"/>
          <a:chOff x="0" y="0"/>
          <a:chExt cx="0" cy="0"/>
        </a:xfrm>
      </p:grpSpPr>
      <p:sp>
        <p:nvSpPr>
          <p:cNvPr id="386" name="Google Shape;386;p52"/>
          <p:cNvSpPr txBox="1"/>
          <p:nvPr>
            <p:ph idx="1" type="subTitle"/>
          </p:nvPr>
        </p:nvSpPr>
        <p:spPr>
          <a:xfrm>
            <a:off x="0" y="188400"/>
            <a:ext cx="9144000" cy="66696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rgbClr val="FF0000"/>
              </a:buClr>
              <a:buSzPts val="2400"/>
              <a:buNone/>
            </a:pPr>
            <a:r>
              <a:rPr b="1" lang="en-US" sz="2500">
                <a:solidFill>
                  <a:srgbClr val="FF0000"/>
                </a:solidFill>
              </a:rPr>
              <a:t>LinkedHashMap</a:t>
            </a:r>
            <a:endParaRPr b="1" sz="2500">
              <a:solidFill>
                <a:srgbClr val="FF0000"/>
              </a:solidFill>
            </a:endParaRPr>
          </a:p>
          <a:p>
            <a:pPr indent="0" lvl="0" marL="0" rtl="0" algn="just">
              <a:spcBef>
                <a:spcPts val="480"/>
              </a:spcBef>
              <a:spcAft>
                <a:spcPts val="0"/>
              </a:spcAft>
              <a:buClr>
                <a:srgbClr val="888888"/>
              </a:buClr>
              <a:buSzPts val="2400"/>
              <a:buNone/>
            </a:pPr>
            <a:r>
              <a:rPr lang="en-US" sz="2700"/>
              <a:t>Hash table and linked list implementation of the Map interface, with predictable iteration order. </a:t>
            </a:r>
            <a:endParaRPr sz="2700"/>
          </a:p>
          <a:p>
            <a:pPr indent="0" lvl="0" marL="0" rtl="0" algn="just">
              <a:spcBef>
                <a:spcPts val="480"/>
              </a:spcBef>
              <a:spcAft>
                <a:spcPts val="0"/>
              </a:spcAft>
              <a:buClr>
                <a:srgbClr val="888888"/>
              </a:buClr>
              <a:buSzPts val="2400"/>
              <a:buNone/>
            </a:pPr>
            <a:r>
              <a:t/>
            </a:r>
            <a:endParaRPr sz="2700"/>
          </a:p>
          <a:p>
            <a:pPr indent="0" lvl="0" marL="0" rtl="0" algn="just">
              <a:spcBef>
                <a:spcPts val="480"/>
              </a:spcBef>
              <a:spcAft>
                <a:spcPts val="0"/>
              </a:spcAft>
              <a:buClr>
                <a:srgbClr val="888888"/>
              </a:buClr>
              <a:buSzPts val="2400"/>
              <a:buNone/>
            </a:pPr>
            <a:r>
              <a:rPr lang="en-US" sz="2700"/>
              <a:t>This implementation differs from HashMap in that it maintains a doubly-linked list running through all of its entries.</a:t>
            </a:r>
            <a:endParaRPr sz="2700"/>
          </a:p>
          <a:p>
            <a:pPr indent="0" lvl="0" marL="0" rtl="0" algn="just">
              <a:spcBef>
                <a:spcPts val="480"/>
              </a:spcBef>
              <a:spcAft>
                <a:spcPts val="0"/>
              </a:spcAft>
              <a:buClr>
                <a:srgbClr val="888888"/>
              </a:buClr>
              <a:buSzPts val="2400"/>
              <a:buNone/>
            </a:pPr>
            <a:r>
              <a:t/>
            </a:r>
            <a:endParaRPr sz="2700"/>
          </a:p>
          <a:p>
            <a:pPr indent="0" lvl="0" marL="0" rtl="0" algn="just">
              <a:spcBef>
                <a:spcPts val="480"/>
              </a:spcBef>
              <a:spcAft>
                <a:spcPts val="0"/>
              </a:spcAft>
              <a:buClr>
                <a:srgbClr val="888888"/>
              </a:buClr>
              <a:buSzPts val="2400"/>
              <a:buNone/>
            </a:pPr>
            <a:r>
              <a:rPr lang="en-US" sz="2700"/>
              <a:t> This linked list defines the iteration ordering, which is normally the order in which keys were inserted into the map (</a:t>
            </a:r>
            <a:r>
              <a:rPr i="1" lang="en-US" sz="2700"/>
              <a:t>insertion-order</a:t>
            </a:r>
            <a:r>
              <a:rPr lang="en-US" sz="2700"/>
              <a:t>).</a:t>
            </a:r>
            <a:endParaRPr b="1" sz="2700" u="sng">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0" name="Shape 390"/>
        <p:cNvGrpSpPr/>
        <p:nvPr/>
      </p:nvGrpSpPr>
      <p:grpSpPr>
        <a:xfrm>
          <a:off x="0" y="0"/>
          <a:ext cx="0" cy="0"/>
          <a:chOff x="0" y="0"/>
          <a:chExt cx="0" cy="0"/>
        </a:xfrm>
      </p:grpSpPr>
      <p:sp>
        <p:nvSpPr>
          <p:cNvPr id="391" name="Google Shape;391;p53"/>
          <p:cNvSpPr txBox="1"/>
          <p:nvPr>
            <p:ph idx="1" type="subTitle"/>
          </p:nvPr>
        </p:nvSpPr>
        <p:spPr>
          <a:xfrm>
            <a:off x="154525" y="173450"/>
            <a:ext cx="8898000" cy="6154200"/>
          </a:xfrm>
          <a:prstGeom prst="rect">
            <a:avLst/>
          </a:prstGeom>
          <a:noFill/>
          <a:ln>
            <a:noFill/>
          </a:ln>
        </p:spPr>
        <p:txBody>
          <a:bodyPr anchorCtr="0" anchor="t" bIns="45700" lIns="91425" spcFirstLastPara="1" rIns="91425" wrap="square" tIns="45700">
            <a:noAutofit/>
          </a:bodyPr>
          <a:lstStyle/>
          <a:p>
            <a:pPr indent="0" lvl="0" marL="0" rtl="0" algn="just">
              <a:spcBef>
                <a:spcPts val="640"/>
              </a:spcBef>
              <a:spcAft>
                <a:spcPts val="0"/>
              </a:spcAft>
              <a:buClr>
                <a:srgbClr val="888888"/>
              </a:buClr>
              <a:buSzPts val="3200"/>
              <a:buNone/>
            </a:pPr>
            <a:r>
              <a:rPr b="1" lang="en-US">
                <a:solidFill>
                  <a:srgbClr val="FF0000"/>
                </a:solidFill>
              </a:rPr>
              <a:t>17. </a:t>
            </a:r>
            <a:r>
              <a:rPr b="1" lang="en-US">
                <a:solidFill>
                  <a:srgbClr val="FF0000"/>
                </a:solidFill>
              </a:rPr>
              <a:t>What is a Stream</a:t>
            </a:r>
            <a:endParaRPr b="1">
              <a:solidFill>
                <a:srgbClr val="FF0000"/>
              </a:solidFill>
            </a:endParaRPr>
          </a:p>
          <a:p>
            <a:pPr indent="0" lvl="0" marL="0" rtl="0" algn="just">
              <a:spcBef>
                <a:spcPts val="640"/>
              </a:spcBef>
              <a:spcAft>
                <a:spcPts val="0"/>
              </a:spcAft>
              <a:buClr>
                <a:srgbClr val="888888"/>
              </a:buClr>
              <a:buSzPts val="3200"/>
              <a:buNone/>
            </a:pPr>
            <a:r>
              <a:rPr lang="en-US">
                <a:solidFill>
                  <a:srgbClr val="666666"/>
                </a:solidFill>
                <a:highlight>
                  <a:srgbClr val="FFFFFF"/>
                </a:highlight>
              </a:rPr>
              <a:t>Java streams is to enable </a:t>
            </a:r>
            <a:r>
              <a:rPr lang="en-US">
                <a:solidFill>
                  <a:srgbClr val="FF0000"/>
                </a:solidFill>
                <a:highlight>
                  <a:srgbClr val="FFFFFF"/>
                </a:highlight>
              </a:rPr>
              <a:t>functional-style operations on streams </a:t>
            </a:r>
            <a:r>
              <a:rPr lang="en-US">
                <a:solidFill>
                  <a:srgbClr val="666666"/>
                </a:solidFill>
                <a:highlight>
                  <a:srgbClr val="FFFFFF"/>
                </a:highlight>
              </a:rPr>
              <a:t>of elements. </a:t>
            </a:r>
            <a:endParaRPr>
              <a:solidFill>
                <a:srgbClr val="666666"/>
              </a:solidFill>
              <a:highlight>
                <a:srgbClr val="FFFFFF"/>
              </a:highlight>
            </a:endParaRPr>
          </a:p>
          <a:p>
            <a:pPr indent="0" lvl="0" marL="0" rtl="0" algn="just">
              <a:spcBef>
                <a:spcPts val="640"/>
              </a:spcBef>
              <a:spcAft>
                <a:spcPts val="0"/>
              </a:spcAft>
              <a:buClr>
                <a:srgbClr val="888888"/>
              </a:buClr>
              <a:buSzPts val="3200"/>
              <a:buNone/>
            </a:pPr>
            <a:r>
              <a:rPr lang="en-US">
                <a:solidFill>
                  <a:srgbClr val="666666"/>
                </a:solidFill>
                <a:highlight>
                  <a:srgbClr val="FFFFFF"/>
                </a:highlight>
              </a:rPr>
              <a:t>A stream is an abstraction, it’s not a data structure. It’s not a collection where you can store elements. </a:t>
            </a:r>
            <a:endParaRPr>
              <a:solidFill>
                <a:srgbClr val="666666"/>
              </a:solidFill>
              <a:highlight>
                <a:srgbClr val="FFFFFF"/>
              </a:highlight>
            </a:endParaRPr>
          </a:p>
          <a:p>
            <a:pPr indent="0" lvl="0" marL="0" rtl="0" algn="just">
              <a:spcBef>
                <a:spcPts val="640"/>
              </a:spcBef>
              <a:spcAft>
                <a:spcPts val="0"/>
              </a:spcAft>
              <a:buClr>
                <a:srgbClr val="888888"/>
              </a:buClr>
              <a:buSzPts val="3200"/>
              <a:buNone/>
            </a:pPr>
            <a:r>
              <a:t/>
            </a:r>
            <a:endParaRPr>
              <a:solidFill>
                <a:srgbClr val="666666"/>
              </a:solidFill>
              <a:highlight>
                <a:srgbClr val="FFFFFF"/>
              </a:highlight>
            </a:endParaRPr>
          </a:p>
          <a:p>
            <a:pPr indent="0" lvl="0" marL="0" rtl="0" algn="just">
              <a:spcBef>
                <a:spcPts val="640"/>
              </a:spcBef>
              <a:spcAft>
                <a:spcPts val="0"/>
              </a:spcAft>
              <a:buClr>
                <a:srgbClr val="888888"/>
              </a:buClr>
              <a:buSzPts val="3200"/>
              <a:buNone/>
            </a:pPr>
            <a:r>
              <a:rPr lang="en-US">
                <a:solidFill>
                  <a:srgbClr val="666666"/>
                </a:solidFill>
                <a:highlight>
                  <a:srgbClr val="FFFFFF"/>
                </a:highlight>
              </a:rPr>
              <a:t>The most important difference between a stream and a structure is that a stream doesn’t hold the data. </a:t>
            </a:r>
            <a:endParaRPr>
              <a:solidFill>
                <a:srgbClr val="666666"/>
              </a:solidFill>
              <a:highlight>
                <a:srgbClr val="FFFFFF"/>
              </a:highlight>
            </a:endParaRPr>
          </a:p>
          <a:p>
            <a:pPr indent="0" lvl="0" marL="0" rtl="0" algn="just">
              <a:spcBef>
                <a:spcPts val="640"/>
              </a:spcBef>
              <a:spcAft>
                <a:spcPts val="0"/>
              </a:spcAft>
              <a:buClr>
                <a:srgbClr val="888888"/>
              </a:buClr>
              <a:buSzPts val="3200"/>
              <a:buNone/>
            </a:pPr>
            <a:r>
              <a:rPr lang="en-US">
                <a:solidFill>
                  <a:srgbClr val="666666"/>
                </a:solidFill>
                <a:highlight>
                  <a:srgbClr val="FFFFFF"/>
                </a:highlight>
              </a:rPr>
              <a:t>For example you cannot point to a location in the stream where a certain element exists. You can only specify the functions that operate on that data.</a:t>
            </a:r>
            <a:endParaRPr>
              <a:solidFill>
                <a:srgbClr val="666666"/>
              </a:solidFill>
              <a:highlight>
                <a:srgbClr val="FFFFFF"/>
              </a:highlight>
            </a:endParaRPr>
          </a:p>
          <a:p>
            <a:pPr indent="0" lvl="0" marL="0" rtl="0" algn="just">
              <a:spcBef>
                <a:spcPts val="640"/>
              </a:spcBef>
              <a:spcAft>
                <a:spcPts val="0"/>
              </a:spcAft>
              <a:buClr>
                <a:srgbClr val="888888"/>
              </a:buClr>
              <a:buSzPts val="3200"/>
              <a:buNone/>
            </a:pPr>
            <a:r>
              <a:t/>
            </a:r>
            <a:endParaRPr sz="2600">
              <a:solidFill>
                <a:srgbClr val="666666"/>
              </a:solidFill>
              <a:highlight>
                <a:srgbClr val="FFFFFF"/>
              </a:highlight>
            </a:endParaRPr>
          </a:p>
          <a:p>
            <a:pPr indent="0" lvl="0" marL="0" rtl="0" algn="just">
              <a:spcBef>
                <a:spcPts val="640"/>
              </a:spcBef>
              <a:spcAft>
                <a:spcPts val="0"/>
              </a:spcAft>
              <a:buClr>
                <a:srgbClr val="888888"/>
              </a:buClr>
              <a:buSzPts val="3200"/>
              <a:buNone/>
            </a:pPr>
            <a:r>
              <a:t/>
            </a:r>
            <a:endParaRPr sz="2600">
              <a:solidFill>
                <a:srgbClr val="666666"/>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5" name="Shape 395"/>
        <p:cNvGrpSpPr/>
        <p:nvPr/>
      </p:nvGrpSpPr>
      <p:grpSpPr>
        <a:xfrm>
          <a:off x="0" y="0"/>
          <a:ext cx="0" cy="0"/>
          <a:chOff x="0" y="0"/>
          <a:chExt cx="0" cy="0"/>
        </a:xfrm>
      </p:grpSpPr>
      <p:sp>
        <p:nvSpPr>
          <p:cNvPr id="396" name="Google Shape;396;p54"/>
          <p:cNvSpPr txBox="1"/>
          <p:nvPr>
            <p:ph idx="1" type="subTitle"/>
          </p:nvPr>
        </p:nvSpPr>
        <p:spPr>
          <a:xfrm>
            <a:off x="154525" y="173450"/>
            <a:ext cx="8898000" cy="6154200"/>
          </a:xfrm>
          <a:prstGeom prst="rect">
            <a:avLst/>
          </a:prstGeom>
          <a:noFill/>
          <a:ln>
            <a:noFill/>
          </a:ln>
        </p:spPr>
        <p:txBody>
          <a:bodyPr anchorCtr="0" anchor="t" bIns="45700" lIns="91425" spcFirstLastPara="1" rIns="91425" wrap="square" tIns="45700">
            <a:noAutofit/>
          </a:bodyPr>
          <a:lstStyle/>
          <a:p>
            <a:pPr indent="0" lvl="0" marL="0" rtl="0" algn="just">
              <a:spcBef>
                <a:spcPts val="640"/>
              </a:spcBef>
              <a:spcAft>
                <a:spcPts val="0"/>
              </a:spcAft>
              <a:buClr>
                <a:srgbClr val="888888"/>
              </a:buClr>
              <a:buSzPts val="3200"/>
              <a:buNone/>
            </a:pPr>
            <a:r>
              <a:rPr b="1" lang="en-US">
                <a:solidFill>
                  <a:srgbClr val="FF0000"/>
                </a:solidFill>
              </a:rPr>
              <a:t>17. What is a Stream</a:t>
            </a:r>
            <a:endParaRPr b="1">
              <a:solidFill>
                <a:srgbClr val="FF0000"/>
              </a:solidFill>
            </a:endParaRPr>
          </a:p>
          <a:p>
            <a:pPr indent="0" lvl="0" marL="0" rtl="0" algn="just">
              <a:spcBef>
                <a:spcPts val="640"/>
              </a:spcBef>
              <a:spcAft>
                <a:spcPts val="0"/>
              </a:spcAft>
              <a:buClr>
                <a:srgbClr val="888888"/>
              </a:buClr>
              <a:buSzPts val="3200"/>
              <a:buNone/>
            </a:pPr>
            <a:r>
              <a:t/>
            </a:r>
            <a:endParaRPr>
              <a:solidFill>
                <a:srgbClr val="666666"/>
              </a:solidFill>
              <a:highlight>
                <a:srgbClr val="FFFFFF"/>
              </a:highlight>
            </a:endParaRPr>
          </a:p>
          <a:p>
            <a:pPr indent="0" lvl="0" marL="0" rtl="0" algn="just">
              <a:spcBef>
                <a:spcPts val="640"/>
              </a:spcBef>
              <a:spcAft>
                <a:spcPts val="0"/>
              </a:spcAft>
              <a:buClr>
                <a:srgbClr val="888888"/>
              </a:buClr>
              <a:buSzPts val="3200"/>
              <a:buNone/>
            </a:pPr>
            <a:r>
              <a:rPr lang="en-US" sz="2600">
                <a:solidFill>
                  <a:srgbClr val="666666"/>
                </a:solidFill>
                <a:highlight>
                  <a:srgbClr val="FFFFFF"/>
                </a:highlight>
              </a:rPr>
              <a:t>Java streams can be used to perform data-driven operations, and internal </a:t>
            </a:r>
            <a:r>
              <a:rPr lang="en-US" sz="2600">
                <a:solidFill>
                  <a:srgbClr val="FF0000"/>
                </a:solidFill>
                <a:highlight>
                  <a:srgbClr val="FFFFFF"/>
                </a:highlight>
              </a:rPr>
              <a:t>uses parallel-processing power</a:t>
            </a:r>
            <a:r>
              <a:rPr lang="en-US" sz="2600">
                <a:solidFill>
                  <a:srgbClr val="666666"/>
                </a:solidFill>
                <a:highlight>
                  <a:srgbClr val="FFFFFF"/>
                </a:highlight>
              </a:rPr>
              <a:t> of underlying hardware.</a:t>
            </a:r>
            <a:endParaRPr sz="2600">
              <a:solidFill>
                <a:srgbClr val="666666"/>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0" name="Shape 400"/>
        <p:cNvGrpSpPr/>
        <p:nvPr/>
      </p:nvGrpSpPr>
      <p:grpSpPr>
        <a:xfrm>
          <a:off x="0" y="0"/>
          <a:ext cx="0" cy="0"/>
          <a:chOff x="0" y="0"/>
          <a:chExt cx="0" cy="0"/>
        </a:xfrm>
      </p:grpSpPr>
      <p:sp>
        <p:nvSpPr>
          <p:cNvPr id="401" name="Google Shape;401;p55"/>
          <p:cNvSpPr/>
          <p:nvPr/>
        </p:nvSpPr>
        <p:spPr>
          <a:xfrm>
            <a:off x="1066800" y="3810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2" name="Google Shape;402;p55"/>
          <p:cNvSpPr/>
          <p:nvPr/>
        </p:nvSpPr>
        <p:spPr>
          <a:xfrm>
            <a:off x="1981200" y="3810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3" name="Google Shape;403;p55"/>
          <p:cNvSpPr/>
          <p:nvPr/>
        </p:nvSpPr>
        <p:spPr>
          <a:xfrm>
            <a:off x="2895600" y="3810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4" name="Google Shape;404;p55"/>
          <p:cNvSpPr/>
          <p:nvPr/>
        </p:nvSpPr>
        <p:spPr>
          <a:xfrm>
            <a:off x="3810000" y="3810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5" name="Google Shape;405;p55"/>
          <p:cNvSpPr/>
          <p:nvPr/>
        </p:nvSpPr>
        <p:spPr>
          <a:xfrm>
            <a:off x="4724400" y="3810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6" name="Google Shape;406;p55"/>
          <p:cNvSpPr/>
          <p:nvPr/>
        </p:nvSpPr>
        <p:spPr>
          <a:xfrm>
            <a:off x="5638800" y="3810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7" name="Google Shape;407;p55"/>
          <p:cNvSpPr txBox="1"/>
          <p:nvPr/>
        </p:nvSpPr>
        <p:spPr>
          <a:xfrm>
            <a:off x="1295400" y="4572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08" name="Google Shape;408;p55"/>
          <p:cNvSpPr txBox="1"/>
          <p:nvPr/>
        </p:nvSpPr>
        <p:spPr>
          <a:xfrm>
            <a:off x="2209800" y="4572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409" name="Google Shape;409;p55"/>
          <p:cNvSpPr txBox="1"/>
          <p:nvPr/>
        </p:nvSpPr>
        <p:spPr>
          <a:xfrm>
            <a:off x="3124200" y="4572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410" name="Google Shape;410;p55"/>
          <p:cNvSpPr txBox="1"/>
          <p:nvPr/>
        </p:nvSpPr>
        <p:spPr>
          <a:xfrm>
            <a:off x="4038600" y="4572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411" name="Google Shape;411;p55"/>
          <p:cNvSpPr txBox="1"/>
          <p:nvPr/>
        </p:nvSpPr>
        <p:spPr>
          <a:xfrm>
            <a:off x="4876800" y="4572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412" name="Google Shape;412;p55"/>
          <p:cNvSpPr txBox="1"/>
          <p:nvPr/>
        </p:nvSpPr>
        <p:spPr>
          <a:xfrm>
            <a:off x="5867400" y="4572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413" name="Google Shape;413;p55"/>
          <p:cNvSpPr txBox="1"/>
          <p:nvPr/>
        </p:nvSpPr>
        <p:spPr>
          <a:xfrm>
            <a:off x="3276600" y="35052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LinkedList</a:t>
            </a:r>
            <a:endParaRPr sz="1800">
              <a:solidFill>
                <a:schemeClr val="dk1"/>
              </a:solidFill>
              <a:latin typeface="Calibri"/>
              <a:ea typeface="Calibri"/>
              <a:cs typeface="Calibri"/>
              <a:sym typeface="Calibri"/>
            </a:endParaRPr>
          </a:p>
        </p:txBody>
      </p:sp>
      <p:sp>
        <p:nvSpPr>
          <p:cNvPr id="414" name="Google Shape;414;p55"/>
          <p:cNvSpPr txBox="1"/>
          <p:nvPr/>
        </p:nvSpPr>
        <p:spPr>
          <a:xfrm>
            <a:off x="304800" y="228600"/>
            <a:ext cx="8229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000">
                <a:solidFill>
                  <a:srgbClr val="FF0000"/>
                </a:solidFill>
                <a:latin typeface="Calibri"/>
                <a:ea typeface="Calibri"/>
                <a:cs typeface="Calibri"/>
                <a:sym typeface="Calibri"/>
              </a:rPr>
              <a:t>Streams &amp; Operations on Streams</a:t>
            </a:r>
            <a:endParaRPr b="1" sz="3000">
              <a:solidFill>
                <a:srgbClr val="FF0000"/>
              </a:solidFill>
              <a:latin typeface="Calibri"/>
              <a:ea typeface="Calibri"/>
              <a:cs typeface="Calibri"/>
              <a:sym typeface="Calibri"/>
            </a:endParaRPr>
          </a:p>
        </p:txBody>
      </p:sp>
      <p:sp>
        <p:nvSpPr>
          <p:cNvPr id="415" name="Google Shape;415;p55"/>
          <p:cNvSpPr/>
          <p:nvPr/>
        </p:nvSpPr>
        <p:spPr>
          <a:xfrm>
            <a:off x="571650" y="2913100"/>
            <a:ext cx="5981400" cy="30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Stream</a:t>
            </a:r>
            <a:endParaRPr/>
          </a:p>
        </p:txBody>
      </p:sp>
      <p:sp>
        <p:nvSpPr>
          <p:cNvPr id="416" name="Google Shape;416;p55"/>
          <p:cNvSpPr/>
          <p:nvPr/>
        </p:nvSpPr>
        <p:spPr>
          <a:xfrm>
            <a:off x="6790700" y="3641975"/>
            <a:ext cx="191700" cy="1299300"/>
          </a:xfrm>
          <a:prstGeom prst="rightBrace">
            <a:avLst>
              <a:gd fmla="val 50000" name="adj1"/>
              <a:gd fmla="val 5409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5"/>
          <p:cNvSpPr/>
          <p:nvPr/>
        </p:nvSpPr>
        <p:spPr>
          <a:xfrm>
            <a:off x="7088875" y="3599375"/>
            <a:ext cx="1938000" cy="1448400"/>
          </a:xfrm>
          <a:prstGeom prst="wedgeRoundRectCallout">
            <a:avLst>
              <a:gd fmla="val -59318" name="adj1"/>
              <a:gd fmla="val -2647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700"/>
              <a:t>Stored in Main memory</a:t>
            </a:r>
            <a:endParaRPr sz="1700"/>
          </a:p>
        </p:txBody>
      </p:sp>
      <p:sp>
        <p:nvSpPr>
          <p:cNvPr id="418" name="Google Shape;418;p55"/>
          <p:cNvSpPr/>
          <p:nvPr/>
        </p:nvSpPr>
        <p:spPr>
          <a:xfrm>
            <a:off x="7088875" y="2565100"/>
            <a:ext cx="1938000" cy="1004400"/>
          </a:xfrm>
          <a:prstGeom prst="wedgeRoundRectCallout">
            <a:avLst>
              <a:gd fmla="val -59318" name="adj1"/>
              <a:gd fmla="val -2647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600"/>
              <a:t>Just a reference to an existing collection</a:t>
            </a:r>
            <a:endParaRPr sz="1600"/>
          </a:p>
        </p:txBody>
      </p:sp>
      <p:sp>
        <p:nvSpPr>
          <p:cNvPr id="419" name="Google Shape;419;p55"/>
          <p:cNvSpPr/>
          <p:nvPr/>
        </p:nvSpPr>
        <p:spPr>
          <a:xfrm>
            <a:off x="6790700" y="2498975"/>
            <a:ext cx="191700" cy="951000"/>
          </a:xfrm>
          <a:prstGeom prst="rightBrace">
            <a:avLst>
              <a:gd fmla="val 50000" name="adj1"/>
              <a:gd fmla="val 5409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5"/>
          <p:cNvSpPr/>
          <p:nvPr/>
        </p:nvSpPr>
        <p:spPr>
          <a:xfrm>
            <a:off x="875500" y="2243875"/>
            <a:ext cx="1570500" cy="6462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800"/>
              <a:t>filter()</a:t>
            </a:r>
            <a:endParaRPr b="1" sz="1800"/>
          </a:p>
        </p:txBody>
      </p:sp>
      <p:sp>
        <p:nvSpPr>
          <p:cNvPr id="421" name="Google Shape;421;p55"/>
          <p:cNvSpPr/>
          <p:nvPr/>
        </p:nvSpPr>
        <p:spPr>
          <a:xfrm>
            <a:off x="2780500" y="2243875"/>
            <a:ext cx="1258200" cy="6462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800"/>
              <a:t>map</a:t>
            </a:r>
            <a:r>
              <a:rPr b="1" lang="en-US" sz="1800"/>
              <a:t>()</a:t>
            </a:r>
            <a:endParaRPr b="1" sz="1800"/>
          </a:p>
        </p:txBody>
      </p:sp>
      <p:sp>
        <p:nvSpPr>
          <p:cNvPr id="422" name="Google Shape;422;p55"/>
          <p:cNvSpPr/>
          <p:nvPr/>
        </p:nvSpPr>
        <p:spPr>
          <a:xfrm>
            <a:off x="4533100" y="2243875"/>
            <a:ext cx="1258200" cy="6462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800"/>
              <a:t>reduce</a:t>
            </a:r>
            <a:r>
              <a:rPr b="1" lang="en-US" sz="1800"/>
              <a:t>()</a:t>
            </a:r>
            <a:endParaRPr b="1" sz="1800"/>
          </a:p>
        </p:txBody>
      </p:sp>
      <p:sp>
        <p:nvSpPr>
          <p:cNvPr id="423" name="Google Shape;423;p55"/>
          <p:cNvSpPr/>
          <p:nvPr/>
        </p:nvSpPr>
        <p:spPr>
          <a:xfrm>
            <a:off x="1066800" y="1219200"/>
            <a:ext cx="5638800" cy="646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Collection</a:t>
            </a:r>
            <a:endParaRPr b="0" i="0" sz="1800" u="none" cap="none" strike="noStrike">
              <a:solidFill>
                <a:schemeClr val="lt1"/>
              </a:solidFill>
              <a:latin typeface="Calibri"/>
              <a:ea typeface="Calibri"/>
              <a:cs typeface="Calibri"/>
              <a:sym typeface="Calibri"/>
            </a:endParaRPr>
          </a:p>
        </p:txBody>
      </p:sp>
      <p:sp>
        <p:nvSpPr>
          <p:cNvPr id="424" name="Google Shape;424;p55"/>
          <p:cNvSpPr/>
          <p:nvPr/>
        </p:nvSpPr>
        <p:spPr>
          <a:xfrm>
            <a:off x="3711750" y="1845700"/>
            <a:ext cx="258600" cy="4635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5"/>
          <p:cNvSpPr txBox="1"/>
          <p:nvPr/>
        </p:nvSpPr>
        <p:spPr>
          <a:xfrm>
            <a:off x="3826950" y="1858625"/>
            <a:ext cx="1022400" cy="1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Collect()</a:t>
            </a:r>
            <a:endParaRPr b="1" sz="1800">
              <a:latin typeface="Calibri"/>
              <a:ea typeface="Calibri"/>
              <a:cs typeface="Calibri"/>
              <a:sym typeface="Calibri"/>
            </a:endParaRPr>
          </a:p>
        </p:txBody>
      </p:sp>
      <p:cxnSp>
        <p:nvCxnSpPr>
          <p:cNvPr id="426" name="Google Shape;426;p55"/>
          <p:cNvCxnSpPr>
            <a:endCxn id="402" idx="0"/>
          </p:cNvCxnSpPr>
          <p:nvPr/>
        </p:nvCxnSpPr>
        <p:spPr>
          <a:xfrm flipH="1">
            <a:off x="2438400" y="3237300"/>
            <a:ext cx="92700" cy="572700"/>
          </a:xfrm>
          <a:prstGeom prst="straightConnector1">
            <a:avLst/>
          </a:prstGeom>
          <a:noFill/>
          <a:ln cap="flat" cmpd="sng" w="9525">
            <a:solidFill>
              <a:schemeClr val="dk2"/>
            </a:solidFill>
            <a:prstDash val="solid"/>
            <a:round/>
            <a:headEnd len="med" w="med" type="none"/>
            <a:tailEnd len="med" w="med" type="triangle"/>
          </a:ln>
        </p:spPr>
      </p:cxnSp>
      <p:sp>
        <p:nvSpPr>
          <p:cNvPr id="427" name="Google Shape;427;p55"/>
          <p:cNvSpPr txBox="1"/>
          <p:nvPr/>
        </p:nvSpPr>
        <p:spPr>
          <a:xfrm>
            <a:off x="2455350" y="3154025"/>
            <a:ext cx="1258200" cy="1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reference</a:t>
            </a:r>
            <a:endParaRPr b="1" sz="1800">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1" name="Shape 431"/>
        <p:cNvGrpSpPr/>
        <p:nvPr/>
      </p:nvGrpSpPr>
      <p:grpSpPr>
        <a:xfrm>
          <a:off x="0" y="0"/>
          <a:ext cx="0" cy="0"/>
          <a:chOff x="0" y="0"/>
          <a:chExt cx="0" cy="0"/>
        </a:xfrm>
      </p:grpSpPr>
      <p:sp>
        <p:nvSpPr>
          <p:cNvPr id="432" name="Google Shape;432;p56"/>
          <p:cNvSpPr txBox="1"/>
          <p:nvPr>
            <p:ph idx="1" type="subTitle"/>
          </p:nvPr>
        </p:nvSpPr>
        <p:spPr>
          <a:xfrm>
            <a:off x="252175" y="226100"/>
            <a:ext cx="8774700" cy="6376200"/>
          </a:xfrm>
          <a:prstGeom prst="rect">
            <a:avLst/>
          </a:prstGeom>
          <a:noFill/>
          <a:ln>
            <a:noFill/>
          </a:ln>
        </p:spPr>
        <p:txBody>
          <a:bodyPr anchorCtr="0" anchor="t" bIns="45700" lIns="91425" spcFirstLastPara="1" rIns="91425" wrap="square" tIns="45700">
            <a:noAutofit/>
          </a:bodyPr>
          <a:lstStyle/>
          <a:p>
            <a:pPr indent="0" lvl="0" marL="0" rtl="0" algn="just">
              <a:spcBef>
                <a:spcPts val="640"/>
              </a:spcBef>
              <a:spcAft>
                <a:spcPts val="0"/>
              </a:spcAft>
              <a:buClr>
                <a:srgbClr val="888888"/>
              </a:buClr>
              <a:buSzPts val="3200"/>
              <a:buNone/>
            </a:pPr>
            <a:r>
              <a:rPr b="1" lang="en-US">
                <a:solidFill>
                  <a:srgbClr val="FF0000"/>
                </a:solidFill>
              </a:rPr>
              <a:t>Operations on streams</a:t>
            </a:r>
            <a:endParaRPr b="1">
              <a:solidFill>
                <a:srgbClr val="FF0000"/>
              </a:solidFill>
            </a:endParaRPr>
          </a:p>
          <a:p>
            <a:pPr indent="0" lvl="0" marL="0" rtl="0" algn="just">
              <a:spcBef>
                <a:spcPts val="640"/>
              </a:spcBef>
              <a:spcAft>
                <a:spcPts val="0"/>
              </a:spcAft>
              <a:buClr>
                <a:srgbClr val="888888"/>
              </a:buClr>
              <a:buSzPts val="3200"/>
              <a:buNone/>
            </a:pPr>
            <a:r>
              <a:rPr lang="en-US" sz="2900">
                <a:solidFill>
                  <a:srgbClr val="666666"/>
                </a:solidFill>
                <a:highlight>
                  <a:srgbClr val="FFFFFF"/>
                </a:highlight>
              </a:rPr>
              <a:t>On Stream primarily 4 operations can be performed</a:t>
            </a:r>
            <a:endParaRPr sz="2900">
              <a:solidFill>
                <a:srgbClr val="666666"/>
              </a:solidFill>
              <a:highlight>
                <a:srgbClr val="FFFFFF"/>
              </a:highlight>
            </a:endParaRPr>
          </a:p>
          <a:p>
            <a:pPr indent="0" lvl="0" marL="0" rtl="0" algn="just">
              <a:spcBef>
                <a:spcPts val="640"/>
              </a:spcBef>
              <a:spcAft>
                <a:spcPts val="0"/>
              </a:spcAft>
              <a:buClr>
                <a:srgbClr val="888888"/>
              </a:buClr>
              <a:buSzPts val="3200"/>
              <a:buNone/>
            </a:pPr>
            <a:r>
              <a:rPr b="1" lang="en-US" sz="2900">
                <a:solidFill>
                  <a:srgbClr val="FF0000"/>
                </a:solidFill>
                <a:highlight>
                  <a:srgbClr val="FFFFFF"/>
                </a:highlight>
              </a:rPr>
              <a:t>map():</a:t>
            </a:r>
            <a:r>
              <a:rPr lang="en-US" sz="2900">
                <a:solidFill>
                  <a:srgbClr val="666666"/>
                </a:solidFill>
                <a:highlight>
                  <a:srgbClr val="FFFFFF"/>
                </a:highlight>
              </a:rPr>
              <a:t> transforms the stream elements into something else, it accepts a function to apply to each and every element of the stream and returns a stream of the values the parameter function produced.</a:t>
            </a:r>
            <a:endParaRPr sz="2900">
              <a:solidFill>
                <a:srgbClr val="666666"/>
              </a:solidFill>
              <a:highlight>
                <a:srgbClr val="FFFFFF"/>
              </a:highlight>
            </a:endParaRPr>
          </a:p>
          <a:p>
            <a:pPr indent="0" lvl="0" marL="0" rtl="0" algn="just">
              <a:spcBef>
                <a:spcPts val="640"/>
              </a:spcBef>
              <a:spcAft>
                <a:spcPts val="0"/>
              </a:spcAft>
              <a:buClr>
                <a:srgbClr val="888888"/>
              </a:buClr>
              <a:buSzPts val="3200"/>
              <a:buNone/>
            </a:pPr>
            <a:r>
              <a:t/>
            </a:r>
            <a:endParaRPr sz="2700">
              <a:solidFill>
                <a:srgbClr val="666666"/>
              </a:solidFill>
              <a:highlight>
                <a:srgbClr val="FFFFFF"/>
              </a:highlight>
            </a:endParaRPr>
          </a:p>
          <a:p>
            <a:pPr indent="0" lvl="0" marL="0" rtl="0" algn="just">
              <a:spcBef>
                <a:spcPts val="640"/>
              </a:spcBef>
              <a:spcAft>
                <a:spcPts val="0"/>
              </a:spcAft>
              <a:buClr>
                <a:srgbClr val="888888"/>
              </a:buClr>
              <a:buSzPts val="3200"/>
              <a:buNone/>
            </a:pPr>
            <a:r>
              <a:rPr b="1" lang="en-US" sz="2900">
                <a:solidFill>
                  <a:srgbClr val="FF0000"/>
                </a:solidFill>
                <a:highlight>
                  <a:srgbClr val="FFFFFF"/>
                </a:highlight>
              </a:rPr>
              <a:t>filter():</a:t>
            </a:r>
            <a:r>
              <a:rPr b="1" lang="en-US" sz="2900">
                <a:solidFill>
                  <a:srgbClr val="666666"/>
                </a:solidFill>
                <a:highlight>
                  <a:srgbClr val="FFFFFF"/>
                </a:highlight>
              </a:rPr>
              <a:t> </a:t>
            </a:r>
            <a:r>
              <a:rPr lang="en-US" sz="2900">
                <a:solidFill>
                  <a:srgbClr val="666666"/>
                </a:solidFill>
                <a:highlight>
                  <a:srgbClr val="FFFFFF"/>
                </a:highlight>
              </a:rPr>
              <a:t> returns a new stream that contains some of the elements of the original. It accepts the predicate to compute which elements should be returned in the new stream and removes the rest.</a:t>
            </a:r>
            <a:endParaRPr sz="2900">
              <a:solidFill>
                <a:srgbClr val="666666"/>
              </a:solidFill>
              <a:highlight>
                <a:srgbClr val="FFFFFF"/>
              </a:highlight>
            </a:endParaRPr>
          </a:p>
          <a:p>
            <a:pPr indent="0" lvl="0" marL="0" rtl="0" algn="just">
              <a:spcBef>
                <a:spcPts val="640"/>
              </a:spcBef>
              <a:spcAft>
                <a:spcPts val="0"/>
              </a:spcAft>
              <a:buClr>
                <a:srgbClr val="888888"/>
              </a:buClr>
              <a:buSzPts val="3200"/>
              <a:buNone/>
            </a:pPr>
            <a:r>
              <a:t/>
            </a:r>
            <a:endParaRPr sz="2400">
              <a:solidFill>
                <a:srgbClr val="666666"/>
              </a:solidFill>
              <a:highlight>
                <a:srgbClr val="FFFFFF"/>
              </a:highlight>
              <a:latin typeface="Arial"/>
              <a:ea typeface="Arial"/>
              <a:cs typeface="Arial"/>
              <a:sym typeface="Arial"/>
            </a:endParaRPr>
          </a:p>
          <a:p>
            <a:pPr indent="0" lvl="0" marL="0" rtl="0" algn="just">
              <a:spcBef>
                <a:spcPts val="640"/>
              </a:spcBef>
              <a:spcAft>
                <a:spcPts val="0"/>
              </a:spcAft>
              <a:buClr>
                <a:srgbClr val="888888"/>
              </a:buClr>
              <a:buSzPts val="3200"/>
              <a:buNone/>
            </a:pPr>
            <a:r>
              <a:t/>
            </a:r>
            <a:endParaRPr sz="2400">
              <a:solidFill>
                <a:srgbClr val="666666"/>
              </a:solidFill>
              <a:highlight>
                <a:srgbClr val="FFFFFF"/>
              </a:highlight>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6" name="Shape 436"/>
        <p:cNvGrpSpPr/>
        <p:nvPr/>
      </p:nvGrpSpPr>
      <p:grpSpPr>
        <a:xfrm>
          <a:off x="0" y="0"/>
          <a:ext cx="0" cy="0"/>
          <a:chOff x="0" y="0"/>
          <a:chExt cx="0" cy="0"/>
        </a:xfrm>
      </p:grpSpPr>
      <p:sp>
        <p:nvSpPr>
          <p:cNvPr id="437" name="Google Shape;437;p57"/>
          <p:cNvSpPr txBox="1"/>
          <p:nvPr>
            <p:ph idx="1" type="subTitle"/>
          </p:nvPr>
        </p:nvSpPr>
        <p:spPr>
          <a:xfrm>
            <a:off x="533400" y="266700"/>
            <a:ext cx="7848600" cy="60579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Clr>
                <a:srgbClr val="888888"/>
              </a:buClr>
              <a:buSzPts val="3200"/>
              <a:buNone/>
            </a:pPr>
            <a:r>
              <a:rPr b="1" lang="en-US">
                <a:solidFill>
                  <a:srgbClr val="FF0000"/>
                </a:solidFill>
              </a:rPr>
              <a:t>Operations on </a:t>
            </a:r>
            <a:r>
              <a:rPr b="1" lang="en-US">
                <a:solidFill>
                  <a:srgbClr val="FF0000"/>
                </a:solidFill>
              </a:rPr>
              <a:t>Streams</a:t>
            </a:r>
            <a:endParaRPr b="1">
              <a:solidFill>
                <a:srgbClr val="FF0000"/>
              </a:solidFill>
            </a:endParaRPr>
          </a:p>
          <a:p>
            <a:pPr indent="0" lvl="0" marL="0" rtl="0" algn="l">
              <a:spcBef>
                <a:spcPts val="640"/>
              </a:spcBef>
              <a:spcAft>
                <a:spcPts val="0"/>
              </a:spcAft>
              <a:buClr>
                <a:srgbClr val="888888"/>
              </a:buClr>
              <a:buSzPts val="3200"/>
              <a:buNone/>
            </a:pPr>
            <a:r>
              <a:rPr b="1" lang="en-US" sz="2600">
                <a:solidFill>
                  <a:srgbClr val="FF0000"/>
                </a:solidFill>
                <a:highlight>
                  <a:srgbClr val="FFFFFF"/>
                </a:highlight>
              </a:rPr>
              <a:t>reduce():</a:t>
            </a:r>
            <a:r>
              <a:rPr lang="en-US" sz="2600">
                <a:solidFill>
                  <a:srgbClr val="666666"/>
                </a:solidFill>
                <a:highlight>
                  <a:srgbClr val="FFFFFF"/>
                </a:highlight>
              </a:rPr>
              <a:t>(also sometimes called a fold) performs a reduction of the stream to a single element.. For example, sum,  avg, min,  max, etc...</a:t>
            </a:r>
            <a:endParaRPr sz="2600">
              <a:solidFill>
                <a:srgbClr val="666666"/>
              </a:solidFill>
              <a:highlight>
                <a:srgbClr val="FFFFFF"/>
              </a:highlight>
            </a:endParaRPr>
          </a:p>
          <a:p>
            <a:pPr indent="0" lvl="0" marL="0" rtl="0" algn="l">
              <a:spcBef>
                <a:spcPts val="640"/>
              </a:spcBef>
              <a:spcAft>
                <a:spcPts val="0"/>
              </a:spcAft>
              <a:buClr>
                <a:srgbClr val="888888"/>
              </a:buClr>
              <a:buSzPts val="3200"/>
              <a:buNone/>
            </a:pPr>
            <a:r>
              <a:rPr b="1" lang="en-US" sz="2600">
                <a:solidFill>
                  <a:srgbClr val="FF0000"/>
                </a:solidFill>
                <a:highlight>
                  <a:srgbClr val="FFFFFF"/>
                </a:highlight>
              </a:rPr>
              <a:t>collect():</a:t>
            </a:r>
            <a:r>
              <a:rPr lang="en-US" sz="2600">
                <a:solidFill>
                  <a:srgbClr val="FF0000"/>
                </a:solidFill>
                <a:highlight>
                  <a:srgbClr val="FFFFFF"/>
                </a:highlight>
              </a:rPr>
              <a:t> </a:t>
            </a:r>
            <a:r>
              <a:rPr lang="en-US" sz="2600">
                <a:solidFill>
                  <a:srgbClr val="666666"/>
                </a:solidFill>
                <a:highlight>
                  <a:srgbClr val="FFFFFF"/>
                </a:highlight>
              </a:rPr>
              <a:t>used to create any Collection back from a Stream</a:t>
            </a:r>
            <a:endParaRPr sz="2600">
              <a:solidFill>
                <a:srgbClr val="666666"/>
              </a:solidFill>
              <a:highlight>
                <a:srgbClr val="FFFFFF"/>
              </a:highlight>
            </a:endParaRPr>
          </a:p>
        </p:txBody>
      </p:sp>
      <p:pic>
        <p:nvPicPr>
          <p:cNvPr id="438" name="Google Shape;438;p57"/>
          <p:cNvPicPr preferRelativeResize="0"/>
          <p:nvPr/>
        </p:nvPicPr>
        <p:blipFill>
          <a:blip r:embed="rId4">
            <a:alphaModFix/>
          </a:blip>
          <a:stretch>
            <a:fillRect/>
          </a:stretch>
        </p:blipFill>
        <p:spPr>
          <a:xfrm>
            <a:off x="1081088" y="3246600"/>
            <a:ext cx="6981824" cy="1792269"/>
          </a:xfrm>
          <a:prstGeom prst="rect">
            <a:avLst/>
          </a:prstGeom>
          <a:noFill/>
          <a:ln>
            <a:noFill/>
          </a:ln>
        </p:spPr>
      </p:pic>
      <p:pic>
        <p:nvPicPr>
          <p:cNvPr id="439" name="Google Shape;439;p57"/>
          <p:cNvPicPr preferRelativeResize="0"/>
          <p:nvPr/>
        </p:nvPicPr>
        <p:blipFill>
          <a:blip r:embed="rId5">
            <a:alphaModFix/>
          </a:blip>
          <a:stretch>
            <a:fillRect/>
          </a:stretch>
        </p:blipFill>
        <p:spPr>
          <a:xfrm>
            <a:off x="365375" y="5582475"/>
            <a:ext cx="8673950" cy="530075"/>
          </a:xfrm>
          <a:prstGeom prst="rect">
            <a:avLst/>
          </a:prstGeom>
          <a:noFill/>
          <a:ln>
            <a:noFill/>
          </a:ln>
        </p:spPr>
      </p:pic>
      <p:sp>
        <p:nvSpPr>
          <p:cNvPr id="440" name="Google Shape;440;p57"/>
          <p:cNvSpPr/>
          <p:nvPr/>
        </p:nvSpPr>
        <p:spPr>
          <a:xfrm>
            <a:off x="5960075" y="6155150"/>
            <a:ext cx="1512300" cy="702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forEach() can be used with stream or with collection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4" name="Shape 444"/>
        <p:cNvGrpSpPr/>
        <p:nvPr/>
      </p:nvGrpSpPr>
      <p:grpSpPr>
        <a:xfrm>
          <a:off x="0" y="0"/>
          <a:ext cx="0" cy="0"/>
          <a:chOff x="0" y="0"/>
          <a:chExt cx="0" cy="0"/>
        </a:xfrm>
      </p:grpSpPr>
      <p:sp>
        <p:nvSpPr>
          <p:cNvPr id="445" name="Google Shape;445;p58"/>
          <p:cNvSpPr txBox="1"/>
          <p:nvPr>
            <p:ph idx="1" type="subTitle"/>
          </p:nvPr>
        </p:nvSpPr>
        <p:spPr>
          <a:xfrm>
            <a:off x="252175" y="131875"/>
            <a:ext cx="8774700" cy="64704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Clr>
                <a:srgbClr val="888888"/>
              </a:buClr>
              <a:buSzPts val="3200"/>
              <a:buNone/>
            </a:pPr>
            <a:r>
              <a:rPr b="1" lang="en-US">
                <a:solidFill>
                  <a:srgbClr val="FF0000"/>
                </a:solidFill>
              </a:rPr>
              <a:t>18. What is Predicate?</a:t>
            </a:r>
            <a:endParaRPr b="1"/>
          </a:p>
          <a:p>
            <a:pPr indent="0" lvl="0" marL="0" rtl="0" algn="l">
              <a:spcBef>
                <a:spcPts val="640"/>
              </a:spcBef>
              <a:spcAft>
                <a:spcPts val="0"/>
              </a:spcAft>
              <a:buClr>
                <a:srgbClr val="888888"/>
              </a:buClr>
              <a:buSzPts val="3200"/>
              <a:buNone/>
            </a:pPr>
            <a:r>
              <a:rPr lang="en-US" sz="2750">
                <a:solidFill>
                  <a:srgbClr val="212529"/>
                </a:solidFill>
                <a:highlight>
                  <a:srgbClr val="FFFFFF"/>
                </a:highlight>
              </a:rPr>
              <a:t>In Java 8, </a:t>
            </a:r>
            <a:r>
              <a:rPr lang="en-US" sz="2750">
                <a:solidFill>
                  <a:srgbClr val="256799"/>
                </a:solidFill>
                <a:highlight>
                  <a:srgbClr val="FFFFFF"/>
                </a:highlight>
                <a:uFill>
                  <a:noFill/>
                </a:uFill>
                <a:hlinkClick r:id="rId4">
                  <a:extLst>
                    <a:ext uri="{A12FA001-AC4F-418D-AE19-62706E023703}">
                      <ahyp:hlinkClr val="tx"/>
                    </a:ext>
                  </a:extLst>
                </a:hlinkClick>
              </a:rPr>
              <a:t>Predicate</a:t>
            </a:r>
            <a:r>
              <a:rPr lang="en-US" sz="2750">
                <a:solidFill>
                  <a:srgbClr val="212529"/>
                </a:solidFill>
                <a:highlight>
                  <a:srgbClr val="FFFFFF"/>
                </a:highlight>
              </a:rPr>
              <a:t> is a functional interface, which accepts an argument and returns a boolean. </a:t>
            </a:r>
            <a:endParaRPr sz="2750">
              <a:solidFill>
                <a:srgbClr val="212529"/>
              </a:solidFill>
              <a:highlight>
                <a:srgbClr val="FFFFFF"/>
              </a:highlight>
            </a:endParaRPr>
          </a:p>
          <a:p>
            <a:pPr indent="0" lvl="0" marL="0" rtl="0" algn="l">
              <a:spcBef>
                <a:spcPts val="640"/>
              </a:spcBef>
              <a:spcAft>
                <a:spcPts val="0"/>
              </a:spcAft>
              <a:buClr>
                <a:srgbClr val="888888"/>
              </a:buClr>
              <a:buSzPts val="3200"/>
              <a:buNone/>
            </a:pPr>
            <a:r>
              <a:rPr lang="en-US" sz="2750">
                <a:solidFill>
                  <a:srgbClr val="212529"/>
                </a:solidFill>
                <a:highlight>
                  <a:srgbClr val="FFFFFF"/>
                </a:highlight>
              </a:rPr>
              <a:t>Usually, it used to apply in a filter, allMatch, anyMatch for a collection of objects.</a:t>
            </a:r>
            <a:endParaRPr sz="2750">
              <a:solidFill>
                <a:srgbClr val="212529"/>
              </a:solidFill>
              <a:highlight>
                <a:srgbClr val="FFFFFF"/>
              </a:highlight>
            </a:endParaRPr>
          </a:p>
          <a:p>
            <a:pPr indent="0" lvl="0" marL="0" rtl="0" algn="l">
              <a:spcBef>
                <a:spcPts val="640"/>
              </a:spcBef>
              <a:spcAft>
                <a:spcPts val="0"/>
              </a:spcAft>
              <a:buClr>
                <a:srgbClr val="888888"/>
              </a:buClr>
              <a:buSzPts val="3200"/>
              <a:buNone/>
            </a:pPr>
            <a:r>
              <a:rPr lang="en-US" sz="2750">
                <a:solidFill>
                  <a:srgbClr val="212529"/>
                </a:solidFill>
                <a:highlight>
                  <a:srgbClr val="FFFFFF"/>
                </a:highlight>
              </a:rPr>
              <a:t>Predicate is applied on every element of the Stream.</a:t>
            </a:r>
            <a:endParaRPr sz="2750">
              <a:solidFill>
                <a:srgbClr val="212529"/>
              </a:solidFill>
              <a:highlight>
                <a:srgbClr val="FFFFFF"/>
              </a:highlight>
            </a:endParaRPr>
          </a:p>
        </p:txBody>
      </p:sp>
      <p:pic>
        <p:nvPicPr>
          <p:cNvPr id="446" name="Google Shape;446;p58"/>
          <p:cNvPicPr preferRelativeResize="0"/>
          <p:nvPr/>
        </p:nvPicPr>
        <p:blipFill>
          <a:blip r:embed="rId5">
            <a:alphaModFix/>
          </a:blip>
          <a:stretch>
            <a:fillRect/>
          </a:stretch>
        </p:blipFill>
        <p:spPr>
          <a:xfrm>
            <a:off x="290513" y="4065575"/>
            <a:ext cx="8562975" cy="1981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0" name="Shape 450"/>
        <p:cNvGrpSpPr/>
        <p:nvPr/>
      </p:nvGrpSpPr>
      <p:grpSpPr>
        <a:xfrm>
          <a:off x="0" y="0"/>
          <a:ext cx="0" cy="0"/>
          <a:chOff x="0" y="0"/>
          <a:chExt cx="0" cy="0"/>
        </a:xfrm>
      </p:grpSpPr>
      <p:sp>
        <p:nvSpPr>
          <p:cNvPr id="451" name="Google Shape;451;p59"/>
          <p:cNvSpPr txBox="1"/>
          <p:nvPr>
            <p:ph idx="1" type="subTitle"/>
          </p:nvPr>
        </p:nvSpPr>
        <p:spPr>
          <a:xfrm>
            <a:off x="184650" y="235225"/>
            <a:ext cx="8774700" cy="6069000"/>
          </a:xfrm>
          <a:prstGeom prst="rect">
            <a:avLst/>
          </a:prstGeom>
          <a:noFill/>
          <a:ln>
            <a:noFill/>
          </a:ln>
        </p:spPr>
        <p:txBody>
          <a:bodyPr anchorCtr="0" anchor="t" bIns="45700" lIns="91425" spcFirstLastPara="1" rIns="91425" wrap="square" tIns="45700">
            <a:noAutofit/>
          </a:bodyPr>
          <a:lstStyle/>
          <a:p>
            <a:pPr indent="0" lvl="0" marL="0" rtl="0" algn="just">
              <a:spcBef>
                <a:spcPts val="640"/>
              </a:spcBef>
              <a:spcAft>
                <a:spcPts val="0"/>
              </a:spcAft>
              <a:buClr>
                <a:srgbClr val="888888"/>
              </a:buClr>
              <a:buSzPts val="3200"/>
              <a:buNone/>
            </a:pPr>
            <a:r>
              <a:rPr b="1" lang="en-US">
                <a:solidFill>
                  <a:srgbClr val="FF0000"/>
                </a:solidFill>
              </a:rPr>
              <a:t>19. Blocking Queue</a:t>
            </a:r>
            <a:endParaRPr b="1">
              <a:solidFill>
                <a:srgbClr val="FF0000"/>
              </a:solidFill>
            </a:endParaRPr>
          </a:p>
          <a:p>
            <a:pPr indent="0" lvl="0" marL="0" rtl="0" algn="just">
              <a:spcBef>
                <a:spcPts val="640"/>
              </a:spcBef>
              <a:spcAft>
                <a:spcPts val="0"/>
              </a:spcAft>
              <a:buClr>
                <a:srgbClr val="888888"/>
              </a:buClr>
              <a:buSzPts val="3200"/>
              <a:buNone/>
            </a:pPr>
            <a:r>
              <a:rPr lang="en-US" sz="3000">
                <a:solidFill>
                  <a:srgbClr val="999999"/>
                </a:solidFill>
              </a:rPr>
              <a:t>BlockingQueue is useful and avoids complexity involved in wait–notify statements. BlockingQueue can be used to solve the producer-consumer problems. </a:t>
            </a:r>
            <a:endParaRPr sz="2400">
              <a:solidFill>
                <a:srgbClr val="999999"/>
              </a:solidFill>
            </a:endParaRPr>
          </a:p>
          <a:p>
            <a:pPr indent="0" lvl="0" marL="0" rtl="0" algn="just">
              <a:spcBef>
                <a:spcPts val="640"/>
              </a:spcBef>
              <a:spcAft>
                <a:spcPts val="0"/>
              </a:spcAft>
              <a:buClr>
                <a:srgbClr val="888888"/>
              </a:buClr>
              <a:buSzPts val="3200"/>
              <a:buNone/>
            </a:pPr>
            <a:r>
              <a:t/>
            </a:r>
            <a:endParaRPr sz="2400">
              <a:solidFill>
                <a:srgbClr val="999999"/>
              </a:solidFill>
            </a:endParaRPr>
          </a:p>
        </p:txBody>
      </p:sp>
      <p:sp>
        <p:nvSpPr>
          <p:cNvPr id="452" name="Google Shape;452;p59"/>
          <p:cNvSpPr/>
          <p:nvPr/>
        </p:nvSpPr>
        <p:spPr>
          <a:xfrm>
            <a:off x="2421900" y="5058250"/>
            <a:ext cx="4565700" cy="124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9"/>
          <p:cNvSpPr/>
          <p:nvPr/>
        </p:nvSpPr>
        <p:spPr>
          <a:xfrm>
            <a:off x="2459775" y="5115075"/>
            <a:ext cx="1079700" cy="118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9"/>
          <p:cNvSpPr/>
          <p:nvPr/>
        </p:nvSpPr>
        <p:spPr>
          <a:xfrm>
            <a:off x="3602775" y="5115075"/>
            <a:ext cx="1079700" cy="118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9"/>
          <p:cNvSpPr/>
          <p:nvPr/>
        </p:nvSpPr>
        <p:spPr>
          <a:xfrm>
            <a:off x="4745775" y="5115075"/>
            <a:ext cx="1079700" cy="118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9"/>
          <p:cNvSpPr/>
          <p:nvPr/>
        </p:nvSpPr>
        <p:spPr>
          <a:xfrm>
            <a:off x="5888775" y="5115075"/>
            <a:ext cx="1079700" cy="118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9"/>
          <p:cNvSpPr/>
          <p:nvPr/>
        </p:nvSpPr>
        <p:spPr>
          <a:xfrm>
            <a:off x="167475" y="4185525"/>
            <a:ext cx="2140800" cy="7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Thread A</a:t>
            </a:r>
            <a:endParaRPr/>
          </a:p>
        </p:txBody>
      </p:sp>
      <p:sp>
        <p:nvSpPr>
          <p:cNvPr id="458" name="Google Shape;458;p59"/>
          <p:cNvSpPr/>
          <p:nvPr/>
        </p:nvSpPr>
        <p:spPr>
          <a:xfrm>
            <a:off x="6873075" y="4185525"/>
            <a:ext cx="2140800" cy="7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Thread B</a:t>
            </a:r>
            <a:endParaRPr/>
          </a:p>
        </p:txBody>
      </p:sp>
      <p:cxnSp>
        <p:nvCxnSpPr>
          <p:cNvPr id="459" name="Google Shape;459;p59"/>
          <p:cNvCxnSpPr>
            <a:stCxn id="457" idx="2"/>
            <a:endCxn id="453" idx="1"/>
          </p:cNvCxnSpPr>
          <p:nvPr/>
        </p:nvCxnSpPr>
        <p:spPr>
          <a:xfrm>
            <a:off x="1237875" y="4886325"/>
            <a:ext cx="1221900" cy="823500"/>
          </a:xfrm>
          <a:prstGeom prst="straightConnector1">
            <a:avLst/>
          </a:prstGeom>
          <a:noFill/>
          <a:ln cap="flat" cmpd="sng" w="9525">
            <a:solidFill>
              <a:schemeClr val="dk2"/>
            </a:solidFill>
            <a:prstDash val="solid"/>
            <a:round/>
            <a:headEnd len="med" w="med" type="none"/>
            <a:tailEnd len="med" w="med" type="triangle"/>
          </a:ln>
        </p:spPr>
      </p:cxnSp>
      <p:cxnSp>
        <p:nvCxnSpPr>
          <p:cNvPr id="460" name="Google Shape;460;p59"/>
          <p:cNvCxnSpPr>
            <a:stCxn id="456" idx="3"/>
            <a:endCxn id="458" idx="2"/>
          </p:cNvCxnSpPr>
          <p:nvPr/>
        </p:nvCxnSpPr>
        <p:spPr>
          <a:xfrm flipH="1" rot="10800000">
            <a:off x="6968475" y="4886175"/>
            <a:ext cx="975000" cy="823500"/>
          </a:xfrm>
          <a:prstGeom prst="straightConnector1">
            <a:avLst/>
          </a:prstGeom>
          <a:noFill/>
          <a:ln cap="flat" cmpd="sng" w="9525">
            <a:solidFill>
              <a:schemeClr val="dk2"/>
            </a:solidFill>
            <a:prstDash val="solid"/>
            <a:round/>
            <a:headEnd len="med" w="med" type="none"/>
            <a:tailEnd len="med" w="med" type="triangle"/>
          </a:ln>
        </p:spPr>
      </p:cxnSp>
      <p:sp>
        <p:nvSpPr>
          <p:cNvPr id="461" name="Google Shape;461;p59"/>
          <p:cNvSpPr txBox="1"/>
          <p:nvPr/>
        </p:nvSpPr>
        <p:spPr>
          <a:xfrm>
            <a:off x="3558575" y="4584625"/>
            <a:ext cx="21402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rgbClr val="FF0000"/>
                </a:solidFill>
                <a:latin typeface="Calibri"/>
                <a:ea typeface="Calibri"/>
                <a:cs typeface="Calibri"/>
                <a:sym typeface="Calibri"/>
              </a:rPr>
              <a:t>BlockingQueue</a:t>
            </a:r>
            <a:endParaRPr sz="2200">
              <a:solidFill>
                <a:srgbClr val="FF000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5" name="Shape 465"/>
        <p:cNvGrpSpPr/>
        <p:nvPr/>
      </p:nvGrpSpPr>
      <p:grpSpPr>
        <a:xfrm>
          <a:off x="0" y="0"/>
          <a:ext cx="0" cy="0"/>
          <a:chOff x="0" y="0"/>
          <a:chExt cx="0" cy="0"/>
        </a:xfrm>
      </p:grpSpPr>
      <p:sp>
        <p:nvSpPr>
          <p:cNvPr id="466" name="Google Shape;466;p60"/>
          <p:cNvSpPr/>
          <p:nvPr/>
        </p:nvSpPr>
        <p:spPr>
          <a:xfrm>
            <a:off x="2743200" y="6858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7" name="Google Shape;467;p60"/>
          <p:cNvSpPr/>
          <p:nvPr/>
        </p:nvSpPr>
        <p:spPr>
          <a:xfrm>
            <a:off x="1752600" y="21336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 name="Google Shape;468;p60"/>
          <p:cNvSpPr/>
          <p:nvPr/>
        </p:nvSpPr>
        <p:spPr>
          <a:xfrm>
            <a:off x="4419600" y="22098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9" name="Google Shape;469;p60"/>
          <p:cNvSpPr/>
          <p:nvPr/>
        </p:nvSpPr>
        <p:spPr>
          <a:xfrm>
            <a:off x="990600" y="36576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0" name="Google Shape;470;p60"/>
          <p:cNvSpPr/>
          <p:nvPr/>
        </p:nvSpPr>
        <p:spPr>
          <a:xfrm>
            <a:off x="2590800" y="35814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1" name="Google Shape;471;p60"/>
          <p:cNvSpPr/>
          <p:nvPr/>
        </p:nvSpPr>
        <p:spPr>
          <a:xfrm>
            <a:off x="3886200" y="35814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2" name="Google Shape;472;p60"/>
          <p:cNvSpPr txBox="1"/>
          <p:nvPr/>
        </p:nvSpPr>
        <p:spPr>
          <a:xfrm>
            <a:off x="3810000" y="838200"/>
            <a:ext cx="2362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Collection Interface</a:t>
            </a:r>
            <a:endParaRPr sz="1800">
              <a:solidFill>
                <a:schemeClr val="dk1"/>
              </a:solidFill>
              <a:latin typeface="Calibri"/>
              <a:ea typeface="Calibri"/>
              <a:cs typeface="Calibri"/>
              <a:sym typeface="Calibri"/>
            </a:endParaRPr>
          </a:p>
        </p:txBody>
      </p:sp>
      <p:sp>
        <p:nvSpPr>
          <p:cNvPr id="473" name="Google Shape;473;p60"/>
          <p:cNvSpPr txBox="1"/>
          <p:nvPr/>
        </p:nvSpPr>
        <p:spPr>
          <a:xfrm>
            <a:off x="114300" y="153000"/>
            <a:ext cx="838200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FF0000"/>
                </a:solidFill>
                <a:latin typeface="Calibri"/>
                <a:ea typeface="Calibri"/>
                <a:cs typeface="Calibri"/>
                <a:sym typeface="Calibri"/>
              </a:rPr>
              <a:t>How to develop Java Custom Collection Class</a:t>
            </a:r>
            <a:endParaRPr b="1" sz="2900">
              <a:solidFill>
                <a:srgbClr val="FF0000"/>
              </a:solidFill>
              <a:latin typeface="Calibri"/>
              <a:ea typeface="Calibri"/>
              <a:cs typeface="Calibri"/>
              <a:sym typeface="Calibri"/>
            </a:endParaRPr>
          </a:p>
        </p:txBody>
      </p:sp>
      <p:sp>
        <p:nvSpPr>
          <p:cNvPr id="474" name="Google Shape;474;p60"/>
          <p:cNvSpPr/>
          <p:nvPr/>
        </p:nvSpPr>
        <p:spPr>
          <a:xfrm>
            <a:off x="5638800" y="36576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75" name="Google Shape;475;p60"/>
          <p:cNvCxnSpPr>
            <a:stCxn id="467" idx="0"/>
          </p:cNvCxnSpPr>
          <p:nvPr/>
        </p:nvCxnSpPr>
        <p:spPr>
          <a:xfrm flipH="1" rot="10800000">
            <a:off x="2209800" y="1371600"/>
            <a:ext cx="762000" cy="762000"/>
          </a:xfrm>
          <a:prstGeom prst="straightConnector1">
            <a:avLst/>
          </a:prstGeom>
          <a:noFill/>
          <a:ln cap="flat" cmpd="sng" w="38100">
            <a:solidFill>
              <a:srgbClr val="4A7DBA"/>
            </a:solidFill>
            <a:prstDash val="solid"/>
            <a:round/>
            <a:headEnd len="sm" w="sm" type="none"/>
            <a:tailEnd len="med" w="med" type="stealth"/>
          </a:ln>
        </p:spPr>
      </p:cxnSp>
      <p:cxnSp>
        <p:nvCxnSpPr>
          <p:cNvPr id="476" name="Google Shape;476;p60"/>
          <p:cNvCxnSpPr>
            <a:stCxn id="468" idx="0"/>
          </p:cNvCxnSpPr>
          <p:nvPr/>
        </p:nvCxnSpPr>
        <p:spPr>
          <a:xfrm rot="10800000">
            <a:off x="3352800" y="1371600"/>
            <a:ext cx="1524000" cy="838200"/>
          </a:xfrm>
          <a:prstGeom prst="straightConnector1">
            <a:avLst/>
          </a:prstGeom>
          <a:noFill/>
          <a:ln cap="flat" cmpd="sng" w="38100">
            <a:solidFill>
              <a:srgbClr val="4A7DBA"/>
            </a:solidFill>
            <a:prstDash val="solid"/>
            <a:round/>
            <a:headEnd len="sm" w="sm" type="none"/>
            <a:tailEnd len="med" w="med" type="stealth"/>
          </a:ln>
        </p:spPr>
      </p:cxnSp>
      <p:sp>
        <p:nvSpPr>
          <p:cNvPr id="477" name="Google Shape;477;p60"/>
          <p:cNvSpPr txBox="1"/>
          <p:nvPr/>
        </p:nvSpPr>
        <p:spPr>
          <a:xfrm>
            <a:off x="2667000" y="2286000"/>
            <a:ext cx="152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List Interface</a:t>
            </a:r>
            <a:endParaRPr sz="1800">
              <a:solidFill>
                <a:schemeClr val="dk1"/>
              </a:solidFill>
              <a:latin typeface="Calibri"/>
              <a:ea typeface="Calibri"/>
              <a:cs typeface="Calibri"/>
              <a:sym typeface="Calibri"/>
            </a:endParaRPr>
          </a:p>
        </p:txBody>
      </p:sp>
      <p:sp>
        <p:nvSpPr>
          <p:cNvPr id="478" name="Google Shape;478;p60"/>
          <p:cNvSpPr txBox="1"/>
          <p:nvPr/>
        </p:nvSpPr>
        <p:spPr>
          <a:xfrm>
            <a:off x="5410200" y="23622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Set Interface</a:t>
            </a:r>
            <a:endParaRPr sz="1800">
              <a:solidFill>
                <a:schemeClr val="dk1"/>
              </a:solidFill>
              <a:latin typeface="Calibri"/>
              <a:ea typeface="Calibri"/>
              <a:cs typeface="Calibri"/>
              <a:sym typeface="Calibri"/>
            </a:endParaRPr>
          </a:p>
        </p:txBody>
      </p:sp>
      <p:sp>
        <p:nvSpPr>
          <p:cNvPr id="479" name="Google Shape;479;p60"/>
          <p:cNvSpPr txBox="1"/>
          <p:nvPr/>
        </p:nvSpPr>
        <p:spPr>
          <a:xfrm>
            <a:off x="1600200" y="4343400"/>
            <a:ext cx="1066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ArrayList</a:t>
            </a:r>
            <a:endParaRPr sz="1800">
              <a:solidFill>
                <a:schemeClr val="dk1"/>
              </a:solidFill>
              <a:latin typeface="Calibri"/>
              <a:ea typeface="Calibri"/>
              <a:cs typeface="Calibri"/>
              <a:sym typeface="Calibri"/>
            </a:endParaRPr>
          </a:p>
        </p:txBody>
      </p:sp>
      <p:sp>
        <p:nvSpPr>
          <p:cNvPr id="480" name="Google Shape;480;p60"/>
          <p:cNvSpPr txBox="1"/>
          <p:nvPr/>
        </p:nvSpPr>
        <p:spPr>
          <a:xfrm>
            <a:off x="2590800" y="43434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LinkedList</a:t>
            </a:r>
            <a:endParaRPr sz="1800">
              <a:solidFill>
                <a:schemeClr val="dk1"/>
              </a:solidFill>
              <a:latin typeface="Calibri"/>
              <a:ea typeface="Calibri"/>
              <a:cs typeface="Calibri"/>
              <a:sym typeface="Calibri"/>
            </a:endParaRPr>
          </a:p>
        </p:txBody>
      </p:sp>
      <p:cxnSp>
        <p:nvCxnSpPr>
          <p:cNvPr id="481" name="Google Shape;481;p60"/>
          <p:cNvCxnSpPr/>
          <p:nvPr/>
        </p:nvCxnSpPr>
        <p:spPr>
          <a:xfrm rot="-5400000">
            <a:off x="1219200" y="2971800"/>
            <a:ext cx="914400" cy="609600"/>
          </a:xfrm>
          <a:prstGeom prst="straightConnector1">
            <a:avLst/>
          </a:prstGeom>
          <a:noFill/>
          <a:ln cap="flat" cmpd="sng" w="38100">
            <a:solidFill>
              <a:srgbClr val="4A7DBA"/>
            </a:solidFill>
            <a:prstDash val="solid"/>
            <a:round/>
            <a:headEnd len="sm" w="sm" type="none"/>
            <a:tailEnd len="med" w="med" type="stealth"/>
          </a:ln>
        </p:spPr>
      </p:cxnSp>
      <p:cxnSp>
        <p:nvCxnSpPr>
          <p:cNvPr id="482" name="Google Shape;482;p60"/>
          <p:cNvCxnSpPr>
            <a:stCxn id="470" idx="0"/>
          </p:cNvCxnSpPr>
          <p:nvPr/>
        </p:nvCxnSpPr>
        <p:spPr>
          <a:xfrm rot="10800000">
            <a:off x="2362200" y="2819400"/>
            <a:ext cx="685800" cy="762000"/>
          </a:xfrm>
          <a:prstGeom prst="straightConnector1">
            <a:avLst/>
          </a:prstGeom>
          <a:noFill/>
          <a:ln cap="flat" cmpd="sng" w="38100">
            <a:solidFill>
              <a:srgbClr val="4A7DBA"/>
            </a:solidFill>
            <a:prstDash val="solid"/>
            <a:round/>
            <a:headEnd len="sm" w="sm" type="none"/>
            <a:tailEnd len="med" w="med" type="stealth"/>
          </a:ln>
        </p:spPr>
      </p:cxnSp>
      <p:cxnSp>
        <p:nvCxnSpPr>
          <p:cNvPr id="483" name="Google Shape;483;p60"/>
          <p:cNvCxnSpPr>
            <a:stCxn id="471" idx="0"/>
          </p:cNvCxnSpPr>
          <p:nvPr/>
        </p:nvCxnSpPr>
        <p:spPr>
          <a:xfrm flipH="1" rot="10800000">
            <a:off x="4343400" y="2895600"/>
            <a:ext cx="304800" cy="685800"/>
          </a:xfrm>
          <a:prstGeom prst="straightConnector1">
            <a:avLst/>
          </a:prstGeom>
          <a:noFill/>
          <a:ln cap="flat" cmpd="sng" w="38100">
            <a:solidFill>
              <a:srgbClr val="4A7DBA"/>
            </a:solidFill>
            <a:prstDash val="solid"/>
            <a:round/>
            <a:headEnd len="sm" w="sm" type="none"/>
            <a:tailEnd len="med" w="med" type="stealth"/>
          </a:ln>
        </p:spPr>
      </p:cxnSp>
      <p:cxnSp>
        <p:nvCxnSpPr>
          <p:cNvPr id="484" name="Google Shape;484;p60"/>
          <p:cNvCxnSpPr/>
          <p:nvPr/>
        </p:nvCxnSpPr>
        <p:spPr>
          <a:xfrm flipH="1" rot="5400000">
            <a:off x="5219700" y="2933700"/>
            <a:ext cx="762000" cy="685800"/>
          </a:xfrm>
          <a:prstGeom prst="straightConnector1">
            <a:avLst/>
          </a:prstGeom>
          <a:noFill/>
          <a:ln cap="flat" cmpd="sng" w="38100">
            <a:solidFill>
              <a:srgbClr val="4A7DBA"/>
            </a:solidFill>
            <a:prstDash val="solid"/>
            <a:round/>
            <a:headEnd len="sm" w="sm" type="none"/>
            <a:tailEnd len="med" w="med" type="stealth"/>
          </a:ln>
        </p:spPr>
      </p:cxnSp>
      <p:sp>
        <p:nvSpPr>
          <p:cNvPr id="485" name="Google Shape;485;p60"/>
          <p:cNvSpPr txBox="1"/>
          <p:nvPr/>
        </p:nvSpPr>
        <p:spPr>
          <a:xfrm>
            <a:off x="4038600" y="43434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HashSet</a:t>
            </a:r>
            <a:endParaRPr sz="1800">
              <a:solidFill>
                <a:schemeClr val="dk1"/>
              </a:solidFill>
              <a:latin typeface="Calibri"/>
              <a:ea typeface="Calibri"/>
              <a:cs typeface="Calibri"/>
              <a:sym typeface="Calibri"/>
            </a:endParaRPr>
          </a:p>
        </p:txBody>
      </p:sp>
      <p:sp>
        <p:nvSpPr>
          <p:cNvPr id="486" name="Google Shape;486;p60"/>
          <p:cNvSpPr txBox="1"/>
          <p:nvPr/>
        </p:nvSpPr>
        <p:spPr>
          <a:xfrm>
            <a:off x="5638800" y="43434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TreeSet</a:t>
            </a:r>
            <a:endParaRPr sz="1800">
              <a:solidFill>
                <a:schemeClr val="dk1"/>
              </a:solidFill>
              <a:latin typeface="Calibri"/>
              <a:ea typeface="Calibri"/>
              <a:cs typeface="Calibri"/>
              <a:sym typeface="Calibri"/>
            </a:endParaRPr>
          </a:p>
        </p:txBody>
      </p:sp>
      <p:sp>
        <p:nvSpPr>
          <p:cNvPr id="487" name="Google Shape;487;p60"/>
          <p:cNvSpPr/>
          <p:nvPr/>
        </p:nvSpPr>
        <p:spPr>
          <a:xfrm>
            <a:off x="6629400" y="3352800"/>
            <a:ext cx="609600" cy="1371600"/>
          </a:xfrm>
          <a:prstGeom prst="rightBrace">
            <a:avLst>
              <a:gd fmla="val 8333" name="adj1"/>
              <a:gd fmla="val 50000" name="adj2"/>
            </a:avLst>
          </a:prstGeom>
          <a:noFill/>
          <a:ln cap="flat" cmpd="sng" w="19050">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60"/>
          <p:cNvSpPr txBox="1"/>
          <p:nvPr/>
        </p:nvSpPr>
        <p:spPr>
          <a:xfrm>
            <a:off x="7451825" y="381585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classes</a:t>
            </a:r>
            <a:endParaRPr b="1" sz="1800">
              <a:solidFill>
                <a:schemeClr val="dk1"/>
              </a:solidFill>
              <a:latin typeface="Calibri"/>
              <a:ea typeface="Calibri"/>
              <a:cs typeface="Calibri"/>
              <a:sym typeface="Calibri"/>
            </a:endParaRPr>
          </a:p>
        </p:txBody>
      </p:sp>
      <p:sp>
        <p:nvSpPr>
          <p:cNvPr id="489" name="Google Shape;489;p60"/>
          <p:cNvSpPr/>
          <p:nvPr/>
        </p:nvSpPr>
        <p:spPr>
          <a:xfrm>
            <a:off x="545000" y="5181600"/>
            <a:ext cx="1758900" cy="838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CustomArrayList</a:t>
            </a:r>
            <a:endParaRPr b="1" sz="1800">
              <a:solidFill>
                <a:schemeClr val="lt1"/>
              </a:solidFill>
              <a:latin typeface="Calibri"/>
              <a:ea typeface="Calibri"/>
              <a:cs typeface="Calibri"/>
              <a:sym typeface="Calibri"/>
            </a:endParaRPr>
          </a:p>
        </p:txBody>
      </p:sp>
      <p:sp>
        <p:nvSpPr>
          <p:cNvPr id="490" name="Google Shape;490;p60"/>
          <p:cNvSpPr txBox="1"/>
          <p:nvPr/>
        </p:nvSpPr>
        <p:spPr>
          <a:xfrm>
            <a:off x="2531575" y="5193300"/>
            <a:ext cx="59646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How to develop </a:t>
            </a:r>
            <a:r>
              <a:rPr b="1" lang="en-US" sz="1800">
                <a:solidFill>
                  <a:schemeClr val="dk1"/>
                </a:solidFill>
                <a:latin typeface="Calibri"/>
                <a:ea typeface="Calibri"/>
                <a:cs typeface="Calibri"/>
                <a:sym typeface="Calibri"/>
              </a:rPr>
              <a:t>CustomArrayList </a:t>
            </a:r>
            <a:r>
              <a:rPr lang="en-US" sz="1800">
                <a:solidFill>
                  <a:schemeClr val="dk1"/>
                </a:solidFill>
                <a:latin typeface="Calibri"/>
                <a:ea typeface="Calibri"/>
                <a:cs typeface="Calibri"/>
                <a:sym typeface="Calibri"/>
              </a:rPr>
              <a:t>or any other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Custom Collection Class?</a:t>
            </a:r>
            <a:endParaRPr sz="1800">
              <a:solidFill>
                <a:schemeClr val="dk1"/>
              </a:solidFill>
              <a:latin typeface="Calibri"/>
              <a:ea typeface="Calibri"/>
              <a:cs typeface="Calibri"/>
              <a:sym typeface="Calibri"/>
            </a:endParaRPr>
          </a:p>
        </p:txBody>
      </p:sp>
      <p:cxnSp>
        <p:nvCxnSpPr>
          <p:cNvPr id="491" name="Google Shape;491;p60"/>
          <p:cNvCxnSpPr>
            <a:stCxn id="489" idx="0"/>
            <a:endCxn id="469" idx="2"/>
          </p:cNvCxnSpPr>
          <p:nvPr/>
        </p:nvCxnSpPr>
        <p:spPr>
          <a:xfrm flipH="1" rot="10800000">
            <a:off x="1424450" y="4343400"/>
            <a:ext cx="23400" cy="838200"/>
          </a:xfrm>
          <a:prstGeom prst="straightConnector1">
            <a:avLst/>
          </a:prstGeom>
          <a:noFill/>
          <a:ln cap="flat" cmpd="sng" w="38100">
            <a:solidFill>
              <a:schemeClr val="accent5"/>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6" name="Shape 496"/>
        <p:cNvGrpSpPr/>
        <p:nvPr/>
      </p:nvGrpSpPr>
      <p:grpSpPr>
        <a:xfrm>
          <a:off x="0" y="0"/>
          <a:ext cx="0" cy="0"/>
          <a:chOff x="0" y="0"/>
          <a:chExt cx="0" cy="0"/>
        </a:xfrm>
      </p:grpSpPr>
      <p:sp>
        <p:nvSpPr>
          <p:cNvPr id="497" name="Google Shape;497;p61"/>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solidFill>
                  <a:srgbClr val="FF0000"/>
                </a:solidFill>
              </a:rPr>
              <a:t>Thank You!</a:t>
            </a:r>
            <a:endParaRPr b="1">
              <a:solidFill>
                <a:srgbClr val="FF0000"/>
              </a:solidFill>
            </a:endParaRPr>
          </a:p>
        </p:txBody>
      </p:sp>
      <p:sp>
        <p:nvSpPr>
          <p:cNvPr id="498" name="Google Shape;498;p61"/>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
        <p:nvSpPr>
          <p:cNvPr id="499" name="Google Shape;499;p6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17"/>
          <p:cNvSpPr txBox="1"/>
          <p:nvPr>
            <p:ph idx="1" type="subTitle"/>
          </p:nvPr>
        </p:nvSpPr>
        <p:spPr>
          <a:xfrm>
            <a:off x="0" y="188400"/>
            <a:ext cx="9144000" cy="6669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3200"/>
              <a:buNone/>
            </a:pPr>
            <a:r>
              <a:rPr b="1" lang="en-US">
                <a:solidFill>
                  <a:srgbClr val="FF0000"/>
                </a:solidFill>
              </a:rPr>
              <a:t>2. </a:t>
            </a:r>
            <a:r>
              <a:rPr b="1" lang="en-US">
                <a:solidFill>
                  <a:srgbClr val="FF0000"/>
                </a:solidFill>
              </a:rPr>
              <a:t>Diff. between an array and linked list</a:t>
            </a:r>
            <a:endParaRPr b="1">
              <a:solidFill>
                <a:srgbClr val="FF0000"/>
              </a:solidFill>
            </a:endParaRPr>
          </a:p>
          <a:p>
            <a:pPr indent="0" lvl="0" marL="0" rtl="0" algn="just">
              <a:lnSpc>
                <a:spcPct val="90000"/>
              </a:lnSpc>
              <a:spcBef>
                <a:spcPts val="640"/>
              </a:spcBef>
              <a:spcAft>
                <a:spcPts val="0"/>
              </a:spcAft>
              <a:buClr>
                <a:srgbClr val="FF0000"/>
              </a:buClr>
              <a:buSzPts val="3200"/>
              <a:buNone/>
            </a:pPr>
            <a:r>
              <a:t/>
            </a:r>
            <a:endParaRPr>
              <a:solidFill>
                <a:srgbClr val="FF0000"/>
              </a:solidFill>
            </a:endParaRPr>
          </a:p>
          <a:p>
            <a:pPr indent="0" lvl="0" marL="0" rtl="0" algn="just">
              <a:lnSpc>
                <a:spcPct val="90000"/>
              </a:lnSpc>
              <a:spcBef>
                <a:spcPts val="640"/>
              </a:spcBef>
              <a:spcAft>
                <a:spcPts val="0"/>
              </a:spcAft>
              <a:buClr>
                <a:srgbClr val="FF0000"/>
              </a:buClr>
              <a:buSzPts val="3200"/>
              <a:buNone/>
            </a:pPr>
            <a:r>
              <a:rPr lang="en-US">
                <a:solidFill>
                  <a:srgbClr val="FF0000"/>
                </a:solidFill>
              </a:rPr>
              <a:t>Advantages/Disadvantages of array:</a:t>
            </a:r>
            <a:endParaRPr/>
          </a:p>
          <a:p>
            <a:pPr indent="0" lvl="0" marL="0" rtl="0" algn="just">
              <a:lnSpc>
                <a:spcPct val="90000"/>
              </a:lnSpc>
              <a:spcBef>
                <a:spcPts val="640"/>
              </a:spcBef>
              <a:spcAft>
                <a:spcPts val="0"/>
              </a:spcAft>
              <a:buClr>
                <a:srgbClr val="888888"/>
              </a:buClr>
              <a:buSzPts val="3200"/>
              <a:buNone/>
            </a:pPr>
            <a:r>
              <a:rPr lang="en-US"/>
              <a:t>Accessing an element is fast</a:t>
            </a:r>
            <a:endParaRPr/>
          </a:p>
          <a:p>
            <a:pPr indent="0" lvl="0" marL="0" rtl="0" algn="just">
              <a:lnSpc>
                <a:spcPct val="90000"/>
              </a:lnSpc>
              <a:spcBef>
                <a:spcPts val="640"/>
              </a:spcBef>
              <a:spcAft>
                <a:spcPts val="0"/>
              </a:spcAft>
              <a:buClr>
                <a:srgbClr val="888888"/>
              </a:buClr>
              <a:buSzPts val="3200"/>
              <a:buNone/>
            </a:pPr>
            <a:r>
              <a:rPr lang="en-US"/>
              <a:t>Adding or deleting an element is very tedious and slow</a:t>
            </a:r>
            <a:endParaRPr/>
          </a:p>
          <a:p>
            <a:pPr indent="0" lvl="0" marL="0" rtl="0" algn="just">
              <a:lnSpc>
                <a:spcPct val="90000"/>
              </a:lnSpc>
              <a:spcBef>
                <a:spcPts val="640"/>
              </a:spcBef>
              <a:spcAft>
                <a:spcPts val="0"/>
              </a:spcAft>
              <a:buClr>
                <a:srgbClr val="888888"/>
              </a:buClr>
              <a:buSzPts val="3200"/>
              <a:buNone/>
            </a:pPr>
            <a:r>
              <a:rPr lang="en-US"/>
              <a:t>Fixed size</a:t>
            </a:r>
            <a:endParaRPr/>
          </a:p>
          <a:p>
            <a:pPr indent="0" lvl="0" marL="0" rtl="0" algn="just">
              <a:lnSpc>
                <a:spcPct val="90000"/>
              </a:lnSpc>
              <a:spcBef>
                <a:spcPts val="640"/>
              </a:spcBef>
              <a:spcAft>
                <a:spcPts val="0"/>
              </a:spcAft>
              <a:buClr>
                <a:srgbClr val="888888"/>
              </a:buClr>
              <a:buSzPts val="3200"/>
              <a:buNone/>
            </a:pPr>
            <a:r>
              <a:rPr lang="en-US"/>
              <a:t>Array elements are stored sequentially in memory</a:t>
            </a:r>
            <a:endParaRPr/>
          </a:p>
          <a:p>
            <a:pPr indent="0" lvl="0" marL="0" rtl="0" algn="just">
              <a:lnSpc>
                <a:spcPct val="90000"/>
              </a:lnSpc>
              <a:spcBef>
                <a:spcPts val="640"/>
              </a:spcBef>
              <a:spcAft>
                <a:spcPts val="0"/>
              </a:spcAft>
              <a:buClr>
                <a:srgbClr val="FF0000"/>
              </a:buClr>
              <a:buSzPts val="3200"/>
              <a:buNone/>
            </a:pPr>
            <a:r>
              <a:t/>
            </a:r>
            <a:endParaRPr>
              <a:solidFill>
                <a:srgbClr val="FF0000"/>
              </a:solidFill>
            </a:endParaRPr>
          </a:p>
          <a:p>
            <a:pPr indent="0" lvl="0" marL="0" rtl="0" algn="just">
              <a:lnSpc>
                <a:spcPct val="90000"/>
              </a:lnSpc>
              <a:spcBef>
                <a:spcPts val="640"/>
              </a:spcBef>
              <a:spcAft>
                <a:spcPts val="0"/>
              </a:spcAft>
              <a:buClr>
                <a:srgbClr val="FF0000"/>
              </a:buClr>
              <a:buSzPts val="3200"/>
              <a:buNone/>
            </a:pPr>
            <a:r>
              <a:rPr lang="en-US">
                <a:solidFill>
                  <a:srgbClr val="FF0000"/>
                </a:solidFill>
              </a:rPr>
              <a:t>Advantages/Disadvantages of linked list:</a:t>
            </a:r>
            <a:endParaRPr/>
          </a:p>
          <a:p>
            <a:pPr indent="0" lvl="0" marL="0" rtl="0" algn="just">
              <a:lnSpc>
                <a:spcPct val="90000"/>
              </a:lnSpc>
              <a:spcBef>
                <a:spcPts val="640"/>
              </a:spcBef>
              <a:spcAft>
                <a:spcPts val="0"/>
              </a:spcAft>
              <a:buClr>
                <a:srgbClr val="888888"/>
              </a:buClr>
              <a:buSzPts val="3200"/>
              <a:buNone/>
            </a:pPr>
            <a:r>
              <a:rPr lang="en-US"/>
              <a:t>Adding or deleting an element is fast</a:t>
            </a:r>
            <a:endParaRPr/>
          </a:p>
          <a:p>
            <a:pPr indent="0" lvl="0" marL="0" rtl="0" algn="just">
              <a:lnSpc>
                <a:spcPct val="90000"/>
              </a:lnSpc>
              <a:spcBef>
                <a:spcPts val="640"/>
              </a:spcBef>
              <a:spcAft>
                <a:spcPts val="0"/>
              </a:spcAft>
              <a:buClr>
                <a:srgbClr val="888888"/>
              </a:buClr>
              <a:buSzPts val="3200"/>
              <a:buNone/>
            </a:pPr>
            <a:r>
              <a:rPr lang="en-US"/>
              <a:t>But Accessing an element is slower.</a:t>
            </a:r>
            <a:endParaRPr/>
          </a:p>
          <a:p>
            <a:pPr indent="0" lvl="0" marL="0" rtl="0" algn="just">
              <a:lnSpc>
                <a:spcPct val="90000"/>
              </a:lnSpc>
              <a:spcBef>
                <a:spcPts val="640"/>
              </a:spcBef>
              <a:spcAft>
                <a:spcPts val="0"/>
              </a:spcAft>
              <a:buClr>
                <a:srgbClr val="888888"/>
              </a:buClr>
              <a:buSzPts val="3200"/>
              <a:buNone/>
            </a:pPr>
            <a:r>
              <a:rPr lang="en-US"/>
              <a:t>Size can grow or shrink</a:t>
            </a:r>
            <a:endParaRPr/>
          </a:p>
          <a:p>
            <a:pPr indent="0" lvl="0" marL="0" rtl="0" algn="just">
              <a:lnSpc>
                <a:spcPct val="90000"/>
              </a:lnSpc>
              <a:spcBef>
                <a:spcPts val="640"/>
              </a:spcBef>
              <a:spcAft>
                <a:spcPts val="0"/>
              </a:spcAft>
              <a:buClr>
                <a:srgbClr val="888888"/>
              </a:buClr>
              <a:buSzPts val="3200"/>
              <a:buNone/>
            </a:pPr>
            <a:r>
              <a:rPr lang="en-US"/>
              <a:t>linked list elements are scattered across memory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18"/>
          <p:cNvSpPr txBox="1"/>
          <p:nvPr>
            <p:ph idx="1" type="subTitle"/>
          </p:nvPr>
        </p:nvSpPr>
        <p:spPr>
          <a:xfrm>
            <a:off x="110025" y="188400"/>
            <a:ext cx="9033900" cy="6669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3200"/>
              <a:buNone/>
            </a:pPr>
            <a:r>
              <a:rPr b="1" lang="en-US">
                <a:solidFill>
                  <a:srgbClr val="FF0000"/>
                </a:solidFill>
              </a:rPr>
              <a:t>3. Java Collections</a:t>
            </a:r>
            <a:endParaRPr b="1">
              <a:solidFill>
                <a:srgbClr val="FF0000"/>
              </a:solidFill>
            </a:endParaRPr>
          </a:p>
          <a:p>
            <a:pPr indent="0" lvl="0" marL="0" rtl="0" algn="just">
              <a:lnSpc>
                <a:spcPct val="90000"/>
              </a:lnSpc>
              <a:spcBef>
                <a:spcPts val="0"/>
              </a:spcBef>
              <a:spcAft>
                <a:spcPts val="0"/>
              </a:spcAft>
              <a:buClr>
                <a:srgbClr val="888888"/>
              </a:buClr>
              <a:buSzPts val="3200"/>
              <a:buNone/>
            </a:pPr>
            <a:r>
              <a:rPr lang="en-US"/>
              <a:t>Data structures in Java are named as Collections.</a:t>
            </a:r>
            <a:endParaRPr/>
          </a:p>
          <a:p>
            <a:pPr indent="0" lvl="0" marL="0" rtl="0" algn="just">
              <a:lnSpc>
                <a:spcPct val="90000"/>
              </a:lnSpc>
              <a:spcBef>
                <a:spcPts val="640"/>
              </a:spcBef>
              <a:spcAft>
                <a:spcPts val="0"/>
              </a:spcAft>
              <a:buClr>
                <a:srgbClr val="888888"/>
              </a:buClr>
              <a:buSzPts val="3200"/>
              <a:buNone/>
            </a:pPr>
            <a:r>
              <a:rPr lang="en-US"/>
              <a:t>Collections are the data structures used to store, retrieve, search, update, delete elements, during program execution.</a:t>
            </a:r>
            <a:endParaRPr/>
          </a:p>
          <a:p>
            <a:pPr indent="0" lvl="0" marL="0" rtl="0" algn="just">
              <a:lnSpc>
                <a:spcPct val="90000"/>
              </a:lnSpc>
              <a:spcBef>
                <a:spcPts val="640"/>
              </a:spcBef>
              <a:spcAft>
                <a:spcPts val="0"/>
              </a:spcAft>
              <a:buClr>
                <a:srgbClr val="FF0000"/>
              </a:buClr>
              <a:buSzPts val="3200"/>
              <a:buNone/>
            </a:pPr>
            <a:r>
              <a:rPr lang="en-US">
                <a:solidFill>
                  <a:srgbClr val="FF0000"/>
                </a:solidFill>
              </a:rPr>
              <a:t>java.util.Collection</a:t>
            </a:r>
            <a:r>
              <a:rPr lang="en-US"/>
              <a:t> interface</a:t>
            </a:r>
            <a:endParaRPr/>
          </a:p>
          <a:p>
            <a:pPr indent="-514350" lvl="0" marL="514350" rtl="0" algn="just">
              <a:lnSpc>
                <a:spcPct val="90000"/>
              </a:lnSpc>
              <a:spcBef>
                <a:spcPts val="640"/>
              </a:spcBef>
              <a:spcAft>
                <a:spcPts val="0"/>
              </a:spcAft>
              <a:buClr>
                <a:srgbClr val="FF0000"/>
              </a:buClr>
              <a:buSzPts val="3200"/>
              <a:buFont typeface="Calibri"/>
              <a:buAutoNum type="arabicPeriod"/>
            </a:pPr>
            <a:r>
              <a:rPr b="1" lang="en-US">
                <a:solidFill>
                  <a:srgbClr val="FF0000"/>
                </a:solidFill>
              </a:rPr>
              <a:t>List</a:t>
            </a:r>
            <a:r>
              <a:rPr lang="en-US"/>
              <a:t> interface extended from Collection</a:t>
            </a:r>
            <a:endParaRPr/>
          </a:p>
          <a:p>
            <a:pPr indent="-514350" lvl="0" marL="514350" rtl="0" algn="just">
              <a:lnSpc>
                <a:spcPct val="90000"/>
              </a:lnSpc>
              <a:spcBef>
                <a:spcPts val="640"/>
              </a:spcBef>
              <a:spcAft>
                <a:spcPts val="0"/>
              </a:spcAft>
              <a:buClr>
                <a:srgbClr val="FF0000"/>
              </a:buClr>
              <a:buSzPts val="3200"/>
              <a:buFont typeface="Calibri"/>
              <a:buAutoNum type="arabicPeriod"/>
            </a:pPr>
            <a:r>
              <a:rPr b="1" lang="en-US">
                <a:solidFill>
                  <a:srgbClr val="FF0000"/>
                </a:solidFill>
              </a:rPr>
              <a:t>Set</a:t>
            </a:r>
            <a:r>
              <a:rPr lang="en-US"/>
              <a:t> interface extended from Collection</a:t>
            </a:r>
            <a:endParaRPr/>
          </a:p>
          <a:p>
            <a:pPr indent="-514350" lvl="0" marL="514350" rtl="0" algn="just">
              <a:lnSpc>
                <a:spcPct val="90000"/>
              </a:lnSpc>
              <a:spcBef>
                <a:spcPts val="640"/>
              </a:spcBef>
              <a:spcAft>
                <a:spcPts val="0"/>
              </a:spcAft>
              <a:buClr>
                <a:srgbClr val="FF0000"/>
              </a:buClr>
              <a:buSzPts val="3200"/>
              <a:buFont typeface="Calibri"/>
              <a:buAutoNum type="arabicPeriod"/>
            </a:pPr>
            <a:r>
              <a:rPr b="1" lang="en-US">
                <a:solidFill>
                  <a:srgbClr val="FF0000"/>
                </a:solidFill>
              </a:rPr>
              <a:t>Map</a:t>
            </a:r>
            <a:r>
              <a:rPr lang="en-US"/>
              <a:t> is an interface</a:t>
            </a:r>
            <a:endParaRPr/>
          </a:p>
          <a:p>
            <a:pPr indent="0" lvl="0" marL="0" rtl="0" algn="just">
              <a:lnSpc>
                <a:spcPct val="90000"/>
              </a:lnSpc>
              <a:spcBef>
                <a:spcPts val="640"/>
              </a:spcBef>
              <a:spcAft>
                <a:spcPts val="0"/>
              </a:spcAft>
              <a:buClr>
                <a:srgbClr val="888888"/>
              </a:buClr>
              <a:buSzPts val="3200"/>
              <a:buNone/>
            </a:pPr>
            <a:r>
              <a:rPr lang="en-US"/>
              <a:t>List has two implementations </a:t>
            </a:r>
            <a:r>
              <a:rPr b="1" lang="en-US">
                <a:solidFill>
                  <a:srgbClr val="FF0000"/>
                </a:solidFill>
              </a:rPr>
              <a:t>ArrayList</a:t>
            </a:r>
            <a:r>
              <a:rPr lang="en-US"/>
              <a:t> and </a:t>
            </a:r>
            <a:r>
              <a:rPr b="1" lang="en-US">
                <a:solidFill>
                  <a:srgbClr val="FF0000"/>
                </a:solidFill>
              </a:rPr>
              <a:t>LinkedList</a:t>
            </a:r>
            <a:r>
              <a:rPr lang="en-US"/>
              <a:t>. ArrayList and LinkedList are classes.</a:t>
            </a:r>
            <a:endParaRPr/>
          </a:p>
          <a:p>
            <a:pPr indent="0" lvl="0" marL="0" rtl="0" algn="just">
              <a:lnSpc>
                <a:spcPct val="90000"/>
              </a:lnSpc>
              <a:spcBef>
                <a:spcPts val="640"/>
              </a:spcBef>
              <a:spcAft>
                <a:spcPts val="0"/>
              </a:spcAft>
              <a:buClr>
                <a:srgbClr val="888888"/>
              </a:buClr>
              <a:buSzPts val="3200"/>
              <a:buNone/>
            </a:pPr>
            <a:r>
              <a:rPr lang="en-US"/>
              <a:t>Set has two implementations </a:t>
            </a:r>
            <a:r>
              <a:rPr b="1" lang="en-US">
                <a:solidFill>
                  <a:srgbClr val="FF0000"/>
                </a:solidFill>
              </a:rPr>
              <a:t>HashSet</a:t>
            </a:r>
            <a:r>
              <a:rPr lang="en-US"/>
              <a:t> and </a:t>
            </a:r>
            <a:r>
              <a:rPr b="1" lang="en-US">
                <a:solidFill>
                  <a:srgbClr val="FF0000"/>
                </a:solidFill>
              </a:rPr>
              <a:t>TreeSet</a:t>
            </a:r>
            <a:endParaRPr b="1">
              <a:solidFill>
                <a:srgbClr val="FF0000"/>
              </a:solidFill>
            </a:endParaRPr>
          </a:p>
          <a:p>
            <a:pPr indent="0" lvl="0" marL="0" rtl="0" algn="just">
              <a:lnSpc>
                <a:spcPct val="90000"/>
              </a:lnSpc>
              <a:spcBef>
                <a:spcPts val="640"/>
              </a:spcBef>
              <a:spcAft>
                <a:spcPts val="0"/>
              </a:spcAft>
              <a:buClr>
                <a:srgbClr val="888888"/>
              </a:buClr>
              <a:buSzPts val="3200"/>
              <a:buNone/>
            </a:pPr>
            <a:r>
              <a:rPr lang="en-US"/>
              <a:t>Map has two different implementations, </a:t>
            </a:r>
            <a:r>
              <a:rPr b="1" lang="en-US">
                <a:solidFill>
                  <a:srgbClr val="FF0000"/>
                </a:solidFill>
              </a:rPr>
              <a:t>HashMap</a:t>
            </a:r>
            <a:r>
              <a:rPr lang="en-US"/>
              <a:t> and </a:t>
            </a:r>
            <a:r>
              <a:rPr b="1" lang="en-US">
                <a:solidFill>
                  <a:srgbClr val="FF0000"/>
                </a:solidFill>
              </a:rPr>
              <a:t>TreeMap</a:t>
            </a:r>
            <a:endParaRPr b="1">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19"/>
          <p:cNvSpPr/>
          <p:nvPr/>
        </p:nvSpPr>
        <p:spPr>
          <a:xfrm>
            <a:off x="2057400" y="17526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19"/>
          <p:cNvSpPr/>
          <p:nvPr/>
        </p:nvSpPr>
        <p:spPr>
          <a:xfrm>
            <a:off x="1066800" y="32004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19"/>
          <p:cNvSpPr/>
          <p:nvPr/>
        </p:nvSpPr>
        <p:spPr>
          <a:xfrm>
            <a:off x="3733800" y="32766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9"/>
          <p:cNvSpPr/>
          <p:nvPr/>
        </p:nvSpPr>
        <p:spPr>
          <a:xfrm>
            <a:off x="304800" y="47244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19"/>
          <p:cNvSpPr/>
          <p:nvPr/>
        </p:nvSpPr>
        <p:spPr>
          <a:xfrm>
            <a:off x="1905000" y="46482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9"/>
          <p:cNvSpPr/>
          <p:nvPr/>
        </p:nvSpPr>
        <p:spPr>
          <a:xfrm>
            <a:off x="3352800" y="46482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19"/>
          <p:cNvSpPr txBox="1"/>
          <p:nvPr/>
        </p:nvSpPr>
        <p:spPr>
          <a:xfrm>
            <a:off x="3124200" y="1905000"/>
            <a:ext cx="2362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Collection Interface</a:t>
            </a:r>
            <a:endParaRPr sz="1800">
              <a:solidFill>
                <a:schemeClr val="dk1"/>
              </a:solidFill>
              <a:latin typeface="Calibri"/>
              <a:ea typeface="Calibri"/>
              <a:cs typeface="Calibri"/>
              <a:sym typeface="Calibri"/>
            </a:endParaRPr>
          </a:p>
        </p:txBody>
      </p:sp>
      <p:sp>
        <p:nvSpPr>
          <p:cNvPr id="150" name="Google Shape;150;p19"/>
          <p:cNvSpPr txBox="1"/>
          <p:nvPr/>
        </p:nvSpPr>
        <p:spPr>
          <a:xfrm>
            <a:off x="304800" y="228600"/>
            <a:ext cx="8382000" cy="121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FF0000"/>
                </a:solidFill>
                <a:latin typeface="Calibri"/>
                <a:ea typeface="Calibri"/>
                <a:cs typeface="Calibri"/>
                <a:sym typeface="Calibri"/>
              </a:rPr>
              <a:t>4. Java Collection Hierarchy</a:t>
            </a:r>
            <a:endParaRPr b="1" sz="2900">
              <a:solidFill>
                <a:srgbClr val="FF0000"/>
              </a:solidFill>
              <a:latin typeface="Calibri"/>
              <a:ea typeface="Calibri"/>
              <a:cs typeface="Calibri"/>
              <a:sym typeface="Calibri"/>
            </a:endParaRPr>
          </a:p>
        </p:txBody>
      </p:sp>
      <p:sp>
        <p:nvSpPr>
          <p:cNvPr id="151" name="Google Shape;151;p19"/>
          <p:cNvSpPr/>
          <p:nvPr/>
        </p:nvSpPr>
        <p:spPr>
          <a:xfrm>
            <a:off x="4953000" y="47244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2" name="Google Shape;152;p19"/>
          <p:cNvCxnSpPr>
            <a:stCxn id="144" idx="0"/>
          </p:cNvCxnSpPr>
          <p:nvPr/>
        </p:nvCxnSpPr>
        <p:spPr>
          <a:xfrm flipH="1" rot="10800000">
            <a:off x="1524000" y="2438400"/>
            <a:ext cx="762000" cy="762000"/>
          </a:xfrm>
          <a:prstGeom prst="straightConnector1">
            <a:avLst/>
          </a:prstGeom>
          <a:noFill/>
          <a:ln cap="flat" cmpd="sng" w="9525">
            <a:solidFill>
              <a:srgbClr val="4A7DBA"/>
            </a:solidFill>
            <a:prstDash val="solid"/>
            <a:round/>
            <a:headEnd len="sm" w="sm" type="none"/>
            <a:tailEnd len="med" w="med" type="stealth"/>
          </a:ln>
        </p:spPr>
      </p:cxnSp>
      <p:cxnSp>
        <p:nvCxnSpPr>
          <p:cNvPr id="153" name="Google Shape;153;p19"/>
          <p:cNvCxnSpPr>
            <a:stCxn id="145" idx="0"/>
          </p:cNvCxnSpPr>
          <p:nvPr/>
        </p:nvCxnSpPr>
        <p:spPr>
          <a:xfrm rot="10800000">
            <a:off x="2667000" y="2438400"/>
            <a:ext cx="1524000" cy="838200"/>
          </a:xfrm>
          <a:prstGeom prst="straightConnector1">
            <a:avLst/>
          </a:prstGeom>
          <a:noFill/>
          <a:ln cap="flat" cmpd="sng" w="9525">
            <a:solidFill>
              <a:srgbClr val="4A7DBA"/>
            </a:solidFill>
            <a:prstDash val="solid"/>
            <a:round/>
            <a:headEnd len="sm" w="sm" type="none"/>
            <a:tailEnd len="med" w="med" type="stealth"/>
          </a:ln>
        </p:spPr>
      </p:cxnSp>
      <p:sp>
        <p:nvSpPr>
          <p:cNvPr id="154" name="Google Shape;154;p19"/>
          <p:cNvSpPr txBox="1"/>
          <p:nvPr/>
        </p:nvSpPr>
        <p:spPr>
          <a:xfrm>
            <a:off x="1752600" y="3352800"/>
            <a:ext cx="152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List Interface</a:t>
            </a:r>
            <a:endParaRPr sz="1800">
              <a:solidFill>
                <a:schemeClr val="dk1"/>
              </a:solidFill>
              <a:latin typeface="Calibri"/>
              <a:ea typeface="Calibri"/>
              <a:cs typeface="Calibri"/>
              <a:sym typeface="Calibri"/>
            </a:endParaRPr>
          </a:p>
        </p:txBody>
      </p:sp>
      <p:sp>
        <p:nvSpPr>
          <p:cNvPr id="155" name="Google Shape;155;p19"/>
          <p:cNvSpPr txBox="1"/>
          <p:nvPr/>
        </p:nvSpPr>
        <p:spPr>
          <a:xfrm>
            <a:off x="4724400" y="34290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Set Interface</a:t>
            </a:r>
            <a:endParaRPr sz="1800">
              <a:solidFill>
                <a:schemeClr val="dk1"/>
              </a:solidFill>
              <a:latin typeface="Calibri"/>
              <a:ea typeface="Calibri"/>
              <a:cs typeface="Calibri"/>
              <a:sym typeface="Calibri"/>
            </a:endParaRPr>
          </a:p>
        </p:txBody>
      </p:sp>
      <p:sp>
        <p:nvSpPr>
          <p:cNvPr id="156" name="Google Shape;156;p19"/>
          <p:cNvSpPr txBox="1"/>
          <p:nvPr/>
        </p:nvSpPr>
        <p:spPr>
          <a:xfrm>
            <a:off x="304800" y="5562600"/>
            <a:ext cx="1066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ArrayList</a:t>
            </a:r>
            <a:endParaRPr sz="1800">
              <a:solidFill>
                <a:schemeClr val="dk1"/>
              </a:solidFill>
              <a:latin typeface="Calibri"/>
              <a:ea typeface="Calibri"/>
              <a:cs typeface="Calibri"/>
              <a:sym typeface="Calibri"/>
            </a:endParaRPr>
          </a:p>
        </p:txBody>
      </p:sp>
      <p:sp>
        <p:nvSpPr>
          <p:cNvPr id="157" name="Google Shape;157;p19"/>
          <p:cNvSpPr txBox="1"/>
          <p:nvPr/>
        </p:nvSpPr>
        <p:spPr>
          <a:xfrm>
            <a:off x="1905000" y="56388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LinkedList</a:t>
            </a:r>
            <a:endParaRPr sz="1800">
              <a:solidFill>
                <a:schemeClr val="dk1"/>
              </a:solidFill>
              <a:latin typeface="Calibri"/>
              <a:ea typeface="Calibri"/>
              <a:cs typeface="Calibri"/>
              <a:sym typeface="Calibri"/>
            </a:endParaRPr>
          </a:p>
        </p:txBody>
      </p:sp>
      <p:cxnSp>
        <p:nvCxnSpPr>
          <p:cNvPr id="158" name="Google Shape;158;p19"/>
          <p:cNvCxnSpPr/>
          <p:nvPr/>
        </p:nvCxnSpPr>
        <p:spPr>
          <a:xfrm rot="-5400000">
            <a:off x="533400" y="4038600"/>
            <a:ext cx="914400" cy="609600"/>
          </a:xfrm>
          <a:prstGeom prst="straightConnector1">
            <a:avLst/>
          </a:prstGeom>
          <a:noFill/>
          <a:ln cap="flat" cmpd="sng" w="9525">
            <a:solidFill>
              <a:srgbClr val="4A7DBA"/>
            </a:solidFill>
            <a:prstDash val="solid"/>
            <a:round/>
            <a:headEnd len="sm" w="sm" type="none"/>
            <a:tailEnd len="med" w="med" type="stealth"/>
          </a:ln>
        </p:spPr>
      </p:cxnSp>
      <p:cxnSp>
        <p:nvCxnSpPr>
          <p:cNvPr id="159" name="Google Shape;159;p19"/>
          <p:cNvCxnSpPr>
            <a:stCxn id="147" idx="0"/>
          </p:cNvCxnSpPr>
          <p:nvPr/>
        </p:nvCxnSpPr>
        <p:spPr>
          <a:xfrm rot="10800000">
            <a:off x="1676400" y="3886200"/>
            <a:ext cx="685800" cy="762000"/>
          </a:xfrm>
          <a:prstGeom prst="straightConnector1">
            <a:avLst/>
          </a:prstGeom>
          <a:noFill/>
          <a:ln cap="flat" cmpd="sng" w="9525">
            <a:solidFill>
              <a:srgbClr val="4A7DBA"/>
            </a:solidFill>
            <a:prstDash val="solid"/>
            <a:round/>
            <a:headEnd len="sm" w="sm" type="none"/>
            <a:tailEnd len="med" w="med" type="stealth"/>
          </a:ln>
        </p:spPr>
      </p:cxnSp>
      <p:cxnSp>
        <p:nvCxnSpPr>
          <p:cNvPr id="160" name="Google Shape;160;p19"/>
          <p:cNvCxnSpPr/>
          <p:nvPr/>
        </p:nvCxnSpPr>
        <p:spPr>
          <a:xfrm rot="-5400000">
            <a:off x="3352800" y="4114800"/>
            <a:ext cx="914400" cy="609600"/>
          </a:xfrm>
          <a:prstGeom prst="straightConnector1">
            <a:avLst/>
          </a:prstGeom>
          <a:noFill/>
          <a:ln cap="flat" cmpd="sng" w="9525">
            <a:solidFill>
              <a:srgbClr val="4A7DBA"/>
            </a:solidFill>
            <a:prstDash val="solid"/>
            <a:round/>
            <a:headEnd len="sm" w="sm" type="none"/>
            <a:tailEnd len="med" w="med" type="stealth"/>
          </a:ln>
        </p:spPr>
      </p:cxnSp>
      <p:cxnSp>
        <p:nvCxnSpPr>
          <p:cNvPr id="161" name="Google Shape;161;p19"/>
          <p:cNvCxnSpPr/>
          <p:nvPr/>
        </p:nvCxnSpPr>
        <p:spPr>
          <a:xfrm flipH="1" rot="5400000">
            <a:off x="4533900" y="4000500"/>
            <a:ext cx="762000" cy="685800"/>
          </a:xfrm>
          <a:prstGeom prst="straightConnector1">
            <a:avLst/>
          </a:prstGeom>
          <a:noFill/>
          <a:ln cap="flat" cmpd="sng" w="9525">
            <a:solidFill>
              <a:srgbClr val="4A7DBA"/>
            </a:solidFill>
            <a:prstDash val="solid"/>
            <a:round/>
            <a:headEnd len="sm" w="sm" type="none"/>
            <a:tailEnd len="med" w="med" type="stealth"/>
          </a:ln>
        </p:spPr>
      </p:cxnSp>
      <p:sp>
        <p:nvSpPr>
          <p:cNvPr id="162" name="Google Shape;162;p19"/>
          <p:cNvSpPr txBox="1"/>
          <p:nvPr/>
        </p:nvSpPr>
        <p:spPr>
          <a:xfrm>
            <a:off x="3352800" y="55626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HashSet</a:t>
            </a:r>
            <a:endParaRPr sz="1800">
              <a:solidFill>
                <a:schemeClr val="dk1"/>
              </a:solidFill>
              <a:latin typeface="Calibri"/>
              <a:ea typeface="Calibri"/>
              <a:cs typeface="Calibri"/>
              <a:sym typeface="Calibri"/>
            </a:endParaRPr>
          </a:p>
        </p:txBody>
      </p:sp>
      <p:sp>
        <p:nvSpPr>
          <p:cNvPr id="163" name="Google Shape;163;p19"/>
          <p:cNvSpPr txBox="1"/>
          <p:nvPr/>
        </p:nvSpPr>
        <p:spPr>
          <a:xfrm>
            <a:off x="4953000" y="55626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TreeSet</a:t>
            </a:r>
            <a:endParaRPr sz="1800">
              <a:solidFill>
                <a:schemeClr val="dk1"/>
              </a:solidFill>
              <a:latin typeface="Calibri"/>
              <a:ea typeface="Calibri"/>
              <a:cs typeface="Calibri"/>
              <a:sym typeface="Calibri"/>
            </a:endParaRPr>
          </a:p>
        </p:txBody>
      </p:sp>
      <p:sp>
        <p:nvSpPr>
          <p:cNvPr id="164" name="Google Shape;164;p19"/>
          <p:cNvSpPr/>
          <p:nvPr/>
        </p:nvSpPr>
        <p:spPr>
          <a:xfrm>
            <a:off x="6400800" y="4495800"/>
            <a:ext cx="609600" cy="17526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9"/>
          <p:cNvSpPr txBox="1"/>
          <p:nvPr/>
        </p:nvSpPr>
        <p:spPr>
          <a:xfrm>
            <a:off x="7315200" y="50292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classes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20"/>
          <p:cNvSpPr/>
          <p:nvPr/>
        </p:nvSpPr>
        <p:spPr>
          <a:xfrm>
            <a:off x="2057400" y="17526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20"/>
          <p:cNvSpPr/>
          <p:nvPr/>
        </p:nvSpPr>
        <p:spPr>
          <a:xfrm>
            <a:off x="1066800" y="32004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20"/>
          <p:cNvSpPr/>
          <p:nvPr/>
        </p:nvSpPr>
        <p:spPr>
          <a:xfrm>
            <a:off x="3733800" y="32766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20"/>
          <p:cNvSpPr txBox="1"/>
          <p:nvPr/>
        </p:nvSpPr>
        <p:spPr>
          <a:xfrm>
            <a:off x="3124200" y="1905000"/>
            <a:ext cx="2362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Map </a:t>
            </a:r>
            <a:r>
              <a:rPr lang="en-US" sz="1800">
                <a:solidFill>
                  <a:schemeClr val="dk1"/>
                </a:solidFill>
                <a:latin typeface="Calibri"/>
                <a:ea typeface="Calibri"/>
                <a:cs typeface="Calibri"/>
                <a:sym typeface="Calibri"/>
              </a:rPr>
              <a:t>Interface</a:t>
            </a:r>
            <a:endParaRPr sz="1800">
              <a:solidFill>
                <a:schemeClr val="dk1"/>
              </a:solidFill>
              <a:latin typeface="Calibri"/>
              <a:ea typeface="Calibri"/>
              <a:cs typeface="Calibri"/>
              <a:sym typeface="Calibri"/>
            </a:endParaRPr>
          </a:p>
        </p:txBody>
      </p:sp>
      <p:sp>
        <p:nvSpPr>
          <p:cNvPr id="174" name="Google Shape;174;p20"/>
          <p:cNvSpPr txBox="1"/>
          <p:nvPr/>
        </p:nvSpPr>
        <p:spPr>
          <a:xfrm>
            <a:off x="304800" y="228600"/>
            <a:ext cx="8382000" cy="121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FF0000"/>
                </a:solidFill>
                <a:latin typeface="Calibri"/>
                <a:ea typeface="Calibri"/>
                <a:cs typeface="Calibri"/>
                <a:sym typeface="Calibri"/>
              </a:rPr>
              <a:t>4. Java Collection Hierarchy</a:t>
            </a:r>
            <a:endParaRPr b="1" sz="2900">
              <a:solidFill>
                <a:srgbClr val="FF0000"/>
              </a:solidFill>
              <a:latin typeface="Calibri"/>
              <a:ea typeface="Calibri"/>
              <a:cs typeface="Calibri"/>
              <a:sym typeface="Calibri"/>
            </a:endParaRPr>
          </a:p>
        </p:txBody>
      </p:sp>
      <p:cxnSp>
        <p:nvCxnSpPr>
          <p:cNvPr id="175" name="Google Shape;175;p20"/>
          <p:cNvCxnSpPr>
            <a:stCxn id="171" idx="0"/>
          </p:cNvCxnSpPr>
          <p:nvPr/>
        </p:nvCxnSpPr>
        <p:spPr>
          <a:xfrm flipH="1" rot="10800000">
            <a:off x="1524000" y="2438400"/>
            <a:ext cx="762000" cy="762000"/>
          </a:xfrm>
          <a:prstGeom prst="straightConnector1">
            <a:avLst/>
          </a:prstGeom>
          <a:noFill/>
          <a:ln cap="flat" cmpd="sng" w="9525">
            <a:solidFill>
              <a:srgbClr val="4A7DBA"/>
            </a:solidFill>
            <a:prstDash val="solid"/>
            <a:round/>
            <a:headEnd len="sm" w="sm" type="none"/>
            <a:tailEnd len="med" w="med" type="stealth"/>
          </a:ln>
        </p:spPr>
      </p:cxnSp>
      <p:cxnSp>
        <p:nvCxnSpPr>
          <p:cNvPr id="176" name="Google Shape;176;p20"/>
          <p:cNvCxnSpPr>
            <a:stCxn id="172" idx="0"/>
          </p:cNvCxnSpPr>
          <p:nvPr/>
        </p:nvCxnSpPr>
        <p:spPr>
          <a:xfrm rot="10800000">
            <a:off x="2667000" y="2438400"/>
            <a:ext cx="1524000" cy="838200"/>
          </a:xfrm>
          <a:prstGeom prst="straightConnector1">
            <a:avLst/>
          </a:prstGeom>
          <a:noFill/>
          <a:ln cap="flat" cmpd="sng" w="9525">
            <a:solidFill>
              <a:srgbClr val="4A7DBA"/>
            </a:solidFill>
            <a:prstDash val="solid"/>
            <a:round/>
            <a:headEnd len="sm" w="sm" type="none"/>
            <a:tailEnd len="med" w="med" type="stealth"/>
          </a:ln>
        </p:spPr>
      </p:cxnSp>
      <p:sp>
        <p:nvSpPr>
          <p:cNvPr id="177" name="Google Shape;177;p20"/>
          <p:cNvSpPr txBox="1"/>
          <p:nvPr/>
        </p:nvSpPr>
        <p:spPr>
          <a:xfrm>
            <a:off x="1752600" y="3352800"/>
            <a:ext cx="152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HashMap</a:t>
            </a:r>
            <a:endParaRPr sz="1800">
              <a:solidFill>
                <a:schemeClr val="dk1"/>
              </a:solidFill>
              <a:latin typeface="Calibri"/>
              <a:ea typeface="Calibri"/>
              <a:cs typeface="Calibri"/>
              <a:sym typeface="Calibri"/>
            </a:endParaRPr>
          </a:p>
        </p:txBody>
      </p:sp>
      <p:sp>
        <p:nvSpPr>
          <p:cNvPr id="178" name="Google Shape;178;p20"/>
          <p:cNvSpPr txBox="1"/>
          <p:nvPr/>
        </p:nvSpPr>
        <p:spPr>
          <a:xfrm>
            <a:off x="4724400" y="34290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TreeMap</a:t>
            </a:r>
            <a:endParaRPr sz="1800">
              <a:solidFill>
                <a:schemeClr val="dk1"/>
              </a:solidFill>
              <a:latin typeface="Calibri"/>
              <a:ea typeface="Calibri"/>
              <a:cs typeface="Calibri"/>
              <a:sym typeface="Calibri"/>
            </a:endParaRPr>
          </a:p>
        </p:txBody>
      </p:sp>
      <p:sp>
        <p:nvSpPr>
          <p:cNvPr id="179" name="Google Shape;179;p20"/>
          <p:cNvSpPr/>
          <p:nvPr/>
        </p:nvSpPr>
        <p:spPr>
          <a:xfrm>
            <a:off x="6172200" y="2971800"/>
            <a:ext cx="609600" cy="17526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20"/>
          <p:cNvSpPr txBox="1"/>
          <p:nvPr/>
        </p:nvSpPr>
        <p:spPr>
          <a:xfrm>
            <a:off x="7047325" y="34290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classes</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1"/>
          <p:cNvSpPr txBox="1"/>
          <p:nvPr>
            <p:ph idx="1" type="subTitle"/>
          </p:nvPr>
        </p:nvSpPr>
        <p:spPr>
          <a:xfrm>
            <a:off x="0" y="169575"/>
            <a:ext cx="9144000" cy="6688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2960"/>
              <a:buNone/>
            </a:pPr>
            <a:r>
              <a:rPr b="1" lang="en-US" sz="2960">
                <a:solidFill>
                  <a:srgbClr val="FF0000"/>
                </a:solidFill>
              </a:rPr>
              <a:t>5. </a:t>
            </a:r>
            <a:r>
              <a:rPr b="1" lang="en-US" sz="2960">
                <a:solidFill>
                  <a:srgbClr val="FF0000"/>
                </a:solidFill>
              </a:rPr>
              <a:t>Characteristics of List</a:t>
            </a:r>
            <a:endParaRPr/>
          </a:p>
          <a:p>
            <a:pPr indent="-514350" lvl="0" marL="514350" rtl="0" algn="just">
              <a:spcBef>
                <a:spcPts val="592"/>
              </a:spcBef>
              <a:spcAft>
                <a:spcPts val="0"/>
              </a:spcAft>
              <a:buClr>
                <a:srgbClr val="888888"/>
              </a:buClr>
              <a:buSzPts val="2960"/>
              <a:buFont typeface="Calibri"/>
              <a:buAutoNum type="arabicPeriod"/>
            </a:pPr>
            <a:r>
              <a:rPr lang="en-US" sz="2960"/>
              <a:t>Can store duplicate objects</a:t>
            </a:r>
            <a:endParaRPr/>
          </a:p>
          <a:p>
            <a:pPr indent="-514350" lvl="0" marL="514350" rtl="0" algn="just">
              <a:spcBef>
                <a:spcPts val="592"/>
              </a:spcBef>
              <a:spcAft>
                <a:spcPts val="0"/>
              </a:spcAft>
              <a:buClr>
                <a:srgbClr val="888888"/>
              </a:buClr>
              <a:buSzPts val="2960"/>
              <a:buFont typeface="Calibri"/>
              <a:buAutoNum type="arabicPeriod"/>
            </a:pPr>
            <a:r>
              <a:rPr lang="en-US" sz="2960"/>
              <a:t>Store elements in the same order as added i..e maintains insertion order</a:t>
            </a:r>
            <a:endParaRPr/>
          </a:p>
          <a:p>
            <a:pPr indent="-514350" lvl="0" marL="514350" rtl="0" algn="just">
              <a:spcBef>
                <a:spcPts val="592"/>
              </a:spcBef>
              <a:spcAft>
                <a:spcPts val="0"/>
              </a:spcAft>
              <a:buClr>
                <a:srgbClr val="888888"/>
              </a:buClr>
              <a:buSzPts val="2960"/>
              <a:buFont typeface="Calibri"/>
              <a:buAutoNum type="arabicPeriod"/>
            </a:pPr>
            <a:r>
              <a:rPr lang="en-US" sz="2960"/>
              <a:t>Supports </a:t>
            </a:r>
            <a:r>
              <a:rPr lang="en-US" sz="2960">
                <a:solidFill>
                  <a:srgbClr val="FF0000"/>
                </a:solidFill>
              </a:rPr>
              <a:t>ListIterator</a:t>
            </a:r>
            <a:r>
              <a:rPr lang="en-US" sz="2960"/>
              <a:t> and </a:t>
            </a:r>
            <a:r>
              <a:rPr lang="en-US" sz="2960">
                <a:solidFill>
                  <a:srgbClr val="FF0000"/>
                </a:solidFill>
              </a:rPr>
              <a:t>Iterator</a:t>
            </a:r>
            <a:r>
              <a:rPr lang="en-US" sz="2960"/>
              <a:t> to traverse thru the elements</a:t>
            </a:r>
            <a:endParaRPr/>
          </a:p>
          <a:p>
            <a:pPr indent="0" lvl="0" marL="0" rtl="0" algn="just">
              <a:spcBef>
                <a:spcPts val="592"/>
              </a:spcBef>
              <a:spcAft>
                <a:spcPts val="0"/>
              </a:spcAft>
              <a:buClr>
                <a:srgbClr val="FF0000"/>
              </a:buClr>
              <a:buSzPts val="2960"/>
              <a:buNone/>
            </a:pPr>
            <a:r>
              <a:rPr b="1" lang="en-US" sz="2960">
                <a:solidFill>
                  <a:srgbClr val="FF0000"/>
                </a:solidFill>
              </a:rPr>
              <a:t>What is an Iterator?</a:t>
            </a:r>
            <a:endParaRPr/>
          </a:p>
          <a:p>
            <a:pPr indent="0" lvl="0" marL="0" rtl="0" algn="just">
              <a:spcBef>
                <a:spcPts val="592"/>
              </a:spcBef>
              <a:spcAft>
                <a:spcPts val="0"/>
              </a:spcAft>
              <a:buClr>
                <a:srgbClr val="888888"/>
              </a:buClr>
              <a:buSzPts val="2960"/>
              <a:buNone/>
            </a:pPr>
            <a:r>
              <a:rPr lang="en-US" sz="2960"/>
              <a:t>An </a:t>
            </a:r>
            <a:r>
              <a:rPr lang="en-US" sz="2960">
                <a:solidFill>
                  <a:srgbClr val="FF0000"/>
                </a:solidFill>
              </a:rPr>
              <a:t>Iterator is used to traverse thru the individual elements of any Collection, such as List, Set or Map</a:t>
            </a:r>
            <a:r>
              <a:rPr lang="en-US" sz="2960"/>
              <a:t>. Using Iterator we can traverse only in forward direction.</a:t>
            </a:r>
            <a:endParaRPr/>
          </a:p>
          <a:p>
            <a:pPr indent="0" lvl="0" marL="0" rtl="0" algn="just">
              <a:spcBef>
                <a:spcPts val="592"/>
              </a:spcBef>
              <a:spcAft>
                <a:spcPts val="0"/>
              </a:spcAft>
              <a:buClr>
                <a:srgbClr val="888888"/>
              </a:buClr>
              <a:buSzPts val="2960"/>
              <a:buNone/>
            </a:pPr>
            <a:r>
              <a:rPr lang="en-US" sz="2960"/>
              <a:t>Using ListIterator, we can traverse in forward and backward direction.</a:t>
            </a:r>
            <a:endParaRPr sz="296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