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528603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85286030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655a38f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655a38fc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42891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8042891f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e87bf13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6e87bf13b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a2d0b5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ba2d0b5f3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aa4334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aaa433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aaa43343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5286030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85286030a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286030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5286030a1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a2d0b5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ba2d0b5f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a2d0b5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ba2d0b5f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a2d0b5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ba2d0b5f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a2d0b5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ba2d0b5f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e87bf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6e87bf1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331450" y="2862000"/>
            <a:ext cx="3936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 Inner Class</a:t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207250"/>
            <a:ext cx="6097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Anonymous Inner classes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0" y="715950"/>
            <a:ext cx="9144000" cy="6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TreeSet&lt;String&gt; tss = new TreeSet&lt;String&gt;(</a:t>
            </a:r>
            <a:r>
              <a:rPr lang="en-US" sz="2800">
                <a:solidFill>
                  <a:srgbClr val="FF0000"/>
                </a:solidFill>
              </a:rPr>
              <a:t>new Comparator(){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FF0000"/>
                </a:solidFill>
              </a:rPr>
              <a:t>int compare(String str1, String str2){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FF0000"/>
                </a:solidFill>
              </a:rPr>
              <a:t>return str2.compareTo(str1);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rgbClr val="FF0000"/>
                </a:solidFill>
              </a:rPr>
              <a:t>}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);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0" y="226100"/>
            <a:ext cx="6097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Anonymous Inner classes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0" y="381000"/>
            <a:ext cx="9144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Inner class used in return type</a:t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00" y="1544925"/>
            <a:ext cx="7296150" cy="50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6191900" y="2898550"/>
            <a:ext cx="341100" cy="115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6703400" y="2974325"/>
            <a:ext cx="244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Anonymous Inner class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263775"/>
            <a:ext cx="9052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7.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 static Inner classes a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a parameter of a method or a constructor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0975"/>
            <a:ext cx="8839201" cy="494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186425" y="263775"/>
            <a:ext cx="8957700" cy="6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8</a:t>
            </a:r>
            <a:r>
              <a:rPr b="1" lang="en-US" sz="2800">
                <a:solidFill>
                  <a:srgbClr val="FF0000"/>
                </a:solidFill>
              </a:rPr>
              <a:t>. Characteristics of Inner Class</a:t>
            </a:r>
            <a:endParaRPr b="1" sz="28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Incase of non static inner class, inner class instance can be created only after instance of outer class is created.</a:t>
            </a:r>
            <a:endParaRPr sz="2800">
              <a:solidFill>
                <a:srgbClr val="888888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800">
              <a:solidFill>
                <a:srgbClr val="888888"/>
              </a:solidFill>
            </a:endParaRPr>
          </a:p>
          <a:p>
            <a:pPr indent="-4064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Incase of non static Inner class, a reference of outer class is implicitly passed to Inner class, there by delaying Garbage collection of outer class object.</a:t>
            </a:r>
            <a:endParaRPr sz="2800">
              <a:solidFill>
                <a:srgbClr val="888888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Static inner class can be instantiated even before instantiating outer class.</a:t>
            </a:r>
            <a:endParaRPr sz="2800">
              <a:solidFill>
                <a:srgbClr val="888888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Memory usage for static inner class is less, as no extra reference is passed, and no garbage collection issues.</a:t>
            </a:r>
            <a:endParaRPr sz="2800">
              <a:solidFill>
                <a:srgbClr val="888888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800">
              <a:solidFill>
                <a:srgbClr val="88888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08400" y="207250"/>
            <a:ext cx="83895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720">
                <a:solidFill>
                  <a:srgbClr val="FF0000"/>
                </a:solidFill>
              </a:rPr>
              <a:t>Contents</a:t>
            </a:r>
            <a:endParaRPr b="1" sz="2720">
              <a:solidFill>
                <a:srgbClr val="FF0000"/>
              </a:solidFill>
            </a:endParaRPr>
          </a:p>
          <a:p>
            <a:pPr indent="-401320" lvl="0" marL="4572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What is Nested or Inner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Advantages of Inner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Non static Inner class as data member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static Nested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Non static Inner class inside method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Anonymous Inner Class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Non static Inner class as parameter to method or constructor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Characteristics of </a:t>
            </a:r>
            <a:r>
              <a:rPr lang="en-US" sz="2720"/>
              <a:t>Inner Class</a:t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207250"/>
            <a:ext cx="91440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b="1" lang="en-US" sz="2800">
                <a:solidFill>
                  <a:srgbClr val="FF0000"/>
                </a:solidFill>
              </a:rPr>
              <a:t>Inner or Nested Class</a:t>
            </a:r>
            <a:endParaRPr sz="2800">
              <a:solidFill>
                <a:srgbClr val="FF0000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8888"/>
                </a:solidFill>
              </a:rPr>
              <a:t>Another relationship which can exist between classes is Inner Class relationship.</a:t>
            </a:r>
            <a:endParaRPr sz="24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888888"/>
                </a:solidFill>
              </a:rPr>
              <a:t>In Java Nested or inner classes, are allowed. That means a class can be </a:t>
            </a:r>
            <a:endParaRPr i="0" sz="2400" u="none" cap="none" strike="noStrike">
              <a:solidFill>
                <a:srgbClr val="888888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rabicPeriod"/>
            </a:pPr>
            <a:r>
              <a:rPr i="0" lang="en-US" sz="2400" u="none" cap="none" strike="noStrike">
                <a:solidFill>
                  <a:srgbClr val="888888"/>
                </a:solidFill>
              </a:rPr>
              <a:t>data member of another class</a:t>
            </a:r>
            <a:endParaRPr i="0" sz="2400" u="none" cap="none" strike="noStrike">
              <a:solidFill>
                <a:srgbClr val="888888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rabicPeriod"/>
            </a:pPr>
            <a:r>
              <a:rPr lang="en-US" sz="2400">
                <a:solidFill>
                  <a:srgbClr val="888888"/>
                </a:solidFill>
              </a:rPr>
              <a:t>defined inside a method</a:t>
            </a:r>
            <a:endParaRPr sz="24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8888"/>
                </a:solidFill>
              </a:rPr>
              <a:t>Class as data member can be</a:t>
            </a:r>
            <a:endParaRPr sz="2400">
              <a:solidFill>
                <a:srgbClr val="888888"/>
              </a:solidFill>
            </a:endParaRPr>
          </a:p>
          <a:p>
            <a:pPr indent="-32385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rabicPeriod"/>
            </a:pPr>
            <a:r>
              <a:rPr lang="en-US" sz="2400">
                <a:solidFill>
                  <a:srgbClr val="888888"/>
                </a:solidFill>
              </a:rPr>
              <a:t>Non static Nested class</a:t>
            </a:r>
            <a:endParaRPr sz="2400">
              <a:solidFill>
                <a:srgbClr val="888888"/>
              </a:solidFill>
            </a:endParaRPr>
          </a:p>
          <a:p>
            <a:pPr indent="-32385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rabicPeriod"/>
            </a:pPr>
            <a:r>
              <a:rPr lang="en-US" sz="2400">
                <a:solidFill>
                  <a:srgbClr val="888888"/>
                </a:solidFill>
              </a:rPr>
              <a:t>Static Nested class</a:t>
            </a:r>
            <a:endParaRPr sz="24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8888"/>
                </a:solidFill>
              </a:rPr>
              <a:t>Non static nested class, can be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lphaLcPeriod"/>
            </a:pPr>
            <a:r>
              <a:rPr lang="en-US" sz="2400">
                <a:solidFill>
                  <a:srgbClr val="888888"/>
                </a:solidFill>
              </a:rPr>
              <a:t>Data member of another class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lphaLcPeriod"/>
            </a:pPr>
            <a:r>
              <a:rPr lang="en-US" sz="2400">
                <a:solidFill>
                  <a:srgbClr val="888888"/>
                </a:solidFill>
              </a:rPr>
              <a:t>Inside a Method as named or Anonymous class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lphaLcPeriod"/>
            </a:pPr>
            <a:r>
              <a:rPr lang="en-US" sz="2400">
                <a:solidFill>
                  <a:srgbClr val="888888"/>
                </a:solidFill>
              </a:rPr>
              <a:t>As a parameter to a constructor or Method</a:t>
            </a:r>
            <a:endParaRPr sz="2400">
              <a:solidFill>
                <a:srgbClr val="888888"/>
              </a:solidFill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AutoNum type="alphaLcPeriod"/>
            </a:pPr>
            <a:r>
              <a:rPr lang="en-US" sz="2400">
                <a:solidFill>
                  <a:srgbClr val="888888"/>
                </a:solidFill>
              </a:rPr>
              <a:t>As a return value</a:t>
            </a:r>
            <a:endParaRPr sz="24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8888"/>
                </a:solidFill>
              </a:rPr>
              <a:t>Any of private, public, protected, (or even static or final) can be used with Inner class.</a:t>
            </a:r>
            <a:endParaRPr sz="24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1700" y="207250"/>
            <a:ext cx="9052200" cy="6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2. </a:t>
            </a:r>
            <a:r>
              <a:rPr b="1" lang="en-US" sz="2800">
                <a:solidFill>
                  <a:srgbClr val="FF0000"/>
                </a:solidFill>
              </a:rPr>
              <a:t>Advantages of inner classes:</a:t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88888"/>
                </a:solidFill>
              </a:rPr>
              <a:t>Below are advantages of Inner Classes</a:t>
            </a:r>
            <a:endParaRPr sz="2800">
              <a:solidFill>
                <a:srgbClr val="888888"/>
              </a:solidFill>
            </a:endParaRPr>
          </a:p>
          <a:p>
            <a:pPr indent="-4064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Compact code</a:t>
            </a:r>
            <a:endParaRPr sz="2800">
              <a:solidFill>
                <a:srgbClr val="888888"/>
              </a:solidFill>
            </a:endParaRPr>
          </a:p>
          <a:p>
            <a:pPr indent="-4064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All related code at one place, easy to understand</a:t>
            </a:r>
            <a:endParaRPr sz="2800">
              <a:solidFill>
                <a:srgbClr val="888888"/>
              </a:solidFill>
            </a:endParaRPr>
          </a:p>
          <a:p>
            <a:pPr indent="-4064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rabicPeriod"/>
            </a:pPr>
            <a:r>
              <a:rPr lang="en-US" sz="2800">
                <a:solidFill>
                  <a:srgbClr val="888888"/>
                </a:solidFill>
              </a:rPr>
              <a:t>Since outer class can be only public or default, where as inner class can be </a:t>
            </a:r>
            <a:endParaRPr sz="2800">
              <a:solidFill>
                <a:srgbClr val="888888"/>
              </a:solidFill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lphaLcPeriod"/>
            </a:pPr>
            <a:r>
              <a:rPr lang="en-US" sz="2800">
                <a:solidFill>
                  <a:srgbClr val="888888"/>
                </a:solidFill>
              </a:rPr>
              <a:t>static or</a:t>
            </a:r>
            <a:endParaRPr sz="2800">
              <a:solidFill>
                <a:srgbClr val="888888"/>
              </a:solidFill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lphaLcPeriod"/>
            </a:pPr>
            <a:r>
              <a:rPr lang="en-US" sz="2800">
                <a:solidFill>
                  <a:srgbClr val="888888"/>
                </a:solidFill>
              </a:rPr>
              <a:t>private or</a:t>
            </a:r>
            <a:endParaRPr sz="2800">
              <a:solidFill>
                <a:srgbClr val="888888"/>
              </a:solidFill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AutoNum type="alphaLcPeriod"/>
            </a:pPr>
            <a:r>
              <a:rPr lang="en-US" sz="2800">
                <a:solidFill>
                  <a:srgbClr val="888888"/>
                </a:solidFill>
              </a:rPr>
              <a:t>protected</a:t>
            </a:r>
            <a:endParaRPr sz="28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88888"/>
                </a:solidFill>
              </a:rPr>
              <a:t>Builder Design Pattern uses Inner class</a:t>
            </a:r>
            <a:endParaRPr sz="2800">
              <a:solidFill>
                <a:srgbClr val="88888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88888"/>
                </a:solidFill>
              </a:rPr>
              <a:t>Just like Inner class there can be an Inner interface, For eg. in Map.Entry , Entry is inner interface (in Collections)</a:t>
            </a:r>
            <a:endParaRPr sz="2800">
              <a:solidFill>
                <a:srgbClr val="88888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226100"/>
            <a:ext cx="7642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Non static Inner class as data member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0" y="772475"/>
            <a:ext cx="9144000" cy="6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class B {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//…</a:t>
            </a:r>
            <a:endParaRPr/>
          </a:p>
          <a:p>
            <a:pPr indent="-514350" lvl="0" marL="9715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>
                <a:solidFill>
                  <a:srgbClr val="FF0000"/>
                </a:solidFill>
              </a:rPr>
              <a:t>class A{</a:t>
            </a:r>
            <a:endParaRPr>
              <a:solidFill>
                <a:srgbClr val="FF0000"/>
              </a:solidFill>
            </a:endParaRPr>
          </a:p>
          <a:p>
            <a:pPr indent="-514350" lvl="0" marL="9715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//…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}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Note: After compilation, B$A.class is name of class file., which gets generated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/>
              <a:t>Only default or public access specifier can be used with outer class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169575"/>
            <a:ext cx="7642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Non static Inner class as data member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1275"/>
            <a:ext cx="8839199" cy="424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0" y="150725"/>
            <a:ext cx="4191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Static Nested class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0" y="523200"/>
            <a:ext cx="91440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Static Inner class can be data member of another class, and cannot be a parameter of a method, or constructor. </a:t>
            </a:r>
            <a:endParaRPr sz="2240"/>
          </a:p>
          <a:p>
            <a:pPr indent="0" lvl="0" marL="57150" rtl="0" algn="just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2240"/>
              <a:t>Below example shows that a static class as data member of another class.</a:t>
            </a:r>
            <a:endParaRPr sz="224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050" y="1590600"/>
            <a:ext cx="7520378" cy="4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226100"/>
            <a:ext cx="7642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Non static Inner classes defined inside method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75" y="990500"/>
            <a:ext cx="8836659" cy="5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0" y="207250"/>
            <a:ext cx="6097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Anonymous Inner classes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0" y="715950"/>
            <a:ext cx="9144000" cy="6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Anonymous Inner class is a inner class without a name.</a:t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Some usages of Inner classes concept are to create Thread functionality, Event Handling(in AWT) and Comparator in Collections, etc…</a:t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/>
              <a:t>//highlighted part in red is Anonymous object of Anonymous class, which is passed as parameter</a:t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