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b826b67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8b826b673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e18ecc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77e18eccf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e18ec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7e18ecc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f93a2b9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89f93a2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89f93a2b9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Java Cloneable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08400" y="304175"/>
            <a:ext cx="8389500" cy="6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b="1" lang="en-US" sz="2720">
                <a:solidFill>
                  <a:srgbClr val="FF0000"/>
                </a:solidFill>
              </a:rPr>
              <a:t>Contents</a:t>
            </a:r>
            <a:endParaRPr b="1" sz="2720">
              <a:solidFill>
                <a:srgbClr val="FF0000"/>
              </a:solidFill>
            </a:endParaRPr>
          </a:p>
          <a:p>
            <a:pPr indent="-401320" lvl="0" marL="4572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What is Cloning?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Advantages/Disadvantages of Cloning?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Deep &amp; Shallow Copying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Overriding clone() method</a:t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67475" y="235050"/>
            <a:ext cx="8847300" cy="6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AutoNum type="arabicPeriod"/>
            </a:pPr>
            <a:r>
              <a:rPr lang="en-US" sz="4400">
                <a:solidFill>
                  <a:srgbClr val="FF0000"/>
                </a:solidFill>
              </a:rPr>
              <a:t>What is Cloning</a:t>
            </a:r>
            <a:endParaRPr b="1">
              <a:solidFill>
                <a:srgbClr val="FF0000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b="1" lang="en-US"/>
              <a:t>object cloning</a:t>
            </a:r>
            <a:r>
              <a:rPr lang="en-US"/>
              <a:t> is one of the way to create an exact copy of an existing object. </a:t>
            </a:r>
            <a:endParaRPr/>
          </a:p>
          <a:p>
            <a:pPr indent="-457200" lvl="0" marL="45720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en-US"/>
              <a:t>This can be done, by calling clone() method of Object class is used to clone an object.</a:t>
            </a:r>
            <a:endParaRPr/>
          </a:p>
          <a:p>
            <a:pPr indent="-457200" lvl="0" marL="45720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en-US"/>
              <a:t>The </a:t>
            </a:r>
            <a:r>
              <a:rPr b="1" lang="en-US">
                <a:solidFill>
                  <a:srgbClr val="FF0000"/>
                </a:solidFill>
              </a:rPr>
              <a:t>java.lang.Cloneable</a:t>
            </a:r>
            <a:r>
              <a:rPr b="1" lang="en-US"/>
              <a:t> interface</a:t>
            </a:r>
            <a:r>
              <a:rPr lang="en-US"/>
              <a:t> must be implemented by the class whose object clone we want to create. </a:t>
            </a:r>
            <a:endParaRPr/>
          </a:p>
          <a:p>
            <a:pPr indent="-431800" lvl="0" marL="457200" rtl="0" algn="just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Cloneable is a Marker interface</a:t>
            </a:r>
            <a:endParaRPr/>
          </a:p>
          <a:p>
            <a:pPr indent="-457200" lvl="0" marL="45720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en-US"/>
              <a:t>If such class doesn’t implement Cloneable interface, </a:t>
            </a:r>
            <a:r>
              <a:rPr lang="en-US">
                <a:solidFill>
                  <a:srgbClr val="FF0000"/>
                </a:solidFill>
              </a:rPr>
              <a:t>clone()</a:t>
            </a:r>
            <a:r>
              <a:rPr lang="en-US"/>
              <a:t> method generates </a:t>
            </a:r>
            <a:r>
              <a:rPr b="1" lang="en-US">
                <a:solidFill>
                  <a:srgbClr val="FF0000"/>
                </a:solidFill>
              </a:rPr>
              <a:t>CloneNotSupportedException</a:t>
            </a:r>
            <a:r>
              <a:rPr lang="en-US"/>
              <a:t>.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6775" y="176975"/>
            <a:ext cx="8856600" cy="6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None/>
            </a:pPr>
            <a:r>
              <a:rPr lang="en-US" sz="3959">
                <a:solidFill>
                  <a:srgbClr val="FF0000"/>
                </a:solidFill>
              </a:rPr>
              <a:t>2. </a:t>
            </a:r>
            <a:r>
              <a:rPr lang="en-US" sz="3959">
                <a:solidFill>
                  <a:srgbClr val="FF0000"/>
                </a:solidFill>
              </a:rPr>
              <a:t>Advantages/Disadvantages of Cloning</a:t>
            </a:r>
            <a:endParaRPr sz="296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Advantage of Cloning is easy way to create a duplicate object.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b="1" lang="en-US" sz="2960"/>
              <a:t>Disadvantages are…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follows the shallow copy mechanism, by default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saves some extra tasks of the developer, Once the cloning is done the created clone object is required to explicitly casted in to the required type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has some side effects e.g. if an object which is cloned has a reference to another object, and the new cloned object modifies the object which being referenced, then the original object also gets changed.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mechanism has some alternatives - the </a:t>
            </a:r>
            <a:r>
              <a:rPr lang="en-US" sz="2960">
                <a:solidFill>
                  <a:srgbClr val="FF0000"/>
                </a:solidFill>
              </a:rPr>
              <a:t>copy constructor.</a:t>
            </a:r>
            <a:endParaRPr sz="296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77900" y="207400"/>
            <a:ext cx="8936700" cy="5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None/>
            </a:pPr>
            <a:r>
              <a:rPr lang="en-US" sz="3959">
                <a:solidFill>
                  <a:srgbClr val="FF0000"/>
                </a:solidFill>
              </a:rPr>
              <a:t>3. </a:t>
            </a:r>
            <a:r>
              <a:rPr lang="en-US" sz="3959">
                <a:solidFill>
                  <a:srgbClr val="FF0000"/>
                </a:solidFill>
              </a:rPr>
              <a:t>Deep &amp; Shallow Copy</a:t>
            </a:r>
            <a:endParaRPr sz="296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By default without overriding clone(), shallow copy is done, when you invoke clone() method.</a:t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For Deep copying, clone() need to be overridden as shown in next slide.</a:t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Example:</a:t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can be applied to scenarios of creating a copy of an image or file, etc...</a:t>
            </a:r>
            <a:endParaRPr sz="29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95975" y="117875"/>
            <a:ext cx="8763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FF0000"/>
                </a:solidFill>
              </a:rPr>
              <a:t>4. </a:t>
            </a:r>
            <a:r>
              <a:rPr lang="en-US" sz="3959">
                <a:solidFill>
                  <a:srgbClr val="FF0000"/>
                </a:solidFill>
              </a:rPr>
              <a:t>override clone() method</a:t>
            </a:r>
            <a:endParaRPr sz="3959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class Employee implements Cloneable{</a:t>
            </a:r>
            <a:endParaRPr sz="2960"/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Address addr;</a:t>
            </a:r>
            <a:endParaRPr sz="2960"/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String str;</a:t>
            </a:r>
            <a:endParaRPr sz="2960"/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public Employee clone() throws CloneNotSupportedException{</a:t>
            </a:r>
            <a:endParaRPr sz="2960"/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>
                <a:solidFill>
                  <a:srgbClr val="FF0000"/>
                </a:solidFill>
              </a:rPr>
              <a:t>	Employee emp = (Employee)super.clone();</a:t>
            </a:r>
            <a:endParaRPr sz="2960">
              <a:solidFill>
                <a:srgbClr val="FF0000"/>
              </a:solidFill>
            </a:endParaRPr>
          </a:p>
          <a:p>
            <a:pPr indent="457200" lvl="0" marL="4572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>
                <a:solidFill>
                  <a:srgbClr val="FF0000"/>
                </a:solidFill>
              </a:rPr>
              <a:t>emp.addr = (Address)this.addr.clone();</a:t>
            </a:r>
            <a:endParaRPr sz="2960">
              <a:solidFill>
                <a:srgbClr val="FF0000"/>
              </a:solidFill>
            </a:endParaRPr>
          </a:p>
          <a:p>
            <a:pPr indent="457200" lvl="0" marL="4572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>
                <a:solidFill>
                  <a:srgbClr val="FF0000"/>
                </a:solidFill>
              </a:rPr>
              <a:t>return emp;</a:t>
            </a:r>
            <a:endParaRPr sz="2960">
              <a:solidFill>
                <a:srgbClr val="FF0000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} </a:t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}</a:t>
            </a:r>
            <a:endParaRPr sz="29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381000" y="1524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&amp; Shallow Copy</a:t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1600200" y="1066800"/>
            <a:ext cx="1752600" cy="838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5715000" y="1257300"/>
            <a:ext cx="13716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9"/>
          <p:cNvCxnSpPr>
            <a:stCxn id="85" idx="3"/>
            <a:endCxn id="86" idx="1"/>
          </p:cNvCxnSpPr>
          <p:nvPr/>
        </p:nvCxnSpPr>
        <p:spPr>
          <a:xfrm>
            <a:off x="3352800" y="1485900"/>
            <a:ext cx="2362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" name="Google Shape;88;p19"/>
          <p:cNvSpPr txBox="1"/>
          <p:nvPr/>
        </p:nvSpPr>
        <p:spPr>
          <a:xfrm>
            <a:off x="3429000" y="1140813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has reference to 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1662545" y="2667000"/>
            <a:ext cx="1752600" cy="838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Cloned 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9"/>
          <p:cNvCxnSpPr>
            <a:stCxn id="89" idx="3"/>
            <a:endCxn id="86" idx="2"/>
          </p:cNvCxnSpPr>
          <p:nvPr/>
        </p:nvCxnSpPr>
        <p:spPr>
          <a:xfrm flipH="1" rot="10800000">
            <a:off x="3415145" y="1714500"/>
            <a:ext cx="2985600" cy="137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" name="Google Shape;91;p19"/>
          <p:cNvSpPr txBox="1"/>
          <p:nvPr/>
        </p:nvSpPr>
        <p:spPr>
          <a:xfrm>
            <a:off x="4149436" y="2482334"/>
            <a:ext cx="25561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Shallow copy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 A, still refers to old B object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676400" y="4116987"/>
            <a:ext cx="1752600" cy="838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5791200" y="4307487"/>
            <a:ext cx="13716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9"/>
          <p:cNvCxnSpPr>
            <a:stCxn id="92" idx="3"/>
            <a:endCxn id="93" idx="1"/>
          </p:cNvCxnSpPr>
          <p:nvPr/>
        </p:nvCxnSpPr>
        <p:spPr>
          <a:xfrm>
            <a:off x="3429000" y="4536087"/>
            <a:ext cx="2362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" name="Google Shape;95;p19"/>
          <p:cNvSpPr txBox="1"/>
          <p:nvPr/>
        </p:nvSpPr>
        <p:spPr>
          <a:xfrm>
            <a:off x="3505200" y="4191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has reference to 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738745" y="5717187"/>
            <a:ext cx="1752600" cy="838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Cloned 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9"/>
          <p:cNvCxnSpPr>
            <a:stCxn id="96" idx="3"/>
            <a:endCxn id="98" idx="1"/>
          </p:cNvCxnSpPr>
          <p:nvPr/>
        </p:nvCxnSpPr>
        <p:spPr>
          <a:xfrm flipH="1" rot="10800000">
            <a:off x="3491345" y="6084387"/>
            <a:ext cx="2417700" cy="51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" name="Google Shape;99;p19"/>
          <p:cNvSpPr txBox="1"/>
          <p:nvPr/>
        </p:nvSpPr>
        <p:spPr>
          <a:xfrm>
            <a:off x="3449781" y="5489956"/>
            <a:ext cx="25561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copy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 A, then A refers to new B object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5908964" y="5855686"/>
            <a:ext cx="13716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Cloned 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Thank You!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