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8a2828e7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8a2828e7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8a2828e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8a2828e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8a2828e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8a2828e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8a2828e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8a2828e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8a2828e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8a2828e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8a2828e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8a2828e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f0f092aa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f0f092a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f0f092aa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f0f092aa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f0f092aa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f0f092aa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geeksforgeeks.org/lambda-expressions-java-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Lambda Expression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ctrTitle"/>
          </p:nvPr>
        </p:nvSpPr>
        <p:spPr>
          <a:xfrm>
            <a:off x="267350" y="245725"/>
            <a:ext cx="8520600" cy="46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Functional Interface</a:t>
            </a:r>
            <a:endParaRPr sz="4000"/>
          </a:p>
        </p:txBody>
      </p:sp>
      <p:sp>
        <p:nvSpPr>
          <p:cNvPr id="109" name="Google Shape;109;p22"/>
          <p:cNvSpPr txBox="1"/>
          <p:nvPr>
            <p:ph idx="1" type="subTitle"/>
          </p:nvPr>
        </p:nvSpPr>
        <p:spPr>
          <a:xfrm>
            <a:off x="267350" y="670650"/>
            <a:ext cx="8520600" cy="38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Roboto"/>
                <a:ea typeface="Roboto"/>
                <a:cs typeface="Roboto"/>
                <a:sym typeface="Roboto"/>
              </a:rPr>
              <a:t>A functional interface is an </a:t>
            </a:r>
            <a:r>
              <a:rPr lang="en" sz="1600">
                <a:solidFill>
                  <a:schemeClr val="dk1"/>
                </a:solidFill>
                <a:highlight>
                  <a:srgbClr val="FFFFFF"/>
                </a:highlight>
                <a:latin typeface="Roboto"/>
                <a:ea typeface="Roboto"/>
                <a:cs typeface="Roboto"/>
                <a:sym typeface="Roboto"/>
              </a:rPr>
              <a:t>interface</a:t>
            </a:r>
            <a:r>
              <a:rPr lang="en" sz="1600">
                <a:solidFill>
                  <a:schemeClr val="dk1"/>
                </a:solidFill>
                <a:highlight>
                  <a:srgbClr val="FFFFFF"/>
                </a:highlight>
                <a:latin typeface="Roboto"/>
                <a:ea typeface="Roboto"/>
                <a:cs typeface="Roboto"/>
                <a:sym typeface="Roboto"/>
              </a:rPr>
              <a:t>, which has only one abstract method, ro some times it’s referred as SAM, i..e Single Abstract Method.</a:t>
            </a:r>
            <a:endParaRPr sz="16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600">
                <a:solidFill>
                  <a:schemeClr val="dk1"/>
                </a:solidFill>
                <a:highlight>
                  <a:srgbClr val="FFFFFF"/>
                </a:highlight>
                <a:latin typeface="Roboto"/>
                <a:ea typeface="Roboto"/>
                <a:cs typeface="Roboto"/>
                <a:sym typeface="Roboto"/>
              </a:rPr>
              <a:t>A Functional </a:t>
            </a:r>
            <a:r>
              <a:rPr lang="en" sz="1600">
                <a:solidFill>
                  <a:schemeClr val="dk1"/>
                </a:solidFill>
                <a:highlight>
                  <a:srgbClr val="FFFFFF"/>
                </a:highlight>
                <a:latin typeface="Roboto"/>
                <a:ea typeface="Roboto"/>
                <a:cs typeface="Roboto"/>
                <a:sym typeface="Roboto"/>
              </a:rPr>
              <a:t>interface</a:t>
            </a:r>
            <a:r>
              <a:rPr lang="en" sz="1600">
                <a:solidFill>
                  <a:schemeClr val="dk1"/>
                </a:solidFill>
                <a:highlight>
                  <a:srgbClr val="FFFFFF"/>
                </a:highlight>
                <a:latin typeface="Roboto"/>
                <a:ea typeface="Roboto"/>
                <a:cs typeface="Roboto"/>
                <a:sym typeface="Roboto"/>
              </a:rPr>
              <a:t> can be </a:t>
            </a:r>
            <a:r>
              <a:rPr lang="en" sz="1600">
                <a:solidFill>
                  <a:schemeClr val="dk1"/>
                </a:solidFill>
                <a:highlight>
                  <a:srgbClr val="FFFFFF"/>
                </a:highlight>
                <a:latin typeface="Roboto"/>
                <a:ea typeface="Roboto"/>
                <a:cs typeface="Roboto"/>
                <a:sym typeface="Roboto"/>
              </a:rPr>
              <a:t>optimally</a:t>
            </a:r>
            <a:r>
              <a:rPr lang="en" sz="1600">
                <a:solidFill>
                  <a:schemeClr val="dk1"/>
                </a:solidFill>
                <a:highlight>
                  <a:srgbClr val="FFFFFF"/>
                </a:highlight>
                <a:latin typeface="Roboto"/>
                <a:ea typeface="Roboto"/>
                <a:cs typeface="Roboto"/>
                <a:sym typeface="Roboto"/>
              </a:rPr>
              <a:t> declared with </a:t>
            </a:r>
            <a:r>
              <a:rPr lang="en" sz="1600">
                <a:solidFill>
                  <a:schemeClr val="dk1"/>
                </a:solidFill>
                <a:highlight>
                  <a:srgbClr val="FFFFFF"/>
                </a:highlight>
                <a:latin typeface="Roboto"/>
                <a:ea typeface="Roboto"/>
                <a:cs typeface="Roboto"/>
                <a:sym typeface="Roboto"/>
              </a:rPr>
              <a:t>annotation</a:t>
            </a:r>
            <a:r>
              <a:rPr lang="en" sz="1600">
                <a:solidFill>
                  <a:schemeClr val="dk1"/>
                </a:solidFill>
                <a:highlight>
                  <a:srgbClr val="FFFFFF"/>
                </a:highlight>
                <a:latin typeface="Roboto"/>
                <a:ea typeface="Roboto"/>
                <a:cs typeface="Roboto"/>
                <a:sym typeface="Roboto"/>
              </a:rPr>
              <a:t> @Functionalinterface</a:t>
            </a:r>
            <a:endParaRPr sz="16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600">
                <a:solidFill>
                  <a:schemeClr val="dk1"/>
                </a:solidFill>
                <a:highlight>
                  <a:srgbClr val="FFFFFF"/>
                </a:highlight>
                <a:latin typeface="Roboto"/>
                <a:ea typeface="Roboto"/>
                <a:cs typeface="Roboto"/>
                <a:sym typeface="Roboto"/>
              </a:rPr>
              <a:t>Advantages of Functional interface is, </a:t>
            </a:r>
            <a:r>
              <a:rPr lang="en" sz="1600">
                <a:solidFill>
                  <a:schemeClr val="dk1"/>
                </a:solidFill>
                <a:highlight>
                  <a:srgbClr val="FFFFFF"/>
                </a:highlight>
                <a:latin typeface="Roboto"/>
                <a:ea typeface="Roboto"/>
                <a:cs typeface="Roboto"/>
                <a:sym typeface="Roboto"/>
              </a:rPr>
              <a:t>wherever</a:t>
            </a:r>
            <a:r>
              <a:rPr lang="en" sz="1600">
                <a:solidFill>
                  <a:schemeClr val="dk1"/>
                </a:solidFill>
                <a:highlight>
                  <a:srgbClr val="FFFFFF"/>
                </a:highlight>
                <a:latin typeface="Roboto"/>
                <a:ea typeface="Roboto"/>
                <a:cs typeface="Roboto"/>
                <a:sym typeface="Roboto"/>
              </a:rPr>
              <a:t> functional </a:t>
            </a:r>
            <a:r>
              <a:rPr lang="en" sz="1600">
                <a:solidFill>
                  <a:schemeClr val="dk1"/>
                </a:solidFill>
                <a:highlight>
                  <a:srgbClr val="FFFFFF"/>
                </a:highlight>
                <a:latin typeface="Roboto"/>
                <a:ea typeface="Roboto"/>
                <a:cs typeface="Roboto"/>
                <a:sym typeface="Roboto"/>
              </a:rPr>
              <a:t>interface</a:t>
            </a:r>
            <a:r>
              <a:rPr lang="en" sz="1600">
                <a:solidFill>
                  <a:schemeClr val="dk1"/>
                </a:solidFill>
                <a:highlight>
                  <a:srgbClr val="FFFFFF"/>
                </a:highlight>
                <a:latin typeface="Roboto"/>
                <a:ea typeface="Roboto"/>
                <a:cs typeface="Roboto"/>
                <a:sym typeface="Roboto"/>
              </a:rPr>
              <a:t> is expected as </a:t>
            </a:r>
            <a:r>
              <a:rPr lang="en" sz="1600">
                <a:solidFill>
                  <a:schemeClr val="dk1"/>
                </a:solidFill>
                <a:highlight>
                  <a:srgbClr val="FFFFFF"/>
                </a:highlight>
                <a:latin typeface="Roboto"/>
                <a:ea typeface="Roboto"/>
                <a:cs typeface="Roboto"/>
                <a:sym typeface="Roboto"/>
              </a:rPr>
              <a:t>parameter</a:t>
            </a:r>
            <a:r>
              <a:rPr lang="en" sz="1600">
                <a:solidFill>
                  <a:schemeClr val="dk1"/>
                </a:solidFill>
                <a:highlight>
                  <a:srgbClr val="FFFFFF"/>
                </a:highlight>
                <a:latin typeface="Roboto"/>
                <a:ea typeface="Roboto"/>
                <a:cs typeface="Roboto"/>
                <a:sym typeface="Roboto"/>
              </a:rPr>
              <a:t>, a lambda can be sent as parameter.</a:t>
            </a:r>
            <a:endParaRPr sz="1600">
              <a:solidFill>
                <a:schemeClr val="dk1"/>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267350" y="245750"/>
            <a:ext cx="8520600" cy="46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Lambda Expression Syntax</a:t>
            </a:r>
            <a:endParaRPr sz="4000"/>
          </a:p>
        </p:txBody>
      </p:sp>
      <p:sp>
        <p:nvSpPr>
          <p:cNvPr id="61" name="Google Shape;61;p14"/>
          <p:cNvSpPr txBox="1"/>
          <p:nvPr>
            <p:ph idx="1" type="subTitle"/>
          </p:nvPr>
        </p:nvSpPr>
        <p:spPr>
          <a:xfrm>
            <a:off x="267350" y="485225"/>
            <a:ext cx="8520600" cy="2418300"/>
          </a:xfrm>
          <a:prstGeom prst="rect">
            <a:avLst/>
          </a:prstGeom>
        </p:spPr>
        <p:txBody>
          <a:bodyPr anchorCtr="0" anchor="t" bIns="91425" lIns="91425" spcFirstLastPara="1" rIns="91425" wrap="square" tIns="91425">
            <a:noAutofit/>
          </a:bodyPr>
          <a:lstStyle/>
          <a:p>
            <a:pPr indent="0" lvl="0" marL="0" rtl="0" algn="l">
              <a:lnSpc>
                <a:spcPct val="157500"/>
              </a:lnSpc>
              <a:spcBef>
                <a:spcPts val="900"/>
              </a:spcBef>
              <a:spcAft>
                <a:spcPts val="0"/>
              </a:spcAft>
              <a:buNone/>
            </a:pPr>
            <a:r>
              <a:rPr lang="en" sz="1700">
                <a:solidFill>
                  <a:schemeClr val="dk1"/>
                </a:solidFill>
              </a:rPr>
              <a:t>Below is syntax of Lambda,</a:t>
            </a:r>
            <a:endParaRPr sz="1700">
              <a:solidFill>
                <a:schemeClr val="dk1"/>
              </a:solidFill>
            </a:endParaRPr>
          </a:p>
          <a:p>
            <a:pPr indent="0" lvl="0" marL="0" rtl="0" algn="l">
              <a:lnSpc>
                <a:spcPct val="157500"/>
              </a:lnSpc>
              <a:spcBef>
                <a:spcPts val="900"/>
              </a:spcBef>
              <a:spcAft>
                <a:spcPts val="0"/>
              </a:spcAft>
              <a:buNone/>
            </a:pPr>
            <a:r>
              <a:rPr b="1" lang="en" sz="1700">
                <a:solidFill>
                  <a:schemeClr val="dk1"/>
                </a:solidFill>
              </a:rPr>
              <a:t>(arguments) -&gt; {body}  </a:t>
            </a:r>
            <a:endParaRPr b="1" sz="17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700">
                <a:solidFill>
                  <a:schemeClr val="dk1"/>
                </a:solidFill>
                <a:highlight>
                  <a:srgbClr val="FFFFFF"/>
                </a:highlight>
              </a:rPr>
              <a:t>Each of above is briefed, below</a:t>
            </a:r>
            <a:endParaRPr sz="1700">
              <a:solidFill>
                <a:schemeClr val="dk1"/>
              </a:solidFill>
              <a:highlight>
                <a:srgbClr val="FFFFFF"/>
              </a:highlight>
            </a:endParaRPr>
          </a:p>
          <a:p>
            <a:pPr indent="0" lvl="0" marL="0" rtl="0" algn="l">
              <a:lnSpc>
                <a:spcPct val="115000"/>
              </a:lnSpc>
              <a:spcBef>
                <a:spcPts val="1000"/>
              </a:spcBef>
              <a:spcAft>
                <a:spcPts val="0"/>
              </a:spcAft>
              <a:buClr>
                <a:schemeClr val="dk1"/>
              </a:buClr>
              <a:buSzPts val="1100"/>
              <a:buFont typeface="Arial"/>
              <a:buNone/>
            </a:pPr>
            <a:r>
              <a:rPr b="1" lang="en" sz="1700">
                <a:solidFill>
                  <a:schemeClr val="dk1"/>
                </a:solidFill>
                <a:highlight>
                  <a:srgbClr val="FFFFFF"/>
                </a:highlight>
              </a:rPr>
              <a:t>Arguments:</a:t>
            </a:r>
            <a:r>
              <a:rPr lang="en" sz="1700">
                <a:solidFill>
                  <a:schemeClr val="dk1"/>
                </a:solidFill>
                <a:highlight>
                  <a:srgbClr val="FFFFFF"/>
                </a:highlight>
              </a:rPr>
              <a:t> can be zero or more arguments</a:t>
            </a:r>
            <a:endParaRPr sz="1700">
              <a:solidFill>
                <a:schemeClr val="dk1"/>
              </a:solidFill>
              <a:highlight>
                <a:srgbClr val="FFFFFF"/>
              </a:highlight>
            </a:endParaRPr>
          </a:p>
          <a:p>
            <a:pPr indent="0" lvl="0" marL="0" rtl="0" algn="l">
              <a:lnSpc>
                <a:spcPct val="115000"/>
              </a:lnSpc>
              <a:spcBef>
                <a:spcPts val="1000"/>
              </a:spcBef>
              <a:spcAft>
                <a:spcPts val="0"/>
              </a:spcAft>
              <a:buClr>
                <a:schemeClr val="dk1"/>
              </a:buClr>
              <a:buSzPts val="1100"/>
              <a:buFont typeface="Arial"/>
              <a:buNone/>
            </a:pPr>
            <a:r>
              <a:rPr b="1" lang="en" sz="1700">
                <a:solidFill>
                  <a:schemeClr val="dk1"/>
                </a:solidFill>
                <a:highlight>
                  <a:srgbClr val="FFFFFF"/>
                </a:highlight>
              </a:rPr>
              <a:t>Arrow:</a:t>
            </a:r>
            <a:r>
              <a:rPr lang="en" sz="1700">
                <a:solidFill>
                  <a:schemeClr val="dk1"/>
                </a:solidFill>
                <a:highlight>
                  <a:srgbClr val="FFFFFF"/>
                </a:highlight>
              </a:rPr>
              <a:t> It is mandatory, and separates arguments and body of expression.</a:t>
            </a:r>
            <a:endParaRPr sz="1700">
              <a:solidFill>
                <a:schemeClr val="dk1"/>
              </a:solidFill>
              <a:highlight>
                <a:srgbClr val="FFFFFF"/>
              </a:highlight>
            </a:endParaRPr>
          </a:p>
          <a:p>
            <a:pPr indent="0" lvl="0" marL="0" rtl="0" algn="l">
              <a:lnSpc>
                <a:spcPct val="115000"/>
              </a:lnSpc>
              <a:spcBef>
                <a:spcPts val="1000"/>
              </a:spcBef>
              <a:spcAft>
                <a:spcPts val="0"/>
              </a:spcAft>
              <a:buClr>
                <a:schemeClr val="dk1"/>
              </a:buClr>
              <a:buSzPts val="1100"/>
              <a:buFont typeface="Arial"/>
              <a:buNone/>
            </a:pPr>
            <a:r>
              <a:rPr b="1" lang="en" sz="1700">
                <a:solidFill>
                  <a:schemeClr val="dk1"/>
                </a:solidFill>
                <a:highlight>
                  <a:srgbClr val="FFFFFF"/>
                </a:highlight>
              </a:rPr>
              <a:t>Body:</a:t>
            </a:r>
            <a:r>
              <a:rPr lang="en" sz="1700">
                <a:solidFill>
                  <a:schemeClr val="dk1"/>
                </a:solidFill>
                <a:highlight>
                  <a:srgbClr val="FFFFFF"/>
                </a:highlight>
              </a:rPr>
              <a:t> can contain zero or more statements</a:t>
            </a:r>
            <a:endParaRPr sz="1700">
              <a:solidFill>
                <a:schemeClr val="dk1"/>
              </a:solidFill>
              <a:highlight>
                <a:srgbClr val="FFFFFF"/>
              </a:highlight>
            </a:endParaRPr>
          </a:p>
          <a:p>
            <a:pPr indent="0" lvl="0" marL="0" rtl="0" algn="l">
              <a:lnSpc>
                <a:spcPct val="100000"/>
              </a:lnSpc>
              <a:spcBef>
                <a:spcPts val="1000"/>
              </a:spcBef>
              <a:spcAft>
                <a:spcPts val="0"/>
              </a:spcAft>
              <a:buClr>
                <a:schemeClr val="dk1"/>
              </a:buClr>
              <a:buSzPts val="1100"/>
              <a:buFont typeface="Arial"/>
              <a:buNone/>
            </a:pPr>
            <a:r>
              <a:rPr b="1" i="1" lang="en" sz="1700">
                <a:solidFill>
                  <a:schemeClr val="dk1"/>
                </a:solidFill>
                <a:highlight>
                  <a:srgbClr val="FFFFFF"/>
                </a:highlight>
              </a:rPr>
              <a:t>Lambda without Parameter</a:t>
            </a:r>
            <a:endParaRPr b="1" i="1" sz="1700">
              <a:solidFill>
                <a:schemeClr val="dk1"/>
              </a:solidFill>
              <a:highlight>
                <a:srgbClr val="FFFFFF"/>
              </a:highlight>
            </a:endParaRPr>
          </a:p>
          <a:p>
            <a:pPr indent="0" lvl="0" marL="0" rtl="0" algn="l">
              <a:lnSpc>
                <a:spcPct val="100000"/>
              </a:lnSpc>
              <a:spcBef>
                <a:spcPts val="1000"/>
              </a:spcBef>
              <a:spcAft>
                <a:spcPts val="0"/>
              </a:spcAft>
              <a:buNone/>
            </a:pPr>
            <a:r>
              <a:rPr lang="en" sz="1700">
                <a:solidFill>
                  <a:schemeClr val="dk1"/>
                </a:solidFill>
              </a:rPr>
              <a:t>() -&gt; {  </a:t>
            </a:r>
            <a:endParaRPr sz="1700">
              <a:solidFill>
                <a:schemeClr val="dk1"/>
              </a:solidFill>
            </a:endParaRPr>
          </a:p>
          <a:p>
            <a:pPr indent="0" lvl="0" marL="0" rtl="0" algn="l">
              <a:lnSpc>
                <a:spcPct val="100000"/>
              </a:lnSpc>
              <a:spcBef>
                <a:spcPts val="900"/>
              </a:spcBef>
              <a:spcAft>
                <a:spcPts val="0"/>
              </a:spcAft>
              <a:buNone/>
            </a:pPr>
            <a:r>
              <a:rPr lang="en" sz="1700">
                <a:solidFill>
                  <a:srgbClr val="008200"/>
                </a:solidFill>
              </a:rPr>
              <a:t>//Body statements</a:t>
            </a:r>
            <a:endParaRPr sz="1700">
              <a:solidFill>
                <a:schemeClr val="dk1"/>
              </a:solidFill>
            </a:endParaRPr>
          </a:p>
          <a:p>
            <a:pPr indent="0" lvl="0" marL="0" rtl="0" algn="l">
              <a:lnSpc>
                <a:spcPct val="100000"/>
              </a:lnSpc>
              <a:spcBef>
                <a:spcPts val="900"/>
              </a:spcBef>
              <a:spcAft>
                <a:spcPts val="0"/>
              </a:spcAft>
              <a:buNone/>
            </a:pPr>
            <a:r>
              <a:rPr lang="en" sz="1700">
                <a:solidFill>
                  <a:schemeClr val="dk1"/>
                </a:solidFill>
              </a:rPr>
              <a:t>}  </a:t>
            </a:r>
            <a:endParaRPr sz="1700">
              <a:solidFill>
                <a:schemeClr val="dk1"/>
              </a:solidFill>
            </a:endParaRPr>
          </a:p>
          <a:p>
            <a:pPr indent="0" lvl="0" marL="0" rtl="0" algn="ctr">
              <a:spcBef>
                <a:spcPts val="600"/>
              </a:spcBef>
              <a:spcAft>
                <a:spcPts val="0"/>
              </a:spcAft>
              <a:buNone/>
            </a:pPr>
            <a:r>
              <a:t/>
            </a:r>
            <a:endParaRPr sz="17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151725"/>
            <a:ext cx="8520600" cy="46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Lambda Expression</a:t>
            </a:r>
            <a:endParaRPr sz="4000"/>
          </a:p>
        </p:txBody>
      </p:sp>
      <p:sp>
        <p:nvSpPr>
          <p:cNvPr id="67" name="Google Shape;67;p15"/>
          <p:cNvSpPr txBox="1"/>
          <p:nvPr>
            <p:ph idx="1" type="subTitle"/>
          </p:nvPr>
        </p:nvSpPr>
        <p:spPr>
          <a:xfrm>
            <a:off x="311700" y="344000"/>
            <a:ext cx="8520600" cy="24183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i="1" lang="en" sz="1900">
                <a:solidFill>
                  <a:schemeClr val="dk1"/>
                </a:solidFill>
                <a:highlight>
                  <a:srgbClr val="FFFFFF"/>
                </a:highlight>
              </a:rPr>
              <a:t>Lambda with single argument</a:t>
            </a:r>
            <a:endParaRPr b="1" i="1" sz="1900">
              <a:solidFill>
                <a:schemeClr val="dk1"/>
              </a:solidFill>
              <a:highlight>
                <a:srgbClr val="FFFFFF"/>
              </a:highlight>
            </a:endParaRPr>
          </a:p>
          <a:p>
            <a:pPr indent="0" lvl="0" marL="0" rtl="0" algn="l">
              <a:lnSpc>
                <a:spcPct val="100000"/>
              </a:lnSpc>
              <a:spcBef>
                <a:spcPts val="1000"/>
              </a:spcBef>
              <a:spcAft>
                <a:spcPts val="0"/>
              </a:spcAft>
              <a:buNone/>
            </a:pPr>
            <a:r>
              <a:rPr lang="en" sz="1900">
                <a:solidFill>
                  <a:schemeClr val="dk1"/>
                </a:solidFill>
              </a:rPr>
              <a:t>(p1) -&gt; {  </a:t>
            </a:r>
            <a:endParaRPr sz="1900">
              <a:solidFill>
                <a:schemeClr val="dk1"/>
              </a:solidFill>
            </a:endParaRPr>
          </a:p>
          <a:p>
            <a:pPr indent="0" lvl="0" marL="0" rtl="0" algn="l">
              <a:lnSpc>
                <a:spcPct val="100000"/>
              </a:lnSpc>
              <a:spcBef>
                <a:spcPts val="900"/>
              </a:spcBef>
              <a:spcAft>
                <a:spcPts val="0"/>
              </a:spcAft>
              <a:buNone/>
            </a:pPr>
            <a:r>
              <a:rPr lang="en" sz="1900">
                <a:solidFill>
                  <a:schemeClr val="dk1"/>
                </a:solidFill>
              </a:rPr>
              <a:t>//Body statements</a:t>
            </a:r>
            <a:endParaRPr sz="1900">
              <a:solidFill>
                <a:schemeClr val="dk1"/>
              </a:solidFill>
            </a:endParaRPr>
          </a:p>
          <a:p>
            <a:pPr indent="0" lvl="0" marL="0" rtl="0" algn="l">
              <a:lnSpc>
                <a:spcPct val="100000"/>
              </a:lnSpc>
              <a:spcBef>
                <a:spcPts val="900"/>
              </a:spcBef>
              <a:spcAft>
                <a:spcPts val="0"/>
              </a:spcAft>
              <a:buNone/>
            </a:pPr>
            <a:r>
              <a:rPr lang="en" sz="1900">
                <a:solidFill>
                  <a:schemeClr val="dk1"/>
                </a:solidFill>
              </a:rPr>
              <a:t>}  </a:t>
            </a:r>
            <a:endParaRPr sz="1900">
              <a:solidFill>
                <a:schemeClr val="dk1"/>
              </a:solidFill>
            </a:endParaRPr>
          </a:p>
          <a:p>
            <a:pPr indent="0" lvl="0" marL="0" rtl="0" algn="l">
              <a:lnSpc>
                <a:spcPct val="100000"/>
              </a:lnSpc>
              <a:spcBef>
                <a:spcPts val="900"/>
              </a:spcBef>
              <a:spcAft>
                <a:spcPts val="0"/>
              </a:spcAft>
              <a:buNone/>
            </a:pPr>
            <a:r>
              <a:t/>
            </a:r>
            <a:endParaRPr sz="1900">
              <a:solidFill>
                <a:schemeClr val="dk1"/>
              </a:solidFill>
            </a:endParaRPr>
          </a:p>
          <a:p>
            <a:pPr indent="0" lvl="0" marL="0" rtl="0" algn="l">
              <a:lnSpc>
                <a:spcPct val="100000"/>
              </a:lnSpc>
              <a:spcBef>
                <a:spcPts val="1000"/>
              </a:spcBef>
              <a:spcAft>
                <a:spcPts val="0"/>
              </a:spcAft>
              <a:buNone/>
            </a:pPr>
            <a:r>
              <a:rPr b="1" i="1" lang="en" sz="1900">
                <a:solidFill>
                  <a:schemeClr val="dk1"/>
                </a:solidFill>
                <a:highlight>
                  <a:srgbClr val="FFFFFF"/>
                </a:highlight>
              </a:rPr>
              <a:t>Lambda with two arguments</a:t>
            </a:r>
            <a:endParaRPr b="1" i="1" sz="1900">
              <a:solidFill>
                <a:schemeClr val="dk1"/>
              </a:solidFill>
              <a:highlight>
                <a:srgbClr val="FFFFFF"/>
              </a:highlight>
            </a:endParaRPr>
          </a:p>
          <a:p>
            <a:pPr indent="0" lvl="0" marL="0" rtl="0" algn="l">
              <a:lnSpc>
                <a:spcPct val="100000"/>
              </a:lnSpc>
              <a:spcBef>
                <a:spcPts val="1000"/>
              </a:spcBef>
              <a:spcAft>
                <a:spcPts val="0"/>
              </a:spcAft>
              <a:buNone/>
            </a:pPr>
            <a:r>
              <a:rPr lang="en" sz="1900">
                <a:solidFill>
                  <a:schemeClr val="dk1"/>
                </a:solidFill>
              </a:rPr>
              <a:t>(p1,p2) -&gt; {  </a:t>
            </a:r>
            <a:endParaRPr sz="1900">
              <a:solidFill>
                <a:schemeClr val="dk1"/>
              </a:solidFill>
            </a:endParaRPr>
          </a:p>
          <a:p>
            <a:pPr indent="0" lvl="0" marL="0" rtl="0" algn="l">
              <a:lnSpc>
                <a:spcPct val="100000"/>
              </a:lnSpc>
              <a:spcBef>
                <a:spcPts val="900"/>
              </a:spcBef>
              <a:spcAft>
                <a:spcPts val="0"/>
              </a:spcAft>
              <a:buNone/>
            </a:pPr>
            <a:r>
              <a:rPr lang="en" sz="1900">
                <a:solidFill>
                  <a:schemeClr val="dk1"/>
                </a:solidFill>
              </a:rPr>
              <a:t>//Body statements</a:t>
            </a:r>
            <a:endParaRPr sz="1900">
              <a:solidFill>
                <a:schemeClr val="dk1"/>
              </a:solidFill>
            </a:endParaRPr>
          </a:p>
          <a:p>
            <a:pPr indent="0" lvl="0" marL="0" rtl="0" algn="l">
              <a:lnSpc>
                <a:spcPct val="100000"/>
              </a:lnSpc>
              <a:spcBef>
                <a:spcPts val="900"/>
              </a:spcBef>
              <a:spcAft>
                <a:spcPts val="0"/>
              </a:spcAft>
              <a:buNone/>
            </a:pPr>
            <a:r>
              <a:rPr lang="en" sz="1900">
                <a:solidFill>
                  <a:schemeClr val="dk1"/>
                </a:solidFill>
              </a:rPr>
              <a:t>}  </a:t>
            </a:r>
            <a:endParaRPr sz="1900">
              <a:solidFill>
                <a:schemeClr val="dk1"/>
              </a:solidFill>
            </a:endParaRPr>
          </a:p>
          <a:p>
            <a:pPr indent="0" lvl="0" marL="0" rtl="0" algn="l">
              <a:lnSpc>
                <a:spcPct val="100000"/>
              </a:lnSpc>
              <a:spcBef>
                <a:spcPts val="900"/>
              </a:spcBef>
              <a:spcAft>
                <a:spcPts val="0"/>
              </a:spcAft>
              <a:buNone/>
            </a:pPr>
            <a:r>
              <a:t/>
            </a:r>
            <a:endParaRPr sz="1900">
              <a:solidFill>
                <a:schemeClr val="dk1"/>
              </a:solidFill>
            </a:endParaRPr>
          </a:p>
          <a:p>
            <a:pPr indent="0" lvl="0" marL="0" rtl="0" algn="l">
              <a:lnSpc>
                <a:spcPct val="100000"/>
              </a:lnSpc>
              <a:spcBef>
                <a:spcPts val="900"/>
              </a:spcBef>
              <a:spcAft>
                <a:spcPts val="0"/>
              </a:spcAft>
              <a:buNone/>
            </a:pPr>
            <a:r>
              <a:rPr lang="en" sz="1900">
                <a:solidFill>
                  <a:schemeClr val="dk1"/>
                </a:solidFill>
              </a:rPr>
              <a:t>Similarly Lambda can have any number of arguments</a:t>
            </a:r>
            <a:endParaRPr sz="1900">
              <a:solidFill>
                <a:schemeClr val="dk1"/>
              </a:solidFill>
            </a:endParaRPr>
          </a:p>
          <a:p>
            <a:pPr indent="0" lvl="0" marL="0" rtl="0" algn="l">
              <a:lnSpc>
                <a:spcPct val="100000"/>
              </a:lnSpc>
              <a:spcBef>
                <a:spcPts val="1000"/>
              </a:spcBef>
              <a:spcAft>
                <a:spcPts val="0"/>
              </a:spcAft>
              <a:buNone/>
            </a:pPr>
            <a:r>
              <a:t/>
            </a:r>
            <a:endParaRPr sz="1900">
              <a:solidFill>
                <a:schemeClr val="dk1"/>
              </a:solidFill>
              <a:highlight>
                <a:srgbClr val="FFFFFF"/>
              </a:highlight>
            </a:endParaRPr>
          </a:p>
          <a:p>
            <a:pPr indent="0" lvl="0" marL="0" rtl="0" algn="ctr">
              <a:lnSpc>
                <a:spcPct val="100000"/>
              </a:lnSpc>
              <a:spcBef>
                <a:spcPts val="1000"/>
              </a:spcBef>
              <a:spcAft>
                <a:spcPts val="0"/>
              </a:spcAft>
              <a:buNone/>
            </a:pPr>
            <a:r>
              <a:t/>
            </a:r>
            <a:endParaRPr sz="19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234100" y="223575"/>
            <a:ext cx="8520600" cy="46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Lambda Expression</a:t>
            </a:r>
            <a:endParaRPr sz="4000"/>
          </a:p>
        </p:txBody>
      </p:sp>
      <p:sp>
        <p:nvSpPr>
          <p:cNvPr id="73" name="Google Shape;73;p16"/>
          <p:cNvSpPr txBox="1"/>
          <p:nvPr>
            <p:ph idx="1" type="subTitle"/>
          </p:nvPr>
        </p:nvSpPr>
        <p:spPr>
          <a:xfrm>
            <a:off x="234100" y="398250"/>
            <a:ext cx="8712600" cy="46446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1300"/>
              </a:spcBef>
              <a:spcAft>
                <a:spcPts val="0"/>
              </a:spcAft>
              <a:buNone/>
            </a:pPr>
            <a:r>
              <a:rPr lang="en" sz="2000">
                <a:solidFill>
                  <a:schemeClr val="dk1"/>
                </a:solidFill>
                <a:highlight>
                  <a:srgbClr val="FFFFFF"/>
                </a:highlight>
              </a:rPr>
              <a:t>For example, </a:t>
            </a:r>
            <a:r>
              <a:rPr lang="en" sz="2000">
                <a:solidFill>
                  <a:schemeClr val="dk1"/>
                </a:solidFill>
                <a:highlight>
                  <a:srgbClr val="FFFFFF"/>
                </a:highlight>
              </a:rPr>
              <a:t>Lambda can be used in TreeSet, to specify sorting order of element.</a:t>
            </a:r>
            <a:endParaRPr sz="2000">
              <a:solidFill>
                <a:schemeClr val="dk1"/>
              </a:solidFill>
              <a:highlight>
                <a:srgbClr val="FFFFFF"/>
              </a:highlight>
            </a:endParaRPr>
          </a:p>
          <a:p>
            <a:pPr indent="0" lvl="0" marL="0" marR="25400" rtl="0" algn="l">
              <a:lnSpc>
                <a:spcPct val="100000"/>
              </a:lnSpc>
              <a:spcBef>
                <a:spcPts val="1300"/>
              </a:spcBef>
              <a:spcAft>
                <a:spcPts val="0"/>
              </a:spcAft>
              <a:buNone/>
            </a:pPr>
            <a:r>
              <a:rPr lang="en" sz="2000">
                <a:solidFill>
                  <a:schemeClr val="dk1"/>
                </a:solidFill>
                <a:highlight>
                  <a:srgbClr val="FFFFFF"/>
                </a:highlight>
              </a:rPr>
              <a:t>Below is syntax, for TreeSet, to sort in descending order</a:t>
            </a:r>
            <a:endParaRPr sz="2000">
              <a:solidFill>
                <a:schemeClr val="dk1"/>
              </a:solidFill>
              <a:highlight>
                <a:srgbClr val="FFFFFF"/>
              </a:highlight>
            </a:endParaRPr>
          </a:p>
          <a:p>
            <a:pPr indent="0" lvl="0" marL="0" marR="25400" rtl="0" algn="l">
              <a:lnSpc>
                <a:spcPct val="100000"/>
              </a:lnSpc>
              <a:spcBef>
                <a:spcPts val="1300"/>
              </a:spcBef>
              <a:spcAft>
                <a:spcPts val="0"/>
              </a:spcAft>
              <a:buNone/>
            </a:pPr>
            <a:r>
              <a:rPr lang="en" sz="2000">
                <a:solidFill>
                  <a:schemeClr val="dk1"/>
                </a:solidFill>
                <a:highlight>
                  <a:srgbClr val="FFFFFF"/>
                </a:highlight>
              </a:rPr>
              <a:t>TreeSet&lt;String&gt; tss = new TreeSet&lt;&gt;((s1,s2)-&gt;s2.compareTo(s1)); </a:t>
            </a:r>
            <a:endParaRPr sz="2000">
              <a:solidFill>
                <a:schemeClr val="dk1"/>
              </a:solidFill>
              <a:highlight>
                <a:srgbClr val="FFFFFF"/>
              </a:highlight>
            </a:endParaRPr>
          </a:p>
          <a:p>
            <a:pPr indent="0" lvl="0" marL="0" marR="25400" rtl="0" algn="l">
              <a:lnSpc>
                <a:spcPct val="100000"/>
              </a:lnSpc>
              <a:spcBef>
                <a:spcPts val="1300"/>
              </a:spcBef>
              <a:spcAft>
                <a:spcPts val="0"/>
              </a:spcAft>
              <a:buNone/>
            </a:pPr>
            <a:r>
              <a:rPr lang="en" sz="2000">
                <a:solidFill>
                  <a:schemeClr val="dk1"/>
                </a:solidFill>
                <a:highlight>
                  <a:srgbClr val="FFFFFF"/>
                </a:highlight>
              </a:rPr>
              <a:t>//check declaration of TreeSet constructor</a:t>
            </a:r>
            <a:endParaRPr sz="2000">
              <a:solidFill>
                <a:schemeClr val="dk1"/>
              </a:solidFill>
              <a:highlight>
                <a:srgbClr val="FFFFFF"/>
              </a:highlight>
            </a:endParaRPr>
          </a:p>
          <a:p>
            <a:pPr indent="0" lvl="0" marL="0" marR="25400" rtl="0" algn="l">
              <a:lnSpc>
                <a:spcPct val="100000"/>
              </a:lnSpc>
              <a:spcBef>
                <a:spcPts val="1300"/>
              </a:spcBef>
              <a:spcAft>
                <a:spcPts val="0"/>
              </a:spcAft>
              <a:buNone/>
            </a:pPr>
            <a:r>
              <a:rPr lang="en" sz="2000">
                <a:solidFill>
                  <a:schemeClr val="dk1"/>
                </a:solidFill>
                <a:highlight>
                  <a:srgbClr val="FFFFFF"/>
                </a:highlight>
              </a:rPr>
              <a:t>Above can be rewritten as</a:t>
            </a:r>
            <a:endParaRPr sz="2000">
              <a:solidFill>
                <a:schemeClr val="dk1"/>
              </a:solidFill>
              <a:highlight>
                <a:srgbClr val="FFFFFF"/>
              </a:highlight>
            </a:endParaRPr>
          </a:p>
          <a:p>
            <a:pPr indent="0" lvl="0" marL="0" marR="25400" rtl="0" algn="l">
              <a:lnSpc>
                <a:spcPct val="100000"/>
              </a:lnSpc>
              <a:spcBef>
                <a:spcPts val="1300"/>
              </a:spcBef>
              <a:spcAft>
                <a:spcPts val="0"/>
              </a:spcAft>
              <a:buNone/>
            </a:pPr>
            <a:r>
              <a:rPr lang="en" sz="2000">
                <a:solidFill>
                  <a:schemeClr val="dk1"/>
                </a:solidFill>
                <a:highlight>
                  <a:schemeClr val="lt1"/>
                </a:highlight>
              </a:rPr>
              <a:t>TreeSet&lt;String&gt; tss = new TreeSet&lt;&gt;((s1,s2)-&gt;{ return s2.compareTo(s1); } );</a:t>
            </a:r>
            <a:endParaRPr sz="2000">
              <a:solidFill>
                <a:schemeClr val="dk1"/>
              </a:solidFill>
              <a:highlight>
                <a:schemeClr val="lt1"/>
              </a:highlight>
            </a:endParaRPr>
          </a:p>
          <a:p>
            <a:pPr indent="0" lvl="0" marL="0" marR="25400" rtl="0" algn="l">
              <a:lnSpc>
                <a:spcPct val="100000"/>
              </a:lnSpc>
              <a:spcBef>
                <a:spcPts val="1300"/>
              </a:spcBef>
              <a:spcAft>
                <a:spcPts val="0"/>
              </a:spcAft>
              <a:buClr>
                <a:schemeClr val="dk1"/>
              </a:buClr>
              <a:buSzPts val="1100"/>
              <a:buFont typeface="Arial"/>
              <a:buNone/>
            </a:pPr>
            <a:r>
              <a:rPr lang="en" sz="2000">
                <a:solidFill>
                  <a:schemeClr val="dk1"/>
                </a:solidFill>
                <a:highlight>
                  <a:schemeClr val="lt1"/>
                </a:highlight>
              </a:rPr>
              <a:t>So, when there is only single return statement, { } &amp; and explicit return are not required.  </a:t>
            </a:r>
            <a:endParaRPr sz="2000">
              <a:solidFill>
                <a:schemeClr val="dk1"/>
              </a:solidFill>
              <a:highlight>
                <a:schemeClr val="lt1"/>
              </a:highlight>
            </a:endParaRPr>
          </a:p>
          <a:p>
            <a:pPr indent="0" lvl="0" marL="0" marR="25400" rtl="0" algn="l">
              <a:lnSpc>
                <a:spcPct val="100000"/>
              </a:lnSpc>
              <a:spcBef>
                <a:spcPts val="1300"/>
              </a:spcBef>
              <a:spcAft>
                <a:spcPts val="0"/>
              </a:spcAft>
              <a:buNone/>
            </a:pPr>
            <a:r>
              <a:t/>
            </a:r>
            <a:endParaRPr sz="2000">
              <a:solidFill>
                <a:schemeClr val="dk1"/>
              </a:solidFill>
              <a:highlight>
                <a:srgbClr val="FFFFFF"/>
              </a:highlight>
            </a:endParaRPr>
          </a:p>
          <a:p>
            <a:pPr indent="0" lvl="0" marL="0" rtl="0" algn="ctr">
              <a:lnSpc>
                <a:spcPct val="100000"/>
              </a:lnSpc>
              <a:spcBef>
                <a:spcPts val="1000"/>
              </a:spcBef>
              <a:spcAft>
                <a:spcPts val="0"/>
              </a:spcAft>
              <a:buNone/>
            </a:pPr>
            <a:r>
              <a:t/>
            </a:r>
            <a:endParaRPr sz="3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234100" y="223575"/>
            <a:ext cx="8520600" cy="46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What is Lambda?</a:t>
            </a:r>
            <a:endParaRPr sz="4000"/>
          </a:p>
        </p:txBody>
      </p:sp>
      <p:sp>
        <p:nvSpPr>
          <p:cNvPr id="79" name="Google Shape;79;p17"/>
          <p:cNvSpPr txBox="1"/>
          <p:nvPr>
            <p:ph idx="1" type="subTitle"/>
          </p:nvPr>
        </p:nvSpPr>
        <p:spPr>
          <a:xfrm>
            <a:off x="234100" y="670650"/>
            <a:ext cx="8520600" cy="38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highlight>
                  <a:srgbClr val="FFFFFF"/>
                </a:highlight>
              </a:rPr>
              <a:t>Lambda expression is a compact form of Anonymous Inner class, and advantage of using Lambda is, it’s make Code more Compact</a:t>
            </a:r>
            <a:endParaRPr sz="1800">
              <a:solidFill>
                <a:schemeClr val="dk1"/>
              </a:solidFill>
              <a:highlight>
                <a:srgbClr val="FFFFFF"/>
              </a:highlight>
            </a:endParaRPr>
          </a:p>
          <a:p>
            <a:pPr indent="0" lvl="0" marL="0" rtl="0" algn="l">
              <a:spcBef>
                <a:spcPts val="0"/>
              </a:spcBef>
              <a:spcAft>
                <a:spcPts val="0"/>
              </a:spcAft>
              <a:buNone/>
            </a:pPr>
            <a:r>
              <a:t/>
            </a:r>
            <a:endParaRPr sz="1800">
              <a:solidFill>
                <a:schemeClr val="dk1"/>
              </a:solidFill>
              <a:highlight>
                <a:srgbClr val="FFFFFF"/>
              </a:highlight>
            </a:endParaRPr>
          </a:p>
          <a:p>
            <a:pPr indent="0" lvl="0" marL="0" rtl="0" algn="l">
              <a:spcBef>
                <a:spcPts val="0"/>
              </a:spcBef>
              <a:spcAft>
                <a:spcPts val="0"/>
              </a:spcAft>
              <a:buNone/>
            </a:pPr>
            <a:r>
              <a:rPr lang="en" sz="1800">
                <a:solidFill>
                  <a:schemeClr val="dk1"/>
                </a:solidFill>
                <a:highlight>
                  <a:srgbClr val="FFFFFF"/>
                </a:highlight>
              </a:rPr>
              <a:t>TreeSet, example in previous, can be rewritten as</a:t>
            </a:r>
            <a:endParaRPr sz="1800">
              <a:solidFill>
                <a:schemeClr val="dk1"/>
              </a:solidFill>
              <a:highlight>
                <a:srgbClr val="FFFFFF"/>
              </a:highlight>
            </a:endParaRPr>
          </a:p>
          <a:p>
            <a:pPr indent="0" lvl="0" marL="0" rtl="0" algn="l">
              <a:spcBef>
                <a:spcPts val="0"/>
              </a:spcBef>
              <a:spcAft>
                <a:spcPts val="0"/>
              </a:spcAft>
              <a:buNone/>
            </a:pPr>
            <a:r>
              <a:t/>
            </a:r>
            <a:endParaRPr sz="1800">
              <a:solidFill>
                <a:schemeClr val="dk1"/>
              </a:solidFill>
              <a:highlight>
                <a:srgbClr val="FFFFFF"/>
              </a:highlight>
            </a:endParaRPr>
          </a:p>
          <a:p>
            <a:pPr indent="0" lvl="0" marL="0" marR="25400" rtl="0" algn="l">
              <a:lnSpc>
                <a:spcPct val="157500"/>
              </a:lnSpc>
              <a:spcBef>
                <a:spcPts val="1300"/>
              </a:spcBef>
              <a:spcAft>
                <a:spcPts val="0"/>
              </a:spcAft>
              <a:buNone/>
            </a:pPr>
            <a:r>
              <a:rPr lang="en" sz="1800">
                <a:solidFill>
                  <a:schemeClr val="dk1"/>
                </a:solidFill>
                <a:highlight>
                  <a:schemeClr val="lt1"/>
                </a:highlight>
              </a:rPr>
              <a:t>TreeSet&lt;String&gt; tss = new TreeSet&lt;&gt;( new Comparator(){ public int compare(String s1, String s2){</a:t>
            </a:r>
            <a:endParaRPr sz="1800">
              <a:solidFill>
                <a:schemeClr val="dk1"/>
              </a:solidFill>
              <a:highlight>
                <a:schemeClr val="lt1"/>
              </a:highlight>
            </a:endParaRPr>
          </a:p>
          <a:p>
            <a:pPr indent="0" lvl="0" marL="0" marR="25400" rtl="0" algn="l">
              <a:lnSpc>
                <a:spcPct val="157500"/>
              </a:lnSpc>
              <a:spcBef>
                <a:spcPts val="1300"/>
              </a:spcBef>
              <a:spcAft>
                <a:spcPts val="0"/>
              </a:spcAft>
              <a:buNone/>
            </a:pPr>
            <a:r>
              <a:rPr lang="en" sz="1800">
                <a:solidFill>
                  <a:schemeClr val="dk1"/>
                </a:solidFill>
                <a:highlight>
                  <a:schemeClr val="lt1"/>
                </a:highlight>
              </a:rPr>
              <a:t>return s1.compareTo(s2);</a:t>
            </a:r>
            <a:endParaRPr sz="1800">
              <a:solidFill>
                <a:schemeClr val="dk1"/>
              </a:solidFill>
              <a:highlight>
                <a:schemeClr val="lt1"/>
              </a:highlight>
            </a:endParaRPr>
          </a:p>
          <a:p>
            <a:pPr indent="0" lvl="0" marL="0" marR="25400" rtl="0" algn="l">
              <a:lnSpc>
                <a:spcPct val="157500"/>
              </a:lnSpc>
              <a:spcBef>
                <a:spcPts val="1300"/>
              </a:spcBef>
              <a:spcAft>
                <a:spcPts val="0"/>
              </a:spcAft>
              <a:buClr>
                <a:schemeClr val="dk1"/>
              </a:buClr>
              <a:buSzPts val="1100"/>
              <a:buFont typeface="Arial"/>
              <a:buNone/>
            </a:pPr>
            <a:r>
              <a:rPr lang="en" sz="1800">
                <a:solidFill>
                  <a:schemeClr val="dk1"/>
                </a:solidFill>
                <a:highlight>
                  <a:schemeClr val="lt1"/>
                </a:highlight>
              </a:rPr>
              <a:t>}}); </a:t>
            </a:r>
            <a:endParaRPr sz="1800">
              <a:solidFill>
                <a:schemeClr val="dk1"/>
              </a:solidFill>
              <a:highlight>
                <a:schemeClr val="lt1"/>
              </a:highlight>
            </a:endParaRPr>
          </a:p>
          <a:p>
            <a:pPr indent="0" lvl="0" marL="0" rtl="0" algn="l">
              <a:spcBef>
                <a:spcPts val="1000"/>
              </a:spcBef>
              <a:spcAft>
                <a:spcPts val="0"/>
              </a:spcAft>
              <a:buNone/>
            </a:pPr>
            <a:r>
              <a:t/>
            </a:r>
            <a:endParaRPr sz="1800">
              <a:solidFill>
                <a:schemeClr val="dk1"/>
              </a:solidFill>
              <a:highlight>
                <a:srgbClr val="FFFFFF"/>
              </a:highlight>
            </a:endParaRPr>
          </a:p>
          <a:p>
            <a:pPr indent="0" lvl="0" marL="0" rtl="0" algn="l">
              <a:spcBef>
                <a:spcPts val="0"/>
              </a:spcBef>
              <a:spcAft>
                <a:spcPts val="0"/>
              </a:spcAft>
              <a:buNone/>
            </a:pPr>
            <a:r>
              <a:t/>
            </a:r>
            <a:endParaRPr sz="18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234100" y="223575"/>
            <a:ext cx="8520600" cy="46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Other places where Lambda is used</a:t>
            </a:r>
            <a:endParaRPr sz="4000"/>
          </a:p>
        </p:txBody>
      </p:sp>
      <p:sp>
        <p:nvSpPr>
          <p:cNvPr id="85" name="Google Shape;85;p18"/>
          <p:cNvSpPr txBox="1"/>
          <p:nvPr>
            <p:ph idx="1" type="subTitle"/>
          </p:nvPr>
        </p:nvSpPr>
        <p:spPr>
          <a:xfrm>
            <a:off x="311700" y="771900"/>
            <a:ext cx="8520600" cy="38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FFFFF"/>
                </a:highlight>
                <a:latin typeface="Verdana"/>
                <a:ea typeface="Verdana"/>
                <a:cs typeface="Verdana"/>
                <a:sym typeface="Verdana"/>
              </a:rPr>
              <a:t>In Multi threading, for Runnable interface and also in Collection Streams</a:t>
            </a:r>
            <a:endParaRPr sz="14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234100" y="223575"/>
            <a:ext cx="8520600" cy="46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Lambda Expression</a:t>
            </a:r>
            <a:endParaRPr sz="4000"/>
          </a:p>
        </p:txBody>
      </p:sp>
      <p:sp>
        <p:nvSpPr>
          <p:cNvPr id="91" name="Google Shape;91;p19"/>
          <p:cNvSpPr txBox="1"/>
          <p:nvPr>
            <p:ph idx="1" type="subTitle"/>
          </p:nvPr>
        </p:nvSpPr>
        <p:spPr>
          <a:xfrm>
            <a:off x="234100" y="419400"/>
            <a:ext cx="8520600" cy="38022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400">
                <a:solidFill>
                  <a:schemeClr val="dk1"/>
                </a:solidFill>
                <a:highlight>
                  <a:srgbClr val="FFFFFF"/>
                </a:highlight>
                <a:latin typeface="Verdana"/>
                <a:ea typeface="Verdana"/>
                <a:cs typeface="Verdana"/>
                <a:sym typeface="Verdana"/>
              </a:rPr>
              <a:t>The Lambda expression is used to provide the implementation of an interface which has functional interface. </a:t>
            </a:r>
            <a:endParaRPr sz="1400">
              <a:solidFill>
                <a:schemeClr val="dk1"/>
              </a:solidFill>
              <a:highlight>
                <a:srgbClr val="FFFFFF"/>
              </a:highlight>
              <a:latin typeface="Verdana"/>
              <a:ea typeface="Verdana"/>
              <a:cs typeface="Verdana"/>
              <a:sym typeface="Verdan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dk1"/>
                </a:solidFill>
                <a:highlight>
                  <a:srgbClr val="FFFFFF"/>
                </a:highlight>
                <a:latin typeface="Verdana"/>
                <a:ea typeface="Verdana"/>
                <a:cs typeface="Verdana"/>
                <a:sym typeface="Verdana"/>
              </a:rPr>
              <a:t>It saves a lot of code.</a:t>
            </a:r>
            <a:r>
              <a:rPr lang="en" sz="1400">
                <a:solidFill>
                  <a:schemeClr val="dk1"/>
                </a:solidFill>
                <a:highlight>
                  <a:srgbClr val="FFFFFF"/>
                </a:highlight>
                <a:latin typeface="Verdana"/>
                <a:ea typeface="Verdana"/>
                <a:cs typeface="Verdana"/>
                <a:sym typeface="Verdana"/>
              </a:rPr>
              <a:t> </a:t>
            </a:r>
            <a:r>
              <a:rPr b="1" lang="en" sz="1400">
                <a:solidFill>
                  <a:schemeClr val="dk1"/>
                </a:solidFill>
                <a:highlight>
                  <a:srgbClr val="FFFFFF"/>
                </a:highlight>
                <a:latin typeface="Verdana"/>
                <a:ea typeface="Verdana"/>
                <a:cs typeface="Verdana"/>
                <a:sym typeface="Verdana"/>
              </a:rPr>
              <a:t>In case of lambda expression, we don't need to define the method again for providing the implementation</a:t>
            </a:r>
            <a:r>
              <a:rPr lang="en" sz="1400">
                <a:solidFill>
                  <a:schemeClr val="dk1"/>
                </a:solidFill>
                <a:highlight>
                  <a:srgbClr val="FFFFFF"/>
                </a:highlight>
                <a:latin typeface="Verdana"/>
                <a:ea typeface="Verdana"/>
                <a:cs typeface="Verdana"/>
                <a:sym typeface="Verdana"/>
              </a:rPr>
              <a:t>. Here, we just write the implementation code.</a:t>
            </a:r>
            <a:endParaRPr sz="1400">
              <a:solidFill>
                <a:schemeClr val="dk1"/>
              </a:solidFill>
              <a:highlight>
                <a:srgbClr val="FFFFFF"/>
              </a:highlight>
              <a:latin typeface="Verdana"/>
              <a:ea typeface="Verdana"/>
              <a:cs typeface="Verdana"/>
              <a:sym typeface="Verdana"/>
            </a:endParaRPr>
          </a:p>
          <a:p>
            <a:pPr indent="0" lvl="0" marL="0" rtl="0" algn="l">
              <a:lnSpc>
                <a:spcPct val="115000"/>
              </a:lnSpc>
              <a:spcBef>
                <a:spcPts val="1000"/>
              </a:spcBef>
              <a:spcAft>
                <a:spcPts val="0"/>
              </a:spcAft>
              <a:buNone/>
            </a:pPr>
            <a:r>
              <a:rPr lang="en" sz="1400">
                <a:solidFill>
                  <a:schemeClr val="dk1"/>
                </a:solidFill>
                <a:highlight>
                  <a:srgbClr val="FFFFFF"/>
                </a:highlight>
                <a:latin typeface="Verdana"/>
                <a:ea typeface="Verdana"/>
                <a:cs typeface="Verdana"/>
                <a:sym typeface="Verdana"/>
              </a:rPr>
              <a:t>Java lambda expression is treated as a function, so compiler does not create .class file.</a:t>
            </a:r>
            <a:endParaRPr sz="1400">
              <a:solidFill>
                <a:schemeClr val="dk1"/>
              </a:solidFill>
              <a:highlight>
                <a:srgbClr val="FFFFFF"/>
              </a:highlight>
              <a:latin typeface="Verdana"/>
              <a:ea typeface="Verdana"/>
              <a:cs typeface="Verdana"/>
              <a:sym typeface="Verdana"/>
            </a:endParaRPr>
          </a:p>
          <a:p>
            <a:pPr indent="0" lvl="0" marL="0" rtl="0" algn="l">
              <a:lnSpc>
                <a:spcPct val="130000"/>
              </a:lnSpc>
              <a:spcBef>
                <a:spcPts val="1800"/>
              </a:spcBef>
              <a:spcAft>
                <a:spcPts val="0"/>
              </a:spcAft>
              <a:buNone/>
            </a:pPr>
            <a:r>
              <a:rPr lang="en" sz="2000">
                <a:solidFill>
                  <a:srgbClr val="610B4B"/>
                </a:solidFill>
                <a:highlight>
                  <a:srgbClr val="FFFFFF"/>
                </a:highlight>
              </a:rPr>
              <a:t>Functional Interface</a:t>
            </a:r>
            <a:endParaRPr sz="2000">
              <a:solidFill>
                <a:srgbClr val="610B4B"/>
              </a:solidFill>
              <a:highlight>
                <a:srgbClr val="FFFFFF"/>
              </a:highlight>
            </a:endParaRPr>
          </a:p>
          <a:p>
            <a:pPr indent="0" lvl="0" marL="0" rtl="0" algn="l">
              <a:lnSpc>
                <a:spcPct val="115000"/>
              </a:lnSpc>
              <a:spcBef>
                <a:spcPts val="1000"/>
              </a:spcBef>
              <a:spcAft>
                <a:spcPts val="0"/>
              </a:spcAft>
              <a:buNone/>
            </a:pPr>
            <a:r>
              <a:rPr lang="en" sz="1400">
                <a:solidFill>
                  <a:schemeClr val="dk1"/>
                </a:solidFill>
                <a:highlight>
                  <a:srgbClr val="FFFFFF"/>
                </a:highlight>
                <a:latin typeface="Verdana"/>
                <a:ea typeface="Verdana"/>
                <a:cs typeface="Verdana"/>
                <a:sym typeface="Verdana"/>
              </a:rPr>
              <a:t>Lambda expression provides implementation of </a:t>
            </a:r>
            <a:r>
              <a:rPr i="1" lang="en" sz="1400">
                <a:solidFill>
                  <a:schemeClr val="dk1"/>
                </a:solidFill>
                <a:highlight>
                  <a:srgbClr val="FFFFFF"/>
                </a:highlight>
                <a:latin typeface="Verdana"/>
                <a:ea typeface="Verdana"/>
                <a:cs typeface="Verdana"/>
                <a:sym typeface="Verdana"/>
              </a:rPr>
              <a:t>functional interface</a:t>
            </a:r>
            <a:r>
              <a:rPr lang="en" sz="1400">
                <a:solidFill>
                  <a:schemeClr val="dk1"/>
                </a:solidFill>
                <a:highlight>
                  <a:srgbClr val="FFFFFF"/>
                </a:highlight>
                <a:latin typeface="Verdana"/>
                <a:ea typeface="Verdana"/>
                <a:cs typeface="Verdana"/>
                <a:sym typeface="Verdana"/>
              </a:rPr>
              <a:t>. An interface which has only one abstract method is called functional interface. Java provides an annotation @</a:t>
            </a:r>
            <a:r>
              <a:rPr i="1" lang="en" sz="1400">
                <a:solidFill>
                  <a:schemeClr val="dk1"/>
                </a:solidFill>
                <a:highlight>
                  <a:srgbClr val="FFFFFF"/>
                </a:highlight>
                <a:latin typeface="Verdana"/>
                <a:ea typeface="Verdana"/>
                <a:cs typeface="Verdana"/>
                <a:sym typeface="Verdana"/>
              </a:rPr>
              <a:t>FunctionalInterface</a:t>
            </a:r>
            <a:r>
              <a:rPr lang="en" sz="1400">
                <a:solidFill>
                  <a:schemeClr val="dk1"/>
                </a:solidFill>
                <a:highlight>
                  <a:srgbClr val="FFFFFF"/>
                </a:highlight>
                <a:latin typeface="Verdana"/>
                <a:ea typeface="Verdana"/>
                <a:cs typeface="Verdana"/>
                <a:sym typeface="Verdana"/>
              </a:rPr>
              <a:t>, which is used to declare an interface as functional interface.</a:t>
            </a:r>
            <a:endParaRPr sz="1400">
              <a:solidFill>
                <a:schemeClr val="dk1"/>
              </a:solidFill>
              <a:highlight>
                <a:srgbClr val="FFFFFF"/>
              </a:highlight>
              <a:latin typeface="Verdana"/>
              <a:ea typeface="Verdana"/>
              <a:cs typeface="Verdana"/>
              <a:sym typeface="Verdana"/>
            </a:endParaRPr>
          </a:p>
          <a:p>
            <a:pPr indent="0" lvl="0" marL="0" rtl="0" algn="l">
              <a:lnSpc>
                <a:spcPct val="130000"/>
              </a:lnSpc>
              <a:spcBef>
                <a:spcPts val="1800"/>
              </a:spcBef>
              <a:spcAft>
                <a:spcPts val="0"/>
              </a:spcAft>
              <a:buNone/>
            </a:pPr>
            <a:r>
              <a:rPr lang="en" sz="2300">
                <a:solidFill>
                  <a:srgbClr val="610B38"/>
                </a:solidFill>
                <a:highlight>
                  <a:srgbClr val="FFFFFF"/>
                </a:highlight>
              </a:rPr>
              <a:t>Why use Lambda Expression</a:t>
            </a:r>
            <a:endParaRPr sz="2300">
              <a:solidFill>
                <a:srgbClr val="610B38"/>
              </a:solidFill>
              <a:highlight>
                <a:srgbClr val="FFFFFF"/>
              </a:highlight>
            </a:endParaRPr>
          </a:p>
          <a:p>
            <a:pPr indent="-317500" lvl="0" marL="457200" marR="25400" rtl="0" algn="l">
              <a:lnSpc>
                <a:spcPct val="157500"/>
              </a:lnSpc>
              <a:spcBef>
                <a:spcPts val="1300"/>
              </a:spcBef>
              <a:spcAft>
                <a:spcPts val="0"/>
              </a:spcAft>
              <a:buClr>
                <a:schemeClr val="dk1"/>
              </a:buClr>
              <a:buSzPts val="1400"/>
              <a:buFont typeface="Verdana"/>
              <a:buAutoNum type="arabicPeriod"/>
            </a:pPr>
            <a:r>
              <a:rPr lang="en" sz="1400">
                <a:solidFill>
                  <a:schemeClr val="dk1"/>
                </a:solidFill>
                <a:highlight>
                  <a:srgbClr val="FFFFFF"/>
                </a:highlight>
                <a:latin typeface="Verdana"/>
                <a:ea typeface="Verdana"/>
                <a:cs typeface="Verdana"/>
                <a:sym typeface="Verdana"/>
              </a:rPr>
              <a:t>To provide the implementation of Functional interface.</a:t>
            </a:r>
            <a:endParaRPr sz="1400">
              <a:solidFill>
                <a:schemeClr val="dk1"/>
              </a:solidFill>
              <a:highlight>
                <a:srgbClr val="FFFFFF"/>
              </a:highlight>
              <a:latin typeface="Verdana"/>
              <a:ea typeface="Verdana"/>
              <a:cs typeface="Verdana"/>
              <a:sym typeface="Verdana"/>
            </a:endParaRPr>
          </a:p>
          <a:p>
            <a:pPr indent="-317500" lvl="0" marL="457200" marR="25400" rtl="0" algn="l">
              <a:lnSpc>
                <a:spcPct val="157500"/>
              </a:lnSpc>
              <a:spcBef>
                <a:spcPts val="0"/>
              </a:spcBef>
              <a:spcAft>
                <a:spcPts val="0"/>
              </a:spcAft>
              <a:buClr>
                <a:schemeClr val="dk1"/>
              </a:buClr>
              <a:buSzPts val="1400"/>
              <a:buFont typeface="Verdana"/>
              <a:buAutoNum type="arabicPeriod"/>
            </a:pPr>
            <a:r>
              <a:rPr b="1" lang="en" sz="1400">
                <a:solidFill>
                  <a:schemeClr val="dk1"/>
                </a:solidFill>
                <a:highlight>
                  <a:srgbClr val="FFFFFF"/>
                </a:highlight>
                <a:latin typeface="Verdana"/>
                <a:ea typeface="Verdana"/>
                <a:cs typeface="Verdana"/>
                <a:sym typeface="Verdana"/>
              </a:rPr>
              <a:t>Less coding.</a:t>
            </a:r>
            <a:endParaRPr b="1" sz="1400">
              <a:solidFill>
                <a:schemeClr val="dk1"/>
              </a:solidFill>
              <a:highlight>
                <a:srgbClr val="FFFFFF"/>
              </a:highlight>
              <a:latin typeface="Verdana"/>
              <a:ea typeface="Verdana"/>
              <a:cs typeface="Verdana"/>
              <a:sym typeface="Verdana"/>
            </a:endParaRPr>
          </a:p>
          <a:p>
            <a:pPr indent="0" lvl="0" marL="0" rtl="0" algn="ctr">
              <a:spcBef>
                <a:spcPts val="1000"/>
              </a:spcBef>
              <a:spcAft>
                <a:spcPts val="0"/>
              </a:spcAft>
              <a:buNone/>
            </a:pPr>
            <a:r>
              <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90000" y="221675"/>
            <a:ext cx="8520600" cy="73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Default or static methods in interface</a:t>
            </a:r>
            <a:endParaRPr sz="4000"/>
          </a:p>
        </p:txBody>
      </p:sp>
      <p:sp>
        <p:nvSpPr>
          <p:cNvPr id="97" name="Google Shape;97;p20"/>
          <p:cNvSpPr txBox="1"/>
          <p:nvPr>
            <p:ph idx="1" type="subTitle"/>
          </p:nvPr>
        </p:nvSpPr>
        <p:spPr>
          <a:xfrm>
            <a:off x="189750" y="1104850"/>
            <a:ext cx="8520600" cy="22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Why static or default methods are allowed in interfaces in Java 8?</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rPr lang="en" sz="1700">
                <a:solidFill>
                  <a:srgbClr val="222426"/>
                </a:solidFill>
                <a:highlight>
                  <a:srgbClr val="FFFFFF"/>
                </a:highlight>
              </a:rPr>
              <a:t>Java 8 allows the interfaces to have default and static methods. </a:t>
            </a:r>
            <a:r>
              <a:rPr b="1" lang="en" sz="1700">
                <a:solidFill>
                  <a:srgbClr val="222426"/>
                </a:solidFill>
                <a:highlight>
                  <a:srgbClr val="FFFFFF"/>
                </a:highlight>
              </a:rPr>
              <a:t>The reason we have default methods in interfaces is to allow the developers to add new methods to the interfaces without affecting the classes that implements these interfaces. This avoids breakage of huge existing source code.</a:t>
            </a:r>
            <a:endParaRPr b="1"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ctrTitle"/>
          </p:nvPr>
        </p:nvSpPr>
        <p:spPr>
          <a:xfrm>
            <a:off x="267350" y="245725"/>
            <a:ext cx="8520600" cy="46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Functional Interface</a:t>
            </a:r>
            <a:endParaRPr sz="4000"/>
          </a:p>
        </p:txBody>
      </p:sp>
      <p:sp>
        <p:nvSpPr>
          <p:cNvPr id="103" name="Google Shape;103;p21"/>
          <p:cNvSpPr txBox="1"/>
          <p:nvPr>
            <p:ph idx="1" type="subTitle"/>
          </p:nvPr>
        </p:nvSpPr>
        <p:spPr>
          <a:xfrm>
            <a:off x="267350" y="670650"/>
            <a:ext cx="8520600" cy="380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highlight>
                  <a:srgbClr val="FFFFFF"/>
                </a:highlight>
                <a:latin typeface="Roboto"/>
                <a:ea typeface="Roboto"/>
                <a:cs typeface="Roboto"/>
                <a:sym typeface="Roboto"/>
              </a:rPr>
              <a:t>A functional interface is an interface that contains only one abstract method. They can have only one functionality to exhibit. From Java 8 onwards, </a:t>
            </a:r>
            <a:r>
              <a:rPr lang="en" sz="1600">
                <a:solidFill>
                  <a:srgbClr val="EC4E20"/>
                </a:solidFill>
                <a:highlight>
                  <a:srgbClr val="FFFFFF"/>
                </a:highlight>
                <a:uFill>
                  <a:noFill/>
                </a:uFill>
                <a:latin typeface="Roboto"/>
                <a:ea typeface="Roboto"/>
                <a:cs typeface="Roboto"/>
                <a:sym typeface="Roboto"/>
                <a:hlinkClick r:id="rId3">
                  <a:extLst>
                    <a:ext uri="{A12FA001-AC4F-418D-AE19-62706E023703}">
                      <ahyp:hlinkClr val="tx"/>
                    </a:ext>
                  </a:extLst>
                </a:hlinkClick>
              </a:rPr>
              <a:t>lambda expressions</a:t>
            </a:r>
            <a:r>
              <a:rPr lang="en" sz="1600">
                <a:solidFill>
                  <a:schemeClr val="dk1"/>
                </a:solidFill>
                <a:highlight>
                  <a:srgbClr val="FFFFFF"/>
                </a:highlight>
                <a:latin typeface="Roboto"/>
                <a:ea typeface="Roboto"/>
                <a:cs typeface="Roboto"/>
                <a:sym typeface="Roboto"/>
              </a:rPr>
              <a:t> can be used to represent the instance of a functional interface. A functional interface can have any number of default methods. </a:t>
            </a:r>
            <a:r>
              <a:rPr b="1" i="1" lang="en" sz="1600">
                <a:solidFill>
                  <a:schemeClr val="dk1"/>
                </a:solidFill>
                <a:highlight>
                  <a:srgbClr val="FFFFFF"/>
                </a:highlight>
                <a:latin typeface="Roboto"/>
                <a:ea typeface="Roboto"/>
                <a:cs typeface="Roboto"/>
                <a:sym typeface="Roboto"/>
              </a:rPr>
              <a:t>Runnable</a:t>
            </a:r>
            <a:r>
              <a:rPr lang="en" sz="1600">
                <a:solidFill>
                  <a:schemeClr val="dk1"/>
                </a:solidFill>
                <a:highlight>
                  <a:srgbClr val="FFFFFF"/>
                </a:highlight>
                <a:latin typeface="Roboto"/>
                <a:ea typeface="Roboto"/>
                <a:cs typeface="Roboto"/>
                <a:sym typeface="Roboto"/>
              </a:rPr>
              <a:t>, </a:t>
            </a:r>
            <a:r>
              <a:rPr b="1" i="1" lang="en" sz="1600">
                <a:solidFill>
                  <a:schemeClr val="dk1"/>
                </a:solidFill>
                <a:highlight>
                  <a:srgbClr val="FFFFFF"/>
                </a:highlight>
                <a:latin typeface="Roboto"/>
                <a:ea typeface="Roboto"/>
                <a:cs typeface="Roboto"/>
                <a:sym typeface="Roboto"/>
              </a:rPr>
              <a:t>ActionListener</a:t>
            </a:r>
            <a:r>
              <a:rPr lang="en" sz="1600">
                <a:solidFill>
                  <a:schemeClr val="dk1"/>
                </a:solidFill>
                <a:highlight>
                  <a:srgbClr val="FFFFFF"/>
                </a:highlight>
                <a:latin typeface="Roboto"/>
                <a:ea typeface="Roboto"/>
                <a:cs typeface="Roboto"/>
                <a:sym typeface="Roboto"/>
              </a:rPr>
              <a:t>,</a:t>
            </a:r>
            <a:r>
              <a:rPr i="1" lang="en" sz="1600">
                <a:solidFill>
                  <a:schemeClr val="dk1"/>
                </a:solidFill>
                <a:highlight>
                  <a:srgbClr val="FFFFFF"/>
                </a:highlight>
                <a:latin typeface="Roboto"/>
                <a:ea typeface="Roboto"/>
                <a:cs typeface="Roboto"/>
                <a:sym typeface="Roboto"/>
              </a:rPr>
              <a:t> </a:t>
            </a:r>
            <a:r>
              <a:rPr b="1" i="1" lang="en" sz="1600">
                <a:solidFill>
                  <a:schemeClr val="dk1"/>
                </a:solidFill>
                <a:highlight>
                  <a:srgbClr val="FFFFFF"/>
                </a:highlight>
                <a:latin typeface="Roboto"/>
                <a:ea typeface="Roboto"/>
                <a:cs typeface="Roboto"/>
                <a:sym typeface="Roboto"/>
              </a:rPr>
              <a:t>Comparable</a:t>
            </a:r>
            <a:r>
              <a:rPr lang="en" sz="1600">
                <a:solidFill>
                  <a:schemeClr val="dk1"/>
                </a:solidFill>
                <a:highlight>
                  <a:srgbClr val="FFFFFF"/>
                </a:highlight>
                <a:latin typeface="Roboto"/>
                <a:ea typeface="Roboto"/>
                <a:cs typeface="Roboto"/>
                <a:sym typeface="Roboto"/>
              </a:rPr>
              <a:t> are some of the examples of functional interfaces.</a:t>
            </a:r>
            <a:endParaRPr sz="16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600">
                <a:solidFill>
                  <a:schemeClr val="dk1"/>
                </a:solidFill>
                <a:highlight>
                  <a:srgbClr val="FFFFFF"/>
                </a:highlight>
                <a:latin typeface="Roboto"/>
                <a:ea typeface="Roboto"/>
                <a:cs typeface="Roboto"/>
                <a:sym typeface="Roboto"/>
              </a:rPr>
              <a:t>Before Java 8, we had to create anonymous inner class objects or implement these interfaces.</a:t>
            </a:r>
            <a:endParaRPr sz="16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600">
                <a:solidFill>
                  <a:schemeClr val="dk1"/>
                </a:solidFill>
                <a:highlight>
                  <a:srgbClr val="FFFFFF"/>
                </a:highlight>
                <a:latin typeface="Roboto"/>
                <a:ea typeface="Roboto"/>
                <a:cs typeface="Roboto"/>
                <a:sym typeface="Roboto"/>
              </a:rPr>
              <a:t>@FunctionalInterface Annotation</a:t>
            </a:r>
            <a:endParaRPr b="1" sz="16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600">
                <a:solidFill>
                  <a:schemeClr val="dk1"/>
                </a:solidFill>
                <a:highlight>
                  <a:srgbClr val="FFFFFF"/>
                </a:highlight>
                <a:latin typeface="Roboto"/>
                <a:ea typeface="Roboto"/>
                <a:cs typeface="Roboto"/>
                <a:sym typeface="Roboto"/>
              </a:rPr>
              <a:t>@FunctionalInterface annotation is used to ensure that the functional interface can’t have more than one abstract method. In case more than one abstract methods are present, the compiler flags an ‘Unexpected @FunctionalInterface annotation’ message. However, it is not mandatory to use this annotation.</a:t>
            </a:r>
            <a:endParaRPr sz="1600">
              <a:solidFill>
                <a:schemeClr val="dk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