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0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4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4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5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0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1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2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12D89-1E30-78E9-3E77-C25DE5503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3687878"/>
            <a:ext cx="8115299" cy="1265404"/>
          </a:xfrm>
        </p:spPr>
        <p:txBody>
          <a:bodyPr>
            <a:normAutofit/>
          </a:bodyPr>
          <a:lstStyle/>
          <a:p>
            <a:r>
              <a:rPr lang="en-IN" b="1" dirty="0"/>
              <a:t>Adventure works </a:t>
            </a:r>
            <a:br>
              <a:rPr lang="en-IN" b="1" dirty="0"/>
            </a:br>
            <a:r>
              <a:rPr lang="en-IN" b="1" dirty="0"/>
              <a:t>report </a:t>
            </a:r>
            <a:r>
              <a:rPr lang="en-IN" sz="2400" b="1" dirty="0"/>
              <a:t>2010-2014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52F20-B063-6535-ABFC-3562370A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39" y="1371600"/>
            <a:ext cx="4447454" cy="2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2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14784-110B-69EC-AAAB-B70EBFCD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txBody>
          <a:bodyPr anchor="b">
            <a:normAutofit/>
          </a:bodyPr>
          <a:lstStyle/>
          <a:p>
            <a:pPr algn="ctr"/>
            <a:r>
              <a:rPr lang="en-IN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485F18-28EC-FE2A-CCF9-233F2151A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1713" y="1806412"/>
            <a:ext cx="98666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Provide actionable insights for business decisions.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Identify key contributors to profit and sales performance.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Understand seasonal and regional trends in both profit and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Support strategic planning, including customer targeting and product focus.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Enable efficient data-driven decision-making through interactive 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2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78A5F6-9C38-4BB6-AC42-DC939901F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CC3947-9CD9-A8B8-B627-D47DE1E06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5" y="267360"/>
            <a:ext cx="11151826" cy="6323280"/>
          </a:xfrm>
        </p:spPr>
      </p:pic>
    </p:spTree>
    <p:extLst>
      <p:ext uri="{BB962C8B-B14F-4D97-AF65-F5344CB8AC3E}">
        <p14:creationId xmlns:p14="http://schemas.microsoft.com/office/powerpoint/2010/main" val="336435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4EA36-3252-80A7-60DE-58F62E3C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677443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txBody>
          <a:bodyPr anchor="b">
            <a:normAutofit/>
          </a:bodyPr>
          <a:lstStyle/>
          <a:p>
            <a:pPr algn="ctr"/>
            <a:r>
              <a:rPr lang="en-IN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75A3-1CA8-9605-D68F-DF141E1D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8543"/>
            <a:ext cx="9486901" cy="3830251"/>
          </a:xfrm>
        </p:spPr>
        <p:txBody>
          <a:bodyPr>
            <a:normAutofit/>
          </a:bodyPr>
          <a:lstStyle/>
          <a:p>
            <a:r>
              <a:rPr lang="en-US" dirty="0"/>
              <a:t>Sales and profit grew significantly, reaching </a:t>
            </a:r>
            <a:r>
              <a:rPr lang="en-US" dirty="0">
                <a:highlight>
                  <a:srgbClr val="FFFF00"/>
                </a:highlight>
              </a:rPr>
              <a:t>$30M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$12M</a:t>
            </a:r>
            <a:r>
              <a:rPr lang="en-US" dirty="0"/>
              <a:t>, indicating a strong upward trend.</a:t>
            </a:r>
          </a:p>
          <a:p>
            <a:r>
              <a:rPr lang="en-US" b="1" dirty="0"/>
              <a:t>Mountain 200 Black led sales</a:t>
            </a:r>
            <a:r>
              <a:rPr lang="en-US" dirty="0"/>
              <a:t> in 2011 and 2014, with Mountain 2011 Black and Mountain 200 Silver also popular.</a:t>
            </a:r>
          </a:p>
          <a:p>
            <a:r>
              <a:rPr lang="en-US" dirty="0"/>
              <a:t>Freight costs peaked in 2011, 2013, and July, reflecting seasonal trends and higher shipping volumes.</a:t>
            </a:r>
          </a:p>
          <a:p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US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Australia</a:t>
            </a:r>
            <a:r>
              <a:rPr lang="en-US" dirty="0"/>
              <a:t> drive 63% of sales, highlighting strong markets with growth potential in Canada, France, and Germany.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12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3C7D9-5866-828C-764D-EC0A34BC1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180D13-BD0E-8E6B-C280-C1287157F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66595-FABD-D8E9-7D15-1A19BBDE9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/>
          <a:stretch/>
        </p:blipFill>
        <p:spPr>
          <a:xfrm>
            <a:off x="816428" y="206827"/>
            <a:ext cx="10888071" cy="6248401"/>
          </a:xfrm>
        </p:spPr>
      </p:pic>
    </p:spTree>
    <p:extLst>
      <p:ext uri="{BB962C8B-B14F-4D97-AF65-F5344CB8AC3E}">
        <p14:creationId xmlns:p14="http://schemas.microsoft.com/office/powerpoint/2010/main" val="131017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275D45-0E9A-12A1-1B1A-0294D3004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E3D127-24DF-514D-3AA7-6D125DBB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70F1D8-5DAE-3AF2-848F-33F282F03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8C2597-765E-626E-E638-D30121E3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E0BB7-9490-BD73-47DD-8BDA2155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9"/>
            <a:ext cx="9486900" cy="537378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9486900"/>
                      <a:gd name="connsiteY0" fmla="*/ 0 h 537378"/>
                      <a:gd name="connsiteX1" fmla="*/ 9486900 w 9486900"/>
                      <a:gd name="connsiteY1" fmla="*/ 0 h 537378"/>
                      <a:gd name="connsiteX2" fmla="*/ 9486900 w 9486900"/>
                      <a:gd name="connsiteY2" fmla="*/ 537378 h 537378"/>
                      <a:gd name="connsiteX3" fmla="*/ 0 w 9486900"/>
                      <a:gd name="connsiteY3" fmla="*/ 537378 h 537378"/>
                      <a:gd name="connsiteX4" fmla="*/ 0 w 9486900"/>
                      <a:gd name="connsiteY4" fmla="*/ 0 h 537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86900" h="537378" fill="none" extrusionOk="0">
                        <a:moveTo>
                          <a:pt x="0" y="0"/>
                        </a:moveTo>
                        <a:cubicBezTo>
                          <a:pt x="2172832" y="71009"/>
                          <a:pt x="4858680" y="-110073"/>
                          <a:pt x="9486900" y="0"/>
                        </a:cubicBezTo>
                        <a:cubicBezTo>
                          <a:pt x="9508109" y="165183"/>
                          <a:pt x="9441405" y="429881"/>
                          <a:pt x="9486900" y="537378"/>
                        </a:cubicBezTo>
                        <a:cubicBezTo>
                          <a:pt x="8248450" y="417982"/>
                          <a:pt x="4404396" y="421887"/>
                          <a:pt x="0" y="537378"/>
                        </a:cubicBezTo>
                        <a:cubicBezTo>
                          <a:pt x="26712" y="384004"/>
                          <a:pt x="2183" y="225108"/>
                          <a:pt x="0" y="0"/>
                        </a:cubicBezTo>
                        <a:close/>
                      </a:path>
                      <a:path w="9486900" h="537378" stroke="0" extrusionOk="0">
                        <a:moveTo>
                          <a:pt x="0" y="0"/>
                        </a:moveTo>
                        <a:cubicBezTo>
                          <a:pt x="3560631" y="85907"/>
                          <a:pt x="8344535" y="-138608"/>
                          <a:pt x="9486900" y="0"/>
                        </a:cubicBezTo>
                        <a:cubicBezTo>
                          <a:pt x="9513865" y="258853"/>
                          <a:pt x="9456575" y="456700"/>
                          <a:pt x="9486900" y="537378"/>
                        </a:cubicBezTo>
                        <a:cubicBezTo>
                          <a:pt x="5433570" y="424643"/>
                          <a:pt x="2790520" y="376938"/>
                          <a:pt x="0" y="537378"/>
                        </a:cubicBezTo>
                        <a:cubicBezTo>
                          <a:pt x="-29049" y="328326"/>
                          <a:pt x="-16221" y="57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txBody>
          <a:bodyPr anchor="b">
            <a:normAutofit/>
          </a:bodyPr>
          <a:lstStyle/>
          <a:p>
            <a:pPr algn="ctr"/>
            <a:r>
              <a:rPr lang="en-IN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28E4-73B2-EB44-42B6-C9C7181B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8479"/>
            <a:ext cx="9851571" cy="41133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US and Australia contribute over </a:t>
            </a:r>
            <a:r>
              <a:rPr lang="en-US" dirty="0">
                <a:highlight>
                  <a:srgbClr val="FFFF00"/>
                </a:highlight>
              </a:rPr>
              <a:t>60%</a:t>
            </a:r>
            <a:r>
              <a:rPr lang="en-US" dirty="0"/>
              <a:t> of profit, indicating strong market presence and investment potential.</a:t>
            </a:r>
          </a:p>
          <a:p>
            <a:pPr>
              <a:lnSpc>
                <a:spcPct val="170000"/>
              </a:lnSpc>
            </a:pPr>
            <a:r>
              <a:rPr lang="en-US" dirty="0"/>
              <a:t>Bikes lead in profit, while Clothing and Accessories lag, suggesting a focus on boosting lower-performing categories or sustaining Bikes' success.</a:t>
            </a:r>
          </a:p>
          <a:p>
            <a:r>
              <a:rPr lang="en-US" dirty="0"/>
              <a:t>Customers with Bachelor's and Partial College education are most profitable, guiding targeted marketing efforts.</a:t>
            </a:r>
          </a:p>
          <a:p>
            <a:r>
              <a:rPr lang="en-US" dirty="0"/>
              <a:t>Profit steadily increases throughout the year, with peaks in June and December, likely due to seasonal demand. </a:t>
            </a:r>
          </a:p>
          <a:p>
            <a:r>
              <a:rPr lang="en-US" dirty="0"/>
              <a:t>Top customers, like </a:t>
            </a:r>
            <a:r>
              <a:rPr lang="en-US" dirty="0">
                <a:highlight>
                  <a:srgbClr val="FFFF00"/>
                </a:highlight>
              </a:rPr>
              <a:t>Kaitlyn J Henderson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Margaret He</a:t>
            </a:r>
            <a:r>
              <a:rPr lang="en-US" dirty="0"/>
              <a:t>, contribute significantly to profit, emphasizing the need to maintain strong relationships and offer loyalty incentives to retain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94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F074B-1FD2-E705-BF87-B153F48C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687878"/>
            <a:ext cx="8115299" cy="1265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19" name="Graphic 18" descr="Word Document">
            <a:extLst>
              <a:ext uri="{FF2B5EF4-FFF2-40B4-BE49-F238E27FC236}">
                <a16:creationId xmlns:a16="http://schemas.microsoft.com/office/drawing/2014/main" id="{26E63DFA-CF20-E821-A16C-5A6671F41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102" y="1371600"/>
            <a:ext cx="2223727" cy="2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8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0C9F6-239D-C154-489A-055E7EC6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19200"/>
            <a:ext cx="9486901" cy="45276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 on weekday promotions, especially </a:t>
            </a:r>
            <a:r>
              <a:rPr lang="en-US" b="1" dirty="0"/>
              <a:t>Tuesdays</a:t>
            </a:r>
            <a:r>
              <a:rPr lang="en-US" dirty="0"/>
              <a:t> and </a:t>
            </a:r>
            <a:r>
              <a:rPr lang="en-US" b="1" dirty="0"/>
              <a:t>Wednesdays</a:t>
            </a:r>
            <a:r>
              <a:rPr lang="en-US" dirty="0"/>
              <a:t>, to maximize profits, while developing strategies to boost weekend sales.</a:t>
            </a:r>
          </a:p>
          <a:p>
            <a:r>
              <a:rPr lang="en-US" dirty="0"/>
              <a:t>Expand efforts in underperforming regions like </a:t>
            </a:r>
            <a:r>
              <a:rPr lang="en-US" dirty="0">
                <a:highlight>
                  <a:srgbClr val="FFFF00"/>
                </a:highlight>
              </a:rPr>
              <a:t>Canada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France</a:t>
            </a:r>
            <a:r>
              <a:rPr lang="en-US" dirty="0"/>
              <a:t> to tap into untapped potential.</a:t>
            </a:r>
          </a:p>
          <a:p>
            <a:r>
              <a:rPr lang="en-US" dirty="0"/>
              <a:t>Prioritize </a:t>
            </a:r>
            <a:r>
              <a:rPr lang="en-US" dirty="0">
                <a:highlight>
                  <a:srgbClr val="FFFF00"/>
                </a:highlight>
              </a:rPr>
              <a:t>Q4</a:t>
            </a:r>
            <a:r>
              <a:rPr lang="en-US" dirty="0"/>
              <a:t> (October to December), with a particular focus on November to maximize profit potential.</a:t>
            </a:r>
          </a:p>
          <a:p>
            <a:r>
              <a:rPr lang="en-US" dirty="0"/>
              <a:t>Leverage top-selling items, such as the Mountain-200 series, by launching complementary products or upgrades.</a:t>
            </a:r>
          </a:p>
          <a:p>
            <a:r>
              <a:rPr lang="en-US" dirty="0"/>
              <a:t>Replenish low-stock colors and implement sustainable practices to attract environmentally conscious customers.</a:t>
            </a:r>
          </a:p>
          <a:p>
            <a:r>
              <a:rPr lang="en-US" dirty="0"/>
              <a:t>Analyze pricing strategies for products </a:t>
            </a:r>
            <a:r>
              <a:rPr lang="en-US" b="1" dirty="0"/>
              <a:t>under</a:t>
            </a:r>
            <a:r>
              <a:rPr lang="en-US" dirty="0"/>
              <a:t> </a:t>
            </a:r>
            <a:r>
              <a:rPr lang="en-US" b="1" dirty="0"/>
              <a:t>$150 </a:t>
            </a:r>
            <a:r>
              <a:rPr lang="en-US" dirty="0"/>
              <a:t>and </a:t>
            </a:r>
            <a:r>
              <a:rPr lang="en-US" b="1" dirty="0"/>
              <a:t>above $150</a:t>
            </a:r>
            <a:r>
              <a:rPr lang="en-US" dirty="0"/>
              <a:t>, offering discounts or bundling for higher-priced items while targeting high-value customers for loyalty and spending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3020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365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Goudy Old Style</vt:lpstr>
      <vt:lpstr>ClassicFrameVTI</vt:lpstr>
      <vt:lpstr>Adventure works  report 2010-2014</vt:lpstr>
      <vt:lpstr>Objectives</vt:lpstr>
      <vt:lpstr>PowerPoint Presentation</vt:lpstr>
      <vt:lpstr>Key Takeaways</vt:lpstr>
      <vt:lpstr>PowerPoint Presentation</vt:lpstr>
      <vt:lpstr>Key Takeaways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ASHA ROY</dc:creator>
  <cp:lastModifiedBy>ASHA ROY</cp:lastModifiedBy>
  <cp:revision>1</cp:revision>
  <dcterms:created xsi:type="dcterms:W3CDTF">2024-11-17T13:30:29Z</dcterms:created>
  <dcterms:modified xsi:type="dcterms:W3CDTF">2024-11-17T15:21:23Z</dcterms:modified>
</cp:coreProperties>
</file>