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60" r:id="rId4"/>
    <p:sldId id="257" r:id="rId5"/>
    <p:sldId id="264" r:id="rId6"/>
    <p:sldId id="259" r:id="rId7"/>
    <p:sldId id="262" r:id="rId8"/>
    <p:sldId id="265" r:id="rId9"/>
    <p:sldId id="266" r:id="rId10"/>
    <p:sldId id="267" r:id="rId11"/>
    <p:sldId id="286" r:id="rId12"/>
    <p:sldId id="287" r:id="rId13"/>
    <p:sldId id="288" r:id="rId14"/>
    <p:sldId id="289" r:id="rId15"/>
    <p:sldId id="290" r:id="rId16"/>
    <p:sldId id="298" r:id="rId17"/>
    <p:sldId id="268" r:id="rId18"/>
    <p:sldId id="270" r:id="rId19"/>
    <p:sldId id="271" r:id="rId20"/>
    <p:sldId id="272" r:id="rId21"/>
    <p:sldId id="292" r:id="rId22"/>
    <p:sldId id="291" r:id="rId23"/>
    <p:sldId id="293" r:id="rId24"/>
    <p:sldId id="273" r:id="rId25"/>
    <p:sldId id="295" r:id="rId26"/>
    <p:sldId id="296" r:id="rId27"/>
    <p:sldId id="297" r:id="rId28"/>
    <p:sldId id="299" r:id="rId29"/>
    <p:sldId id="300" r:id="rId30"/>
    <p:sldId id="301" r:id="rId31"/>
    <p:sldId id="302" r:id="rId32"/>
    <p:sldId id="303" r:id="rId33"/>
    <p:sldId id="277" r:id="rId34"/>
    <p:sldId id="278"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B52019-43D7-4D86-90E0-C450BF137221}">
          <p14:sldIdLst>
            <p14:sldId id="256"/>
            <p14:sldId id="261"/>
            <p14:sldId id="260"/>
            <p14:sldId id="257"/>
            <p14:sldId id="264"/>
            <p14:sldId id="259"/>
            <p14:sldId id="262"/>
            <p14:sldId id="265"/>
            <p14:sldId id="266"/>
            <p14:sldId id="267"/>
            <p14:sldId id="286"/>
            <p14:sldId id="287"/>
            <p14:sldId id="288"/>
            <p14:sldId id="289"/>
            <p14:sldId id="290"/>
            <p14:sldId id="298"/>
            <p14:sldId id="268"/>
            <p14:sldId id="270"/>
            <p14:sldId id="271"/>
            <p14:sldId id="272"/>
            <p14:sldId id="292"/>
            <p14:sldId id="291"/>
            <p14:sldId id="293"/>
            <p14:sldId id="273"/>
            <p14:sldId id="295"/>
            <p14:sldId id="296"/>
            <p14:sldId id="297"/>
            <p14:sldId id="299"/>
            <p14:sldId id="300"/>
            <p14:sldId id="301"/>
            <p14:sldId id="302"/>
            <p14:sldId id="303"/>
            <p14:sldId id="277"/>
            <p14:sldId id="278"/>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a Vinod Kumar" initials="AVK" lastIdx="3" clrIdx="0">
    <p:extLst>
      <p:ext uri="{19B8F6BF-5375-455C-9EA6-DF929625EA0E}">
        <p15:presenceInfo xmlns:p15="http://schemas.microsoft.com/office/powerpoint/2012/main" userId="bf95310288b7e9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62" d="100"/>
          <a:sy n="62" d="100"/>
        </p:scale>
        <p:origin x="96"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09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4085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88247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5102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06372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9904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92090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6477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35435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1016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55681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33807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7855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341840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95465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66498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7DBA5-4933-4A90-8340-C5D6B1321B08}" type="datetimeFigureOut">
              <a:rPr lang="en-IN" smtClean="0"/>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0695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D7DBA5-4933-4A90-8340-C5D6B1321B08}" type="datetimeFigureOut">
              <a:rPr lang="en-IN" smtClean="0"/>
              <a:t>30-05-2022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D241FCF-9453-4585-9F45-F4F2C2B21111}" type="slidenum">
              <a:rPr lang="en-IN" smtClean="0"/>
              <a:t>‹#›</a:t>
            </a:fld>
            <a:endParaRPr lang="en-IN" dirty="0"/>
          </a:p>
        </p:txBody>
      </p:sp>
    </p:spTree>
    <p:extLst>
      <p:ext uri="{BB962C8B-B14F-4D97-AF65-F5344CB8AC3E}">
        <p14:creationId xmlns:p14="http://schemas.microsoft.com/office/powerpoint/2010/main" val="214030631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7F0F-8DF6-49F8-B97E-A2397B475E53}"/>
              </a:ext>
            </a:extLst>
          </p:cNvPr>
          <p:cNvSpPr>
            <a:spLocks noGrp="1"/>
          </p:cNvSpPr>
          <p:nvPr>
            <p:ph type="ctrTitle"/>
          </p:nvPr>
        </p:nvSpPr>
        <p:spPr>
          <a:xfrm>
            <a:off x="684212" y="685800"/>
            <a:ext cx="10537970" cy="1282486"/>
          </a:xfrm>
        </p:spPr>
        <p:txBody>
          <a:bodyPr>
            <a:normAutofit/>
          </a:bodyPr>
          <a:lstStyle/>
          <a:p>
            <a:pPr algn="ctr"/>
            <a:r>
              <a:rPr lang="en-IN" sz="4400" b="1" dirty="0">
                <a:solidFill>
                  <a:schemeClr val="bg1"/>
                </a:solidFill>
                <a:effectLst/>
                <a:latin typeface="Times New Roman" panose="02020603050405020304" pitchFamily="18" charset="0"/>
                <a:ea typeface="Calibri" panose="020F0502020204030204" pitchFamily="34" charset="0"/>
              </a:rPr>
              <a:t>FLIGHT PRICE PREDICITON </a:t>
            </a:r>
            <a:r>
              <a:rPr lang="en-US" altLang="zh-CN" sz="4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Report</a:t>
            </a:r>
          </a:p>
        </p:txBody>
      </p:sp>
      <p:sp>
        <p:nvSpPr>
          <p:cNvPr id="3" name="Subtitle 2">
            <a:extLst>
              <a:ext uri="{FF2B5EF4-FFF2-40B4-BE49-F238E27FC236}">
                <a16:creationId xmlns:a16="http://schemas.microsoft.com/office/drawing/2014/main" id="{EA9E2AF5-AD68-499D-8D90-54066C4E3FDC}"/>
              </a:ext>
            </a:extLst>
          </p:cNvPr>
          <p:cNvSpPr>
            <a:spLocks noGrp="1"/>
          </p:cNvSpPr>
          <p:nvPr>
            <p:ph type="subTitle" idx="1"/>
          </p:nvPr>
        </p:nvSpPr>
        <p:spPr>
          <a:xfrm>
            <a:off x="1630578" y="3811783"/>
            <a:ext cx="8930843" cy="1947333"/>
          </a:xfrm>
        </p:spPr>
        <p:txBody>
          <a:bodyPr/>
          <a:lstStyle/>
          <a:p>
            <a:pPr algn="r"/>
            <a:r>
              <a:rPr lang="en-US" sz="3200" b="1" i="0" dirty="0">
                <a:solidFill>
                  <a:srgbClr val="000000"/>
                </a:solidFill>
                <a:effectLst/>
                <a:latin typeface="Times New Roman" panose="02020603050405020304" pitchFamily="18" charset="0"/>
                <a:cs typeface="Times New Roman" panose="02020603050405020304" pitchFamily="18" charset="0"/>
              </a:rPr>
              <a:t>By: </a:t>
            </a:r>
          </a:p>
          <a:p>
            <a:pPr algn="r"/>
            <a:r>
              <a:rPr lang="en-US" sz="3200" b="1" dirty="0">
                <a:solidFill>
                  <a:srgbClr val="000000"/>
                </a:solidFill>
                <a:latin typeface="Times New Roman" panose="02020603050405020304" pitchFamily="18" charset="0"/>
                <a:cs typeface="Times New Roman" panose="02020603050405020304" pitchFamily="18" charset="0"/>
              </a:rPr>
              <a:t>Asha Vinod Kumar</a:t>
            </a:r>
            <a:endParaRPr lang="en-US" sz="3200" b="1"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736-3A11-4EDB-A2C5-C4FCDBF9CAF5}"/>
              </a:ext>
            </a:extLst>
          </p:cNvPr>
          <p:cNvSpPr>
            <a:spLocks noGrp="1"/>
          </p:cNvSpPr>
          <p:nvPr>
            <p:ph type="title"/>
          </p:nvPr>
        </p:nvSpPr>
        <p:spPr>
          <a:xfrm>
            <a:off x="588936" y="340963"/>
            <a:ext cx="8927023" cy="669690"/>
          </a:xfrm>
        </p:spPr>
        <p:txBody>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checking And Cleaning data.</a:t>
            </a:r>
          </a:p>
        </p:txBody>
      </p:sp>
      <p:sp>
        <p:nvSpPr>
          <p:cNvPr id="5" name="Rectangle 3">
            <a:extLst>
              <a:ext uri="{FF2B5EF4-FFF2-40B4-BE49-F238E27FC236}">
                <a16:creationId xmlns:a16="http://schemas.microsoft.com/office/drawing/2014/main" id="{CEA8848F-EF37-4837-B030-E9C620E6528C}"/>
              </a:ext>
            </a:extLst>
          </p:cNvPr>
          <p:cNvSpPr>
            <a:spLocks noGrp="1" noChangeArrowheads="1"/>
          </p:cNvSpPr>
          <p:nvPr>
            <p:ph type="body" sz="half" idx="2"/>
          </p:nvPr>
        </p:nvSpPr>
        <p:spPr>
          <a:xfrm>
            <a:off x="588936" y="1487837"/>
            <a:ext cx="11250138" cy="4608163"/>
          </a:xfrm>
        </p:spPr>
        <p:txBody>
          <a:bodyPr>
            <a:normAutofit/>
          </a:bodyPr>
          <a:lstStyle/>
          <a:p>
            <a:pPr marL="1143000" marR="83820" lvl="2" indent="-228600" algn="just" fontAlgn="base">
              <a:lnSpc>
                <a:spcPct val="110000"/>
              </a:lnSpc>
              <a:spcAft>
                <a:spcPts val="835"/>
              </a:spcAft>
              <a:buClr>
                <a:srgbClr val="000000"/>
              </a:buClr>
              <a:buSzPts val="1500"/>
              <a:buFont typeface="+mj-lt"/>
              <a:buAutoNum type="alphaLcParenR"/>
            </a:pP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We are renaming meal availability column for no meal fare as no meals, free meal as free meals and </a:t>
            </a:r>
            <a:r>
              <a:rPr lang="en-IN" sz="2800" u="none" strike="noStrike" dirty="0" err="1">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ecash</a:t>
            </a: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250  as </a:t>
            </a:r>
            <a:r>
              <a:rPr lang="en-IN" sz="2800" u="none" strike="noStrike" dirty="0" err="1">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ecash</a:t>
            </a: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meals.</a:t>
            </a:r>
            <a:endParaRPr lang="en-IN" sz="28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algn="just" fontAlgn="base">
              <a:lnSpc>
                <a:spcPct val="110000"/>
              </a:lnSpc>
              <a:spcAft>
                <a:spcPts val="835"/>
              </a:spcAft>
              <a:buClr>
                <a:srgbClr val="000000"/>
              </a:buClr>
              <a:buSzPts val="1500"/>
              <a:buFont typeface="+mj-lt"/>
              <a:buAutoNum type="alphaLcParenR"/>
            </a:pP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Also renaming the column </a:t>
            </a:r>
            <a:r>
              <a:rPr lang="en-IN" sz="2800" u="none" strike="noStrike" dirty="0" err="1">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number_of_stops</a:t>
            </a: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values non stop=0, I stop=1, 2 stops=2, 3 stops=3 and 4 stops-4 for easy reading and convenience.</a:t>
            </a:r>
            <a:endParaRPr lang="en-IN" sz="28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algn="just" fontAlgn="base">
              <a:lnSpc>
                <a:spcPct val="110000"/>
              </a:lnSpc>
              <a:spcAft>
                <a:spcPts val="835"/>
              </a:spcAft>
              <a:buClr>
                <a:srgbClr val="000000"/>
              </a:buClr>
              <a:buSzPts val="1500"/>
              <a:buFont typeface="+mj-lt"/>
              <a:buAutoNum type="alphaLcParenR"/>
            </a:pPr>
            <a:r>
              <a:rPr lang="en-IN" sz="28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Converting departure time and arrival time to float vales from object values</a:t>
            </a:r>
            <a:r>
              <a:rPr lang="en-IN" sz="2800" u="none" strike="noStrike"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lvl="0"/>
            <a:endParaRPr lang="en-US"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48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A8553DD-14FE-1655-A5BC-2E1D82DEFB6D}"/>
              </a:ext>
            </a:extLst>
          </p:cNvPr>
          <p:cNvSpPr>
            <a:spLocks noGrp="1"/>
          </p:cNvSpPr>
          <p:nvPr>
            <p:ph type="body" sz="half" idx="2"/>
          </p:nvPr>
        </p:nvSpPr>
        <p:spPr/>
        <p:txBody>
          <a:bodyPr/>
          <a:lstStyle/>
          <a:p>
            <a:endParaRPr lang="en-IN"/>
          </a:p>
        </p:txBody>
      </p:sp>
      <p:sp>
        <p:nvSpPr>
          <p:cNvPr id="10" name="Title 9">
            <a:extLst>
              <a:ext uri="{FF2B5EF4-FFF2-40B4-BE49-F238E27FC236}">
                <a16:creationId xmlns:a16="http://schemas.microsoft.com/office/drawing/2014/main" id="{B0585CCE-0279-CFF9-22C4-AEE1E31BE13D}"/>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27DF3321-80B5-127A-D922-517E981D7F3D}"/>
              </a:ext>
            </a:extLst>
          </p:cNvPr>
          <p:cNvPicPr>
            <a:picLocks noGrp="1" noChangeAspect="1"/>
          </p:cNvPicPr>
          <p:nvPr>
            <p:ph idx="1"/>
          </p:nvPr>
        </p:nvPicPr>
        <p:blipFill>
          <a:blip r:embed="rId2"/>
          <a:stretch>
            <a:fillRect/>
          </a:stretch>
        </p:blipFill>
        <p:spPr>
          <a:xfrm>
            <a:off x="795517" y="685800"/>
            <a:ext cx="10254775" cy="5486400"/>
          </a:xfrm>
          <a:prstGeom prst="rect">
            <a:avLst/>
          </a:prstGeom>
        </p:spPr>
      </p:pic>
    </p:spTree>
    <p:extLst>
      <p:ext uri="{BB962C8B-B14F-4D97-AF65-F5344CB8AC3E}">
        <p14:creationId xmlns:p14="http://schemas.microsoft.com/office/powerpoint/2010/main" val="18888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9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665608"/>
          </a:xfrm>
        </p:spPr>
        <p:txBody>
          <a:bodyPr>
            <a:normAutofit/>
          </a:bodyPr>
          <a:lstStyle/>
          <a:p>
            <a:pPr marL="914400" marR="83820" algn="just" fontAlgn="base">
              <a:lnSpc>
                <a:spcPct val="110000"/>
              </a:lnSpc>
              <a:spcAft>
                <a:spcPts val="835"/>
              </a:spcAft>
              <a:buClr>
                <a:srgbClr val="000000"/>
              </a:buClr>
              <a:buSzPts val="1500"/>
            </a:pPr>
            <a:r>
              <a:rPr lang="en-IN" sz="2800" u="none" strike="noStrike" cap="non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Removing ‘,’ from </a:t>
            </a:r>
            <a:r>
              <a:rPr lang="en-IN" sz="2800" u="none" strike="noStrike" cap="none" dirty="0" err="1">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flight_prices</a:t>
            </a:r>
            <a:r>
              <a:rPr lang="en-IN" sz="2800" u="none" strike="noStrike" cap="non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t>
            </a:r>
            <a:endParaRPr lang="en-IN" sz="2800" u="none" strike="noStrike" cap="non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07DBD3B0-3E13-88D2-DAD6-9C31E71F9994}"/>
              </a:ext>
            </a:extLst>
          </p:cNvPr>
          <p:cNvSpPr>
            <a:spLocks noGrp="1"/>
          </p:cNvSpPr>
          <p:nvPr>
            <p:ph type="body" sz="half" idx="2"/>
          </p:nvPr>
        </p:nvSpPr>
        <p:spPr/>
        <p:txBody>
          <a:bodyPr/>
          <a:lstStyle/>
          <a:p>
            <a:endParaRPr lang="en-IN"/>
          </a:p>
        </p:txBody>
      </p:sp>
      <p:pic>
        <p:nvPicPr>
          <p:cNvPr id="7" name="Picture 6">
            <a:extLst>
              <a:ext uri="{FF2B5EF4-FFF2-40B4-BE49-F238E27FC236}">
                <a16:creationId xmlns:a16="http://schemas.microsoft.com/office/drawing/2014/main" id="{44C8133A-0676-7E55-CD62-9865E6DDE7B2}"/>
              </a:ext>
            </a:extLst>
          </p:cNvPr>
          <p:cNvPicPr>
            <a:picLocks noChangeAspect="1"/>
          </p:cNvPicPr>
          <p:nvPr/>
        </p:nvPicPr>
        <p:blipFill>
          <a:blip r:embed="rId2"/>
          <a:stretch>
            <a:fillRect/>
          </a:stretch>
        </p:blipFill>
        <p:spPr>
          <a:xfrm>
            <a:off x="1449388" y="1490980"/>
            <a:ext cx="9430422" cy="3876040"/>
          </a:xfrm>
          <a:prstGeom prst="rect">
            <a:avLst/>
          </a:prstGeom>
        </p:spPr>
      </p:pic>
    </p:spTree>
    <p:extLst>
      <p:ext uri="{BB962C8B-B14F-4D97-AF65-F5344CB8AC3E}">
        <p14:creationId xmlns:p14="http://schemas.microsoft.com/office/powerpoint/2010/main" val="259979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Visualizing Statistical reports of Numerical Columns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B77EDE97-7948-55D8-1C2C-E75D72EEB8A8}"/>
              </a:ext>
            </a:extLst>
          </p:cNvPr>
          <p:cNvSpPr>
            <a:spLocks noGrp="1"/>
          </p:cNvSpPr>
          <p:nvPr>
            <p:ph type="body" sz="half" idx="2"/>
          </p:nvPr>
        </p:nvSpPr>
        <p:spPr/>
        <p:txBody>
          <a:bodyPr/>
          <a:lstStyle/>
          <a:p>
            <a:endParaRPr lang="en-IN" dirty="0"/>
          </a:p>
        </p:txBody>
      </p:sp>
      <p:pic>
        <p:nvPicPr>
          <p:cNvPr id="7" name="Picture 6">
            <a:extLst>
              <a:ext uri="{FF2B5EF4-FFF2-40B4-BE49-F238E27FC236}">
                <a16:creationId xmlns:a16="http://schemas.microsoft.com/office/drawing/2014/main" id="{76682968-8632-E4B2-9C81-C88860223ED5}"/>
              </a:ext>
            </a:extLst>
          </p:cNvPr>
          <p:cNvPicPr>
            <a:picLocks noChangeAspect="1"/>
          </p:cNvPicPr>
          <p:nvPr/>
        </p:nvPicPr>
        <p:blipFill>
          <a:blip r:embed="rId2"/>
          <a:stretch>
            <a:fillRect/>
          </a:stretch>
        </p:blipFill>
        <p:spPr>
          <a:xfrm>
            <a:off x="1076960" y="1563392"/>
            <a:ext cx="5019040" cy="4381500"/>
          </a:xfrm>
          <a:prstGeom prst="rect">
            <a:avLst/>
          </a:prstGeom>
        </p:spPr>
      </p:pic>
      <p:pic>
        <p:nvPicPr>
          <p:cNvPr id="8" name="Picture 7">
            <a:extLst>
              <a:ext uri="{FF2B5EF4-FFF2-40B4-BE49-F238E27FC236}">
                <a16:creationId xmlns:a16="http://schemas.microsoft.com/office/drawing/2014/main" id="{AFFAF2C2-F7C8-ACA0-459A-830A65F1CEAF}"/>
              </a:ext>
            </a:extLst>
          </p:cNvPr>
          <p:cNvPicPr>
            <a:picLocks noChangeAspect="1"/>
          </p:cNvPicPr>
          <p:nvPr/>
        </p:nvPicPr>
        <p:blipFill>
          <a:blip r:embed="rId3"/>
          <a:stretch>
            <a:fillRect/>
          </a:stretch>
        </p:blipFill>
        <p:spPr>
          <a:xfrm>
            <a:off x="6413499" y="1563392"/>
            <a:ext cx="5000625" cy="4351291"/>
          </a:xfrm>
          <a:prstGeom prst="rect">
            <a:avLst/>
          </a:prstGeom>
        </p:spPr>
      </p:pic>
    </p:spTree>
    <p:extLst>
      <p:ext uri="{BB962C8B-B14F-4D97-AF65-F5344CB8AC3E}">
        <p14:creationId xmlns:p14="http://schemas.microsoft.com/office/powerpoint/2010/main" val="114466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9FE15F0-EEB0-0098-153F-C4F4E362109A}"/>
              </a:ext>
            </a:extLst>
          </p:cNvPr>
          <p:cNvSpPr>
            <a:spLocks noGrp="1"/>
          </p:cNvSpPr>
          <p:nvPr>
            <p:ph type="body" sz="half" idx="2"/>
          </p:nvPr>
        </p:nvSpPr>
        <p:spPr/>
        <p:txBody>
          <a:bodyPr/>
          <a:lstStyle/>
          <a:p>
            <a:endParaRPr lang="en-IN" dirty="0"/>
          </a:p>
        </p:txBody>
      </p:sp>
      <p:pic>
        <p:nvPicPr>
          <p:cNvPr id="9" name="Picture 8">
            <a:extLst>
              <a:ext uri="{FF2B5EF4-FFF2-40B4-BE49-F238E27FC236}">
                <a16:creationId xmlns:a16="http://schemas.microsoft.com/office/drawing/2014/main" id="{C52EFB01-9634-581C-E703-C642441B8C32}"/>
              </a:ext>
            </a:extLst>
          </p:cNvPr>
          <p:cNvPicPr>
            <a:picLocks noChangeAspect="1"/>
          </p:cNvPicPr>
          <p:nvPr/>
        </p:nvPicPr>
        <p:blipFill>
          <a:blip r:embed="rId2"/>
          <a:stretch>
            <a:fillRect/>
          </a:stretch>
        </p:blipFill>
        <p:spPr>
          <a:xfrm>
            <a:off x="512762" y="1236132"/>
            <a:ext cx="5252607" cy="4038600"/>
          </a:xfrm>
          <a:prstGeom prst="rect">
            <a:avLst/>
          </a:prstGeom>
        </p:spPr>
      </p:pic>
      <p:pic>
        <p:nvPicPr>
          <p:cNvPr id="10" name="Picture 9">
            <a:extLst>
              <a:ext uri="{FF2B5EF4-FFF2-40B4-BE49-F238E27FC236}">
                <a16:creationId xmlns:a16="http://schemas.microsoft.com/office/drawing/2014/main" id="{124F0E27-3225-2FAE-5CC2-FB96869BA5B9}"/>
              </a:ext>
            </a:extLst>
          </p:cNvPr>
          <p:cNvPicPr>
            <a:picLocks noChangeAspect="1"/>
          </p:cNvPicPr>
          <p:nvPr/>
        </p:nvPicPr>
        <p:blipFill>
          <a:blip r:embed="rId3"/>
          <a:stretch>
            <a:fillRect/>
          </a:stretch>
        </p:blipFill>
        <p:spPr>
          <a:xfrm>
            <a:off x="6516016" y="1236132"/>
            <a:ext cx="5252606" cy="4038600"/>
          </a:xfrm>
          <a:prstGeom prst="rect">
            <a:avLst/>
          </a:prstGeom>
        </p:spPr>
      </p:pic>
    </p:spTree>
    <p:extLst>
      <p:ext uri="{BB962C8B-B14F-4D97-AF65-F5344CB8AC3E}">
        <p14:creationId xmlns:p14="http://schemas.microsoft.com/office/powerpoint/2010/main" val="325004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90BDEF4-AE23-B007-0368-70173B639ED1}"/>
              </a:ext>
            </a:extLst>
          </p:cNvPr>
          <p:cNvSpPr>
            <a:spLocks noGrp="1"/>
          </p:cNvSpPr>
          <p:nvPr>
            <p:ph type="body" sz="half" idx="2"/>
          </p:nvPr>
        </p:nvSpPr>
        <p:spPr/>
        <p:txBody>
          <a:bodyPr/>
          <a:lstStyle/>
          <a:p>
            <a:endParaRPr lang="en-IN"/>
          </a:p>
        </p:txBody>
      </p:sp>
      <p:pic>
        <p:nvPicPr>
          <p:cNvPr id="9" name="Picture 8">
            <a:extLst>
              <a:ext uri="{FF2B5EF4-FFF2-40B4-BE49-F238E27FC236}">
                <a16:creationId xmlns:a16="http://schemas.microsoft.com/office/drawing/2014/main" id="{23C94AE6-EF15-C759-A25C-7F8D183A7C29}"/>
              </a:ext>
            </a:extLst>
          </p:cNvPr>
          <p:cNvPicPr>
            <a:picLocks noChangeAspect="1"/>
          </p:cNvPicPr>
          <p:nvPr/>
        </p:nvPicPr>
        <p:blipFill>
          <a:blip r:embed="rId2"/>
          <a:stretch>
            <a:fillRect/>
          </a:stretch>
        </p:blipFill>
        <p:spPr>
          <a:xfrm>
            <a:off x="1177871" y="929899"/>
            <a:ext cx="9763932" cy="4835470"/>
          </a:xfrm>
          <a:prstGeom prst="rect">
            <a:avLst/>
          </a:prstGeom>
        </p:spPr>
      </p:pic>
    </p:spTree>
    <p:extLst>
      <p:ext uri="{BB962C8B-B14F-4D97-AF65-F5344CB8AC3E}">
        <p14:creationId xmlns:p14="http://schemas.microsoft.com/office/powerpoint/2010/main" val="33722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90BDEF4-AE23-B007-0368-70173B639ED1}"/>
              </a:ext>
            </a:extLst>
          </p:cNvPr>
          <p:cNvSpPr>
            <a:spLocks noGrp="1"/>
          </p:cNvSpPr>
          <p:nvPr>
            <p:ph type="body" sz="half" idx="2"/>
          </p:nvPr>
        </p:nvSpPr>
        <p:spPr>
          <a:xfrm>
            <a:off x="573437" y="557940"/>
            <a:ext cx="10169175" cy="929898"/>
          </a:xfrm>
        </p:spPr>
        <p:txBody>
          <a:bodyPr/>
          <a:lstStyle/>
          <a:p>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Encoding Categorical Column</a:t>
            </a:r>
            <a:endParaRPr lang="en-IN"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9A314E-F153-11C0-E3FC-AB66E6CC720B}"/>
              </a:ext>
            </a:extLst>
          </p:cNvPr>
          <p:cNvPicPr>
            <a:picLocks noChangeAspect="1"/>
          </p:cNvPicPr>
          <p:nvPr/>
        </p:nvPicPr>
        <p:blipFill>
          <a:blip r:embed="rId2"/>
          <a:stretch>
            <a:fillRect/>
          </a:stretch>
        </p:blipFill>
        <p:spPr>
          <a:xfrm>
            <a:off x="1239864" y="1828799"/>
            <a:ext cx="9903417" cy="4029560"/>
          </a:xfrm>
          <a:prstGeom prst="rect">
            <a:avLst/>
          </a:prstGeom>
        </p:spPr>
      </p:pic>
    </p:spTree>
    <p:extLst>
      <p:ext uri="{BB962C8B-B14F-4D97-AF65-F5344CB8AC3E}">
        <p14:creationId xmlns:p14="http://schemas.microsoft.com/office/powerpoint/2010/main" val="349125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2F2E35-9BA1-4606-9A40-9847F6F02371}"/>
              </a:ext>
            </a:extLst>
          </p:cNvPr>
          <p:cNvSpPr>
            <a:spLocks noGrp="1"/>
          </p:cNvSpPr>
          <p:nvPr>
            <p:ph type="title"/>
          </p:nvPr>
        </p:nvSpPr>
        <p:spPr>
          <a:xfrm>
            <a:off x="4830543" y="272394"/>
            <a:ext cx="4080982" cy="606972"/>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Checking for skewness</a:t>
            </a:r>
          </a:p>
        </p:txBody>
      </p:sp>
      <p:sp>
        <p:nvSpPr>
          <p:cNvPr id="8" name="Text Placeholder 7">
            <a:extLst>
              <a:ext uri="{FF2B5EF4-FFF2-40B4-BE49-F238E27FC236}">
                <a16:creationId xmlns:a16="http://schemas.microsoft.com/office/drawing/2014/main" id="{094EC3FE-9B55-45C6-999F-E03725A38DCB}"/>
              </a:ext>
            </a:extLst>
          </p:cNvPr>
          <p:cNvSpPr>
            <a:spLocks noGrp="1"/>
          </p:cNvSpPr>
          <p:nvPr>
            <p:ph type="body" sz="half" idx="2"/>
          </p:nvPr>
        </p:nvSpPr>
        <p:spPr>
          <a:xfrm>
            <a:off x="812547" y="1036504"/>
            <a:ext cx="9369839" cy="772243"/>
          </a:xfrm>
        </p:spPr>
        <p:txBody>
          <a:bodyPr>
            <a:normAutofit/>
          </a:bodyPr>
          <a:lstStyle/>
          <a:p>
            <a:r>
              <a:rPr lang="en-IN" sz="32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Skewness in the dataset:</a:t>
            </a:r>
            <a:endParaRPr lang="en-IN" sz="3200" dirty="0">
              <a:solidFill>
                <a:srgbClr val="000000"/>
              </a:solidFill>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D98C993F-E82E-13F2-144E-BE4E114008A7}"/>
              </a:ext>
            </a:extLst>
          </p:cNvPr>
          <p:cNvPicPr>
            <a:picLocks noGrp="1" noChangeAspect="1"/>
          </p:cNvPicPr>
          <p:nvPr>
            <p:ph idx="1"/>
          </p:nvPr>
        </p:nvPicPr>
        <p:blipFill>
          <a:blip r:embed="rId2"/>
          <a:stretch>
            <a:fillRect/>
          </a:stretch>
        </p:blipFill>
        <p:spPr>
          <a:xfrm>
            <a:off x="684213" y="1876438"/>
            <a:ext cx="10629550" cy="3454979"/>
          </a:xfrm>
          <a:prstGeom prst="rect">
            <a:avLst/>
          </a:prstGeom>
        </p:spPr>
      </p:pic>
    </p:spTree>
    <p:extLst>
      <p:ext uri="{BB962C8B-B14F-4D97-AF65-F5344CB8AC3E}">
        <p14:creationId xmlns:p14="http://schemas.microsoft.com/office/powerpoint/2010/main" val="34021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728420" y="315310"/>
            <a:ext cx="10717345" cy="693683"/>
          </a:xfrm>
        </p:spPr>
        <p:txBody>
          <a:bodyPr>
            <a:noAutofit/>
          </a:bodyPr>
          <a:lstStyle/>
          <a:p>
            <a:r>
              <a:rPr lang="en-IN" sz="2800" dirty="0">
                <a:solidFill>
                  <a:schemeClr val="bg1"/>
                </a:solidFill>
                <a:latin typeface="Times New Roman" panose="02020603050405020304" pitchFamily="18" charset="0"/>
                <a:cs typeface="Times New Roman" panose="02020603050405020304" pitchFamily="18" charset="0"/>
              </a:rPr>
              <a:t>Checking for outliers</a:t>
            </a:r>
          </a:p>
        </p:txBody>
      </p:sp>
      <p:pic>
        <p:nvPicPr>
          <p:cNvPr id="7" name="Content Placeholder 6">
            <a:extLst>
              <a:ext uri="{FF2B5EF4-FFF2-40B4-BE49-F238E27FC236}">
                <a16:creationId xmlns:a16="http://schemas.microsoft.com/office/drawing/2014/main" id="{91EF8D9F-05CD-2DEC-2445-BBDC788F4F12}"/>
              </a:ext>
            </a:extLst>
          </p:cNvPr>
          <p:cNvPicPr>
            <a:picLocks noGrp="1" noChangeAspect="1"/>
          </p:cNvPicPr>
          <p:nvPr>
            <p:ph idx="1"/>
          </p:nvPr>
        </p:nvPicPr>
        <p:blipFill>
          <a:blip r:embed="rId2"/>
          <a:stretch>
            <a:fillRect/>
          </a:stretch>
        </p:blipFill>
        <p:spPr>
          <a:xfrm>
            <a:off x="852407" y="1518834"/>
            <a:ext cx="10593358" cy="4282042"/>
          </a:xfrm>
          <a:prstGeom prst="rect">
            <a:avLst/>
          </a:prstGeom>
        </p:spPr>
      </p:pic>
    </p:spTree>
    <p:extLst>
      <p:ext uri="{BB962C8B-B14F-4D97-AF65-F5344CB8AC3E}">
        <p14:creationId xmlns:p14="http://schemas.microsoft.com/office/powerpoint/2010/main" val="2388528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356461" y="315310"/>
            <a:ext cx="12026685" cy="1043860"/>
          </a:xfrm>
        </p:spPr>
        <p:txBody>
          <a:bodyPr>
            <a:no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0E730E-058F-4125-960C-B85F0FAB40F4}"/>
              </a:ext>
            </a:extLst>
          </p:cNvPr>
          <p:cNvPicPr>
            <a:picLocks noChangeAspect="1"/>
          </p:cNvPicPr>
          <p:nvPr/>
        </p:nvPicPr>
        <p:blipFill>
          <a:blip r:embed="rId2"/>
          <a:stretch>
            <a:fillRect/>
          </a:stretch>
        </p:blipFill>
        <p:spPr>
          <a:xfrm>
            <a:off x="216976" y="1087055"/>
            <a:ext cx="8291593" cy="4941786"/>
          </a:xfrm>
          <a:prstGeom prst="rect">
            <a:avLst/>
          </a:prstGeom>
        </p:spPr>
      </p:pic>
    </p:spTree>
    <p:extLst>
      <p:ext uri="{BB962C8B-B14F-4D97-AF65-F5344CB8AC3E}">
        <p14:creationId xmlns:p14="http://schemas.microsoft.com/office/powerpoint/2010/main" val="367162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2270-8FAF-48E0-A243-DEA559355158}"/>
              </a:ext>
            </a:extLst>
          </p:cNvPr>
          <p:cNvSpPr>
            <a:spLocks noGrp="1"/>
          </p:cNvSpPr>
          <p:nvPr>
            <p:ph type="title"/>
          </p:nvPr>
        </p:nvSpPr>
        <p:spPr>
          <a:xfrm rot="10800000" flipV="1">
            <a:off x="882315" y="1796716"/>
            <a:ext cx="8694820" cy="192505"/>
          </a:xfrm>
        </p:spPr>
        <p:txBody>
          <a:bodyPr>
            <a:noAutofit/>
          </a:bodyPr>
          <a:lstStyle/>
          <a:p>
            <a:endParaRPr lang="en-IN" dirty="0"/>
          </a:p>
        </p:txBody>
      </p:sp>
      <p:graphicFrame>
        <p:nvGraphicFramePr>
          <p:cNvPr id="7" name="Table 7">
            <a:extLst>
              <a:ext uri="{FF2B5EF4-FFF2-40B4-BE49-F238E27FC236}">
                <a16:creationId xmlns:a16="http://schemas.microsoft.com/office/drawing/2014/main" id="{C32AA644-D04C-4B18-B88A-40CCAB8A2451}"/>
              </a:ext>
            </a:extLst>
          </p:cNvPr>
          <p:cNvGraphicFramePr>
            <a:graphicFrameLocks noGrp="1"/>
          </p:cNvGraphicFramePr>
          <p:nvPr>
            <p:ph idx="1"/>
            <p:extLst>
              <p:ext uri="{D42A27DB-BD31-4B8C-83A1-F6EECF244321}">
                <p14:modId xmlns:p14="http://schemas.microsoft.com/office/powerpoint/2010/main" val="2838180798"/>
              </p:ext>
            </p:extLst>
          </p:nvPr>
        </p:nvGraphicFramePr>
        <p:xfrm>
          <a:off x="684212" y="1238984"/>
          <a:ext cx="10823575" cy="4119080"/>
        </p:xfrm>
        <a:graphic>
          <a:graphicData uri="http://schemas.openxmlformats.org/drawingml/2006/table">
            <a:tbl>
              <a:tblPr firstRow="1" bandRow="1">
                <a:tableStyleId>{5C22544A-7EE6-4342-B048-85BDC9FD1C3A}</a:tableStyleId>
              </a:tblPr>
              <a:tblGrid>
                <a:gridCol w="10823575">
                  <a:extLst>
                    <a:ext uri="{9D8B030D-6E8A-4147-A177-3AD203B41FA5}">
                      <a16:colId xmlns:a16="http://schemas.microsoft.com/office/drawing/2014/main" val="1561821834"/>
                    </a:ext>
                  </a:extLst>
                </a:gridCol>
              </a:tblGrid>
              <a:tr h="958784">
                <a:tc>
                  <a:txBody>
                    <a:bodyPr/>
                    <a:lstStyle/>
                    <a:p>
                      <a:r>
                        <a:rPr lang="en-IN" dirty="0"/>
                        <a:t>Table of contents</a:t>
                      </a:r>
                    </a:p>
                  </a:txBody>
                  <a:tcPr/>
                </a:tc>
                <a:extLst>
                  <a:ext uri="{0D108BD9-81ED-4DB2-BD59-A6C34878D82A}">
                    <a16:rowId xmlns:a16="http://schemas.microsoft.com/office/drawing/2014/main" val="3656754213"/>
                  </a:ext>
                </a:extLst>
              </a:tr>
              <a:tr h="790074">
                <a:tc>
                  <a:txBody>
                    <a:bodyPr/>
                    <a:lstStyle/>
                    <a:p>
                      <a:pPr>
                        <a:lnSpc>
                          <a:spcPct val="150000"/>
                        </a:lnSpc>
                      </a:pPr>
                      <a:r>
                        <a:rPr lang="en-IN" dirty="0"/>
                        <a:t>1. Introduction</a:t>
                      </a:r>
                    </a:p>
                  </a:txBody>
                  <a:tcPr/>
                </a:tc>
                <a:extLst>
                  <a:ext uri="{0D108BD9-81ED-4DB2-BD59-A6C34878D82A}">
                    <a16:rowId xmlns:a16="http://schemas.microsoft.com/office/drawing/2014/main" val="448825109"/>
                  </a:ext>
                </a:extLst>
              </a:tr>
              <a:tr h="790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 Data Visualization</a:t>
                      </a:r>
                    </a:p>
                  </a:txBody>
                  <a:tcPr/>
                </a:tc>
                <a:extLst>
                  <a:ext uri="{0D108BD9-81ED-4DB2-BD59-A6C34878D82A}">
                    <a16:rowId xmlns:a16="http://schemas.microsoft.com/office/drawing/2014/main" val="3339901924"/>
                  </a:ext>
                </a:extLst>
              </a:tr>
              <a:tr h="790074">
                <a:tc>
                  <a:txBody>
                    <a:bodyPr/>
                    <a:lstStyle/>
                    <a:p>
                      <a:r>
                        <a:rPr lang="en-IN" dirty="0"/>
                        <a:t>3. Interpretation of Results</a:t>
                      </a:r>
                    </a:p>
                  </a:txBody>
                  <a:tcPr/>
                </a:tc>
                <a:extLst>
                  <a:ext uri="{0D108BD9-81ED-4DB2-BD59-A6C34878D82A}">
                    <a16:rowId xmlns:a16="http://schemas.microsoft.com/office/drawing/2014/main" val="917938396"/>
                  </a:ext>
                </a:extLst>
              </a:tr>
              <a:tr h="790074">
                <a:tc>
                  <a:txBody>
                    <a:bodyPr/>
                    <a:lstStyle/>
                    <a:p>
                      <a:r>
                        <a:rPr lang="en-IN" dirty="0"/>
                        <a:t>4. Conclusion</a:t>
                      </a:r>
                    </a:p>
                  </a:txBody>
                  <a:tcPr/>
                </a:tc>
                <a:extLst>
                  <a:ext uri="{0D108BD9-81ED-4DB2-BD59-A6C34878D82A}">
                    <a16:rowId xmlns:a16="http://schemas.microsoft.com/office/drawing/2014/main" val="2407456951"/>
                  </a:ext>
                </a:extLst>
              </a:tr>
            </a:tbl>
          </a:graphicData>
        </a:graphic>
      </p:graphicFrame>
    </p:spTree>
    <p:extLst>
      <p:ext uri="{BB962C8B-B14F-4D97-AF65-F5344CB8AC3E}">
        <p14:creationId xmlns:p14="http://schemas.microsoft.com/office/powerpoint/2010/main" val="1756469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9454769" cy="4031564"/>
          </a:xfrm>
        </p:spPr>
        <p:txBody>
          <a:bodyPr>
            <a:noAutofit/>
          </a:bodyPr>
          <a:lstStyle/>
          <a:p>
            <a:pPr algn="ct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Statistical Summary </a:t>
            </a:r>
            <a:b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&amp; </a:t>
            </a:r>
            <a:b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Correlation Table</a:t>
            </a:r>
            <a:br>
              <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70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9454769" cy="4031564"/>
          </a:xfrm>
        </p:spPr>
        <p:txBody>
          <a:bodyPr>
            <a:noAutofit/>
          </a:bodyPr>
          <a:lstStyle/>
          <a:p>
            <a:pPr algn="ct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BB3418-A668-228E-A3A4-67821D33925F}"/>
              </a:ext>
            </a:extLst>
          </p:cNvPr>
          <p:cNvPicPr>
            <a:picLocks noChangeAspect="1"/>
          </p:cNvPicPr>
          <p:nvPr/>
        </p:nvPicPr>
        <p:blipFill>
          <a:blip r:embed="rId2"/>
          <a:stretch>
            <a:fillRect/>
          </a:stretch>
        </p:blipFill>
        <p:spPr>
          <a:xfrm>
            <a:off x="1513668" y="697424"/>
            <a:ext cx="9164664" cy="5315918"/>
          </a:xfrm>
          <a:prstGeom prst="rect">
            <a:avLst/>
          </a:prstGeom>
        </p:spPr>
      </p:pic>
    </p:spTree>
    <p:extLst>
      <p:ext uri="{BB962C8B-B14F-4D97-AF65-F5344CB8AC3E}">
        <p14:creationId xmlns:p14="http://schemas.microsoft.com/office/powerpoint/2010/main" val="288717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7"/>
            <a:ext cx="8749863" cy="1040391"/>
          </a:xfrm>
        </p:spPr>
        <p:txBody>
          <a:bodyPr>
            <a:noAutofit/>
          </a:bodyPr>
          <a:lstStyle/>
          <a:p>
            <a:pPr algn="ctr"/>
            <a:r>
              <a:rPr lang="en-US" sz="2800" b="1" dirty="0">
                <a:ln/>
                <a:solidFill>
                  <a:schemeClr val="bg1"/>
                </a:solidFill>
                <a:effectLst/>
                <a:latin typeface="Times New Roman" panose="02020603050405020304" pitchFamily="18" charset="0"/>
                <a:cs typeface="Times New Roman" panose="02020603050405020304" pitchFamily="18" charset="0"/>
              </a:rPr>
              <a:t>Correlation Table vs label column</a:t>
            </a:r>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2511C1-772C-E6EA-E767-EA3087149707}"/>
              </a:ext>
            </a:extLst>
          </p:cNvPr>
          <p:cNvPicPr>
            <a:picLocks noChangeAspect="1"/>
          </p:cNvPicPr>
          <p:nvPr/>
        </p:nvPicPr>
        <p:blipFill>
          <a:blip r:embed="rId2"/>
          <a:stretch>
            <a:fillRect/>
          </a:stretch>
        </p:blipFill>
        <p:spPr>
          <a:xfrm>
            <a:off x="1565330" y="1629092"/>
            <a:ext cx="9422968" cy="3599815"/>
          </a:xfrm>
          <a:prstGeom prst="rect">
            <a:avLst/>
          </a:prstGeom>
        </p:spPr>
      </p:pic>
    </p:spTree>
    <p:extLst>
      <p:ext uri="{BB962C8B-B14F-4D97-AF65-F5344CB8AC3E}">
        <p14:creationId xmlns:p14="http://schemas.microsoft.com/office/powerpoint/2010/main" val="256835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8749863" cy="1102384"/>
          </a:xfrm>
        </p:spPr>
        <p:txBody>
          <a:bodyPr>
            <a:noAutofit/>
          </a:bodyPr>
          <a:lstStyle/>
          <a:p>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Model/s Development and Evaluation: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58628-E845-FFF9-F9AC-49D0993E419E}"/>
              </a:ext>
            </a:extLst>
          </p:cNvPr>
          <p:cNvSpPr txBox="1"/>
          <p:nvPr/>
        </p:nvSpPr>
        <p:spPr>
          <a:xfrm>
            <a:off x="774915" y="1441342"/>
            <a:ext cx="10554346" cy="3914341"/>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Below are the algorithms which we used for the training and testing:</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Logistic Regression.</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Ridge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Lasso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Decision Tree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Random Forest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K Neighbors.</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Gradient Boosting Regressor.</a:t>
            </a:r>
          </a:p>
          <a:p>
            <a:pPr lvl="0" algn="just" fontAlgn="base">
              <a:lnSpc>
                <a:spcPct val="106000"/>
              </a:lnSpc>
              <a:spcAft>
                <a:spcPts val="5"/>
              </a:spcAft>
              <a:buClr>
                <a:srgbClr val="000000"/>
              </a:buClr>
              <a:buSzPts val="1800"/>
            </a:pP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7181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Logistic Regression:</a:t>
            </a:r>
          </a:p>
        </p:txBody>
      </p:sp>
      <p:pic>
        <p:nvPicPr>
          <p:cNvPr id="4" name="Picture 3">
            <a:extLst>
              <a:ext uri="{FF2B5EF4-FFF2-40B4-BE49-F238E27FC236}">
                <a16:creationId xmlns:a16="http://schemas.microsoft.com/office/drawing/2014/main" id="{8460F200-2F1C-861E-F5C5-9A7DAE2DADFB}"/>
              </a:ext>
            </a:extLst>
          </p:cNvPr>
          <p:cNvPicPr>
            <a:picLocks noChangeAspect="1"/>
          </p:cNvPicPr>
          <p:nvPr/>
        </p:nvPicPr>
        <p:blipFill>
          <a:blip r:embed="rId2"/>
          <a:stretch>
            <a:fillRect/>
          </a:stretch>
        </p:blipFill>
        <p:spPr>
          <a:xfrm>
            <a:off x="1031185" y="1415189"/>
            <a:ext cx="9368178" cy="2521380"/>
          </a:xfrm>
          <a:prstGeom prst="rect">
            <a:avLst/>
          </a:prstGeom>
        </p:spPr>
      </p:pic>
    </p:spTree>
    <p:extLst>
      <p:ext uri="{BB962C8B-B14F-4D97-AF65-F5344CB8AC3E}">
        <p14:creationId xmlns:p14="http://schemas.microsoft.com/office/powerpoint/2010/main" val="171200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 Ridge Classifier:</a:t>
            </a:r>
          </a:p>
        </p:txBody>
      </p:sp>
      <p:pic>
        <p:nvPicPr>
          <p:cNvPr id="5" name="Picture 4">
            <a:extLst>
              <a:ext uri="{FF2B5EF4-FFF2-40B4-BE49-F238E27FC236}">
                <a16:creationId xmlns:a16="http://schemas.microsoft.com/office/drawing/2014/main" id="{FF2C22F2-52B6-048D-C9BE-9DCB1B499DC3}"/>
              </a:ext>
            </a:extLst>
          </p:cNvPr>
          <p:cNvPicPr>
            <a:picLocks noChangeAspect="1"/>
          </p:cNvPicPr>
          <p:nvPr/>
        </p:nvPicPr>
        <p:blipFill>
          <a:blip r:embed="rId2"/>
          <a:stretch>
            <a:fillRect/>
          </a:stretch>
        </p:blipFill>
        <p:spPr>
          <a:xfrm>
            <a:off x="1255363" y="1782305"/>
            <a:ext cx="9438468" cy="2399170"/>
          </a:xfrm>
          <a:prstGeom prst="rect">
            <a:avLst/>
          </a:prstGeom>
        </p:spPr>
      </p:pic>
    </p:spTree>
    <p:extLst>
      <p:ext uri="{BB962C8B-B14F-4D97-AF65-F5344CB8AC3E}">
        <p14:creationId xmlns:p14="http://schemas.microsoft.com/office/powerpoint/2010/main" val="388426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en-US" sz="3200" dirty="0">
                <a:ln/>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800" dirty="0">
                <a:solidFill>
                  <a:schemeClr val="bg2">
                    <a:lumMod val="75000"/>
                  </a:schemeClr>
                </a:solidFill>
                <a:effectLst/>
                <a:latin typeface="Times New Roman" panose="02020603050405020304" pitchFamily="18" charset="0"/>
                <a:ea typeface="Calibri" panose="020F0502020204030204" pitchFamily="34" charset="0"/>
              </a:rPr>
              <a:t>Lasso Classifier</a:t>
            </a:r>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35FE9B73-58C7-6D64-7849-A759A66F0541}"/>
              </a:ext>
            </a:extLst>
          </p:cNvPr>
          <p:cNvPicPr>
            <a:picLocks noChangeAspect="1"/>
          </p:cNvPicPr>
          <p:nvPr/>
        </p:nvPicPr>
        <p:blipFill>
          <a:blip r:embed="rId2"/>
          <a:stretch>
            <a:fillRect/>
          </a:stretch>
        </p:blipFill>
        <p:spPr>
          <a:xfrm>
            <a:off x="1704814" y="1859797"/>
            <a:ext cx="8601559" cy="2312153"/>
          </a:xfrm>
          <a:prstGeom prst="rect">
            <a:avLst/>
          </a:prstGeom>
        </p:spPr>
      </p:pic>
    </p:spTree>
    <p:extLst>
      <p:ext uri="{BB962C8B-B14F-4D97-AF65-F5344CB8AC3E}">
        <p14:creationId xmlns:p14="http://schemas.microsoft.com/office/powerpoint/2010/main" val="281618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 Decision tree Classifier:</a:t>
            </a:r>
          </a:p>
        </p:txBody>
      </p:sp>
      <p:pic>
        <p:nvPicPr>
          <p:cNvPr id="5" name="Picture 4">
            <a:extLst>
              <a:ext uri="{FF2B5EF4-FFF2-40B4-BE49-F238E27FC236}">
                <a16:creationId xmlns:a16="http://schemas.microsoft.com/office/drawing/2014/main" id="{C5BEF992-A4F5-1A6C-9BC6-72642AE8A345}"/>
              </a:ext>
            </a:extLst>
          </p:cNvPr>
          <p:cNvPicPr>
            <a:picLocks noChangeAspect="1"/>
          </p:cNvPicPr>
          <p:nvPr/>
        </p:nvPicPr>
        <p:blipFill>
          <a:blip r:embed="rId2"/>
          <a:stretch>
            <a:fillRect/>
          </a:stretch>
        </p:blipFill>
        <p:spPr>
          <a:xfrm>
            <a:off x="1472339" y="1859797"/>
            <a:ext cx="8710047" cy="2316915"/>
          </a:xfrm>
          <a:prstGeom prst="rect">
            <a:avLst/>
          </a:prstGeom>
        </p:spPr>
      </p:pic>
    </p:spTree>
    <p:extLst>
      <p:ext uri="{BB962C8B-B14F-4D97-AF65-F5344CB8AC3E}">
        <p14:creationId xmlns:p14="http://schemas.microsoft.com/office/powerpoint/2010/main" val="57393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 Random forest regressor:</a:t>
            </a:r>
          </a:p>
        </p:txBody>
      </p:sp>
      <p:pic>
        <p:nvPicPr>
          <p:cNvPr id="4" name="Picture 3">
            <a:extLst>
              <a:ext uri="{FF2B5EF4-FFF2-40B4-BE49-F238E27FC236}">
                <a16:creationId xmlns:a16="http://schemas.microsoft.com/office/drawing/2014/main" id="{078E59E1-7456-E53C-8A40-AD6B285039B4}"/>
              </a:ext>
            </a:extLst>
          </p:cNvPr>
          <p:cNvPicPr>
            <a:picLocks noChangeAspect="1"/>
          </p:cNvPicPr>
          <p:nvPr/>
        </p:nvPicPr>
        <p:blipFill>
          <a:blip r:embed="rId2"/>
          <a:stretch>
            <a:fillRect/>
          </a:stretch>
        </p:blipFill>
        <p:spPr>
          <a:xfrm>
            <a:off x="1503336" y="1673818"/>
            <a:ext cx="8818535" cy="2493370"/>
          </a:xfrm>
          <a:prstGeom prst="rect">
            <a:avLst/>
          </a:prstGeom>
        </p:spPr>
      </p:pic>
    </p:spTree>
    <p:extLst>
      <p:ext uri="{BB962C8B-B14F-4D97-AF65-F5344CB8AC3E}">
        <p14:creationId xmlns:p14="http://schemas.microsoft.com/office/powerpoint/2010/main" val="1566183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 K neighbors:</a:t>
            </a:r>
          </a:p>
        </p:txBody>
      </p:sp>
      <p:pic>
        <p:nvPicPr>
          <p:cNvPr id="4" name="Picture 3">
            <a:extLst>
              <a:ext uri="{FF2B5EF4-FFF2-40B4-BE49-F238E27FC236}">
                <a16:creationId xmlns:a16="http://schemas.microsoft.com/office/drawing/2014/main" id="{5E773596-6B24-D89C-E39E-B90ACB6AA8D0}"/>
              </a:ext>
            </a:extLst>
          </p:cNvPr>
          <p:cNvPicPr>
            <a:picLocks noChangeAspect="1"/>
          </p:cNvPicPr>
          <p:nvPr/>
        </p:nvPicPr>
        <p:blipFill>
          <a:blip r:embed="rId2"/>
          <a:stretch>
            <a:fillRect/>
          </a:stretch>
        </p:blipFill>
        <p:spPr>
          <a:xfrm>
            <a:off x="1828800" y="1503336"/>
            <a:ext cx="8415580" cy="2663851"/>
          </a:xfrm>
          <a:prstGeom prst="rect">
            <a:avLst/>
          </a:prstGeom>
        </p:spPr>
      </p:pic>
    </p:spTree>
    <p:extLst>
      <p:ext uri="{BB962C8B-B14F-4D97-AF65-F5344CB8AC3E}">
        <p14:creationId xmlns:p14="http://schemas.microsoft.com/office/powerpoint/2010/main" val="357521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40EE-58C8-41F7-92AD-40BB61416674}"/>
              </a:ext>
            </a:extLst>
          </p:cNvPr>
          <p:cNvSpPr>
            <a:spLocks noGrp="1"/>
          </p:cNvSpPr>
          <p:nvPr>
            <p:ph type="title"/>
          </p:nvPr>
        </p:nvSpPr>
        <p:spPr>
          <a:xfrm>
            <a:off x="908801" y="2048932"/>
            <a:ext cx="10866104" cy="1507067"/>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8279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7. Gradient boosting regressor:</a:t>
            </a:r>
          </a:p>
        </p:txBody>
      </p:sp>
      <p:pic>
        <p:nvPicPr>
          <p:cNvPr id="4" name="Picture 3">
            <a:extLst>
              <a:ext uri="{FF2B5EF4-FFF2-40B4-BE49-F238E27FC236}">
                <a16:creationId xmlns:a16="http://schemas.microsoft.com/office/drawing/2014/main" id="{AF8D870A-E2AB-F4EC-6EEC-C52E343F8575}"/>
              </a:ext>
            </a:extLst>
          </p:cNvPr>
          <p:cNvPicPr>
            <a:picLocks noChangeAspect="1"/>
          </p:cNvPicPr>
          <p:nvPr/>
        </p:nvPicPr>
        <p:blipFill>
          <a:blip r:embed="rId2"/>
          <a:stretch>
            <a:fillRect/>
          </a:stretch>
        </p:blipFill>
        <p:spPr>
          <a:xfrm>
            <a:off x="1735810" y="1627322"/>
            <a:ext cx="8570563" cy="2491923"/>
          </a:xfrm>
          <a:prstGeom prst="rect">
            <a:avLst/>
          </a:prstGeom>
        </p:spPr>
      </p:pic>
    </p:spTree>
    <p:extLst>
      <p:ext uri="{BB962C8B-B14F-4D97-AF65-F5344CB8AC3E}">
        <p14:creationId xmlns:p14="http://schemas.microsoft.com/office/powerpoint/2010/main" val="297658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8. Ada boost regressor:</a:t>
            </a:r>
          </a:p>
        </p:txBody>
      </p:sp>
      <p:pic>
        <p:nvPicPr>
          <p:cNvPr id="5" name="Picture 4">
            <a:extLst>
              <a:ext uri="{FF2B5EF4-FFF2-40B4-BE49-F238E27FC236}">
                <a16:creationId xmlns:a16="http://schemas.microsoft.com/office/drawing/2014/main" id="{8E862407-F6F1-5213-C2C1-62DA0068D4AE}"/>
              </a:ext>
            </a:extLst>
          </p:cNvPr>
          <p:cNvPicPr>
            <a:picLocks noChangeAspect="1"/>
          </p:cNvPicPr>
          <p:nvPr/>
        </p:nvPicPr>
        <p:blipFill>
          <a:blip r:embed="rId2"/>
          <a:stretch>
            <a:fillRect/>
          </a:stretch>
        </p:blipFill>
        <p:spPr>
          <a:xfrm>
            <a:off x="1410345" y="1906293"/>
            <a:ext cx="9500461" cy="2634710"/>
          </a:xfrm>
          <a:prstGeom prst="rect">
            <a:avLst/>
          </a:prstGeom>
        </p:spPr>
      </p:pic>
    </p:spTree>
    <p:extLst>
      <p:ext uri="{BB962C8B-B14F-4D97-AF65-F5344CB8AC3E}">
        <p14:creationId xmlns:p14="http://schemas.microsoft.com/office/powerpoint/2010/main" val="3754808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9. Extra trees regressor:</a:t>
            </a:r>
          </a:p>
        </p:txBody>
      </p:sp>
      <p:pic>
        <p:nvPicPr>
          <p:cNvPr id="4" name="Picture 3">
            <a:extLst>
              <a:ext uri="{FF2B5EF4-FFF2-40B4-BE49-F238E27FC236}">
                <a16:creationId xmlns:a16="http://schemas.microsoft.com/office/drawing/2014/main" id="{67CE870E-C54A-5EBE-1ED3-D896CB007D7A}"/>
              </a:ext>
            </a:extLst>
          </p:cNvPr>
          <p:cNvPicPr>
            <a:picLocks noChangeAspect="1"/>
          </p:cNvPicPr>
          <p:nvPr/>
        </p:nvPicPr>
        <p:blipFill>
          <a:blip r:embed="rId2"/>
          <a:stretch>
            <a:fillRect/>
          </a:stretch>
        </p:blipFill>
        <p:spPr>
          <a:xfrm>
            <a:off x="1565330" y="1565329"/>
            <a:ext cx="9082006" cy="2625671"/>
          </a:xfrm>
          <a:prstGeom prst="rect">
            <a:avLst/>
          </a:prstGeom>
        </p:spPr>
      </p:pic>
    </p:spTree>
    <p:extLst>
      <p:ext uri="{BB962C8B-B14F-4D97-AF65-F5344CB8AC3E}">
        <p14:creationId xmlns:p14="http://schemas.microsoft.com/office/powerpoint/2010/main" val="1719652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C5DD5-8924-4E44-AA15-F6C3B879DEF1}"/>
              </a:ext>
            </a:extLst>
          </p:cNvPr>
          <p:cNvSpPr>
            <a:spLocks noGrp="1"/>
          </p:cNvSpPr>
          <p:nvPr>
            <p:ph type="title"/>
          </p:nvPr>
        </p:nvSpPr>
        <p:spPr>
          <a:xfrm>
            <a:off x="426720" y="480446"/>
            <a:ext cx="11271294" cy="781615"/>
          </a:xfrm>
        </p:spPr>
        <p:txBody>
          <a:bodyPr>
            <a:normAutofit fontScale="90000"/>
          </a:bodyPr>
          <a:lstStyle/>
          <a:p>
            <a:r>
              <a:rPr lang="en-IN" sz="3200" b="1" i="0" dirty="0">
                <a:solidFill>
                  <a:srgbClr val="000000"/>
                </a:solidFill>
                <a:effectLst/>
                <a:latin typeface="Times New Roman" panose="02020603050405020304" pitchFamily="18" charset="0"/>
                <a:cs typeface="Times New Roman" panose="02020603050405020304" pitchFamily="18" charset="0"/>
              </a:rPr>
              <a:t>Conclusion:</a:t>
            </a:r>
            <a:br>
              <a:rPr lang="en-IN" sz="3200" b="1" i="0" dirty="0">
                <a:solidFill>
                  <a:srgbClr val="000000"/>
                </a:solidFill>
                <a:effectLst/>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D55CFF-324F-F3A5-529A-DB83E4F96881}"/>
              </a:ext>
            </a:extLst>
          </p:cNvPr>
          <p:cNvSpPr txBox="1"/>
          <p:nvPr/>
        </p:nvSpPr>
        <p:spPr>
          <a:xfrm>
            <a:off x="426719" y="1499492"/>
            <a:ext cx="11026527" cy="4133952"/>
          </a:xfrm>
          <a:prstGeom prst="rect">
            <a:avLst/>
          </a:prstGeom>
          <a:noFill/>
        </p:spPr>
        <p:txBody>
          <a:bodyPr wrap="square">
            <a:spAutoFit/>
          </a:bodyPr>
          <a:lstStyle/>
          <a:p>
            <a:r>
              <a:rPr lang="en-IN" sz="2800" u="none" strike="noStrike" dirty="0">
                <a:solidFill>
                  <a:schemeClr val="bg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Key Metrics for success in solving problem under consideration</a:t>
            </a:r>
            <a:endParaRPr lang="en-IN" sz="2800" u="none" strike="noStrike" dirty="0">
              <a:solidFill>
                <a:schemeClr val="bg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sz="2800" b="1"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pPr marL="463550" marR="83820">
              <a:lnSpc>
                <a:spcPct val="107000"/>
              </a:lnSpc>
              <a:spcAft>
                <a:spcPts val="35"/>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key metrics used are as follows: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83820" lvl="2" indent="-228600" fontAlgn="base">
              <a:lnSpc>
                <a:spcPct val="110000"/>
              </a:lnSpc>
              <a:spcAft>
                <a:spcPts val="45"/>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RMSE Score</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fontAlgn="base">
              <a:lnSpc>
                <a:spcPct val="110000"/>
              </a:lnSpc>
              <a:spcAft>
                <a:spcPts val="45"/>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Confusion Matrix</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fontAlgn="base">
              <a:lnSpc>
                <a:spcPct val="110000"/>
              </a:lnSpc>
              <a:spcAft>
                <a:spcPts val="35"/>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Classification Report</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fontAlgn="base">
              <a:lnSpc>
                <a:spcPct val="110000"/>
              </a:lnSpc>
              <a:spcAft>
                <a:spcPts val="45"/>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R2 Score</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fontAlgn="base">
              <a:lnSpc>
                <a:spcPct val="110000"/>
              </a:lnSpc>
              <a:spcAft>
                <a:spcPts val="45"/>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Precision &amp; Recall</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143000" marR="83820" lvl="2" indent="-228600" fontAlgn="base">
              <a:lnSpc>
                <a:spcPct val="110000"/>
              </a:lnSpc>
              <a:spcAft>
                <a:spcPts val="370"/>
              </a:spcAft>
              <a:buClr>
                <a:srgbClr val="000000"/>
              </a:buClr>
              <a:buSzPts val="1500"/>
              <a:buFont typeface="+mj-lt"/>
              <a:buAutoNum type="alphaLcPeriod"/>
            </a:pPr>
            <a:r>
              <a:rPr lang="en-IN" sz="2400" u="none" strike="noStrike" dirty="0">
                <a:solidFill>
                  <a:schemeClr val="bg1"/>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Cross validation score</a:t>
            </a:r>
            <a:endParaRPr lang="en-IN" sz="2400" u="none" strike="noStrike"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21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97425" y="508000"/>
            <a:ext cx="10106238" cy="673370"/>
          </a:xfrm>
        </p:spPr>
        <p:txBody>
          <a:bodyPr>
            <a:noAutofit/>
          </a:bodyPr>
          <a:lstStyle/>
          <a:p>
            <a:pPr lvl="0">
              <a:lnSpc>
                <a:spcPct val="106000"/>
              </a:lnSpc>
              <a:spcAft>
                <a:spcPts val="525"/>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Conclusions of the Study:</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A4FFDFC-E672-162E-F630-745EEF1EF426}"/>
              </a:ext>
            </a:extLst>
          </p:cNvPr>
          <p:cNvPicPr>
            <a:picLocks noChangeAspect="1"/>
          </p:cNvPicPr>
          <p:nvPr/>
        </p:nvPicPr>
        <p:blipFill>
          <a:blip r:embed="rId2"/>
          <a:stretch>
            <a:fillRect/>
          </a:stretch>
        </p:blipFill>
        <p:spPr>
          <a:xfrm>
            <a:off x="1673817" y="1889760"/>
            <a:ext cx="8508569" cy="3689630"/>
          </a:xfrm>
          <a:prstGeom prst="rect">
            <a:avLst/>
          </a:prstGeom>
        </p:spPr>
      </p:pic>
    </p:spTree>
    <p:extLst>
      <p:ext uri="{BB962C8B-B14F-4D97-AF65-F5344CB8AC3E}">
        <p14:creationId xmlns:p14="http://schemas.microsoft.com/office/powerpoint/2010/main" val="301554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334151-5E3C-4BB5-86CC-1B40133F2879}"/>
              </a:ext>
            </a:extLst>
          </p:cNvPr>
          <p:cNvSpPr>
            <a:spLocks noGrp="1"/>
          </p:cNvSpPr>
          <p:nvPr>
            <p:ph type="title"/>
          </p:nvPr>
        </p:nvSpPr>
        <p:spPr>
          <a:xfrm>
            <a:off x="1908698" y="2294548"/>
            <a:ext cx="10576895" cy="1507067"/>
          </a:xfrm>
        </p:spPr>
        <p:txBody>
          <a:bodyPr>
            <a:no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85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26EE-0485-45EC-9C4C-2288310C5582}"/>
              </a:ext>
            </a:extLst>
          </p:cNvPr>
          <p:cNvSpPr txBox="1"/>
          <p:nvPr/>
        </p:nvSpPr>
        <p:spPr>
          <a:xfrm>
            <a:off x="324261" y="890408"/>
            <a:ext cx="11543477" cy="4649158"/>
          </a:xfrm>
          <a:prstGeom prst="rect">
            <a:avLst/>
          </a:prstGeom>
          <a:noFill/>
        </p:spPr>
        <p:txBody>
          <a:bodyPr wrap="square">
            <a:spAutoFit/>
          </a:bodyPr>
          <a:lstStyle/>
          <a:p>
            <a:pPr marL="342900" lvl="0" indent="-342900" algn="just" fontAlgn="base">
              <a:lnSpc>
                <a:spcPct val="106000"/>
              </a:lnSpc>
              <a:spcAft>
                <a:spcPts val="405"/>
              </a:spcAft>
              <a:buClr>
                <a:srgbClr val="000000"/>
              </a:buClr>
              <a:buSzPts val="1800"/>
              <a:buFont typeface="Arial" panose="020B0604020202020204" pitchFamily="34" charset="0"/>
              <a:buChar char="•"/>
            </a:pPr>
            <a:r>
              <a:rPr lang="en-IN" sz="24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Business Problem Framing</a:t>
            </a:r>
            <a:endParaRPr lang="en-IN" sz="2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63550" marR="83820" algn="just">
              <a:lnSpc>
                <a:spcPct val="107000"/>
              </a:lnSpc>
              <a:spcAft>
                <a:spcPts val="1565"/>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63550" marR="83820" algn="just">
              <a:lnSpc>
                <a:spcPct val="107000"/>
              </a:lnSpc>
              <a:spcAft>
                <a:spcPts val="1565"/>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Time of purchase patterns (making sure last-minute purchases are expensive)</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63550" marR="83820" algn="just">
              <a:lnSpc>
                <a:spcPct val="107000"/>
              </a:lnSpc>
              <a:spcAft>
                <a:spcPts val="1565"/>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28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12C987-5109-1644-9B3A-E8FAE1D7845A}"/>
              </a:ext>
            </a:extLst>
          </p:cNvPr>
          <p:cNvSpPr txBox="1"/>
          <p:nvPr/>
        </p:nvSpPr>
        <p:spPr>
          <a:xfrm>
            <a:off x="774915" y="883403"/>
            <a:ext cx="10910807" cy="5337102"/>
          </a:xfrm>
          <a:prstGeom prst="rect">
            <a:avLst/>
          </a:prstGeom>
          <a:noFill/>
        </p:spPr>
        <p:txBody>
          <a:bodyPr wrap="square">
            <a:spAutoFit/>
          </a:bodyPr>
          <a:lstStyle/>
          <a:p>
            <a:pPr marL="447675" indent="-6350" algn="just">
              <a:lnSpc>
                <a:spcPct val="106000"/>
              </a:lnSpc>
              <a:spcAft>
                <a:spcPts val="405"/>
              </a:spcAft>
            </a:pPr>
            <a:r>
              <a:rPr lang="en-US" altLang="zh-CN"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Data Description</a:t>
            </a:r>
          </a:p>
          <a:p>
            <a:pPr marL="463550" marR="83820" algn="just">
              <a:lnSpc>
                <a:spcPct val="107000"/>
              </a:lnSpc>
              <a:spcAft>
                <a:spcPts val="20"/>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this section we have to scrape the data of flights from different websites (yatra.com, skyscanner.com, official websites of airlines, etc). The number of columns for data doesn’t have limit, it’s up to us and our creativity. Generally, these columns are airline name, date of journey, source, destination, route, departure time, arrival time, duration, total stops and the target variable price. we can make changes to it, you can add or you can remove some columns, it completely depends on the website from which we are fetching the data.</a:t>
            </a: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463550" marR="83820" algn="just">
              <a:lnSpc>
                <a:spcPct val="107000"/>
              </a:lnSpc>
              <a:spcAft>
                <a:spcPts val="2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l">
              <a:lnSpc>
                <a:spcPct val="120000"/>
              </a:lnSpc>
              <a:buFont typeface="Arial" panose="020B0604020202020204" pitchFamily="34" charset="0"/>
              <a:buChar char="•"/>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The dataset contains 5805 rows and 9 columns including the target column.</a:t>
            </a:r>
          </a:p>
          <a:p>
            <a:pPr marL="285750" indent="-285750" algn="l">
              <a:lnSpc>
                <a:spcPct val="120000"/>
              </a:lnSpc>
              <a:buFont typeface="Arial" panose="020B0604020202020204" pitchFamily="34" charset="0"/>
              <a:buChar char="•"/>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Let’s have a look at the feature columns and its description.</a:t>
            </a:r>
          </a:p>
          <a:p>
            <a:pPr marL="447675" indent="-6350" algn="just">
              <a:lnSpc>
                <a:spcPct val="106000"/>
              </a:lnSpc>
              <a:spcAft>
                <a:spcPts val="405"/>
              </a:spcAft>
            </a:pPr>
            <a:endParaRPr lang="zh-CN" altLang="en-US" sz="2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447675" indent="-6350" algn="just">
              <a:lnSpc>
                <a:spcPct val="106000"/>
              </a:lnSpc>
              <a:spcAft>
                <a:spcPts val="405"/>
              </a:spcAft>
            </a:pPr>
            <a:r>
              <a:rPr lang="en-IN"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51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B9CB5-D625-46CC-A821-82FBC7539A6D}"/>
              </a:ext>
            </a:extLst>
          </p:cNvPr>
          <p:cNvSpPr txBox="1"/>
          <p:nvPr/>
        </p:nvSpPr>
        <p:spPr>
          <a:xfrm>
            <a:off x="601579" y="697649"/>
            <a:ext cx="6112042" cy="646331"/>
          </a:xfrm>
          <a:prstGeom prst="rect">
            <a:avLst/>
          </a:prstGeom>
          <a:noFill/>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Problem Solving Approaches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6829F4-56AB-4765-9B30-F76CA360AB0C}"/>
              </a:ext>
            </a:extLst>
          </p:cNvPr>
          <p:cNvSpPr txBox="1"/>
          <p:nvPr/>
        </p:nvSpPr>
        <p:spPr>
          <a:xfrm>
            <a:off x="601579" y="1674674"/>
            <a:ext cx="11167088" cy="2246769"/>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We follow the below mentioned approach to get the best predictive model:</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preparation</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cleaning</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analysis</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8709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36D5-F62F-456E-8E32-E8AF3735B2F3}"/>
              </a:ext>
            </a:extLst>
          </p:cNvPr>
          <p:cNvSpPr>
            <a:spLocks noGrp="1"/>
          </p:cNvSpPr>
          <p:nvPr>
            <p:ph type="title"/>
          </p:nvPr>
        </p:nvSpPr>
        <p:spPr>
          <a:xfrm>
            <a:off x="684211" y="208547"/>
            <a:ext cx="11010483" cy="6031832"/>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DATA</a:t>
            </a:r>
            <a:br>
              <a:rPr lang="en-IN" sz="9600" dirty="0">
                <a:solidFill>
                  <a:schemeClr val="bg1"/>
                </a:solidFill>
                <a:latin typeface="Times New Roman" panose="02020603050405020304" pitchFamily="18" charset="0"/>
                <a:cs typeface="Times New Roman" panose="02020603050405020304" pitchFamily="18" charset="0"/>
              </a:rPr>
            </a:br>
            <a:r>
              <a:rPr lang="en-IN" sz="9600" dirty="0">
                <a:solidFill>
                  <a:schemeClr val="bg1"/>
                </a:solidFill>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105503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E64A5-4E21-412D-8073-86F5BC84BFB4}"/>
              </a:ext>
            </a:extLst>
          </p:cNvPr>
          <p:cNvSpPr txBox="1"/>
          <p:nvPr/>
        </p:nvSpPr>
        <p:spPr>
          <a:xfrm>
            <a:off x="830310" y="406780"/>
            <a:ext cx="6996334" cy="356444"/>
          </a:xfrm>
          <a:prstGeom prst="rect">
            <a:avLst/>
          </a:prstGeom>
          <a:noFill/>
        </p:spPr>
        <p:txBody>
          <a:bodyPr wrap="square">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400" dirty="0">
                <a:solidFill>
                  <a:schemeClr val="bg1">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data types of the dataset are mentioned below</a:t>
            </a:r>
            <a:r>
              <a:rPr lang="en-US" altLang="zh-CN" sz="2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p>
        </p:txBody>
      </p:sp>
      <p:pic>
        <p:nvPicPr>
          <p:cNvPr id="5" name="Picture 4">
            <a:extLst>
              <a:ext uri="{FF2B5EF4-FFF2-40B4-BE49-F238E27FC236}">
                <a16:creationId xmlns:a16="http://schemas.microsoft.com/office/drawing/2014/main" id="{22FD2ACD-92BF-DF26-4F2E-EC8EBACE6F4B}"/>
              </a:ext>
            </a:extLst>
          </p:cNvPr>
          <p:cNvPicPr>
            <a:picLocks noChangeAspect="1"/>
          </p:cNvPicPr>
          <p:nvPr/>
        </p:nvPicPr>
        <p:blipFill>
          <a:blip r:embed="rId2"/>
          <a:stretch>
            <a:fillRect/>
          </a:stretch>
        </p:blipFill>
        <p:spPr>
          <a:xfrm>
            <a:off x="1518835" y="1069383"/>
            <a:ext cx="8679050" cy="4978992"/>
          </a:xfrm>
          <a:prstGeom prst="rect">
            <a:avLst/>
          </a:prstGeom>
        </p:spPr>
      </p:pic>
    </p:spTree>
    <p:extLst>
      <p:ext uri="{BB962C8B-B14F-4D97-AF65-F5344CB8AC3E}">
        <p14:creationId xmlns:p14="http://schemas.microsoft.com/office/powerpoint/2010/main" val="150627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6A1413-6A6A-42D2-9F65-27310A0E3C6E}"/>
              </a:ext>
            </a:extLst>
          </p:cNvPr>
          <p:cNvSpPr>
            <a:spLocks noGrp="1"/>
          </p:cNvSpPr>
          <p:nvPr>
            <p:ph type="title"/>
          </p:nvPr>
        </p:nvSpPr>
        <p:spPr>
          <a:xfrm>
            <a:off x="741416" y="1237929"/>
            <a:ext cx="10709168" cy="1503335"/>
          </a:xfrm>
        </p:spPr>
        <p:txBody>
          <a:bodyPr>
            <a:normAutofit fontScale="90000"/>
          </a:bodyPr>
          <a:lstStyle/>
          <a:p>
            <a:pPr marL="454025" indent="-6350">
              <a:lnSpc>
                <a:spcPct val="106000"/>
              </a:lnSpc>
              <a:spcAft>
                <a:spcPts val="900"/>
              </a:spcAft>
            </a:pPr>
            <a: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Pre-processing </a:t>
            </a: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u="sng" cap="none" dirty="0">
                <a:solidFill>
                  <a:srgbClr val="000000"/>
                </a:solidFill>
                <a:effectLst/>
                <a:uFill>
                  <a:solidFill>
                    <a:srgbClr val="000000"/>
                  </a:solidFill>
                </a:uFill>
                <a:latin typeface="Times New Roman" panose="02020603050405020304" pitchFamily="18" charset="0"/>
                <a:ea typeface="Calibri" panose="020F0502020204030204" pitchFamily="34" charset="0"/>
              </a:rPr>
              <a:t>checking for the null values in the dataset:</a:t>
            </a:r>
            <a:br>
              <a:rPr lang="en-IN" sz="2200" cap="none" dirty="0">
                <a:solidFill>
                  <a:srgbClr val="000000"/>
                </a:solidFill>
                <a:effectLst/>
                <a:latin typeface="Calibri" panose="020F0502020204030204" pitchFamily="34" charset="0"/>
                <a:ea typeface="Calibri" panose="020F0502020204030204" pitchFamily="34" charset="0"/>
              </a:rPr>
            </a:br>
            <a:r>
              <a:rPr lang="en-IN" sz="2200" cap="none" dirty="0">
                <a:solidFill>
                  <a:srgbClr val="000000"/>
                </a:solidFill>
                <a:latin typeface="Times New Roman" panose="02020603050405020304" pitchFamily="18" charset="0"/>
                <a:ea typeface="Calibri" panose="020F0502020204030204" pitchFamily="34" charset="0"/>
              </a:rPr>
              <a:t>A</a:t>
            </a:r>
            <a:r>
              <a:rPr lang="en-IN" sz="2200" cap="none" dirty="0">
                <a:solidFill>
                  <a:srgbClr val="000000"/>
                </a:solidFill>
                <a:effectLst/>
                <a:latin typeface="Times New Roman" panose="02020603050405020304" pitchFamily="18" charset="0"/>
                <a:ea typeface="Calibri" panose="020F0502020204030204" pitchFamily="34" charset="0"/>
              </a:rPr>
              <a:t>fter loading the dataset, we checked for the presence of null values or missing values in the dataset. we found that there were no null values in the dataset.</a:t>
            </a:r>
            <a:br>
              <a:rPr lang="en-IN" sz="2200" cap="none" dirty="0">
                <a:solidFill>
                  <a:srgbClr val="000000"/>
                </a:solidFill>
                <a:effectLst/>
                <a:latin typeface="Calibri" panose="020F0502020204030204" pitchFamily="34" charset="0"/>
                <a:ea typeface="Calibri" panose="020F0502020204030204" pitchFamily="34" charset="0"/>
              </a:rPr>
            </a:b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C143FD9-2480-5176-E34F-D59D5DBDB8C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[{"metadata":{"trusted":true},"id":"d2b995ed","cell_type":"code","source":"# Checking for the null/missing values in the dataset\ndf.isnull().sum()","execution_count":7,"outputs":[{"data":{"text/plain":"label 0\naon 0\ndaily_decr30 0\ndaily_decr90 0\nrental30 0\nrental90 0\nlast_rech_date_ma 0\nlast_rech_date_da 0\nlast_rech_amt_ma 0\ncnt_ma_rech30 0\nfr_ma_rech30 0\nsumamnt_ma_rech30 0\nmedianamnt_ma_rech30 0\nmedianmarechprebal30 0\ncnt_ma_rech90 0\nfr_ma_rech90 0\nsumamnt_ma_rech90 0\nmedianamnt_ma_rech90 0\nmedianmarechprebal90 0\ncnt_da_rech30 0\nfr_da_rech30 0\ncnt_da_rech90 0\nfr_da_rech90 0\ncnt_loans30 0\namnt_loans30 0\nmaxamnt_loans30 0\nmedianamnt_loans30 0\ncnt_loans90 0\namnt_loans90 0\nmaxamnt_loans90 0\nmedianamnt_loans90 0\npayback30 0\npayback90 0\npcircle 0\npdate 0\ndtype: int64"},"execution_count":7,"metadata":{},"output_type":"execute_result"}]}]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448015C-E764-77AA-10FA-CC1B5632AFD5}"/>
              </a:ext>
            </a:extLst>
          </p:cNvPr>
          <p:cNvPicPr>
            <a:picLocks noChangeAspect="1"/>
          </p:cNvPicPr>
          <p:nvPr/>
        </p:nvPicPr>
        <p:blipFill>
          <a:blip r:embed="rId2"/>
          <a:stretch>
            <a:fillRect/>
          </a:stretch>
        </p:blipFill>
        <p:spPr>
          <a:xfrm>
            <a:off x="1297498" y="2741264"/>
            <a:ext cx="3676650" cy="3209925"/>
          </a:xfrm>
          <a:prstGeom prst="rect">
            <a:avLst/>
          </a:prstGeom>
        </p:spPr>
      </p:pic>
      <p:pic>
        <p:nvPicPr>
          <p:cNvPr id="7" name="Picture 6">
            <a:extLst>
              <a:ext uri="{FF2B5EF4-FFF2-40B4-BE49-F238E27FC236}">
                <a16:creationId xmlns:a16="http://schemas.microsoft.com/office/drawing/2014/main" id="{FF6C38DD-C67B-E237-567C-AA25F4813C3D}"/>
              </a:ext>
            </a:extLst>
          </p:cNvPr>
          <p:cNvPicPr>
            <a:picLocks noChangeAspect="1"/>
          </p:cNvPicPr>
          <p:nvPr/>
        </p:nvPicPr>
        <p:blipFill>
          <a:blip r:embed="rId3"/>
          <a:stretch>
            <a:fillRect/>
          </a:stretch>
        </p:blipFill>
        <p:spPr>
          <a:xfrm>
            <a:off x="6788258" y="2741264"/>
            <a:ext cx="4106244" cy="3209925"/>
          </a:xfrm>
          <a:prstGeom prst="rect">
            <a:avLst/>
          </a:prstGeom>
        </p:spPr>
      </p:pic>
    </p:spTree>
    <p:extLst>
      <p:ext uri="{BB962C8B-B14F-4D97-AF65-F5344CB8AC3E}">
        <p14:creationId xmlns:p14="http://schemas.microsoft.com/office/powerpoint/2010/main" val="14165033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939</TotalTime>
  <Words>918</Words>
  <Application>Microsoft Office PowerPoint</Application>
  <PresentationFormat>Widescreen</PresentationFormat>
  <Paragraphs>75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Unicode MS</vt:lpstr>
      <vt:lpstr>Calibri</vt:lpstr>
      <vt:lpstr>Century Gothic</vt:lpstr>
      <vt:lpstr>Times New Roman</vt:lpstr>
      <vt:lpstr>Wingdings 3</vt:lpstr>
      <vt:lpstr>Slice</vt:lpstr>
      <vt:lpstr>FLIGHT PRICE PREDICITON Report</vt:lpstr>
      <vt:lpstr>PowerPoint Presentation</vt:lpstr>
      <vt:lpstr>INTRODUCTION</vt:lpstr>
      <vt:lpstr>PowerPoint Presentation</vt:lpstr>
      <vt:lpstr>PowerPoint Presentation</vt:lpstr>
      <vt:lpstr>PowerPoint Presentation</vt:lpstr>
      <vt:lpstr>DATA VISUALIZATION</vt:lpstr>
      <vt:lpstr>PowerPoint Presentation</vt:lpstr>
      <vt:lpstr>Data Pre-processing   checking for the null values in the dataset: After loading the dataset, we checked for the presence of null values or missing values in the dataset. we found that there were no null values in the dataset. </vt:lpstr>
      <vt:lpstr>checking And Cleaning data.</vt:lpstr>
      <vt:lpstr>PowerPoint Presentation</vt:lpstr>
      <vt:lpstr>Removing ‘,’ from flight_prices.</vt:lpstr>
      <vt:lpstr>Visualizing Statistical reports of Numerical Columns </vt:lpstr>
      <vt:lpstr>PowerPoint Presentation</vt:lpstr>
      <vt:lpstr>PowerPoint Presentation</vt:lpstr>
      <vt:lpstr>PowerPoint Presentation</vt:lpstr>
      <vt:lpstr>Checking for skewness</vt:lpstr>
      <vt:lpstr>Checking for outliers</vt:lpstr>
      <vt:lpstr>  Hardware and Software Requirements and Tools Used: </vt:lpstr>
      <vt:lpstr>Statistical Summary  &amp;  Correlation Table  </vt:lpstr>
      <vt:lpstr> </vt:lpstr>
      <vt:lpstr>Correlation Table vs label column: </vt:lpstr>
      <vt:lpstr>Model/s Development and Evaluation: </vt:lpstr>
      <vt:lpstr>1. Logistic Regression:</vt:lpstr>
      <vt:lpstr>2. Ridge Classifier:</vt:lpstr>
      <vt:lpstr>3. Lasso Classifier:</vt:lpstr>
      <vt:lpstr>4. Decision tree Classifier:</vt:lpstr>
      <vt:lpstr>5. Random forest regressor:</vt:lpstr>
      <vt:lpstr>6. K neighbors:</vt:lpstr>
      <vt:lpstr>7. Gradient boosting regressor:</vt:lpstr>
      <vt:lpstr>8. Ada boost regressor:</vt:lpstr>
      <vt:lpstr>9. Extra trees regressor:</vt:lpstr>
      <vt:lpstr>Conclusion: </vt:lpstr>
      <vt:lpstr>Conclusions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Asha Vinod Kumar</dc:creator>
  <cp:lastModifiedBy>Asha Vinod Kumar</cp:lastModifiedBy>
  <cp:revision>24</cp:revision>
  <dcterms:created xsi:type="dcterms:W3CDTF">2022-04-05T16:27:43Z</dcterms:created>
  <dcterms:modified xsi:type="dcterms:W3CDTF">2022-05-30T11:13:24Z</dcterms:modified>
</cp:coreProperties>
</file>