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notesMasterIdLst>
    <p:notesMasterId r:id="rId29"/>
  </p:notesMasterIdLst>
  <p:handoutMasterIdLst>
    <p:handoutMasterId r:id="rId30"/>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4" r:id="rId21"/>
    <p:sldId id="397" r:id="rId22"/>
    <p:sldId id="398" r:id="rId23"/>
    <p:sldId id="400" r:id="rId24"/>
    <p:sldId id="401" r:id="rId25"/>
    <p:sldId id="402" r:id="rId26"/>
    <p:sldId id="404" r:id="rId27"/>
    <p:sldId id="40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324" autoAdjust="0"/>
  </p:normalViewPr>
  <p:slideViewPr>
    <p:cSldViewPr snapToGrid="0" snapToObjects="1">
      <p:cViewPr varScale="1">
        <p:scale>
          <a:sx n="108" d="100"/>
          <a:sy n="108" d="100"/>
        </p:scale>
        <p:origin x="714" y="10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solidFill>
                <a:schemeClr val="bg1"/>
              </a:solidFill>
              <a:latin typeface="Times New Roman" panose="02020603050405020304" pitchFamily="18" charset="0"/>
              <a:cs typeface="Times New Roman" panose="02020603050405020304" pitchFamily="18" charset="0"/>
            </a:rPr>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solidFill>
                <a:schemeClr val="bg1"/>
              </a:solidFill>
              <a:latin typeface="Times New Roman" panose="02020603050405020304" pitchFamily="18" charset="0"/>
              <a:cs typeface="Times New Roman" panose="02020603050405020304" pitchFamily="18" charset="0"/>
            </a:rPr>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solidFill>
                <a:schemeClr val="bg1"/>
              </a:solidFill>
              <a:latin typeface="Times New Roman" panose="02020603050405020304" pitchFamily="18" charset="0"/>
              <a:cs typeface="Times New Roman" panose="02020603050405020304" pitchFamily="18" charset="0"/>
            </a:rPr>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solidFill>
                <a:schemeClr val="bg1"/>
              </a:solidFill>
              <a:latin typeface="Times New Roman" panose="02020603050405020304" pitchFamily="18" charset="0"/>
              <a:cs typeface="Times New Roman" panose="02020603050405020304" pitchFamily="18" charset="0"/>
            </a:rPr>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solidFill>
                <a:schemeClr val="bg1"/>
              </a:solidFill>
              <a:latin typeface="Times New Roman" panose="02020603050405020304" pitchFamily="18" charset="0"/>
              <a:cs typeface="Times New Roman" panose="02020603050405020304" pitchFamily="18" charset="0"/>
            </a:rPr>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solidFill>
                <a:schemeClr val="bg1"/>
              </a:solidFill>
              <a:latin typeface="Times New Roman" panose="02020603050405020304" pitchFamily="18" charset="0"/>
              <a:cs typeface="Times New Roman" panose="02020603050405020304" pitchFamily="18" charset="0"/>
            </a:rPr>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solidFill>
                <a:schemeClr val="bg1"/>
              </a:solidFill>
              <a:latin typeface="Times New Roman" panose="02020603050405020304" pitchFamily="18" charset="0"/>
              <a:cs typeface="Times New Roman" panose="02020603050405020304" pitchFamily="18" charset="0"/>
            </a:rPr>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solidFill>
                <a:schemeClr val="bg1"/>
              </a:solidFill>
              <a:latin typeface="Times New Roman" panose="02020603050405020304" pitchFamily="18" charset="0"/>
              <a:cs typeface="Times New Roman" panose="02020603050405020304" pitchFamily="18" charset="0"/>
            </a:rPr>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solidFill>
                <a:schemeClr val="bg1"/>
              </a:solidFill>
              <a:latin typeface="Times New Roman" panose="02020603050405020304" pitchFamily="18" charset="0"/>
              <a:cs typeface="Times New Roman" panose="02020603050405020304" pitchFamily="18" charset="0"/>
            </a:rPr>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solidFill>
                <a:schemeClr val="bg1"/>
              </a:solidFill>
              <a:latin typeface="Times New Roman" panose="02020603050405020304" pitchFamily="18" charset="0"/>
              <a:cs typeface="Times New Roman" panose="02020603050405020304" pitchFamily="18" charset="0"/>
            </a:rPr>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solidFill>
                <a:schemeClr val="bg1"/>
              </a:solidFill>
              <a:latin typeface="Times New Roman" panose="02020603050405020304" pitchFamily="18" charset="0"/>
              <a:cs typeface="Times New Roman" panose="02020603050405020304" pitchFamily="18" charset="0"/>
            </a:rPr>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solidFill>
                <a:schemeClr val="bg1"/>
              </a:solidFill>
              <a:latin typeface="Times New Roman" panose="02020603050405020304" pitchFamily="18" charset="0"/>
              <a:cs typeface="Times New Roman" panose="02020603050405020304" pitchFamily="18" charset="0"/>
            </a:rPr>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solidFill>
                <a:schemeClr val="bg1"/>
              </a:solidFill>
              <a:latin typeface="Times New Roman" panose="02020603050405020304" pitchFamily="18" charset="0"/>
              <a:cs typeface="Times New Roman" panose="02020603050405020304" pitchFamily="18" charset="0"/>
            </a:rPr>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solidFill>
                <a:schemeClr val="bg1"/>
              </a:solidFill>
              <a:latin typeface="Times New Roman" panose="02020603050405020304" pitchFamily="18" charset="0"/>
              <a:cs typeface="Times New Roman" panose="02020603050405020304" pitchFamily="18" charset="0"/>
            </a:rPr>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solidFill>
                <a:schemeClr val="bg1"/>
              </a:solidFill>
              <a:latin typeface="Times New Roman" panose="02020603050405020304" pitchFamily="18" charset="0"/>
              <a:cs typeface="Times New Roman" panose="02020603050405020304" pitchFamily="18" charset="0"/>
            </a:rPr>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solidFill>
                <a:schemeClr val="bg1"/>
              </a:solidFill>
              <a:latin typeface="Times New Roman" panose="02020603050405020304" pitchFamily="18" charset="0"/>
              <a:cs typeface="Times New Roman" panose="02020603050405020304" pitchFamily="18" charset="0"/>
            </a:rPr>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solidFill>
                <a:schemeClr val="bg1"/>
              </a:solidFill>
              <a:latin typeface="Times New Roman" panose="02020603050405020304" pitchFamily="18" charset="0"/>
              <a:cs typeface="Times New Roman" panose="02020603050405020304" pitchFamily="18" charset="0"/>
            </a:rPr>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solidFill>
                <a:schemeClr val="bg1"/>
              </a:solidFill>
              <a:latin typeface="Times New Roman" panose="02020603050405020304" pitchFamily="18" charset="0"/>
              <a:cs typeface="Times New Roman" panose="02020603050405020304" pitchFamily="18" charset="0"/>
            </a:rPr>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74718"/>
          <a:ext cx="2065693" cy="1008508"/>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Times New Roman" panose="02020603050405020304" pitchFamily="18" charset="0"/>
              <a:cs typeface="Times New Roman" panose="02020603050405020304" pitchFamily="18" charset="0"/>
            </a:rPr>
            <a:t>Data Cleaning</a:t>
          </a:r>
        </a:p>
      </dsp:txBody>
      <dsp:txXfrm>
        <a:off x="4543" y="74718"/>
        <a:ext cx="2065693" cy="672338"/>
      </dsp:txXfrm>
    </dsp:sp>
    <dsp:sp modelId="{9D677988-374B-4BBA-B73C-8BE59201B4AA}">
      <dsp:nvSpPr>
        <dsp:cNvPr id="0" name=""/>
        <dsp:cNvSpPr/>
      </dsp:nvSpPr>
      <dsp:spPr>
        <a:xfrm>
          <a:off x="427637" y="747056"/>
          <a:ext cx="2065693" cy="33311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chemeClr val="bg1"/>
              </a:solidFill>
              <a:latin typeface="Times New Roman" panose="02020603050405020304" pitchFamily="18" charset="0"/>
              <a:cs typeface="Times New Roman" panose="02020603050405020304" pitchFamily="18" charset="0"/>
            </a:rPr>
            <a:t>Import the collected data from web scraping</a:t>
          </a:r>
        </a:p>
        <a:p>
          <a:pPr marL="171450" lvl="1" indent="-171450" algn="l" defTabSz="800100">
            <a:lnSpc>
              <a:spcPct val="90000"/>
            </a:lnSpc>
            <a:spcBef>
              <a:spcPct val="0"/>
            </a:spcBef>
            <a:spcAft>
              <a:spcPct val="15000"/>
            </a:spcAft>
            <a:buChar char="•"/>
          </a:pPr>
          <a:r>
            <a:rPr lang="en-US" sz="1800" kern="1200" dirty="0">
              <a:solidFill>
                <a:schemeClr val="bg1"/>
              </a:solidFill>
              <a:latin typeface="Times New Roman" panose="02020603050405020304" pitchFamily="18" charset="0"/>
              <a:cs typeface="Times New Roman" panose="02020603050405020304" pitchFamily="18" charset="0"/>
            </a:rPr>
            <a:t>Clean and format the records as per usage by using various imputation techniques</a:t>
          </a:r>
        </a:p>
      </dsp:txBody>
      <dsp:txXfrm>
        <a:off x="488139" y="807558"/>
        <a:ext cx="1944689" cy="3210121"/>
      </dsp:txXfrm>
    </dsp:sp>
    <dsp:sp modelId="{51EA4E37-9197-43C9-9502-961CC2F00719}">
      <dsp:nvSpPr>
        <dsp:cNvPr id="0" name=""/>
        <dsp:cNvSpPr/>
      </dsp:nvSpPr>
      <dsp:spPr>
        <a:xfrm>
          <a:off x="2383388" y="153738"/>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256598"/>
        <a:ext cx="509592" cy="308578"/>
      </dsp:txXfrm>
    </dsp:sp>
    <dsp:sp modelId="{6BB0ABCB-2373-47ED-9774-278F8EE9E9B2}">
      <dsp:nvSpPr>
        <dsp:cNvPr id="0" name=""/>
        <dsp:cNvSpPr/>
      </dsp:nvSpPr>
      <dsp:spPr>
        <a:xfrm>
          <a:off x="3322843" y="74718"/>
          <a:ext cx="2065693" cy="1008508"/>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Times New Roman" panose="02020603050405020304" pitchFamily="18" charset="0"/>
              <a:cs typeface="Times New Roman" panose="02020603050405020304" pitchFamily="18" charset="0"/>
            </a:rPr>
            <a:t>Exploratory Data Analysis</a:t>
          </a:r>
        </a:p>
      </dsp:txBody>
      <dsp:txXfrm>
        <a:off x="3322843" y="74718"/>
        <a:ext cx="2065693" cy="672338"/>
      </dsp:txXfrm>
    </dsp:sp>
    <dsp:sp modelId="{93C83A52-6E6B-41FD-9424-D118FD751CED}">
      <dsp:nvSpPr>
        <dsp:cNvPr id="0" name=""/>
        <dsp:cNvSpPr/>
      </dsp:nvSpPr>
      <dsp:spPr>
        <a:xfrm>
          <a:off x="3745937" y="747056"/>
          <a:ext cx="2065693" cy="33311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chemeClr val="bg1"/>
              </a:solidFill>
              <a:latin typeface="Times New Roman" panose="02020603050405020304" pitchFamily="18" charset="0"/>
              <a:cs typeface="Times New Roman" panose="02020603050405020304" pitchFamily="18" charset="0"/>
            </a:rPr>
            <a:t>Check through all the dataset information like datatype, missing value, duplicate value etc.</a:t>
          </a:r>
        </a:p>
        <a:p>
          <a:pPr marL="171450" lvl="1" indent="-171450" algn="l" defTabSz="800100">
            <a:lnSpc>
              <a:spcPct val="90000"/>
            </a:lnSpc>
            <a:spcBef>
              <a:spcPct val="0"/>
            </a:spcBef>
            <a:spcAft>
              <a:spcPct val="15000"/>
            </a:spcAft>
            <a:buChar char="•"/>
          </a:pPr>
          <a:r>
            <a:rPr lang="en-US" sz="1800" kern="1200" dirty="0">
              <a:solidFill>
                <a:schemeClr val="bg1"/>
              </a:solidFill>
              <a:latin typeface="Times New Roman" panose="02020603050405020304" pitchFamily="18" charset="0"/>
              <a:cs typeface="Times New Roman" panose="02020603050405020304" pitchFamily="18" charset="0"/>
            </a:rPr>
            <a:t>Analyze each and every data record to ensure we have usable information</a:t>
          </a:r>
        </a:p>
      </dsp:txBody>
      <dsp:txXfrm>
        <a:off x="3806439" y="807558"/>
        <a:ext cx="1944689" cy="3210121"/>
      </dsp:txXfrm>
    </dsp:sp>
    <dsp:sp modelId="{A66EA167-6AD2-4AA4-A421-59E2B4561DDF}">
      <dsp:nvSpPr>
        <dsp:cNvPr id="0" name=""/>
        <dsp:cNvSpPr/>
      </dsp:nvSpPr>
      <dsp:spPr>
        <a:xfrm>
          <a:off x="5701689" y="153738"/>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256598"/>
        <a:ext cx="509592" cy="308578"/>
      </dsp:txXfrm>
    </dsp:sp>
    <dsp:sp modelId="{3E371716-205E-4EF6-A7ED-14278F63B034}">
      <dsp:nvSpPr>
        <dsp:cNvPr id="0" name=""/>
        <dsp:cNvSpPr/>
      </dsp:nvSpPr>
      <dsp:spPr>
        <a:xfrm>
          <a:off x="6641144" y="74718"/>
          <a:ext cx="2065693" cy="1008508"/>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Times New Roman" panose="02020603050405020304" pitchFamily="18" charset="0"/>
              <a:cs typeface="Times New Roman" panose="02020603050405020304" pitchFamily="18" charset="0"/>
            </a:rPr>
            <a:t>Visualization and Data Preprocessing</a:t>
          </a:r>
        </a:p>
      </dsp:txBody>
      <dsp:txXfrm>
        <a:off x="6641144" y="74718"/>
        <a:ext cx="2065693" cy="672338"/>
      </dsp:txXfrm>
    </dsp:sp>
    <dsp:sp modelId="{D91F2413-E4E3-4058-AF8C-E44208B5C14B}">
      <dsp:nvSpPr>
        <dsp:cNvPr id="0" name=""/>
        <dsp:cNvSpPr/>
      </dsp:nvSpPr>
      <dsp:spPr>
        <a:xfrm>
          <a:off x="7064238" y="747056"/>
          <a:ext cx="2065693" cy="33311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chemeClr val="bg1"/>
              </a:solidFill>
              <a:latin typeface="Times New Roman" panose="02020603050405020304" pitchFamily="18" charset="0"/>
              <a:cs typeface="Times New Roman" panose="02020603050405020304" pitchFamily="18" charset="0"/>
            </a:rPr>
            <a:t>Use various visualization methods to check the data distribution identify presence of outliers and skewness</a:t>
          </a:r>
        </a:p>
        <a:p>
          <a:pPr marL="171450" lvl="1" indent="-171450" algn="l" defTabSz="800100">
            <a:lnSpc>
              <a:spcPct val="90000"/>
            </a:lnSpc>
            <a:spcBef>
              <a:spcPct val="0"/>
            </a:spcBef>
            <a:spcAft>
              <a:spcPct val="15000"/>
            </a:spcAft>
            <a:buChar char="•"/>
          </a:pPr>
          <a:r>
            <a:rPr lang="en-US" sz="1800" kern="1200" dirty="0">
              <a:solidFill>
                <a:schemeClr val="bg1"/>
              </a:solidFill>
              <a:latin typeface="Times New Roman" panose="02020603050405020304" pitchFamily="18" charset="0"/>
              <a:cs typeface="Times New Roman" panose="02020603050405020304" pitchFamily="18" charset="0"/>
            </a:rPr>
            <a:t>Perform encoding and scaling methods</a:t>
          </a:r>
        </a:p>
      </dsp:txBody>
      <dsp:txXfrm>
        <a:off x="7124740" y="807558"/>
        <a:ext cx="1944689" cy="32101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242066"/>
          <a:ext cx="2065693" cy="896781"/>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bg1"/>
              </a:solidFill>
              <a:latin typeface="Times New Roman" panose="02020603050405020304" pitchFamily="18" charset="0"/>
              <a:cs typeface="Times New Roman" panose="02020603050405020304" pitchFamily="18" charset="0"/>
            </a:rPr>
            <a:t>Model Building</a:t>
          </a:r>
        </a:p>
      </dsp:txBody>
      <dsp:txXfrm>
        <a:off x="4543" y="242066"/>
        <a:ext cx="2065693" cy="597854"/>
      </dsp:txXfrm>
    </dsp:sp>
    <dsp:sp modelId="{9D677988-374B-4BBA-B73C-8BE59201B4AA}">
      <dsp:nvSpPr>
        <dsp:cNvPr id="0" name=""/>
        <dsp:cNvSpPr/>
      </dsp:nvSpPr>
      <dsp:spPr>
        <a:xfrm>
          <a:off x="427637" y="839920"/>
          <a:ext cx="2065693" cy="341381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bg1"/>
              </a:solidFill>
              <a:latin typeface="Times New Roman" panose="02020603050405020304" pitchFamily="18" charset="0"/>
              <a:cs typeface="Times New Roman" panose="02020603050405020304" pitchFamily="18" charset="0"/>
            </a:rPr>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solidFill>
                <a:schemeClr val="bg1"/>
              </a:solidFill>
              <a:latin typeface="Times New Roman" panose="02020603050405020304" pitchFamily="18" charset="0"/>
              <a:cs typeface="Times New Roman" panose="02020603050405020304" pitchFamily="18" charset="0"/>
            </a:rPr>
            <a:t>Need to ensure that whenever the regression function is called it is able to process all the necessary parameters</a:t>
          </a:r>
        </a:p>
      </dsp:txBody>
      <dsp:txXfrm>
        <a:off x="488139" y="900422"/>
        <a:ext cx="1944689" cy="3292808"/>
      </dsp:txXfrm>
    </dsp:sp>
    <dsp:sp modelId="{51EA4E37-9197-43C9-9502-961CC2F00719}">
      <dsp:nvSpPr>
        <dsp:cNvPr id="0" name=""/>
        <dsp:cNvSpPr/>
      </dsp:nvSpPr>
      <dsp:spPr>
        <a:xfrm>
          <a:off x="2383388" y="283844"/>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386704"/>
        <a:ext cx="509592" cy="308578"/>
      </dsp:txXfrm>
    </dsp:sp>
    <dsp:sp modelId="{6BB0ABCB-2373-47ED-9774-278F8EE9E9B2}">
      <dsp:nvSpPr>
        <dsp:cNvPr id="0" name=""/>
        <dsp:cNvSpPr/>
      </dsp:nvSpPr>
      <dsp:spPr>
        <a:xfrm>
          <a:off x="3322843" y="242066"/>
          <a:ext cx="2065693" cy="896781"/>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bg1"/>
              </a:solidFill>
              <a:latin typeface="Times New Roman" panose="02020603050405020304" pitchFamily="18" charset="0"/>
              <a:cs typeface="Times New Roman" panose="02020603050405020304" pitchFamily="18" charset="0"/>
            </a:rPr>
            <a:t>Model Evaluation</a:t>
          </a:r>
        </a:p>
      </dsp:txBody>
      <dsp:txXfrm>
        <a:off x="3322843" y="242066"/>
        <a:ext cx="2065693" cy="597854"/>
      </dsp:txXfrm>
    </dsp:sp>
    <dsp:sp modelId="{93C83A52-6E6B-41FD-9424-D118FD751CED}">
      <dsp:nvSpPr>
        <dsp:cNvPr id="0" name=""/>
        <dsp:cNvSpPr/>
      </dsp:nvSpPr>
      <dsp:spPr>
        <a:xfrm>
          <a:off x="3745937" y="839920"/>
          <a:ext cx="2065693" cy="341381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bg1"/>
              </a:solidFill>
              <a:latin typeface="Times New Roman" panose="02020603050405020304" pitchFamily="18" charset="0"/>
              <a:cs typeface="Times New Roman" panose="02020603050405020304" pitchFamily="18" charset="0"/>
            </a:rPr>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solidFill>
                <a:schemeClr val="bg1"/>
              </a:solidFill>
              <a:latin typeface="Times New Roman" panose="02020603050405020304" pitchFamily="18" charset="0"/>
              <a:cs typeface="Times New Roman" panose="02020603050405020304" pitchFamily="18" charset="0"/>
            </a:rPr>
            <a:t>Ensure the cross validation techniques helps in reducing over fitting and under fitting data</a:t>
          </a:r>
        </a:p>
      </dsp:txBody>
      <dsp:txXfrm>
        <a:off x="3806439" y="900422"/>
        <a:ext cx="1944689" cy="3292808"/>
      </dsp:txXfrm>
    </dsp:sp>
    <dsp:sp modelId="{A66EA167-6AD2-4AA4-A421-59E2B4561DDF}">
      <dsp:nvSpPr>
        <dsp:cNvPr id="0" name=""/>
        <dsp:cNvSpPr/>
      </dsp:nvSpPr>
      <dsp:spPr>
        <a:xfrm>
          <a:off x="5701689" y="283844"/>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386704"/>
        <a:ext cx="509592" cy="308578"/>
      </dsp:txXfrm>
    </dsp:sp>
    <dsp:sp modelId="{3E371716-205E-4EF6-A7ED-14278F63B034}">
      <dsp:nvSpPr>
        <dsp:cNvPr id="0" name=""/>
        <dsp:cNvSpPr/>
      </dsp:nvSpPr>
      <dsp:spPr>
        <a:xfrm>
          <a:off x="6641144" y="242066"/>
          <a:ext cx="2065693" cy="896781"/>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bg1"/>
              </a:solidFill>
              <a:latin typeface="Times New Roman" panose="02020603050405020304" pitchFamily="18" charset="0"/>
              <a:cs typeface="Times New Roman" panose="02020603050405020304" pitchFamily="18" charset="0"/>
            </a:rPr>
            <a:t>Hyperparameter Tuning Best Model</a:t>
          </a:r>
        </a:p>
      </dsp:txBody>
      <dsp:txXfrm>
        <a:off x="6641144" y="242066"/>
        <a:ext cx="2065693" cy="597854"/>
      </dsp:txXfrm>
    </dsp:sp>
    <dsp:sp modelId="{D91F2413-E4E3-4058-AF8C-E44208B5C14B}">
      <dsp:nvSpPr>
        <dsp:cNvPr id="0" name=""/>
        <dsp:cNvSpPr/>
      </dsp:nvSpPr>
      <dsp:spPr>
        <a:xfrm>
          <a:off x="7064238" y="839920"/>
          <a:ext cx="2065693" cy="341381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bg1"/>
              </a:solidFill>
              <a:latin typeface="Times New Roman" panose="02020603050405020304" pitchFamily="18" charset="0"/>
              <a:cs typeface="Times New Roman" panose="02020603050405020304" pitchFamily="18" charset="0"/>
            </a:rPr>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solidFill>
                <a:schemeClr val="bg1"/>
              </a:solidFill>
              <a:latin typeface="Times New Roman" panose="02020603050405020304" pitchFamily="18" charset="0"/>
              <a:cs typeface="Times New Roman" panose="02020603050405020304" pitchFamily="18" charset="0"/>
            </a:rPr>
            <a:t>Using Grid Search CV to obtain the best parameters that can be plugged into the selected model</a:t>
          </a:r>
        </a:p>
      </dsp:txBody>
      <dsp:txXfrm>
        <a:off x="7124740" y="900422"/>
        <a:ext cx="1944689" cy="32928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7/6/2022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7C9DD6-21B9-4542-847D-3964DA3C4633}" type="datetimeFigureOut">
              <a:rPr lang="en-IN" smtClean="0"/>
              <a:t>06-07-2022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C14BD-C605-4D69-B350-11CC4A4E19A9}" type="slidenum">
              <a:rPr lang="en-IN" smtClean="0"/>
              <a:t>‹#›</a:t>
            </a:fld>
            <a:endParaRPr lang="en-IN"/>
          </a:p>
        </p:txBody>
      </p:sp>
    </p:spTree>
    <p:extLst>
      <p:ext uri="{BB962C8B-B14F-4D97-AF65-F5344CB8AC3E}">
        <p14:creationId xmlns:p14="http://schemas.microsoft.com/office/powerpoint/2010/main" val="1188305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ABC14BD-C605-4D69-B350-11CC4A4E19A9}" type="slidenum">
              <a:rPr lang="en-IN" smtClean="0"/>
              <a:t>4</a:t>
            </a:fld>
            <a:endParaRPr lang="en-IN"/>
          </a:p>
        </p:txBody>
      </p:sp>
    </p:spTree>
    <p:extLst>
      <p:ext uri="{BB962C8B-B14F-4D97-AF65-F5344CB8AC3E}">
        <p14:creationId xmlns:p14="http://schemas.microsoft.com/office/powerpoint/2010/main" val="3439986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ABC14BD-C605-4D69-B350-11CC4A4E19A9}" type="slidenum">
              <a:rPr lang="en-IN" smtClean="0"/>
              <a:t>26</a:t>
            </a:fld>
            <a:endParaRPr lang="en-IN"/>
          </a:p>
        </p:txBody>
      </p:sp>
    </p:spTree>
    <p:extLst>
      <p:ext uri="{BB962C8B-B14F-4D97-AF65-F5344CB8AC3E}">
        <p14:creationId xmlns:p14="http://schemas.microsoft.com/office/powerpoint/2010/main" val="1530351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ABC14BD-C605-4D69-B350-11CC4A4E19A9}" type="slidenum">
              <a:rPr lang="en-IN" smtClean="0"/>
              <a:t>27</a:t>
            </a:fld>
            <a:endParaRPr lang="en-IN"/>
          </a:p>
        </p:txBody>
      </p:sp>
    </p:spTree>
    <p:extLst>
      <p:ext uri="{BB962C8B-B14F-4D97-AF65-F5344CB8AC3E}">
        <p14:creationId xmlns:p14="http://schemas.microsoft.com/office/powerpoint/2010/main" val="3700853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34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5356824-A55C-4F44-B9CB-109B027241D7}" type="datetimeFigureOut">
              <a:rPr lang="en-US" smtClean="0"/>
              <a:t>7/6/2022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738285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282468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76401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438956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55089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968758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531887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0079752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4">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1520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28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41617810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760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9187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85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esentation Title_5">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5784446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_4">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56824-A55C-4F44-B9CB-109B027241D7}" type="datetimeFigureOut">
              <a:rPr lang="en-US" smtClean="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6501922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and Content_4">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356824-A55C-4F44-B9CB-109B027241D7}" type="datetimeFigureOut">
              <a:rPr lang="en-US" smtClean="0"/>
              <a:t>7/6/2022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3341700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356824-A55C-4F44-B9CB-109B027241D7}" type="datetimeFigureOut">
              <a:rPr lang="en-US" smtClean="0"/>
              <a:t>7/6/2022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70145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56824-A55C-4F44-B9CB-109B027241D7}" type="datetimeFigureOut">
              <a:rPr lang="en-US" smtClean="0"/>
              <a:t>7/6/2022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66468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197744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80812702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5356824-A55C-4F44-B9CB-109B027241D7}" type="datetimeFigureOut">
              <a:rPr lang="en-US" smtClean="0"/>
              <a:t>7/6/2022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397867330"/>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 id="2147483729" r:id="rId22"/>
    <p:sldLayoutId id="2147483669" r:id="rId23"/>
    <p:sldLayoutId id="2147483673" r:id="rId24"/>
    <p:sldLayoutId id="2147483674" r:id="rId25"/>
    <p:sldLayoutId id="2147483677" r:id="rId26"/>
    <p:sldLayoutId id="2147483678" r:id="rId27"/>
    <p:sldLayoutId id="2147483679" r:id="rId28"/>
    <p:sldLayoutId id="2147483681" r:id="rId29"/>
    <p:sldLayoutId id="2147483682" r:id="rId30"/>
    <p:sldLayoutId id="2147483686" r:id="rId31"/>
    <p:sldLayoutId id="2147483683" r:id="rId32"/>
    <p:sldLayoutId id="2147483685" r:id="rId33"/>
    <p:sldLayoutId id="2147483684" r:id="rId34"/>
    <p:sldLayoutId id="2147483680" r:id="rId35"/>
    <p:sldLayoutId id="2147483691" r:id="rId36"/>
    <p:sldLayoutId id="2147483692" r:id="rId37"/>
    <p:sldLayoutId id="2147483693" r:id="rId38"/>
    <p:sldLayoutId id="2147483694" r:id="rId39"/>
    <p:sldLayoutId id="2147483688" r:id="rId40"/>
    <p:sldLayoutId id="2147483687" r:id="rId41"/>
    <p:sldLayoutId id="2147483689" r:id="rId42"/>
    <p:sldLayoutId id="2147483697" r:id="rId43"/>
    <p:sldLayoutId id="2147483698" r:id="rId44"/>
    <p:sldLayoutId id="2147483703" r:id="rId45"/>
    <p:sldLayoutId id="2147483704" r:id="rId46"/>
    <p:sldLayoutId id="2147483705" r:id="rId47"/>
    <p:sldLayoutId id="2147483706" r:id="rId48"/>
    <p:sldLayoutId id="2147483700" r:id="rId49"/>
    <p:sldLayoutId id="2147483699" r:id="rId50"/>
    <p:sldLayoutId id="2147483701" r:id="rId51"/>
    <p:sldLayoutId id="2147483702" r:id="rId5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984445" y="6729274"/>
            <a:ext cx="207555" cy="128726"/>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677880" y="4646127"/>
            <a:ext cx="4179375" cy="929050"/>
          </a:xfrm>
        </p:spPr>
        <p:txBody>
          <a:bodyPr>
            <a:noAutofit/>
          </a:bodyPr>
          <a:lstStyle/>
          <a:p>
            <a:r>
              <a:rPr lang="en-US" sz="2000" dirty="0">
                <a:latin typeface="Times New Roman" panose="02020603050405020304" pitchFamily="18" charset="0"/>
                <a:cs typeface="Times New Roman" panose="02020603050405020304" pitchFamily="18" charset="0"/>
              </a:rPr>
              <a:t>Submitted by </a:t>
            </a:r>
          </a:p>
          <a:p>
            <a:r>
              <a:rPr lang="en-US" sz="2000" dirty="0">
                <a:latin typeface="Times New Roman" panose="02020603050405020304" pitchFamily="18" charset="0"/>
                <a:cs typeface="Times New Roman" panose="02020603050405020304" pitchFamily="18" charset="0"/>
              </a:rPr>
              <a:t>Asha Vinod </a:t>
            </a:r>
            <a:r>
              <a:rPr lang="en-US" sz="2000" dirty="0" err="1">
                <a:latin typeface="Times New Roman" panose="02020603050405020304" pitchFamily="18" charset="0"/>
                <a:cs typeface="Times New Roman" panose="02020603050405020304" pitchFamily="18" charset="0"/>
              </a:rPr>
              <a:t>kumar</a:t>
            </a:r>
            <a:endParaRPr lang="id-ID" sz="20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677880" y="719091"/>
            <a:ext cx="9942992" cy="2308194"/>
          </a:xfrm>
        </p:spPr>
        <p:txBody>
          <a:bodyPr>
            <a:normAutofit/>
          </a:bodyPr>
          <a:lstStyle/>
          <a:p>
            <a:r>
              <a:rPr lang="en-US" dirty="0">
                <a:latin typeface="Times New Roman" panose="02020603050405020304" pitchFamily="18" charset="0"/>
                <a:cs typeface="Times New Roman" panose="02020603050405020304" pitchFamily="18" charset="0"/>
              </a:rPr>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a:xfrm>
            <a:off x="852256" y="339645"/>
            <a:ext cx="9655586" cy="1002552"/>
          </a:xfrm>
        </p:spPr>
        <p:txBody>
          <a:bodyPr/>
          <a:lstStyle/>
          <a:p>
            <a:r>
              <a:rPr lang="en-US" dirty="0">
                <a:solidFill>
                  <a:schemeClr val="bg1"/>
                </a:solidFill>
                <a:latin typeface="Times New Roman" panose="02020603050405020304" pitchFamily="18" charset="0"/>
                <a:cs typeface="Times New Roman" panose="02020603050405020304" pitchFamily="18" charset="0"/>
              </a:rPr>
              <a:t>Data preprocessing</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781235" y="2008718"/>
            <a:ext cx="9726607" cy="3708502"/>
          </a:xfrm>
        </p:spPr>
        <p:txBody>
          <a:bodyPr>
            <a:normAutofit lnSpcReduction="10000"/>
          </a:bodyPr>
          <a:lstStyle/>
          <a:p>
            <a:r>
              <a:rPr lang="en-IN" dirty="0">
                <a:solidFill>
                  <a:schemeClr val="bg1"/>
                </a:solidFill>
                <a:latin typeface="Times New Roman" panose="02020603050405020304" pitchFamily="18" charset="0"/>
                <a:cs typeface="Times New Roman" panose="02020603050405020304" pitchFamily="18" charset="0"/>
              </a:rPr>
              <a:t>1. Load dataset </a:t>
            </a:r>
          </a:p>
          <a:p>
            <a:r>
              <a:rPr lang="en-IN" dirty="0">
                <a:solidFill>
                  <a:schemeClr val="bg1"/>
                </a:solidFill>
                <a:latin typeface="Times New Roman" panose="02020603050405020304" pitchFamily="18" charset="0"/>
                <a:cs typeface="Times New Roman" panose="02020603050405020304" pitchFamily="18" charset="0"/>
              </a:rPr>
              <a:t>2. Remove null values </a:t>
            </a:r>
          </a:p>
          <a:p>
            <a:r>
              <a:rPr lang="en-IN" dirty="0">
                <a:solidFill>
                  <a:schemeClr val="bg1"/>
                </a:solidFill>
                <a:latin typeface="Times New Roman" panose="02020603050405020304" pitchFamily="18" charset="0"/>
                <a:cs typeface="Times New Roman" panose="02020603050405020304" pitchFamily="18" charset="0"/>
              </a:rPr>
              <a:t>3. Drop column id </a:t>
            </a:r>
          </a:p>
          <a:p>
            <a:r>
              <a:rPr lang="en-IN" dirty="0">
                <a:solidFill>
                  <a:schemeClr val="bg1"/>
                </a:solidFill>
                <a:latin typeface="Times New Roman" panose="02020603050405020304" pitchFamily="18" charset="0"/>
                <a:cs typeface="Times New Roman" panose="02020603050405020304" pitchFamily="18" charset="0"/>
              </a:rPr>
              <a:t>4. Convert comment text to lower case and replace '\n' with single space. </a:t>
            </a:r>
          </a:p>
          <a:p>
            <a:r>
              <a:rPr lang="en-IN" dirty="0">
                <a:solidFill>
                  <a:schemeClr val="bg1"/>
                </a:solidFill>
                <a:latin typeface="Times New Roman" panose="02020603050405020304" pitchFamily="18" charset="0"/>
                <a:cs typeface="Times New Roman" panose="02020603050405020304" pitchFamily="18" charset="0"/>
              </a:rPr>
              <a:t>5. Keep only text data </a:t>
            </a:r>
            <a:r>
              <a:rPr lang="en-IN" dirty="0" err="1">
                <a:solidFill>
                  <a:schemeClr val="bg1"/>
                </a:solidFill>
                <a:latin typeface="Times New Roman" panose="02020603050405020304" pitchFamily="18" charset="0"/>
                <a:cs typeface="Times New Roman" panose="02020603050405020304" pitchFamily="18" charset="0"/>
              </a:rPr>
              <a:t>ie</a:t>
            </a:r>
            <a:r>
              <a:rPr lang="en-IN" dirty="0">
                <a:solidFill>
                  <a:schemeClr val="bg1"/>
                </a:solidFill>
                <a:latin typeface="Times New Roman" panose="02020603050405020304" pitchFamily="18" charset="0"/>
                <a:cs typeface="Times New Roman" panose="02020603050405020304" pitchFamily="18" charset="0"/>
              </a:rPr>
              <a:t>. a-z' and remove other data from comment text. </a:t>
            </a:r>
          </a:p>
          <a:p>
            <a:r>
              <a:rPr lang="en-IN" dirty="0">
                <a:solidFill>
                  <a:schemeClr val="bg1"/>
                </a:solidFill>
                <a:latin typeface="Times New Roman" panose="02020603050405020304" pitchFamily="18" charset="0"/>
                <a:cs typeface="Times New Roman" panose="02020603050405020304" pitchFamily="18" charset="0"/>
              </a:rPr>
              <a:t>6. Remove stop words and punctuations </a:t>
            </a:r>
          </a:p>
          <a:p>
            <a:r>
              <a:rPr lang="en-IN" dirty="0">
                <a:solidFill>
                  <a:schemeClr val="bg1"/>
                </a:solidFill>
                <a:latin typeface="Times New Roman" panose="02020603050405020304" pitchFamily="18" charset="0"/>
                <a:cs typeface="Times New Roman" panose="02020603050405020304" pitchFamily="18" charset="0"/>
              </a:rPr>
              <a:t>7. Apply Stemming using </a:t>
            </a:r>
            <a:r>
              <a:rPr lang="en-IN" dirty="0" err="1">
                <a:solidFill>
                  <a:schemeClr val="bg1"/>
                </a:solidFill>
                <a:latin typeface="Times New Roman" panose="02020603050405020304" pitchFamily="18" charset="0"/>
                <a:cs typeface="Times New Roman" panose="02020603050405020304" pitchFamily="18" charset="0"/>
              </a:rPr>
              <a:t>SnowballStemmer</a:t>
            </a:r>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latin typeface="Times New Roman" panose="02020603050405020304" pitchFamily="18" charset="0"/>
                <a:cs typeface="Times New Roman" panose="02020603050405020304" pitchFamily="18" charset="0"/>
              </a:rPr>
              <a:t>8. Convert text to vectors using </a:t>
            </a:r>
            <a:r>
              <a:rPr lang="en-IN" dirty="0" err="1">
                <a:solidFill>
                  <a:schemeClr val="bg1"/>
                </a:solidFill>
                <a:latin typeface="Times New Roman" panose="02020603050405020304" pitchFamily="18" charset="0"/>
                <a:cs typeface="Times New Roman" panose="02020603050405020304" pitchFamily="18" charset="0"/>
              </a:rPr>
              <a:t>TfidfVectorizer</a:t>
            </a:r>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latin typeface="Times New Roman" panose="02020603050405020304" pitchFamily="18" charset="0"/>
                <a:cs typeface="Times New Roman" panose="02020603050405020304" pitchFamily="18" charset="0"/>
              </a:rPr>
              <a:t>9. Load saved or serialized model </a:t>
            </a:r>
          </a:p>
          <a:p>
            <a:r>
              <a:rPr lang="en-IN" dirty="0">
                <a:solidFill>
                  <a:schemeClr val="bg1"/>
                </a:solidFill>
                <a:latin typeface="Times New Roman" panose="02020603050405020304" pitchFamily="18" charset="0"/>
                <a:cs typeface="Times New Roman" panose="02020603050405020304" pitchFamily="18" charset="0"/>
              </a:rPr>
              <a:t>10. Predict values for multi class label</a:t>
            </a:r>
          </a:p>
          <a:p>
            <a:endParaRPr lang="en-IN" dirty="0"/>
          </a:p>
        </p:txBody>
      </p:sp>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TECHNOLOGY USED</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a:t>
            </a:r>
            <a:r>
              <a:rPr lang="en-IN" dirty="0">
                <a:solidFill>
                  <a:schemeClr val="bg1"/>
                </a:solidFill>
                <a:latin typeface="Times New Roman" panose="02020603050405020304" pitchFamily="18" charset="0"/>
                <a:cs typeface="Times New Roman" panose="02020603050405020304" pitchFamily="18" charset="0"/>
              </a:rPr>
              <a:t>Hardware technology being used.</a:t>
            </a:r>
          </a:p>
          <a:p>
            <a:r>
              <a:rPr lang="en-IN" dirty="0">
                <a:solidFill>
                  <a:schemeClr val="bg1"/>
                </a:solidFill>
                <a:latin typeface="Times New Roman" panose="02020603050405020304" pitchFamily="18" charset="0"/>
                <a:cs typeface="Times New Roman" panose="02020603050405020304" pitchFamily="18" charset="0"/>
              </a:rPr>
              <a:t>RAM 	                                     : 8 GB</a:t>
            </a:r>
          </a:p>
          <a:p>
            <a:r>
              <a:rPr lang="en-IN" dirty="0">
                <a:solidFill>
                  <a:schemeClr val="bg1"/>
                </a:solidFill>
                <a:latin typeface="Times New Roman" panose="02020603050405020304" pitchFamily="18" charset="0"/>
                <a:cs typeface="Times New Roman" panose="02020603050405020304" pitchFamily="18" charset="0"/>
              </a:rPr>
              <a:t>CPU                                      	: AMD Ryzen 5 3550H with Radeon Vega Mobile Gfx 2.10 GHz</a:t>
            </a:r>
          </a:p>
          <a:p>
            <a:r>
              <a:rPr lang="en-IN" dirty="0">
                <a:solidFill>
                  <a:schemeClr val="bg1"/>
                </a:solidFill>
                <a:latin typeface="Times New Roman" panose="02020603050405020304" pitchFamily="18" charset="0"/>
                <a:cs typeface="Times New Roman" panose="02020603050405020304" pitchFamily="18" charset="0"/>
              </a:rPr>
              <a:t>GPU                                       	: AMD Radeon ™ Vega 8 Graphics and NVIDIA GeForce GTX 1650 Ti</a:t>
            </a:r>
          </a:p>
          <a:p>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dirty="0">
                <a:solidFill>
                  <a:schemeClr val="bg1"/>
                </a:solidFill>
                <a:latin typeface="Times New Roman" panose="02020603050405020304" pitchFamily="18" charset="0"/>
                <a:cs typeface="Times New Roman" panose="02020603050405020304" pitchFamily="18" charset="0"/>
              </a:rPr>
              <a:t> Software technology being used.</a:t>
            </a:r>
          </a:p>
          <a:p>
            <a:r>
              <a:rPr lang="en-IN" dirty="0">
                <a:solidFill>
                  <a:schemeClr val="bg1"/>
                </a:solidFill>
                <a:latin typeface="Times New Roman" panose="02020603050405020304" pitchFamily="18" charset="0"/>
                <a:cs typeface="Times New Roman" panose="02020603050405020304" pitchFamily="18" charset="0"/>
              </a:rPr>
              <a:t>Programming language 		: Python</a:t>
            </a:r>
          </a:p>
          <a:p>
            <a:r>
              <a:rPr lang="en-IN" dirty="0">
                <a:solidFill>
                  <a:schemeClr val="bg1"/>
                </a:solidFill>
                <a:latin typeface="Times New Roman" panose="02020603050405020304" pitchFamily="18" charset="0"/>
                <a:cs typeface="Times New Roman" panose="02020603050405020304" pitchFamily="18" charset="0"/>
              </a:rPr>
              <a:t>Distribution 			         : Anaconda Navigator</a:t>
            </a:r>
          </a:p>
          <a:p>
            <a:r>
              <a:rPr lang="en-IN" dirty="0">
                <a:solidFill>
                  <a:schemeClr val="bg1"/>
                </a:solidFill>
                <a:latin typeface="Times New Roman" panose="02020603050405020304" pitchFamily="18" charset="0"/>
                <a:cs typeface="Times New Roman" panose="02020603050405020304" pitchFamily="18" charset="0"/>
              </a:rPr>
              <a:t>Browser based language shell 	: Jupyter Notebook</a:t>
            </a:r>
          </a:p>
          <a:p>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dirty="0">
                <a:solidFill>
                  <a:schemeClr val="bg1"/>
                </a:solidFill>
                <a:latin typeface="Times New Roman" panose="02020603050405020304" pitchFamily="18" charset="0"/>
                <a:cs typeface="Times New Roman" panose="02020603050405020304" pitchFamily="18" charset="0"/>
              </a:rPr>
              <a:t> Libraries/Packages specifically being used.</a:t>
            </a:r>
          </a:p>
          <a:p>
            <a:r>
              <a:rPr lang="en-IN" dirty="0">
                <a:solidFill>
                  <a:schemeClr val="bg1"/>
                </a:solidFill>
                <a:latin typeface="Times New Roman" panose="02020603050405020304" pitchFamily="18" charset="0"/>
                <a:cs typeface="Times New Roman" panose="02020603050405020304" pitchFamily="18" charset="0"/>
              </a:rPr>
              <a:t>Pandas, NumPy, matplotlib, seaborn, scikit-learn, pandas-profiling, missingno, NLTK</a:t>
            </a:r>
          </a:p>
          <a:p>
            <a:endParaRPr lang="en-IN" dirty="0"/>
          </a:p>
        </p:txBody>
      </p:sp>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a:xfrm>
            <a:off x="807867" y="339645"/>
            <a:ext cx="10953823" cy="1002552"/>
          </a:xfrm>
        </p:spPr>
        <p:txBody>
          <a:bodyPr/>
          <a:lstStyle/>
          <a:p>
            <a:r>
              <a:rPr lang="en-US" dirty="0">
                <a:solidFill>
                  <a:schemeClr val="bg1"/>
                </a:solidFill>
                <a:latin typeface="Times New Roman" panose="02020603050405020304" pitchFamily="18" charset="0"/>
                <a:cs typeface="Times New Roman" panose="02020603050405020304" pitchFamily="18" charset="0"/>
              </a:rPr>
              <a:t>Imported dependencies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807868" y="1642430"/>
            <a:ext cx="10093911" cy="4412142"/>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a:xfrm>
            <a:off x="392623" y="501650"/>
            <a:ext cx="11369068" cy="1005415"/>
          </a:xfrm>
        </p:spPr>
        <p:txBody>
          <a:bodyPr/>
          <a:lstStyle/>
          <a:p>
            <a:r>
              <a:rPr lang="en-US" dirty="0">
                <a:solidFill>
                  <a:schemeClr val="bg1"/>
                </a:solidFill>
                <a:latin typeface="Times New Roman" panose="02020603050405020304" pitchFamily="18" charset="0"/>
                <a:cs typeface="Times New Roman" panose="02020603050405020304" pitchFamily="18" charset="0"/>
              </a:rPr>
              <a:t>EXPLORATORY DATA ANALYSIS (EDA) AND VISUALIZATION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a:xfrm>
            <a:off x="411465" y="1711252"/>
            <a:ext cx="11369070" cy="4849283"/>
          </a:xfrm>
        </p:spPr>
        <p:txBody>
          <a:bodyPr/>
          <a:lstStyle/>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solidFill>
                  <a:schemeClr val="bg1"/>
                </a:solidFill>
                <a:latin typeface="Times New Roman" panose="02020603050405020304" pitchFamily="18" charset="0"/>
                <a:cs typeface="Times New Roman" panose="02020603050405020304" pitchFamily="18" charset="0"/>
              </a:rPr>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solidFill>
                  <a:schemeClr val="bg1"/>
                </a:solidFill>
                <a:latin typeface="Times New Roman" panose="02020603050405020304" pitchFamily="18" charset="0"/>
                <a:cs typeface="Times New Roman" panose="02020603050405020304" pitchFamily="18" charset="0"/>
              </a:rPr>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solidFill>
                  <a:schemeClr val="bg1"/>
                </a:solidFill>
                <a:latin typeface="Times New Roman" panose="02020603050405020304" pitchFamily="18" charset="0"/>
                <a:cs typeface="Times New Roman" panose="02020603050405020304" pitchFamily="18" charset="0"/>
              </a:rPr>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697205" y="4529433"/>
            <a:ext cx="4300351" cy="369332"/>
          </a:xfrm>
          <a:prstGeom prst="rect">
            <a:avLst/>
          </a:prstGeom>
          <a:noFill/>
        </p:spPr>
        <p:txBody>
          <a:bodyPr wrap="square">
            <a:spAutoFit/>
          </a:bodyPr>
          <a:lstStyle/>
          <a:p>
            <a:r>
              <a:rPr lang="en-US" u="sng" dirty="0">
                <a:solidFill>
                  <a:schemeClr val="bg1"/>
                </a:solidFill>
                <a:latin typeface="Times New Roman" panose="02020603050405020304" pitchFamily="18" charset="0"/>
                <a:cs typeface="Times New Roman" panose="02020603050405020304" pitchFamily="18" charset="0"/>
              </a:rPr>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5348995" y="4509524"/>
            <a:ext cx="1981962" cy="369332"/>
          </a:xfrm>
          <a:prstGeom prst="rect">
            <a:avLst/>
          </a:prstGeom>
          <a:noFill/>
        </p:spPr>
        <p:txBody>
          <a:bodyPr wrap="square">
            <a:spAutoFit/>
          </a:bodyPr>
          <a:lstStyle/>
          <a:p>
            <a:r>
              <a:rPr lang="en-US" u="sng" dirty="0">
                <a:solidFill>
                  <a:schemeClr val="bg1"/>
                </a:solidFill>
                <a:latin typeface="Times New Roman" panose="02020603050405020304" pitchFamily="18" charset="0"/>
                <a:cs typeface="Times New Roman" panose="02020603050405020304" pitchFamily="18" charset="0"/>
              </a:rPr>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477328"/>
          </a:xfrm>
          <a:prstGeom prst="rect">
            <a:avLst/>
          </a:prstGeom>
          <a:noFill/>
        </p:spPr>
        <p:txBody>
          <a:bodyPr wrap="square">
            <a:spAutoFit/>
          </a:bodyPr>
          <a:lstStyle/>
          <a:p>
            <a:r>
              <a:rPr lang="en-US" sz="1800" b="1" dirty="0">
                <a:solidFill>
                  <a:schemeClr val="bg1"/>
                </a:solidFill>
                <a:latin typeface="Times New Roman" panose="02020603050405020304" pitchFamily="18" charset="0"/>
                <a:cs typeface="Times New Roman" panose="02020603050405020304" pitchFamily="18" charset="0"/>
              </a:rPr>
              <a:t>Univariate analysis</a:t>
            </a:r>
            <a:r>
              <a:rPr lang="en-US" sz="1800" dirty="0">
                <a:solidFill>
                  <a:schemeClr val="bg1"/>
                </a:solidFill>
                <a:latin typeface="Times New Roman" panose="02020603050405020304" pitchFamily="18" charset="0"/>
                <a:cs typeface="Times New Roman" panose="02020603050405020304" pitchFamily="18" charset="0"/>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solidFill>
                  <a:schemeClr val="bg1"/>
                </a:solidFill>
                <a:latin typeface="Times New Roman" panose="02020603050405020304" pitchFamily="18" charset="0"/>
                <a:cs typeface="Times New Roman" panose="02020603050405020304" pitchFamily="18" charset="0"/>
              </a:rPr>
              <a:t>Multivariate analysis</a:t>
            </a:r>
            <a:r>
              <a:rPr lang="en-US" sz="1800" dirty="0">
                <a:solidFill>
                  <a:schemeClr val="bg1"/>
                </a:solidFill>
                <a:latin typeface="Times New Roman" panose="02020603050405020304" pitchFamily="18" charset="0"/>
                <a:cs typeface="Times New Roman" panose="02020603050405020304" pitchFamily="18" charset="0"/>
              </a:rPr>
              <a:t> is a set of statistical techniques used for </a:t>
            </a:r>
            <a:r>
              <a:rPr lang="en-US" sz="1800" b="1" dirty="0">
                <a:solidFill>
                  <a:schemeClr val="bg1"/>
                </a:solidFill>
                <a:latin typeface="Times New Roman" panose="02020603050405020304" pitchFamily="18" charset="0"/>
                <a:cs typeface="Times New Roman" panose="02020603050405020304" pitchFamily="18" charset="0"/>
              </a:rPr>
              <a:t>analysis</a:t>
            </a:r>
            <a:r>
              <a:rPr lang="en-US" sz="1800" dirty="0">
                <a:solidFill>
                  <a:schemeClr val="bg1"/>
                </a:solidFill>
                <a:latin typeface="Times New Roman" panose="02020603050405020304" pitchFamily="18" charset="0"/>
                <a:cs typeface="Times New Roman" panose="02020603050405020304" pitchFamily="18" charset="0"/>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solidFill>
                  <a:schemeClr val="bg1"/>
                </a:solidFill>
                <a:latin typeface="Times New Roman" panose="02020603050405020304" pitchFamily="18" charset="0"/>
                <a:cs typeface="Times New Roman" panose="02020603050405020304" pitchFamily="18" charset="0"/>
              </a:rPr>
              <a:t>Correlation</a:t>
            </a:r>
            <a:r>
              <a:rPr lang="en-US" sz="1800" dirty="0">
                <a:solidFill>
                  <a:schemeClr val="bg1"/>
                </a:solidFill>
                <a:latin typeface="Times New Roman" panose="02020603050405020304" pitchFamily="18" charset="0"/>
                <a:cs typeface="Times New Roman" panose="02020603050405020304" pitchFamily="18" charset="0"/>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662226" y="5146748"/>
            <a:ext cx="3995950" cy="646331"/>
          </a:xfrm>
          <a:prstGeom prst="rect">
            <a:avLst/>
          </a:prstGeom>
          <a:noFill/>
        </p:spPr>
        <p:txBody>
          <a:bodyPr wrap="square">
            <a:spAutoFit/>
          </a:bodyPr>
          <a:lstStyle/>
          <a:p>
            <a:r>
              <a:rPr lang="en-US" sz="1800" b="1" dirty="0">
                <a:solidFill>
                  <a:schemeClr val="bg1"/>
                </a:solidFill>
                <a:latin typeface="Times New Roman" panose="02020603050405020304" pitchFamily="18" charset="0"/>
                <a:cs typeface="Times New Roman" panose="02020603050405020304" pitchFamily="18" charset="0"/>
              </a:rPr>
              <a:t>Correlation</a:t>
            </a:r>
            <a:r>
              <a:rPr lang="en-US" sz="1800" dirty="0">
                <a:solidFill>
                  <a:schemeClr val="bg1"/>
                </a:solidFill>
                <a:latin typeface="Times New Roman" panose="02020603050405020304" pitchFamily="18" charset="0"/>
                <a:cs typeface="Times New Roman" panose="02020603050405020304" pitchFamily="18" charset="0"/>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5348995" y="5073364"/>
            <a:ext cx="3190205" cy="646331"/>
          </a:xfrm>
          <a:prstGeom prst="rect">
            <a:avLst/>
          </a:prstGeom>
          <a:noFill/>
        </p:spPr>
        <p:txBody>
          <a:bodyPr wrap="square">
            <a:spAutoFit/>
          </a:bodyPr>
          <a:lstStyle/>
          <a:p>
            <a:r>
              <a:rPr lang="en-US" sz="1800" b="1" dirty="0">
                <a:solidFill>
                  <a:schemeClr val="bg1"/>
                </a:solidFill>
                <a:latin typeface="Times New Roman" panose="02020603050405020304" pitchFamily="18" charset="0"/>
                <a:cs typeface="Times New Roman" panose="02020603050405020304" pitchFamily="18" charset="0"/>
              </a:rPr>
              <a:t>Summary</a:t>
            </a:r>
            <a:r>
              <a:rPr lang="en-US" sz="1800" dirty="0">
                <a:solidFill>
                  <a:schemeClr val="bg1"/>
                </a:solidFill>
                <a:latin typeface="Times New Roman" panose="02020603050405020304" pitchFamily="18" charset="0"/>
                <a:cs typeface="Times New Roman" panose="02020603050405020304" pitchFamily="18" charset="0"/>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a:xfrm>
            <a:off x="1648661" y="339645"/>
            <a:ext cx="9705879" cy="1002552"/>
          </a:xfrm>
        </p:spPr>
        <p:txBody>
          <a:bodyPr/>
          <a:lstStyle/>
          <a:p>
            <a:r>
              <a:rPr lang="en-US" dirty="0">
                <a:solidFill>
                  <a:schemeClr val="bg1"/>
                </a:solidFill>
                <a:latin typeface="Times New Roman" panose="02020603050405020304" pitchFamily="18" charset="0"/>
                <a:cs typeface="Times New Roman" panose="02020603050405020304" pitchFamily="18" charset="0"/>
              </a:rPr>
              <a:t>Cyberbullying statistics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8"/>
            <a:ext cx="7968936" cy="1626751"/>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a:xfrm>
            <a:off x="497151" y="339645"/>
            <a:ext cx="10105304" cy="1002552"/>
          </a:xfrm>
        </p:spPr>
        <p:txBody>
          <a:bodyPr/>
          <a:lstStyle/>
          <a:p>
            <a:r>
              <a:rPr lang="en-US" dirty="0">
                <a:solidFill>
                  <a:schemeClr val="bg1"/>
                </a:solidFill>
                <a:latin typeface="Times New Roman" panose="02020603050405020304" pitchFamily="18" charset="0"/>
                <a:cs typeface="Times New Roman" panose="02020603050405020304" pitchFamily="18" charset="0"/>
              </a:rPr>
              <a:t>Effects of cyberbullying</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497151" y="2016381"/>
            <a:ext cx="10105304" cy="1830938"/>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a:xfrm>
            <a:off x="960793" y="368572"/>
            <a:ext cx="11369068" cy="1002552"/>
          </a:xfrm>
        </p:spPr>
        <p:txBody>
          <a:bodyPr/>
          <a:lstStyle/>
          <a:p>
            <a:r>
              <a:rPr lang="en-US" dirty="0">
                <a:solidFill>
                  <a:schemeClr val="bg1"/>
                </a:solidFill>
                <a:latin typeface="Times New Roman" panose="02020603050405020304" pitchFamily="18" charset="0"/>
                <a:cs typeface="Times New Roman" panose="02020603050405020304" pitchFamily="18" charset="0"/>
              </a:rPr>
              <a:t>Missing values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1026" name="Picture 2">
            <a:extLst>
              <a:ext uri="{FF2B5EF4-FFF2-40B4-BE49-F238E27FC236}">
                <a16:creationId xmlns:a16="http://schemas.microsoft.com/office/drawing/2014/main" id="{3E6B20F4-EBE0-0148-9CB0-608B9F4CE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05" y="1943000"/>
            <a:ext cx="9764488" cy="358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a:xfrm>
            <a:off x="1047565" y="339645"/>
            <a:ext cx="10714126" cy="1002552"/>
          </a:xfrm>
        </p:spPr>
        <p:txBody>
          <a:bodyPr/>
          <a:lstStyle/>
          <a:p>
            <a:r>
              <a:rPr lang="en-US" dirty="0">
                <a:solidFill>
                  <a:schemeClr val="bg1"/>
                </a:solidFill>
                <a:latin typeface="Times New Roman" panose="02020603050405020304" pitchFamily="18" charset="0"/>
                <a:cs typeface="Times New Roman" panose="02020603050405020304" pitchFamily="18" charset="0"/>
              </a:rPr>
              <a:t>Count plot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1047565" y="1873187"/>
            <a:ext cx="9827582" cy="4270161"/>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a:xfrm>
            <a:off x="1014058" y="339645"/>
            <a:ext cx="11369068" cy="1002552"/>
          </a:xfrm>
        </p:spPr>
        <p:txBody>
          <a:bodyPr/>
          <a:lstStyle/>
          <a:p>
            <a:r>
              <a:rPr lang="en-US" dirty="0">
                <a:solidFill>
                  <a:schemeClr val="bg1"/>
                </a:solidFill>
                <a:latin typeface="Times New Roman" panose="02020603050405020304" pitchFamily="18" charset="0"/>
                <a:cs typeface="Times New Roman" panose="02020603050405020304" pitchFamily="18" charset="0"/>
              </a:rPr>
              <a:t>Distribution plot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985421" y="2201663"/>
            <a:ext cx="9951868" cy="3701988"/>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a:xfrm>
            <a:off x="1227124" y="339645"/>
            <a:ext cx="10115219" cy="1002552"/>
          </a:xfrm>
        </p:spPr>
        <p:txBody>
          <a:bodyPr/>
          <a:lstStyle/>
          <a:p>
            <a:r>
              <a:rPr lang="en-US" dirty="0">
                <a:solidFill>
                  <a:schemeClr val="bg1"/>
                </a:solidFill>
                <a:latin typeface="Times New Roman" panose="02020603050405020304" pitchFamily="18" charset="0"/>
                <a:cs typeface="Times New Roman" panose="02020603050405020304" pitchFamily="18" charset="0"/>
              </a:rPr>
              <a:t>Pie plot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2965142" y="1507066"/>
            <a:ext cx="7261934" cy="4236786"/>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a:xfrm>
            <a:off x="662269" y="588220"/>
            <a:ext cx="10115219" cy="1002552"/>
          </a:xfrm>
        </p:spPr>
        <p:txBody>
          <a:bodyPr/>
          <a:lstStyle/>
          <a:p>
            <a:r>
              <a:rPr lang="en-US" dirty="0">
                <a:solidFill>
                  <a:schemeClr val="bg1"/>
                </a:solidFill>
                <a:latin typeface="Times New Roman" panose="02020603050405020304" pitchFamily="18" charset="0"/>
                <a:cs typeface="Times New Roman" panose="02020603050405020304" pitchFamily="18" charset="0"/>
              </a:rPr>
              <a:t>introduction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7" y="2228295"/>
            <a:ext cx="10384865" cy="3293616"/>
          </a:xfrm>
        </p:spPr>
        <p:txBody>
          <a:bodyPr>
            <a:normAutofit/>
          </a:bodyPr>
          <a:lstStyle/>
          <a:p>
            <a:pPr marL="285750" indent="-285750" algn="just">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Over a decade, social media have been growing, and people are able to express their opinions and also discuss among others via these platforms. </a:t>
            </a:r>
          </a:p>
          <a:p>
            <a:pPr marL="285750" indent="-285750" algn="just">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These debates may arise due to differences in opinion and may often result in fights over the social media during which offensive language termed as malignant comments may be used from one side. </a:t>
            </a:r>
          </a:p>
          <a:p>
            <a:pPr marL="285750" indent="-285750" algn="just">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This clearly pose the threat of abuse and harassment online. </a:t>
            </a:r>
          </a:p>
          <a:p>
            <a:pPr marL="285750" indent="-285750" algn="just">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As such, some people stop giving their opinions or give up seeking different opinions which result in unhealthy and biased discussion. </a:t>
            </a:r>
          </a:p>
          <a:p>
            <a:pPr marL="285750" indent="-285750" algn="just">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Therefore it results in different platforms and communities finding it very difficult to facilitate fair conversation and are often forced to either limit user comments or get dissolved by shutting down user comments completely.</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a:xfrm>
            <a:off x="1085081" y="339645"/>
            <a:ext cx="11369068" cy="1002552"/>
          </a:xfrm>
        </p:spPr>
        <p:txBody>
          <a:bodyPr/>
          <a:lstStyle/>
          <a:p>
            <a:r>
              <a:rPr lang="en-US" dirty="0">
                <a:solidFill>
                  <a:schemeClr val="bg1"/>
                </a:solidFill>
                <a:latin typeface="Times New Roman" panose="02020603050405020304" pitchFamily="18" charset="0"/>
                <a:cs typeface="Times New Roman" panose="02020603050405020304" pitchFamily="18" charset="0"/>
              </a:rPr>
              <a:t>heatmap</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2521258" y="1864311"/>
            <a:ext cx="6951216" cy="4048217"/>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Classification function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5342353" cy="4422627"/>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90" y="1569800"/>
            <a:ext cx="4191892" cy="4422627"/>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a:xfrm>
            <a:off x="392623" y="778213"/>
            <a:ext cx="10115219" cy="728853"/>
          </a:xfrm>
        </p:spPr>
        <p:txBody>
          <a:bodyPr/>
          <a:lstStyle/>
          <a:p>
            <a:r>
              <a:rPr lang="en-US" dirty="0">
                <a:solidFill>
                  <a:schemeClr val="bg1"/>
                </a:solidFill>
                <a:latin typeface="Times New Roman" panose="02020603050405020304" pitchFamily="18" charset="0"/>
                <a:cs typeface="Times New Roman" panose="02020603050405020304" pitchFamily="18" charset="0"/>
              </a:rPr>
              <a:t>Classification machine learning models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3" y="1997475"/>
            <a:ext cx="9310669" cy="4667453"/>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Confusion matrix</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2301323" y="1660123"/>
            <a:ext cx="5942862" cy="4999847"/>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a:xfrm>
            <a:off x="392623" y="568171"/>
            <a:ext cx="11125720" cy="941034"/>
          </a:xfrm>
        </p:spPr>
        <p:txBody>
          <a:bodyPr/>
          <a:lstStyle/>
          <a:p>
            <a:r>
              <a:rPr lang="en-US" dirty="0">
                <a:solidFill>
                  <a:schemeClr val="bg1"/>
                </a:solidFill>
                <a:latin typeface="Times New Roman" panose="02020603050405020304" pitchFamily="18" charset="0"/>
                <a:cs typeface="Times New Roman" panose="02020603050405020304" pitchFamily="18" charset="0"/>
              </a:rPr>
              <a:t>Key Findings and Conclusions of the Study</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630315" y="2514773"/>
            <a:ext cx="10888028" cy="3186231"/>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The finding of the study is that only few users over online use unparliamentary language. </a:t>
            </a:r>
          </a:p>
          <a:p>
            <a:r>
              <a:rPr lang="en-US" dirty="0">
                <a:solidFill>
                  <a:schemeClr val="bg1"/>
                </a:solidFill>
                <a:latin typeface="Times New Roman" panose="02020603050405020304" pitchFamily="18" charset="0"/>
                <a:cs typeface="Times New Roman" panose="02020603050405020304" pitchFamily="18" charset="0"/>
              </a:rPr>
              <a:t>And most of these sentences have more stop words and are being quite long. </a:t>
            </a:r>
          </a:p>
          <a:p>
            <a:r>
              <a:rPr lang="en-US" dirty="0">
                <a:solidFill>
                  <a:schemeClr val="bg1"/>
                </a:solidFill>
                <a:latin typeface="Times New Roman" panose="02020603050405020304" pitchFamily="18" charset="0"/>
                <a:cs typeface="Times New Roman" panose="02020603050405020304" pitchFamily="18" charset="0"/>
              </a:rPr>
              <a:t>As discussed before few motivated disrespectful crowds use these foul languages in the online forum to bully the people around and to stop them from doing these things that they are not supposed to do. </a:t>
            </a:r>
          </a:p>
          <a:p>
            <a:r>
              <a:rPr lang="en-US" dirty="0">
                <a:solidFill>
                  <a:schemeClr val="bg1"/>
                </a:solidFill>
                <a:latin typeface="Times New Roman" panose="02020603050405020304" pitchFamily="18" charset="0"/>
                <a:cs typeface="Times New Roman" panose="02020603050405020304" pitchFamily="18" charset="0"/>
              </a:rPr>
              <a:t>Our study helps the online forums and social media to induce a ban to profanity or usage of profanity over these forums.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314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a:xfrm>
            <a:off x="745723" y="506027"/>
            <a:ext cx="10369119" cy="836170"/>
          </a:xfrm>
        </p:spPr>
        <p:txBody>
          <a:bodyPr/>
          <a:lstStyle/>
          <a:p>
            <a:r>
              <a:rPr lang="en-US" dirty="0">
                <a:solidFill>
                  <a:schemeClr val="bg1"/>
                </a:solidFill>
                <a:latin typeface="Times New Roman" panose="02020603050405020304" pitchFamily="18" charset="0"/>
                <a:cs typeface="Times New Roman" panose="02020603050405020304" pitchFamily="18" charset="0"/>
              </a:rPr>
              <a:t>Learning Outcomes </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745724" y="2508897"/>
            <a:ext cx="10182688" cy="1308501"/>
          </a:xfrm>
        </p:spPr>
        <p:txBody>
          <a:bodyPr>
            <a:normAutofit fontScale="92500" lnSpcReduction="20000"/>
          </a:bodyPr>
          <a:lstStyle/>
          <a:p>
            <a:pPr algn="just"/>
            <a:r>
              <a:rPr lang="en-US" sz="1600" dirty="0">
                <a:solidFill>
                  <a:schemeClr val="bg1"/>
                </a:solidFill>
                <a:latin typeface="Times New Roman" panose="02020603050405020304" pitchFamily="18" charset="0"/>
                <a:cs typeface="Times New Roman" panose="02020603050405020304" pitchFamily="18" charset="0"/>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 </a:t>
            </a:r>
            <a:r>
              <a:rPr lang="en-US" dirty="0">
                <a:solidFill>
                  <a:schemeClr val="bg1"/>
                </a:solidFill>
                <a:latin typeface="Times New Roman" panose="02020603050405020304" pitchFamily="18" charset="0"/>
                <a:cs typeface="Times New Roman" panose="02020603050405020304" pitchFamily="18" charset="0"/>
              </a:rPr>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solidFill>
                <a:schemeClr val="bg1"/>
              </a:solidFill>
              <a:latin typeface="Times New Roman" panose="02020603050405020304" pitchFamily="18" charset="0"/>
              <a:cs typeface="Times New Roman" panose="02020603050405020304" pitchFamily="18" charset="0"/>
            </a:endParaRPr>
          </a:p>
          <a:p>
            <a:pPr algn="just"/>
            <a:endParaRPr lang="en-IN" sz="160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2705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a:xfrm>
            <a:off x="392623" y="381740"/>
            <a:ext cx="9958740" cy="1342197"/>
          </a:xfrm>
        </p:spPr>
        <p:txBody>
          <a:bodyPr/>
          <a:lstStyle/>
          <a:p>
            <a:r>
              <a:rPr lang="en-US" dirty="0">
                <a:solidFill>
                  <a:schemeClr val="bg1"/>
                </a:solidFill>
                <a:latin typeface="Times New Roman" panose="02020603050405020304" pitchFamily="18" charset="0"/>
                <a:cs typeface="Times New Roman" panose="02020603050405020304" pitchFamily="18" charset="0"/>
              </a:rPr>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10304969" cy="4504267"/>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Problems faced while working in this project:</a:t>
            </a:r>
          </a:p>
          <a:p>
            <a:pPr marL="285750" indent="-285750">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More computational power was required as it took more than 2 hours.</a:t>
            </a:r>
          </a:p>
          <a:p>
            <a:pPr marL="285750" indent="-285750">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Imbalanced dataset and bad comment texts.</a:t>
            </a:r>
          </a:p>
          <a:p>
            <a:pPr marL="285750" indent="-285750">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Good parameters could not be obtained using hyperparameter tuning as time was consumed more .</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Areas of improvement:</a:t>
            </a:r>
          </a:p>
          <a:p>
            <a:pPr marL="285750" indent="-285750">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Could be provided with a good dataset which does not take more time.</a:t>
            </a:r>
          </a:p>
          <a:p>
            <a:pPr marL="285750" indent="-285750">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Less time complexity.</a:t>
            </a:r>
          </a:p>
          <a:p>
            <a:pPr marL="285750" indent="-285750">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Providing a proper balanced dataset with less errors.</a:t>
            </a:r>
          </a:p>
        </p:txBody>
      </p:sp>
    </p:spTree>
    <p:extLst>
      <p:ext uri="{BB962C8B-B14F-4D97-AF65-F5344CB8AC3E}">
        <p14:creationId xmlns:p14="http://schemas.microsoft.com/office/powerpoint/2010/main" val="3134935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a:xfrm>
            <a:off x="1012053" y="381741"/>
            <a:ext cx="9339309" cy="3426780"/>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99900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Problem statement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1" y="1732057"/>
            <a:ext cx="11369070" cy="4206925"/>
          </a:xfrm>
        </p:spPr>
        <p:txBody>
          <a:bodyPr>
            <a:normAutofit/>
          </a:bodyPr>
          <a:lstStyle/>
          <a:p>
            <a:pPr marL="285750" indent="-285750" algn="just">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lgn="just">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lgn="just">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lgn="just">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lgn="just">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r>
              <a:rPr lang="en-US" dirty="0"/>
              <a:t>.</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Dataset description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6"/>
            <a:ext cx="11369070" cy="4565260"/>
          </a:xfrm>
        </p:spPr>
        <p:txBody>
          <a:bodyPr>
            <a:normAutofit lnSpcReduction="10000"/>
          </a:bodyPr>
          <a:lstStyle/>
          <a:p>
            <a:pPr algn="just"/>
            <a:r>
              <a:rPr lang="en-US" dirty="0">
                <a:solidFill>
                  <a:schemeClr val="bg1"/>
                </a:solidFill>
                <a:latin typeface="Times New Roman" panose="02020603050405020304" pitchFamily="18"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gn="just"/>
            <a:r>
              <a:rPr lang="en-US" dirty="0">
                <a:solidFill>
                  <a:schemeClr val="bg1"/>
                </a:solidFill>
                <a:latin typeface="Times New Roman" panose="02020603050405020304" pitchFamily="18" charset="0"/>
                <a:cs typeface="Times New Roman" panose="02020603050405020304" pitchFamily="18" charset="0"/>
              </a:rPr>
              <a:t>The label can be either 0 or 1, where 0 denotes a NO while 1 denotes a YES. There are various comments which have multiple labels. The first attribute is a unique ID associated with each comment.   </a:t>
            </a:r>
          </a:p>
          <a:p>
            <a:pPr algn="just"/>
            <a:r>
              <a:rPr lang="en-US" dirty="0">
                <a:solidFill>
                  <a:schemeClr val="bg1"/>
                </a:solidFill>
                <a:latin typeface="Times New Roman" panose="02020603050405020304" pitchFamily="18" charset="0"/>
                <a:cs typeface="Times New Roman" panose="02020603050405020304" pitchFamily="18" charset="0"/>
              </a:rPr>
              <a:t>The data set includes:</a:t>
            </a:r>
          </a:p>
          <a:p>
            <a:pPr algn="just"/>
            <a:r>
              <a:rPr lang="en-US" dirty="0">
                <a:solidFill>
                  <a:schemeClr val="bg1"/>
                </a:solidFill>
                <a:latin typeface="Times New Roman" panose="02020603050405020304" pitchFamily="18" charset="0"/>
                <a:cs typeface="Times New Roman" panose="02020603050405020304" pitchFamily="18" charset="0"/>
              </a:rPr>
              <a:t>-	Malignant: It is the Label column, which includes values 0 and 1, denoting if the comment is malignant or not. </a:t>
            </a:r>
          </a:p>
          <a:p>
            <a:pPr algn="just"/>
            <a:r>
              <a:rPr lang="en-US" dirty="0">
                <a:solidFill>
                  <a:schemeClr val="bg1"/>
                </a:solidFill>
                <a:latin typeface="Times New Roman" panose="02020603050405020304" pitchFamily="18" charset="0"/>
                <a:cs typeface="Times New Roman" panose="02020603050405020304" pitchFamily="18" charset="0"/>
              </a:rPr>
              <a:t>-	Highly Malignant: It denotes comments that are highly malignant and hurtful. </a:t>
            </a:r>
          </a:p>
          <a:p>
            <a:pPr algn="just"/>
            <a:r>
              <a:rPr lang="en-US" dirty="0">
                <a:solidFill>
                  <a:schemeClr val="bg1"/>
                </a:solidFill>
                <a:latin typeface="Times New Roman" panose="02020603050405020304" pitchFamily="18" charset="0"/>
                <a:cs typeface="Times New Roman" panose="02020603050405020304" pitchFamily="18" charset="0"/>
              </a:rPr>
              <a:t>-	Rude: It denotes comments that are very rude and offensive.</a:t>
            </a:r>
          </a:p>
          <a:p>
            <a:pPr algn="just"/>
            <a:r>
              <a:rPr lang="en-US" dirty="0">
                <a:solidFill>
                  <a:schemeClr val="bg1"/>
                </a:solidFill>
                <a:latin typeface="Times New Roman" panose="02020603050405020304" pitchFamily="18" charset="0"/>
                <a:cs typeface="Times New Roman" panose="02020603050405020304" pitchFamily="18" charset="0"/>
              </a:rPr>
              <a:t>-	Threat: It contains indication of the comments that are giving any threat to someone. 	</a:t>
            </a:r>
          </a:p>
          <a:p>
            <a:pPr algn="just"/>
            <a:r>
              <a:rPr lang="en-US" dirty="0">
                <a:solidFill>
                  <a:schemeClr val="bg1"/>
                </a:solidFill>
                <a:latin typeface="Times New Roman" panose="02020603050405020304" pitchFamily="18" charset="0"/>
                <a:cs typeface="Times New Roman" panose="02020603050405020304" pitchFamily="18" charset="0"/>
              </a:rPr>
              <a:t>-	Abuse: It is for comments that are abusive in nature. </a:t>
            </a:r>
          </a:p>
          <a:p>
            <a:pPr algn="just"/>
            <a:r>
              <a:rPr lang="en-US" dirty="0">
                <a:solidFill>
                  <a:schemeClr val="bg1"/>
                </a:solidFill>
                <a:latin typeface="Times New Roman" panose="02020603050405020304" pitchFamily="18" charset="0"/>
                <a:cs typeface="Times New Roman" panose="02020603050405020304" pitchFamily="18" charset="0"/>
              </a:rPr>
              <a:t>-	Loathe: It describes the comments which are hateful and loathing in nature.  </a:t>
            </a:r>
          </a:p>
          <a:p>
            <a:pPr algn="just"/>
            <a:r>
              <a:rPr lang="en-US" dirty="0">
                <a:solidFill>
                  <a:schemeClr val="bg1"/>
                </a:solidFill>
                <a:latin typeface="Times New Roman" panose="02020603050405020304" pitchFamily="18" charset="0"/>
                <a:cs typeface="Times New Roman" panose="02020603050405020304" pitchFamily="18" charset="0"/>
              </a:rPr>
              <a:t>-	ID: It includes unique Ids associated with each comment text given.   </a:t>
            </a:r>
          </a:p>
          <a:p>
            <a:pPr algn="just"/>
            <a:r>
              <a:rPr lang="en-US" dirty="0">
                <a:solidFill>
                  <a:schemeClr val="bg1"/>
                </a:solidFill>
                <a:latin typeface="Times New Roman" panose="02020603050405020304" pitchFamily="18" charset="0"/>
                <a:cs typeface="Times New Roman" panose="02020603050405020304" pitchFamily="18" charset="0"/>
              </a:rPr>
              <a:t>-	Comment text: This column contains the comments extracted from various social media platforms.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a:xfrm>
            <a:off x="392623" y="195308"/>
            <a:ext cx="11369068" cy="1331651"/>
          </a:xfrm>
        </p:spPr>
        <p:txBody>
          <a:bodyPr/>
          <a:lstStyle/>
          <a:p>
            <a:r>
              <a:rPr lang="en-US" dirty="0">
                <a:solidFill>
                  <a:schemeClr val="bg1"/>
                </a:solidFill>
                <a:latin typeface="Times New Roman" panose="02020603050405020304" pitchFamily="18" charset="0"/>
                <a:cs typeface="Times New Roman" panose="02020603050405020304" pitchFamily="18" charset="0"/>
              </a:rPr>
              <a:t>Conceptual Background of the Domain Problem</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1" y="1864311"/>
            <a:ext cx="11369070" cy="4367813"/>
          </a:xfrm>
        </p:spPr>
        <p:txBody>
          <a:bodyPr>
            <a:normAutofit/>
          </a:bodyPr>
          <a:lstStyle/>
          <a:p>
            <a:pPr marL="285750" indent="-285750" algn="just">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Online platforms and social media become the place where people share the thoughts freely without any partiality and overcoming all the race people share their thoughts and ideas among the crowd.</a:t>
            </a:r>
          </a:p>
          <a:p>
            <a:pPr marL="285750" indent="-285750" algn="just">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lgn="just">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While social media is ubiquitous in America and Europe, Asian countries like India lead the list of social media usage. More than 3.8 billion people use social media.</a:t>
            </a:r>
          </a:p>
          <a:p>
            <a:pPr marL="285750" indent="-285750" algn="just">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lgn="just">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a:xfrm>
            <a:off x="392623" y="435006"/>
            <a:ext cx="10233948" cy="1480503"/>
          </a:xfrm>
        </p:spPr>
        <p:txBody>
          <a:bodyPr/>
          <a:lstStyle/>
          <a:p>
            <a:r>
              <a:rPr lang="en-IN" dirty="0">
                <a:solidFill>
                  <a:schemeClr val="bg1"/>
                </a:solidFill>
                <a:latin typeface="Times New Roman" panose="02020603050405020304" pitchFamily="18" charset="0"/>
                <a:cs typeface="Times New Roman" panose="02020603050405020304" pitchFamily="18" charset="0"/>
              </a:rPr>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2104008"/>
            <a:ext cx="10145169" cy="4412209"/>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solidFill>
                  <a:schemeClr val="bg1"/>
                </a:solidFill>
                <a:latin typeface="Times New Roman" panose="02020603050405020304" pitchFamily="18" charset="0"/>
                <a:cs typeface="Times New Roman" panose="02020603050405020304" pitchFamily="18" charset="0"/>
              </a:rPr>
              <a:t>In multi-class classification, we have one basic assumption that our data can belong to only one label out of all the labels we have. For example, a given picture of a fruit may be an apple, orange or guava only and not a combination of these.</a:t>
            </a:r>
          </a:p>
          <a:p>
            <a:r>
              <a:rPr lang="en-US" dirty="0">
                <a:solidFill>
                  <a:schemeClr val="bg1"/>
                </a:solidFill>
                <a:latin typeface="Times New Roman" panose="02020603050405020304" pitchFamily="18" charset="0"/>
                <a:cs typeface="Times New Roman" panose="02020603050405020304" pitchFamily="18" charset="0"/>
              </a:rPr>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solidFill>
                  <a:schemeClr val="bg1"/>
                </a:solidFill>
                <a:latin typeface="Times New Roman" panose="02020603050405020304" pitchFamily="18" charset="0"/>
                <a:cs typeface="Times New Roman" panose="02020603050405020304" pitchFamily="18" charset="0"/>
              </a:rPr>
              <a:t>Hence, I had a multi-label classification problem to solve. The next step was to gain some useful insights from data which would aid further problem solving.</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DATA SCIENCE LIFE CYCLE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1997909993"/>
              </p:ext>
            </p:extLst>
          </p:nvPr>
        </p:nvGraphicFramePr>
        <p:xfrm>
          <a:off x="1315900"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DATA SCIENCE LIFE CYCLE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1628805642"/>
              </p:ext>
            </p:extLst>
          </p:nvPr>
        </p:nvGraphicFramePr>
        <p:xfrm>
          <a:off x="1138348" y="186054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a:xfrm>
            <a:off x="676707" y="339645"/>
            <a:ext cx="11084983" cy="1002552"/>
          </a:xfrm>
        </p:spPr>
        <p:txBody>
          <a:bodyPr/>
          <a:lstStyle/>
          <a:p>
            <a:r>
              <a:rPr lang="en-IN" dirty="0">
                <a:solidFill>
                  <a:schemeClr val="bg1"/>
                </a:solidFill>
                <a:latin typeface="Times New Roman" panose="02020603050405020304" pitchFamily="18" charset="0"/>
                <a:cs typeface="Times New Roman" panose="02020603050405020304" pitchFamily="18" charset="0"/>
              </a:rPr>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676708" y="2071866"/>
            <a:ext cx="6629614" cy="2274821"/>
          </a:xfrm>
        </p:spPr>
        <p:txBody>
          <a:bodyPr/>
          <a:lstStyle/>
          <a:p>
            <a:r>
              <a:rPr lang="en-US" dirty="0">
                <a:solidFill>
                  <a:schemeClr val="bg1"/>
                </a:solidFill>
                <a:latin typeface="Times New Roman" panose="02020603050405020304" pitchFamily="18" charset="0"/>
                <a:cs typeface="Times New Roman" panose="02020603050405020304" pitchFamily="18" charset="0"/>
              </a:rPr>
              <a:t>1. Data Cleaning</a:t>
            </a:r>
          </a:p>
          <a:p>
            <a:r>
              <a:rPr lang="en-US" dirty="0">
                <a:solidFill>
                  <a:schemeClr val="bg1"/>
                </a:solidFill>
                <a:latin typeface="Times New Roman" panose="02020603050405020304" pitchFamily="18" charset="0"/>
                <a:cs typeface="Times New Roman" panose="02020603050405020304" pitchFamily="18" charset="0"/>
              </a:rPr>
              <a:t>2. Exploratory Data Analysis</a:t>
            </a:r>
          </a:p>
          <a:p>
            <a:r>
              <a:rPr lang="en-US" dirty="0">
                <a:solidFill>
                  <a:schemeClr val="bg1"/>
                </a:solidFill>
                <a:latin typeface="Times New Roman" panose="02020603050405020304" pitchFamily="18" charset="0"/>
                <a:cs typeface="Times New Roman" panose="02020603050405020304" pitchFamily="18" charset="0"/>
              </a:rPr>
              <a:t>3. Data Pre-processing</a:t>
            </a:r>
          </a:p>
          <a:p>
            <a:r>
              <a:rPr lang="en-US" dirty="0">
                <a:solidFill>
                  <a:schemeClr val="bg1"/>
                </a:solidFill>
                <a:latin typeface="Times New Roman" panose="02020603050405020304" pitchFamily="18" charset="0"/>
                <a:cs typeface="Times New Roman" panose="02020603050405020304" pitchFamily="18" charset="0"/>
              </a:rPr>
              <a:t>4. Model Building</a:t>
            </a:r>
          </a:p>
          <a:p>
            <a:r>
              <a:rPr lang="en-US" dirty="0">
                <a:solidFill>
                  <a:schemeClr val="bg1"/>
                </a:solidFill>
                <a:latin typeface="Times New Roman" panose="02020603050405020304" pitchFamily="18" charset="0"/>
                <a:cs typeface="Times New Roman" panose="02020603050405020304" pitchFamily="18" charset="0"/>
              </a:rPr>
              <a:t>5. Model Evaluation</a:t>
            </a:r>
          </a:p>
          <a:p>
            <a:r>
              <a:rPr lang="en-US" dirty="0">
                <a:solidFill>
                  <a:schemeClr val="bg1"/>
                </a:solidFill>
                <a:latin typeface="Times New Roman" panose="02020603050405020304" pitchFamily="18" charset="0"/>
                <a:cs typeface="Times New Roman" panose="02020603050405020304" pitchFamily="18" charset="0"/>
              </a:rPr>
              <a:t>6. Selecting the best model</a:t>
            </a:r>
          </a:p>
          <a:p>
            <a:endParaRPr lang="en-IN" dirty="0"/>
          </a:p>
          <a:p>
            <a:endParaRPr lang="en-IN" dirty="0"/>
          </a:p>
        </p:txBody>
      </p:sp>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157</TotalTime>
  <Words>2098</Words>
  <Application>Microsoft Office PowerPoint</Application>
  <PresentationFormat>Widescreen</PresentationFormat>
  <Paragraphs>146</Paragraphs>
  <Slides>27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Calibri</vt:lpstr>
      <vt:lpstr>Century Gothic</vt:lpstr>
      <vt:lpstr>Courier New</vt:lpstr>
      <vt:lpstr>Sagona ExtraLight</vt:lpstr>
      <vt:lpstr>Speak Pro</vt:lpstr>
      <vt:lpstr>Times New Roman</vt:lpstr>
      <vt:lpstr>Wingdings 3</vt:lpstr>
      <vt:lpstr>Slice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heatmap</vt:lpstr>
      <vt:lpstr>Classification function</vt:lpstr>
      <vt:lpstr>Classification machine learning models</vt:lpstr>
      <vt:lpstr>Confusion matrix</vt:lpstr>
      <vt:lpstr>Key Findings and Conclusions of the Study</vt:lpstr>
      <vt:lpstr>Learning Outcomes </vt:lpstr>
      <vt:lpstr>Limitations of this work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Asha Vinod Kumar</cp:lastModifiedBy>
  <cp:revision>22</cp:revision>
  <dcterms:created xsi:type="dcterms:W3CDTF">2021-12-10T15:14:52Z</dcterms:created>
  <dcterms:modified xsi:type="dcterms:W3CDTF">2022-07-06T12:21:33Z</dcterms:modified>
</cp:coreProperties>
</file>