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60" r:id="rId4"/>
    <p:sldId id="257" r:id="rId5"/>
    <p:sldId id="264" r:id="rId6"/>
    <p:sldId id="259" r:id="rId7"/>
    <p:sldId id="262" r:id="rId8"/>
    <p:sldId id="265" r:id="rId9"/>
    <p:sldId id="266" r:id="rId10"/>
    <p:sldId id="267" r:id="rId11"/>
    <p:sldId id="286" r:id="rId12"/>
    <p:sldId id="287" r:id="rId13"/>
    <p:sldId id="288" r:id="rId14"/>
    <p:sldId id="289" r:id="rId15"/>
    <p:sldId id="290" r:id="rId16"/>
    <p:sldId id="268" r:id="rId17"/>
    <p:sldId id="270" r:id="rId18"/>
    <p:sldId id="271" r:id="rId19"/>
    <p:sldId id="272" r:id="rId20"/>
    <p:sldId id="292" r:id="rId21"/>
    <p:sldId id="291" r:id="rId22"/>
    <p:sldId id="294" r:id="rId23"/>
    <p:sldId id="293" r:id="rId24"/>
    <p:sldId id="273" r:id="rId25"/>
    <p:sldId id="295" r:id="rId26"/>
    <p:sldId id="296" r:id="rId27"/>
    <p:sldId id="297" r:id="rId28"/>
    <p:sldId id="277" r:id="rId29"/>
    <p:sldId id="278"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B52019-43D7-4D86-90E0-C450BF137221}">
          <p14:sldIdLst>
            <p14:sldId id="256"/>
            <p14:sldId id="261"/>
            <p14:sldId id="260"/>
            <p14:sldId id="257"/>
            <p14:sldId id="264"/>
            <p14:sldId id="259"/>
            <p14:sldId id="262"/>
            <p14:sldId id="265"/>
            <p14:sldId id="266"/>
            <p14:sldId id="267"/>
            <p14:sldId id="286"/>
            <p14:sldId id="287"/>
            <p14:sldId id="288"/>
            <p14:sldId id="289"/>
            <p14:sldId id="290"/>
            <p14:sldId id="268"/>
            <p14:sldId id="270"/>
            <p14:sldId id="271"/>
            <p14:sldId id="272"/>
            <p14:sldId id="292"/>
            <p14:sldId id="291"/>
            <p14:sldId id="294"/>
            <p14:sldId id="293"/>
            <p14:sldId id="273"/>
            <p14:sldId id="295"/>
            <p14:sldId id="296"/>
            <p14:sldId id="297"/>
            <p14:sldId id="277"/>
            <p14:sldId id="278"/>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a Vinod Kumar" initials="AVK" lastIdx="3" clrIdx="0">
    <p:extLst>
      <p:ext uri="{19B8F6BF-5375-455C-9EA6-DF929625EA0E}">
        <p15:presenceInfo xmlns:p15="http://schemas.microsoft.com/office/powerpoint/2012/main" userId="bf95310288b7e9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75" d="100"/>
          <a:sy n="75" d="100"/>
        </p:scale>
        <p:origin x="8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09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24085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88247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51023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06372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9904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92090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6477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354350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21016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55681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33807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27855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341840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295465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266498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7DBA5-4933-4A90-8340-C5D6B1321B08}"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t>‹#›</a:t>
            </a:fld>
            <a:endParaRPr lang="en-IN" dirty="0"/>
          </a:p>
        </p:txBody>
      </p:sp>
    </p:spTree>
    <p:extLst>
      <p:ext uri="{BB962C8B-B14F-4D97-AF65-F5344CB8AC3E}">
        <p14:creationId xmlns:p14="http://schemas.microsoft.com/office/powerpoint/2010/main" val="120695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CD7DBA5-4933-4A90-8340-C5D6B1321B08}" type="datetimeFigureOut">
              <a:rPr lang="en-IN" smtClean="0"/>
              <a:t>20-05-2022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D241FCF-9453-4585-9F45-F4F2C2B21111}" type="slidenum">
              <a:rPr lang="en-IN" smtClean="0"/>
              <a:t>‹#›</a:t>
            </a:fld>
            <a:endParaRPr lang="en-IN" dirty="0"/>
          </a:p>
        </p:txBody>
      </p:sp>
    </p:spTree>
    <p:extLst>
      <p:ext uri="{BB962C8B-B14F-4D97-AF65-F5344CB8AC3E}">
        <p14:creationId xmlns:p14="http://schemas.microsoft.com/office/powerpoint/2010/main" val="214030631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7F0F-8DF6-49F8-B97E-A2397B475E53}"/>
              </a:ext>
            </a:extLst>
          </p:cNvPr>
          <p:cNvSpPr>
            <a:spLocks noGrp="1"/>
          </p:cNvSpPr>
          <p:nvPr>
            <p:ph type="ctrTitle"/>
          </p:nvPr>
        </p:nvSpPr>
        <p:spPr>
          <a:xfrm>
            <a:off x="684212" y="685800"/>
            <a:ext cx="10537970" cy="1282486"/>
          </a:xfrm>
        </p:spPr>
        <p:txBody>
          <a:bodyPr>
            <a:normAutofit/>
          </a:bodyPr>
          <a:lstStyle/>
          <a:p>
            <a:pPr algn="ctr"/>
            <a:r>
              <a:rPr lang="en-US" altLang="zh-CN" sz="44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Micro Credit Defaulter Report</a:t>
            </a:r>
          </a:p>
        </p:txBody>
      </p:sp>
      <p:sp>
        <p:nvSpPr>
          <p:cNvPr id="3" name="Subtitle 2">
            <a:extLst>
              <a:ext uri="{FF2B5EF4-FFF2-40B4-BE49-F238E27FC236}">
                <a16:creationId xmlns:a16="http://schemas.microsoft.com/office/drawing/2014/main" id="{EA9E2AF5-AD68-499D-8D90-54066C4E3FDC}"/>
              </a:ext>
            </a:extLst>
          </p:cNvPr>
          <p:cNvSpPr>
            <a:spLocks noGrp="1"/>
          </p:cNvSpPr>
          <p:nvPr>
            <p:ph type="subTitle" idx="1"/>
          </p:nvPr>
        </p:nvSpPr>
        <p:spPr>
          <a:xfrm>
            <a:off x="1630578" y="3811783"/>
            <a:ext cx="8930843" cy="1947333"/>
          </a:xfrm>
        </p:spPr>
        <p:txBody>
          <a:bodyPr/>
          <a:lstStyle/>
          <a:p>
            <a:pPr algn="r"/>
            <a:r>
              <a:rPr lang="en-US" sz="3200" b="1" i="0" dirty="0">
                <a:solidFill>
                  <a:srgbClr val="000000"/>
                </a:solidFill>
                <a:effectLst/>
                <a:latin typeface="Times New Roman" panose="02020603050405020304" pitchFamily="18" charset="0"/>
                <a:cs typeface="Times New Roman" panose="02020603050405020304" pitchFamily="18" charset="0"/>
              </a:rPr>
              <a:t>By: </a:t>
            </a:r>
          </a:p>
          <a:p>
            <a:pPr algn="r"/>
            <a:r>
              <a:rPr lang="en-US" sz="3200" b="1" dirty="0">
                <a:solidFill>
                  <a:srgbClr val="000000"/>
                </a:solidFill>
                <a:latin typeface="Times New Roman" panose="02020603050405020304" pitchFamily="18" charset="0"/>
                <a:cs typeface="Times New Roman" panose="02020603050405020304" pitchFamily="18" charset="0"/>
              </a:rPr>
              <a:t>Asha Vinod Kumar</a:t>
            </a:r>
            <a:endParaRPr lang="en-US" sz="3200" b="1"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8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736-3A11-4EDB-A2C5-C4FCDBF9CAF5}"/>
              </a:ext>
            </a:extLst>
          </p:cNvPr>
          <p:cNvSpPr>
            <a:spLocks noGrp="1"/>
          </p:cNvSpPr>
          <p:nvPr>
            <p:ph type="title"/>
          </p:nvPr>
        </p:nvSpPr>
        <p:spPr>
          <a:xfrm>
            <a:off x="588936" y="340963"/>
            <a:ext cx="8927023" cy="669690"/>
          </a:xfrm>
        </p:spPr>
        <p:txBody>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checking target column is balanced or not.</a:t>
            </a:r>
          </a:p>
        </p:txBody>
      </p:sp>
      <p:sp>
        <p:nvSpPr>
          <p:cNvPr id="5" name="Rectangle 3">
            <a:extLst>
              <a:ext uri="{FF2B5EF4-FFF2-40B4-BE49-F238E27FC236}">
                <a16:creationId xmlns:a16="http://schemas.microsoft.com/office/drawing/2014/main" id="{CEA8848F-EF37-4837-B030-E9C620E6528C}"/>
              </a:ext>
            </a:extLst>
          </p:cNvPr>
          <p:cNvSpPr>
            <a:spLocks noGrp="1" noChangeArrowheads="1"/>
          </p:cNvSpPr>
          <p:nvPr>
            <p:ph type="body" sz="half" idx="2"/>
          </p:nvPr>
        </p:nvSpPr>
        <p:spPr>
          <a:xfrm>
            <a:off x="588936" y="1487837"/>
            <a:ext cx="11250138" cy="4608163"/>
          </a:xfrm>
        </p:spPr>
        <p:txBody>
          <a:bodyPr>
            <a:norm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As per the observation, approx. 87.5% users paid back the credit amount and 1.5% users failed to pay the credit.</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This shows that the target column is imbalanced.</a:t>
            </a:r>
          </a:p>
          <a:p>
            <a:pPr lvl="0"/>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7" name="Picture 6" descr="data_balance_1">
            <a:extLst>
              <a:ext uri="{FF2B5EF4-FFF2-40B4-BE49-F238E27FC236}">
                <a16:creationId xmlns:a16="http://schemas.microsoft.com/office/drawing/2014/main" id="{EC4AFA5A-646A-B955-F28F-3C0E4B4903B3}"/>
              </a:ext>
            </a:extLst>
          </p:cNvPr>
          <p:cNvPicPr>
            <a:picLocks noChangeAspect="1"/>
          </p:cNvPicPr>
          <p:nvPr/>
        </p:nvPicPr>
        <p:blipFill>
          <a:blip r:embed="rId2"/>
          <a:stretch>
            <a:fillRect/>
          </a:stretch>
        </p:blipFill>
        <p:spPr>
          <a:xfrm>
            <a:off x="1191942" y="3079644"/>
            <a:ext cx="5267325" cy="2825212"/>
          </a:xfrm>
          <a:prstGeom prst="rect">
            <a:avLst/>
          </a:prstGeom>
        </p:spPr>
      </p:pic>
      <p:pic>
        <p:nvPicPr>
          <p:cNvPr id="8" name="Picture 7" descr="data_balance_3">
            <a:extLst>
              <a:ext uri="{FF2B5EF4-FFF2-40B4-BE49-F238E27FC236}">
                <a16:creationId xmlns:a16="http://schemas.microsoft.com/office/drawing/2014/main" id="{0A5EB052-B747-E4D1-5C4D-B13EC3E217D3}"/>
              </a:ext>
            </a:extLst>
          </p:cNvPr>
          <p:cNvPicPr>
            <a:picLocks noChangeAspect="1"/>
          </p:cNvPicPr>
          <p:nvPr/>
        </p:nvPicPr>
        <p:blipFill>
          <a:blip r:embed="rId3"/>
          <a:stretch>
            <a:fillRect/>
          </a:stretch>
        </p:blipFill>
        <p:spPr>
          <a:xfrm>
            <a:off x="7062272" y="2934033"/>
            <a:ext cx="3864033" cy="3354070"/>
          </a:xfrm>
          <a:prstGeom prst="rect">
            <a:avLst/>
          </a:prstGeom>
        </p:spPr>
      </p:pic>
    </p:spTree>
    <p:extLst>
      <p:ext uri="{BB962C8B-B14F-4D97-AF65-F5344CB8AC3E}">
        <p14:creationId xmlns:p14="http://schemas.microsoft.com/office/powerpoint/2010/main" val="324448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F02-F348-CC48-D050-5C53A63C97F6}"/>
              </a:ext>
            </a:extLst>
          </p:cNvPr>
          <p:cNvSpPr>
            <a:spLocks noGrp="1"/>
          </p:cNvSpPr>
          <p:nvPr>
            <p:ph type="title"/>
          </p:nvPr>
        </p:nvSpPr>
        <p:spPr>
          <a:xfrm>
            <a:off x="622219" y="528880"/>
            <a:ext cx="10924019" cy="103451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relationship of age on cellular network with target column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B0C0B6A-0D90-EE2D-20D4-906CEE12ABD3}"/>
              </a:ext>
            </a:extLst>
          </p:cNvPr>
          <p:cNvSpPr>
            <a:spLocks noGrp="1"/>
          </p:cNvSpPr>
          <p:nvPr>
            <p:ph type="body" sz="half" idx="2"/>
          </p:nvPr>
        </p:nvSpPr>
        <p:spPr>
          <a:xfrm>
            <a:off x="7085012" y="2209799"/>
            <a:ext cx="4290744" cy="2997632"/>
          </a:xfrm>
        </p:spPr>
        <p:txBody>
          <a:bodyPr>
            <a:norm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we can say that as the number of days of users increases the chances of defaulters also increases. This is for the users who have taken the loan in last 30 days.</a:t>
            </a:r>
          </a:p>
          <a:p>
            <a:endParaRPr lang="en-IN" dirty="0"/>
          </a:p>
        </p:txBody>
      </p:sp>
      <p:pic>
        <p:nvPicPr>
          <p:cNvPr id="5" name="Content Placeholder 4" descr="age">
            <a:extLst>
              <a:ext uri="{FF2B5EF4-FFF2-40B4-BE49-F238E27FC236}">
                <a16:creationId xmlns:a16="http://schemas.microsoft.com/office/drawing/2014/main" id="{19CD3116-92B1-9169-88CE-7978F106ABFE}"/>
              </a:ext>
            </a:extLst>
          </p:cNvPr>
          <p:cNvPicPr>
            <a:picLocks noGrp="1" noChangeAspect="1"/>
          </p:cNvPicPr>
          <p:nvPr>
            <p:ph idx="1"/>
          </p:nvPr>
        </p:nvPicPr>
        <p:blipFill>
          <a:blip r:embed="rId2"/>
          <a:stretch>
            <a:fillRect/>
          </a:stretch>
        </p:blipFill>
        <p:spPr>
          <a:xfrm>
            <a:off x="1324380" y="1922463"/>
            <a:ext cx="5060922" cy="3889375"/>
          </a:xfrm>
          <a:prstGeom prst="rect">
            <a:avLst/>
          </a:prstGeom>
        </p:spPr>
      </p:pic>
    </p:spTree>
    <p:extLst>
      <p:ext uri="{BB962C8B-B14F-4D97-AF65-F5344CB8AC3E}">
        <p14:creationId xmlns:p14="http://schemas.microsoft.com/office/powerpoint/2010/main" val="18888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9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F02-F348-CC48-D050-5C53A63C97F6}"/>
              </a:ext>
            </a:extLst>
          </p:cNvPr>
          <p:cNvSpPr>
            <a:spLocks noGrp="1"/>
          </p:cNvSpPr>
          <p:nvPr>
            <p:ph type="title"/>
          </p:nvPr>
        </p:nvSpPr>
        <p:spPr>
          <a:xfrm>
            <a:off x="622219" y="528880"/>
            <a:ext cx="10924019" cy="103451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relation between average main account balance of users in last 30 days and daily amount spend in last 30 days.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B0C0B6A-0D90-EE2D-20D4-906CEE12ABD3}"/>
              </a:ext>
            </a:extLst>
          </p:cNvPr>
          <p:cNvSpPr>
            <a:spLocks noGrp="1"/>
          </p:cNvSpPr>
          <p:nvPr>
            <p:ph type="body" sz="half" idx="2"/>
          </p:nvPr>
        </p:nvSpPr>
        <p:spPr>
          <a:xfrm>
            <a:off x="7085012" y="2209798"/>
            <a:ext cx="4290744" cy="3453713"/>
          </a:xfrm>
        </p:spPr>
        <p:txBody>
          <a:bodyPr>
            <a:normAutofit fontScale="77500" lnSpcReduction="20000"/>
          </a:bodyPr>
          <a:lstStyle/>
          <a:p>
            <a:pPr marL="285750" indent="-285750">
              <a:buFont typeface="Arial" panose="020B0604020202020204" pitchFamily="34" charset="0"/>
              <a:buChar char="•"/>
            </a:pPr>
            <a:r>
              <a:rPr lang="en-US" sz="3100" dirty="0">
                <a:solidFill>
                  <a:schemeClr val="bg1"/>
                </a:solidFill>
                <a:latin typeface="Times New Roman" panose="02020603050405020304" pitchFamily="18" charset="0"/>
                <a:cs typeface="Times New Roman" panose="02020603050405020304" pitchFamily="18" charset="0"/>
              </a:rPr>
              <a:t>The graph shows that as the average main account balance of the users are increasing their spending are also increasing.</a:t>
            </a:r>
          </a:p>
          <a:p>
            <a:pPr marL="285750" indent="-285750">
              <a:buFont typeface="Arial" panose="020B0604020202020204" pitchFamily="34" charset="0"/>
              <a:buChar char="•"/>
            </a:pPr>
            <a:r>
              <a:rPr lang="en-US" sz="3100" dirty="0">
                <a:solidFill>
                  <a:schemeClr val="bg1"/>
                </a:solidFill>
                <a:latin typeface="Times New Roman" panose="02020603050405020304" pitchFamily="18" charset="0"/>
                <a:cs typeface="Times New Roman" panose="02020603050405020304" pitchFamily="18" charset="0"/>
              </a:rPr>
              <a:t>If we talk about the credit defaulters, it is more for the users who is spending less and the average main balance in the last 30 days is below 50,000.</a:t>
            </a:r>
          </a:p>
          <a:p>
            <a:endParaRPr lang="en-IN" dirty="0"/>
          </a:p>
        </p:txBody>
      </p:sp>
      <p:pic>
        <p:nvPicPr>
          <p:cNvPr id="6" name="Picture 5" descr="rental30">
            <a:extLst>
              <a:ext uri="{FF2B5EF4-FFF2-40B4-BE49-F238E27FC236}">
                <a16:creationId xmlns:a16="http://schemas.microsoft.com/office/drawing/2014/main" id="{82C2D680-32AD-02CB-2687-832BEABCF540}"/>
              </a:ext>
            </a:extLst>
          </p:cNvPr>
          <p:cNvPicPr>
            <a:picLocks noChangeAspect="1"/>
          </p:cNvPicPr>
          <p:nvPr/>
        </p:nvPicPr>
        <p:blipFill>
          <a:blip r:embed="rId2"/>
          <a:stretch>
            <a:fillRect/>
          </a:stretch>
        </p:blipFill>
        <p:spPr>
          <a:xfrm>
            <a:off x="622219" y="2092272"/>
            <a:ext cx="5126000" cy="3571240"/>
          </a:xfrm>
          <a:prstGeom prst="rect">
            <a:avLst/>
          </a:prstGeom>
        </p:spPr>
      </p:pic>
    </p:spTree>
    <p:extLst>
      <p:ext uri="{BB962C8B-B14F-4D97-AF65-F5344CB8AC3E}">
        <p14:creationId xmlns:p14="http://schemas.microsoft.com/office/powerpoint/2010/main" val="259979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F02-F348-CC48-D050-5C53A63C97F6}"/>
              </a:ext>
            </a:extLst>
          </p:cNvPr>
          <p:cNvSpPr>
            <a:spLocks noGrp="1"/>
          </p:cNvSpPr>
          <p:nvPr>
            <p:ph type="title"/>
          </p:nvPr>
        </p:nvSpPr>
        <p:spPr>
          <a:xfrm>
            <a:off x="622219" y="528880"/>
            <a:ext cx="10924019" cy="103451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total amount of loan taken and the number of loan taken by the users in last 30 days.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B0C0B6A-0D90-EE2D-20D4-906CEE12ABD3}"/>
              </a:ext>
            </a:extLst>
          </p:cNvPr>
          <p:cNvSpPr>
            <a:spLocks noGrp="1"/>
          </p:cNvSpPr>
          <p:nvPr>
            <p:ph type="body" sz="half" idx="2"/>
          </p:nvPr>
        </p:nvSpPr>
        <p:spPr>
          <a:xfrm>
            <a:off x="7085012" y="2209798"/>
            <a:ext cx="4290744" cy="3453713"/>
          </a:xfrm>
        </p:spPr>
        <p:txBody>
          <a:bodyPr>
            <a:normAutofit fontScale="70000" lnSpcReduction="20000"/>
          </a:bodyPr>
          <a:lstStyle/>
          <a:p>
            <a:pPr marL="285750" indent="-285750" algn="just">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We can see that as the amount is increasing the number of loan is also increasing.</a:t>
            </a:r>
          </a:p>
          <a:p>
            <a:pPr marL="285750" indent="-285750" algn="just">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Users who have taken less number of loans (below 20) and for less amount (below or equal to 100) some of them have failed to pay back the amount.</a:t>
            </a:r>
          </a:p>
          <a:p>
            <a:endParaRPr lang="en-IN" dirty="0"/>
          </a:p>
        </p:txBody>
      </p:sp>
      <p:pic>
        <p:nvPicPr>
          <p:cNvPr id="5" name="Picture 4" descr="amnt30">
            <a:extLst>
              <a:ext uri="{FF2B5EF4-FFF2-40B4-BE49-F238E27FC236}">
                <a16:creationId xmlns:a16="http://schemas.microsoft.com/office/drawing/2014/main" id="{4C072293-E2FD-879D-3244-BDD86C6FF46F}"/>
              </a:ext>
            </a:extLst>
          </p:cNvPr>
          <p:cNvPicPr>
            <a:picLocks noChangeAspect="1"/>
          </p:cNvPicPr>
          <p:nvPr/>
        </p:nvPicPr>
        <p:blipFill>
          <a:blip r:embed="rId2"/>
          <a:stretch>
            <a:fillRect/>
          </a:stretch>
        </p:blipFill>
        <p:spPr>
          <a:xfrm>
            <a:off x="1257618" y="2024465"/>
            <a:ext cx="4616239" cy="3833893"/>
          </a:xfrm>
          <a:prstGeom prst="rect">
            <a:avLst/>
          </a:prstGeom>
        </p:spPr>
      </p:pic>
    </p:spTree>
    <p:extLst>
      <p:ext uri="{BB962C8B-B14F-4D97-AF65-F5344CB8AC3E}">
        <p14:creationId xmlns:p14="http://schemas.microsoft.com/office/powerpoint/2010/main" val="114466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F02-F348-CC48-D050-5C53A63C97F6}"/>
              </a:ext>
            </a:extLst>
          </p:cNvPr>
          <p:cNvSpPr>
            <a:spLocks noGrp="1"/>
          </p:cNvSpPr>
          <p:nvPr>
            <p:ph type="title"/>
          </p:nvPr>
        </p:nvSpPr>
        <p:spPr>
          <a:xfrm>
            <a:off x="622219" y="528880"/>
            <a:ext cx="10924019" cy="103451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relation between total amount of loan taken by the users in 90 days and number of loan taken.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B0C0B6A-0D90-EE2D-20D4-906CEE12ABD3}"/>
              </a:ext>
            </a:extLst>
          </p:cNvPr>
          <p:cNvSpPr>
            <a:spLocks noGrp="1"/>
          </p:cNvSpPr>
          <p:nvPr>
            <p:ph type="body" sz="half" idx="2"/>
          </p:nvPr>
        </p:nvSpPr>
        <p:spPr>
          <a:xfrm>
            <a:off x="7085012" y="2209798"/>
            <a:ext cx="4290744" cy="3453713"/>
          </a:xfrm>
        </p:spPr>
        <p:txBody>
          <a:bodyPr>
            <a:norm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We found that the number of defaulters are more for 90 days but the loan amount is below 100.</a:t>
            </a:r>
          </a:p>
          <a:p>
            <a:endParaRPr lang="en-IN" dirty="0"/>
          </a:p>
        </p:txBody>
      </p:sp>
      <p:pic>
        <p:nvPicPr>
          <p:cNvPr id="6" name="Picture 5" descr="amount_90">
            <a:extLst>
              <a:ext uri="{FF2B5EF4-FFF2-40B4-BE49-F238E27FC236}">
                <a16:creationId xmlns:a16="http://schemas.microsoft.com/office/drawing/2014/main" id="{3B083B52-C9C4-6707-F44B-9E207BD42E49}"/>
              </a:ext>
            </a:extLst>
          </p:cNvPr>
          <p:cNvPicPr>
            <a:picLocks noChangeAspect="1"/>
          </p:cNvPicPr>
          <p:nvPr/>
        </p:nvPicPr>
        <p:blipFill>
          <a:blip r:embed="rId2"/>
          <a:stretch>
            <a:fillRect/>
          </a:stretch>
        </p:blipFill>
        <p:spPr>
          <a:xfrm>
            <a:off x="1130565" y="1977793"/>
            <a:ext cx="4820784" cy="3522345"/>
          </a:xfrm>
          <a:prstGeom prst="rect">
            <a:avLst/>
          </a:prstGeom>
        </p:spPr>
      </p:pic>
    </p:spTree>
    <p:extLst>
      <p:ext uri="{BB962C8B-B14F-4D97-AF65-F5344CB8AC3E}">
        <p14:creationId xmlns:p14="http://schemas.microsoft.com/office/powerpoint/2010/main" val="325004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F02-F348-CC48-D050-5C53A63C97F6}"/>
              </a:ext>
            </a:extLst>
          </p:cNvPr>
          <p:cNvSpPr>
            <a:spLocks noGrp="1"/>
          </p:cNvSpPr>
          <p:nvPr>
            <p:ph type="title"/>
          </p:nvPr>
        </p:nvSpPr>
        <p:spPr>
          <a:xfrm>
            <a:off x="622219" y="528880"/>
            <a:ext cx="10924019" cy="103451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the number of defaulters are more for 90 days but the loan amount is below 100.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B0C0B6A-0D90-EE2D-20D4-906CEE12ABD3}"/>
              </a:ext>
            </a:extLst>
          </p:cNvPr>
          <p:cNvSpPr>
            <a:spLocks noGrp="1"/>
          </p:cNvSpPr>
          <p:nvPr>
            <p:ph type="body" sz="half" idx="2"/>
          </p:nvPr>
        </p:nvSpPr>
        <p:spPr>
          <a:xfrm>
            <a:off x="7085012" y="2209798"/>
            <a:ext cx="4290744" cy="3453713"/>
          </a:xfrm>
        </p:spPr>
        <p:txBody>
          <a:bodyPr>
            <a:norm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From the graph we can say that as the number of days of pay back is increasing the number of defaulters are also increasing. </a:t>
            </a:r>
          </a:p>
          <a:p>
            <a:endParaRPr lang="en-IN" dirty="0"/>
          </a:p>
        </p:txBody>
      </p:sp>
      <p:pic>
        <p:nvPicPr>
          <p:cNvPr id="5" name="Picture 4" descr="payback_de">
            <a:extLst>
              <a:ext uri="{FF2B5EF4-FFF2-40B4-BE49-F238E27FC236}">
                <a16:creationId xmlns:a16="http://schemas.microsoft.com/office/drawing/2014/main" id="{7A3DE5D5-9EDA-74C3-6FEE-79F7AACA7581}"/>
              </a:ext>
            </a:extLst>
          </p:cNvPr>
          <p:cNvPicPr>
            <a:picLocks noChangeAspect="1"/>
          </p:cNvPicPr>
          <p:nvPr/>
        </p:nvPicPr>
        <p:blipFill>
          <a:blip r:embed="rId2"/>
          <a:stretch>
            <a:fillRect/>
          </a:stretch>
        </p:blipFill>
        <p:spPr>
          <a:xfrm>
            <a:off x="1138874" y="1916693"/>
            <a:ext cx="4843472" cy="3746818"/>
          </a:xfrm>
          <a:prstGeom prst="rect">
            <a:avLst/>
          </a:prstGeom>
        </p:spPr>
      </p:pic>
    </p:spTree>
    <p:extLst>
      <p:ext uri="{BB962C8B-B14F-4D97-AF65-F5344CB8AC3E}">
        <p14:creationId xmlns:p14="http://schemas.microsoft.com/office/powerpoint/2010/main" val="337227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2F2E35-9BA1-4606-9A40-9847F6F02371}"/>
              </a:ext>
            </a:extLst>
          </p:cNvPr>
          <p:cNvSpPr>
            <a:spLocks noGrp="1"/>
          </p:cNvSpPr>
          <p:nvPr>
            <p:ph type="title"/>
          </p:nvPr>
        </p:nvSpPr>
        <p:spPr>
          <a:xfrm>
            <a:off x="4830543" y="272394"/>
            <a:ext cx="4080982" cy="606972"/>
          </a:xfrm>
        </p:spPr>
        <p:txBody>
          <a:bodyPr>
            <a:normAutofit fontScale="90000"/>
          </a:bodyPr>
          <a:lstStyle/>
          <a:p>
            <a:r>
              <a:rPr lang="en-IN" dirty="0">
                <a:solidFill>
                  <a:schemeClr val="bg1"/>
                </a:solidFill>
                <a:latin typeface="Times New Roman" panose="02020603050405020304" pitchFamily="18" charset="0"/>
                <a:cs typeface="Times New Roman" panose="02020603050405020304" pitchFamily="18" charset="0"/>
              </a:rPr>
              <a:t>Checking for skewness</a:t>
            </a:r>
          </a:p>
        </p:txBody>
      </p:sp>
      <p:sp>
        <p:nvSpPr>
          <p:cNvPr id="8" name="Text Placeholder 7">
            <a:extLst>
              <a:ext uri="{FF2B5EF4-FFF2-40B4-BE49-F238E27FC236}">
                <a16:creationId xmlns:a16="http://schemas.microsoft.com/office/drawing/2014/main" id="{094EC3FE-9B55-45C6-999F-E03725A38DCB}"/>
              </a:ext>
            </a:extLst>
          </p:cNvPr>
          <p:cNvSpPr>
            <a:spLocks noGrp="1"/>
          </p:cNvSpPr>
          <p:nvPr>
            <p:ph type="body" sz="half" idx="2"/>
          </p:nvPr>
        </p:nvSpPr>
        <p:spPr>
          <a:xfrm>
            <a:off x="812547" y="1036504"/>
            <a:ext cx="9369839" cy="772243"/>
          </a:xfrm>
        </p:spPr>
        <p:txBody>
          <a:bodyPr>
            <a:normAutofit/>
          </a:bodyPr>
          <a:lstStyle/>
          <a:p>
            <a:r>
              <a:rPr lang="en-IN" sz="3200" u="sng" dirty="0">
                <a:solidFill>
                  <a:srgbClr val="000000"/>
                </a:solidFill>
                <a:effectLst/>
                <a:uFill>
                  <a:solidFill>
                    <a:srgbClr val="000000"/>
                  </a:solidFill>
                </a:uFill>
                <a:latin typeface="Times New Roman" panose="02020603050405020304" pitchFamily="18" charset="0"/>
                <a:ea typeface="Calibri" panose="020F0502020204030204" pitchFamily="34" charset="0"/>
              </a:rPr>
              <a:t>Skewness in the dataset:</a:t>
            </a:r>
            <a:endParaRPr lang="en-IN" sz="3200" dirty="0">
              <a:solidFill>
                <a:srgbClr val="000000"/>
              </a:solidFill>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D567E61-1305-2F40-45F0-B50805693C6E}"/>
              </a:ext>
            </a:extLst>
          </p:cNvPr>
          <p:cNvPicPr>
            <a:picLocks noGrp="1" noChangeAspect="1"/>
          </p:cNvPicPr>
          <p:nvPr>
            <p:ph idx="1"/>
          </p:nvPr>
        </p:nvPicPr>
        <p:blipFill>
          <a:blip r:embed="rId2"/>
          <a:stretch>
            <a:fillRect/>
          </a:stretch>
        </p:blipFill>
        <p:spPr>
          <a:xfrm>
            <a:off x="1892369" y="1965885"/>
            <a:ext cx="7716580" cy="4122549"/>
          </a:xfrm>
        </p:spPr>
      </p:pic>
    </p:spTree>
    <p:extLst>
      <p:ext uri="{BB962C8B-B14F-4D97-AF65-F5344CB8AC3E}">
        <p14:creationId xmlns:p14="http://schemas.microsoft.com/office/powerpoint/2010/main" val="340219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728420" y="315310"/>
            <a:ext cx="10717345" cy="693683"/>
          </a:xfrm>
        </p:spPr>
        <p:txBody>
          <a:bodyPr>
            <a:noAutofit/>
          </a:bodyPr>
          <a:lstStyle/>
          <a:p>
            <a:r>
              <a:rPr lang="en-IN" sz="2800" dirty="0">
                <a:solidFill>
                  <a:schemeClr val="bg1"/>
                </a:solidFill>
                <a:latin typeface="Times New Roman" panose="02020603050405020304" pitchFamily="18" charset="0"/>
                <a:cs typeface="Times New Roman" panose="02020603050405020304" pitchFamily="18" charset="0"/>
              </a:rPr>
              <a:t>Checking for outliers</a:t>
            </a:r>
          </a:p>
        </p:txBody>
      </p:sp>
      <p:pic>
        <p:nvPicPr>
          <p:cNvPr id="6" name="Content Placeholder 5">
            <a:extLst>
              <a:ext uri="{FF2B5EF4-FFF2-40B4-BE49-F238E27FC236}">
                <a16:creationId xmlns:a16="http://schemas.microsoft.com/office/drawing/2014/main" id="{32EA81F4-D70E-D4B7-9387-772CBF228C1B}"/>
              </a:ext>
            </a:extLst>
          </p:cNvPr>
          <p:cNvPicPr>
            <a:picLocks noGrp="1" noChangeAspect="1"/>
          </p:cNvPicPr>
          <p:nvPr>
            <p:ph idx="1"/>
          </p:nvPr>
        </p:nvPicPr>
        <p:blipFill>
          <a:blip r:embed="rId2"/>
          <a:stretch>
            <a:fillRect/>
          </a:stretch>
        </p:blipFill>
        <p:spPr>
          <a:xfrm>
            <a:off x="1080828" y="1286358"/>
            <a:ext cx="10201938" cy="4708041"/>
          </a:xfrm>
        </p:spPr>
      </p:pic>
    </p:spTree>
    <p:extLst>
      <p:ext uri="{BB962C8B-B14F-4D97-AF65-F5344CB8AC3E}">
        <p14:creationId xmlns:p14="http://schemas.microsoft.com/office/powerpoint/2010/main" val="2388528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356461" y="315310"/>
            <a:ext cx="12026685" cy="1043860"/>
          </a:xfrm>
        </p:spPr>
        <p:txBody>
          <a:bodyPr>
            <a:no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80E730E-058F-4125-960C-B85F0FAB40F4}"/>
              </a:ext>
            </a:extLst>
          </p:cNvPr>
          <p:cNvPicPr>
            <a:picLocks noChangeAspect="1"/>
          </p:cNvPicPr>
          <p:nvPr/>
        </p:nvPicPr>
        <p:blipFill>
          <a:blip r:embed="rId2"/>
          <a:stretch>
            <a:fillRect/>
          </a:stretch>
        </p:blipFill>
        <p:spPr>
          <a:xfrm>
            <a:off x="216976" y="1087055"/>
            <a:ext cx="8291593" cy="4941786"/>
          </a:xfrm>
          <a:prstGeom prst="rect">
            <a:avLst/>
          </a:prstGeom>
        </p:spPr>
      </p:pic>
    </p:spTree>
    <p:extLst>
      <p:ext uri="{BB962C8B-B14F-4D97-AF65-F5344CB8AC3E}">
        <p14:creationId xmlns:p14="http://schemas.microsoft.com/office/powerpoint/2010/main" val="367162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9454769" cy="4031564"/>
          </a:xfrm>
        </p:spPr>
        <p:txBody>
          <a:bodyPr>
            <a:noAutofit/>
          </a:bodyPr>
          <a:lstStyle/>
          <a:p>
            <a:pPr algn="ctr"/>
            <a: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Statistical Summary </a:t>
            </a:r>
            <a:b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&amp; </a:t>
            </a:r>
            <a:b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2800"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Correlation Table</a:t>
            </a:r>
            <a:br>
              <a:rPr lang="en-US" sz="28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70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2270-8FAF-48E0-A243-DEA559355158}"/>
              </a:ext>
            </a:extLst>
          </p:cNvPr>
          <p:cNvSpPr>
            <a:spLocks noGrp="1"/>
          </p:cNvSpPr>
          <p:nvPr>
            <p:ph type="title"/>
          </p:nvPr>
        </p:nvSpPr>
        <p:spPr>
          <a:xfrm rot="10800000" flipV="1">
            <a:off x="882315" y="1796716"/>
            <a:ext cx="8694820" cy="192505"/>
          </a:xfrm>
        </p:spPr>
        <p:txBody>
          <a:bodyPr>
            <a:noAutofit/>
          </a:bodyPr>
          <a:lstStyle/>
          <a:p>
            <a:endParaRPr lang="en-IN" dirty="0"/>
          </a:p>
        </p:txBody>
      </p:sp>
      <p:graphicFrame>
        <p:nvGraphicFramePr>
          <p:cNvPr id="7" name="Table 7">
            <a:extLst>
              <a:ext uri="{FF2B5EF4-FFF2-40B4-BE49-F238E27FC236}">
                <a16:creationId xmlns:a16="http://schemas.microsoft.com/office/drawing/2014/main" id="{C32AA644-D04C-4B18-B88A-40CCAB8A2451}"/>
              </a:ext>
            </a:extLst>
          </p:cNvPr>
          <p:cNvGraphicFramePr>
            <a:graphicFrameLocks noGrp="1"/>
          </p:cNvGraphicFramePr>
          <p:nvPr>
            <p:ph idx="1"/>
            <p:extLst>
              <p:ext uri="{D42A27DB-BD31-4B8C-83A1-F6EECF244321}">
                <p14:modId xmlns:p14="http://schemas.microsoft.com/office/powerpoint/2010/main" val="2838180798"/>
              </p:ext>
            </p:extLst>
          </p:nvPr>
        </p:nvGraphicFramePr>
        <p:xfrm>
          <a:off x="684212" y="1238984"/>
          <a:ext cx="10823575" cy="4119080"/>
        </p:xfrm>
        <a:graphic>
          <a:graphicData uri="http://schemas.openxmlformats.org/drawingml/2006/table">
            <a:tbl>
              <a:tblPr firstRow="1" bandRow="1">
                <a:tableStyleId>{5C22544A-7EE6-4342-B048-85BDC9FD1C3A}</a:tableStyleId>
              </a:tblPr>
              <a:tblGrid>
                <a:gridCol w="10823575">
                  <a:extLst>
                    <a:ext uri="{9D8B030D-6E8A-4147-A177-3AD203B41FA5}">
                      <a16:colId xmlns:a16="http://schemas.microsoft.com/office/drawing/2014/main" val="1561821834"/>
                    </a:ext>
                  </a:extLst>
                </a:gridCol>
              </a:tblGrid>
              <a:tr h="958784">
                <a:tc>
                  <a:txBody>
                    <a:bodyPr/>
                    <a:lstStyle/>
                    <a:p>
                      <a:r>
                        <a:rPr lang="en-IN" dirty="0"/>
                        <a:t>Table of contents</a:t>
                      </a:r>
                    </a:p>
                  </a:txBody>
                  <a:tcPr/>
                </a:tc>
                <a:extLst>
                  <a:ext uri="{0D108BD9-81ED-4DB2-BD59-A6C34878D82A}">
                    <a16:rowId xmlns:a16="http://schemas.microsoft.com/office/drawing/2014/main" val="3656754213"/>
                  </a:ext>
                </a:extLst>
              </a:tr>
              <a:tr h="790074">
                <a:tc>
                  <a:txBody>
                    <a:bodyPr/>
                    <a:lstStyle/>
                    <a:p>
                      <a:pPr>
                        <a:lnSpc>
                          <a:spcPct val="150000"/>
                        </a:lnSpc>
                      </a:pPr>
                      <a:r>
                        <a:rPr lang="en-IN" dirty="0"/>
                        <a:t>1. Introduction</a:t>
                      </a:r>
                    </a:p>
                  </a:txBody>
                  <a:tcPr/>
                </a:tc>
                <a:extLst>
                  <a:ext uri="{0D108BD9-81ED-4DB2-BD59-A6C34878D82A}">
                    <a16:rowId xmlns:a16="http://schemas.microsoft.com/office/drawing/2014/main" val="448825109"/>
                  </a:ext>
                </a:extLst>
              </a:tr>
              <a:tr h="7900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 Data Visualization</a:t>
                      </a:r>
                    </a:p>
                  </a:txBody>
                  <a:tcPr/>
                </a:tc>
                <a:extLst>
                  <a:ext uri="{0D108BD9-81ED-4DB2-BD59-A6C34878D82A}">
                    <a16:rowId xmlns:a16="http://schemas.microsoft.com/office/drawing/2014/main" val="3339901924"/>
                  </a:ext>
                </a:extLst>
              </a:tr>
              <a:tr h="790074">
                <a:tc>
                  <a:txBody>
                    <a:bodyPr/>
                    <a:lstStyle/>
                    <a:p>
                      <a:r>
                        <a:rPr lang="en-IN" dirty="0"/>
                        <a:t>3. Interpretation of Results</a:t>
                      </a:r>
                    </a:p>
                  </a:txBody>
                  <a:tcPr/>
                </a:tc>
                <a:extLst>
                  <a:ext uri="{0D108BD9-81ED-4DB2-BD59-A6C34878D82A}">
                    <a16:rowId xmlns:a16="http://schemas.microsoft.com/office/drawing/2014/main" val="917938396"/>
                  </a:ext>
                </a:extLst>
              </a:tr>
              <a:tr h="790074">
                <a:tc>
                  <a:txBody>
                    <a:bodyPr/>
                    <a:lstStyle/>
                    <a:p>
                      <a:r>
                        <a:rPr lang="en-IN" dirty="0"/>
                        <a:t>4. Conclusion</a:t>
                      </a:r>
                    </a:p>
                  </a:txBody>
                  <a:tcPr/>
                </a:tc>
                <a:extLst>
                  <a:ext uri="{0D108BD9-81ED-4DB2-BD59-A6C34878D82A}">
                    <a16:rowId xmlns:a16="http://schemas.microsoft.com/office/drawing/2014/main" val="2407456951"/>
                  </a:ext>
                </a:extLst>
              </a:tr>
            </a:tbl>
          </a:graphicData>
        </a:graphic>
      </p:graphicFrame>
    </p:spTree>
    <p:extLst>
      <p:ext uri="{BB962C8B-B14F-4D97-AF65-F5344CB8AC3E}">
        <p14:creationId xmlns:p14="http://schemas.microsoft.com/office/powerpoint/2010/main" val="1756469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9454769" cy="4031564"/>
          </a:xfrm>
        </p:spPr>
        <p:txBody>
          <a:bodyPr>
            <a:noAutofit/>
          </a:bodyPr>
          <a:lstStyle/>
          <a:p>
            <a:pPr algn="ct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descr="description">
            <a:extLst>
              <a:ext uri="{FF2B5EF4-FFF2-40B4-BE49-F238E27FC236}">
                <a16:creationId xmlns:a16="http://schemas.microsoft.com/office/drawing/2014/main" id="{9992F73B-E114-BEA0-7D05-7675B42F4144}"/>
              </a:ext>
            </a:extLst>
          </p:cNvPr>
          <p:cNvPicPr>
            <a:picLocks noChangeAspect="1"/>
          </p:cNvPicPr>
          <p:nvPr/>
        </p:nvPicPr>
        <p:blipFill>
          <a:blip r:embed="rId2"/>
          <a:stretch>
            <a:fillRect/>
          </a:stretch>
        </p:blipFill>
        <p:spPr>
          <a:xfrm>
            <a:off x="868745" y="650929"/>
            <a:ext cx="10383024" cy="5349821"/>
          </a:xfrm>
          <a:prstGeom prst="rect">
            <a:avLst/>
          </a:prstGeom>
        </p:spPr>
      </p:pic>
    </p:spTree>
    <p:extLst>
      <p:ext uri="{BB962C8B-B14F-4D97-AF65-F5344CB8AC3E}">
        <p14:creationId xmlns:p14="http://schemas.microsoft.com/office/powerpoint/2010/main" val="2887171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8749863" cy="871484"/>
          </a:xfrm>
        </p:spPr>
        <p:txBody>
          <a:bodyPr>
            <a:noAutofit/>
          </a:bodyPr>
          <a:lstStyle/>
          <a:p>
            <a:pPr algn="ctr"/>
            <a:r>
              <a:rPr lang="en-US" sz="2800" b="1" dirty="0">
                <a:ln/>
                <a:solidFill>
                  <a:schemeClr val="bg1"/>
                </a:solidFill>
                <a:effectLst/>
                <a:latin typeface="Times New Roman" panose="02020603050405020304" pitchFamily="18" charset="0"/>
                <a:cs typeface="Times New Roman" panose="02020603050405020304" pitchFamily="18" charset="0"/>
              </a:rPr>
              <a:t>Correlation Table</a:t>
            </a:r>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descr="corr">
            <a:extLst>
              <a:ext uri="{FF2B5EF4-FFF2-40B4-BE49-F238E27FC236}">
                <a16:creationId xmlns:a16="http://schemas.microsoft.com/office/drawing/2014/main" id="{020D325C-104A-DEC8-9AC7-EC7D9710726A}"/>
              </a:ext>
            </a:extLst>
          </p:cNvPr>
          <p:cNvPicPr>
            <a:picLocks noChangeAspect="1"/>
          </p:cNvPicPr>
          <p:nvPr/>
        </p:nvPicPr>
        <p:blipFill>
          <a:blip r:embed="rId2"/>
          <a:stretch>
            <a:fillRect/>
          </a:stretch>
        </p:blipFill>
        <p:spPr>
          <a:xfrm>
            <a:off x="774915" y="1210442"/>
            <a:ext cx="10244380" cy="4709911"/>
          </a:xfrm>
          <a:prstGeom prst="rect">
            <a:avLst/>
          </a:prstGeom>
        </p:spPr>
      </p:pic>
    </p:spTree>
    <p:extLst>
      <p:ext uri="{BB962C8B-B14F-4D97-AF65-F5344CB8AC3E}">
        <p14:creationId xmlns:p14="http://schemas.microsoft.com/office/powerpoint/2010/main" val="256835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728419"/>
            <a:ext cx="9346281" cy="404531"/>
          </a:xfrm>
        </p:spPr>
        <p:txBody>
          <a:bodyPr>
            <a:noAutofit/>
          </a:bodyPr>
          <a:lstStyle/>
          <a:p>
            <a:br>
              <a:rPr lang="en-US" sz="2000" b="1" dirty="0">
                <a:ln/>
                <a:solidFill>
                  <a:schemeClr val="tx1"/>
                </a:solidFill>
                <a:effectLst>
                  <a:outerShdw blurRad="38100" dist="19050" dir="2700000" algn="tl" rotWithShape="0">
                    <a:schemeClr val="dk1">
                      <a:alpha val="40000"/>
                    </a:schemeClr>
                  </a:outerShdw>
                </a:effectLst>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800" b="1" dirty="0">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Outcomes of Correlation Table: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758628-E845-FFF9-F9AC-49D0993E419E}"/>
              </a:ext>
            </a:extLst>
          </p:cNvPr>
          <p:cNvSpPr txBox="1"/>
          <p:nvPr/>
        </p:nvSpPr>
        <p:spPr>
          <a:xfrm>
            <a:off x="774915" y="1441342"/>
            <a:ext cx="10554346" cy="4529894"/>
          </a:xfrm>
          <a:prstGeom prst="rect">
            <a:avLst/>
          </a:prstGeom>
          <a:noFill/>
        </p:spPr>
        <p:txBody>
          <a:bodyPr wrap="square">
            <a:spAutoFit/>
          </a:bodyPr>
          <a:lstStyle/>
          <a:p>
            <a:pPr marL="285750" indent="-285750">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Total amount of recharge in main account over last 30 days, Number of loans taken by user in last 30 days, total amount of loans taken in 30 days, and 90 days columns are showing 20% correlation with the target column which can be considered as good bond.</a:t>
            </a:r>
          </a:p>
          <a:p>
            <a:pPr lvl="0" algn="just" fontAlgn="base">
              <a:lnSpc>
                <a:spcPct val="106000"/>
              </a:lnSpc>
              <a:spcAft>
                <a:spcPts val="5"/>
              </a:spcAft>
              <a:buClr>
                <a:srgbClr val="000000"/>
              </a:buClr>
              <a:buSzPts val="1800"/>
            </a:pP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35494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8749863" cy="1102384"/>
          </a:xfrm>
        </p:spPr>
        <p:txBody>
          <a:bodyPr>
            <a:noAutofit/>
          </a:bodyPr>
          <a:lstStyle/>
          <a:p>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Model/s Development and Evaluation: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758628-E845-FFF9-F9AC-49D0993E419E}"/>
              </a:ext>
            </a:extLst>
          </p:cNvPr>
          <p:cNvSpPr txBox="1"/>
          <p:nvPr/>
        </p:nvSpPr>
        <p:spPr>
          <a:xfrm>
            <a:off x="774915" y="1441342"/>
            <a:ext cx="10554346" cy="3052567"/>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Below are the algorithms which we used for the training and testing:</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Logistic Regression.</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Ridge Classifier.</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Random Forest Classifier.</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Decision Tree Classifier.</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Gaussian NB.</a:t>
            </a:r>
          </a:p>
          <a:p>
            <a:pPr lvl="0" algn="just" fontAlgn="base">
              <a:lnSpc>
                <a:spcPct val="106000"/>
              </a:lnSpc>
              <a:spcAft>
                <a:spcPts val="5"/>
              </a:spcAft>
              <a:buClr>
                <a:srgbClr val="000000"/>
              </a:buClr>
              <a:buSzPts val="1800"/>
            </a:pP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7181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Logistic Regression:</a:t>
            </a:r>
          </a:p>
        </p:txBody>
      </p:sp>
      <p:pic>
        <p:nvPicPr>
          <p:cNvPr id="5" name="Picture 4" descr="LR_1">
            <a:extLst>
              <a:ext uri="{FF2B5EF4-FFF2-40B4-BE49-F238E27FC236}">
                <a16:creationId xmlns:a16="http://schemas.microsoft.com/office/drawing/2014/main" id="{F9010AA5-5116-F39F-74E1-E6772E03C019}"/>
              </a:ext>
            </a:extLst>
          </p:cNvPr>
          <p:cNvPicPr>
            <a:picLocks noChangeAspect="1"/>
          </p:cNvPicPr>
          <p:nvPr/>
        </p:nvPicPr>
        <p:blipFill>
          <a:blip r:embed="rId2"/>
          <a:stretch>
            <a:fillRect/>
          </a:stretch>
        </p:blipFill>
        <p:spPr>
          <a:xfrm>
            <a:off x="1472339" y="1557337"/>
            <a:ext cx="6947761" cy="3743325"/>
          </a:xfrm>
          <a:prstGeom prst="rect">
            <a:avLst/>
          </a:prstGeom>
          <a:effectLst>
            <a:innerShdw blurRad="114300">
              <a:prstClr val="black"/>
            </a:innerShdw>
          </a:effectLst>
        </p:spPr>
      </p:pic>
    </p:spTree>
    <p:extLst>
      <p:ext uri="{BB962C8B-B14F-4D97-AF65-F5344CB8AC3E}">
        <p14:creationId xmlns:p14="http://schemas.microsoft.com/office/powerpoint/2010/main" val="1712003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 Ridge Classifier:</a:t>
            </a:r>
          </a:p>
        </p:txBody>
      </p:sp>
      <p:pic>
        <p:nvPicPr>
          <p:cNvPr id="4" name="Picture 3" descr="ridge_1">
            <a:extLst>
              <a:ext uri="{FF2B5EF4-FFF2-40B4-BE49-F238E27FC236}">
                <a16:creationId xmlns:a16="http://schemas.microsoft.com/office/drawing/2014/main" id="{7BE18DBB-5B61-864C-827F-C93400A8A615}"/>
              </a:ext>
            </a:extLst>
          </p:cNvPr>
          <p:cNvPicPr>
            <a:picLocks noChangeAspect="1"/>
          </p:cNvPicPr>
          <p:nvPr/>
        </p:nvPicPr>
        <p:blipFill>
          <a:blip r:embed="rId2"/>
          <a:stretch>
            <a:fillRect/>
          </a:stretch>
        </p:blipFill>
        <p:spPr>
          <a:xfrm>
            <a:off x="2386739" y="1547812"/>
            <a:ext cx="6881247" cy="3762375"/>
          </a:xfrm>
          <a:prstGeom prst="rect">
            <a:avLst/>
          </a:prstGeom>
          <a:effectLst>
            <a:innerShdw blurRad="114300">
              <a:prstClr val="black"/>
            </a:innerShdw>
          </a:effectLst>
        </p:spPr>
      </p:pic>
    </p:spTree>
    <p:extLst>
      <p:ext uri="{BB962C8B-B14F-4D97-AF65-F5344CB8AC3E}">
        <p14:creationId xmlns:p14="http://schemas.microsoft.com/office/powerpoint/2010/main" val="388426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 Decision tree Classifier:</a:t>
            </a:r>
          </a:p>
        </p:txBody>
      </p:sp>
      <p:pic>
        <p:nvPicPr>
          <p:cNvPr id="5" name="Picture 4" descr="DT_1">
            <a:extLst>
              <a:ext uri="{FF2B5EF4-FFF2-40B4-BE49-F238E27FC236}">
                <a16:creationId xmlns:a16="http://schemas.microsoft.com/office/drawing/2014/main" id="{EC87B7AA-A519-8211-67E6-BF0CCD468BCC}"/>
              </a:ext>
            </a:extLst>
          </p:cNvPr>
          <p:cNvPicPr>
            <a:picLocks noChangeAspect="1"/>
          </p:cNvPicPr>
          <p:nvPr/>
        </p:nvPicPr>
        <p:blipFill>
          <a:blip r:embed="rId2"/>
          <a:stretch>
            <a:fillRect/>
          </a:stretch>
        </p:blipFill>
        <p:spPr>
          <a:xfrm>
            <a:off x="2386739" y="1614487"/>
            <a:ext cx="6710766" cy="3629025"/>
          </a:xfrm>
          <a:prstGeom prst="rect">
            <a:avLst/>
          </a:prstGeom>
          <a:effectLst>
            <a:innerShdw blurRad="114300">
              <a:prstClr val="black"/>
            </a:innerShdw>
          </a:effectLst>
        </p:spPr>
      </p:pic>
    </p:spTree>
    <p:extLst>
      <p:ext uri="{BB962C8B-B14F-4D97-AF65-F5344CB8AC3E}">
        <p14:creationId xmlns:p14="http://schemas.microsoft.com/office/powerpoint/2010/main" val="281618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US" sz="280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 Random forest Classifier:</a:t>
            </a:r>
          </a:p>
        </p:txBody>
      </p:sp>
      <p:pic>
        <p:nvPicPr>
          <p:cNvPr id="4" name="Picture 3" descr="RF_1">
            <a:extLst>
              <a:ext uri="{FF2B5EF4-FFF2-40B4-BE49-F238E27FC236}">
                <a16:creationId xmlns:a16="http://schemas.microsoft.com/office/drawing/2014/main" id="{F2105E37-E766-90C6-5A62-7D3E568D2791}"/>
              </a:ext>
            </a:extLst>
          </p:cNvPr>
          <p:cNvPicPr>
            <a:picLocks noChangeAspect="1"/>
          </p:cNvPicPr>
          <p:nvPr/>
        </p:nvPicPr>
        <p:blipFill>
          <a:blip r:embed="rId2"/>
          <a:stretch>
            <a:fillRect/>
          </a:stretch>
        </p:blipFill>
        <p:spPr>
          <a:xfrm>
            <a:off x="2262753" y="1600200"/>
            <a:ext cx="6974237" cy="3657600"/>
          </a:xfrm>
          <a:prstGeom prst="rect">
            <a:avLst/>
          </a:prstGeom>
          <a:effectLst>
            <a:innerShdw blurRad="114300">
              <a:prstClr val="black"/>
            </a:innerShdw>
          </a:effectLst>
        </p:spPr>
      </p:pic>
    </p:spTree>
    <p:extLst>
      <p:ext uri="{BB962C8B-B14F-4D97-AF65-F5344CB8AC3E}">
        <p14:creationId xmlns:p14="http://schemas.microsoft.com/office/powerpoint/2010/main" val="57393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C5DD5-8924-4E44-AA15-F6C3B879DEF1}"/>
              </a:ext>
            </a:extLst>
          </p:cNvPr>
          <p:cNvSpPr>
            <a:spLocks noGrp="1"/>
          </p:cNvSpPr>
          <p:nvPr>
            <p:ph type="title"/>
          </p:nvPr>
        </p:nvSpPr>
        <p:spPr>
          <a:xfrm>
            <a:off x="426720" y="480446"/>
            <a:ext cx="11271294" cy="781615"/>
          </a:xfrm>
        </p:spPr>
        <p:txBody>
          <a:bodyPr>
            <a:normAutofit fontScale="90000"/>
          </a:bodyPr>
          <a:lstStyle/>
          <a:p>
            <a:r>
              <a:rPr lang="en-IN" sz="3200" b="1" i="0" dirty="0">
                <a:solidFill>
                  <a:srgbClr val="000000"/>
                </a:solidFill>
                <a:effectLst/>
                <a:latin typeface="Times New Roman" panose="02020603050405020304" pitchFamily="18" charset="0"/>
                <a:cs typeface="Times New Roman" panose="02020603050405020304" pitchFamily="18" charset="0"/>
              </a:rPr>
              <a:t>Conclusion:</a:t>
            </a:r>
            <a:br>
              <a:rPr lang="en-IN" sz="3200" b="1" i="0" dirty="0">
                <a:solidFill>
                  <a:srgbClr val="000000"/>
                </a:solidFill>
                <a:effectLst/>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D55CFF-324F-F3A5-529A-DB83E4F96881}"/>
              </a:ext>
            </a:extLst>
          </p:cNvPr>
          <p:cNvSpPr txBox="1"/>
          <p:nvPr/>
        </p:nvSpPr>
        <p:spPr>
          <a:xfrm>
            <a:off x="426719" y="1499492"/>
            <a:ext cx="11026527" cy="3117264"/>
          </a:xfrm>
          <a:prstGeom prst="rect">
            <a:avLst/>
          </a:prstGeom>
          <a:noFill/>
        </p:spPr>
        <p:txBody>
          <a:bodyPr wrap="square">
            <a:spAutoFit/>
          </a:bodyPr>
          <a:lstStyle/>
          <a:p>
            <a:r>
              <a:rPr lang="en-US" sz="2800" b="1" dirty="0">
                <a:ln/>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Key Findings:</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If the number of days of payback is increasing the chance of defaulters is also increasing. So, we should look for the payback duration.</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If the loan amount is below 100 and the number of loans taken by users is 90 days, the number of defaulters is increasing. </a:t>
            </a:r>
          </a:p>
          <a:p>
            <a:pPr marL="234950" marR="4445" indent="-6350">
              <a:lnSpc>
                <a:spcPct val="110000"/>
              </a:lnSpc>
              <a:spcAft>
                <a:spcPts val="850"/>
              </a:spcAft>
            </a:pP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58219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97425" y="508000"/>
            <a:ext cx="10106238" cy="673370"/>
          </a:xfrm>
        </p:spPr>
        <p:txBody>
          <a:bodyPr>
            <a:noAutofit/>
          </a:bodyPr>
          <a:lstStyle/>
          <a:p>
            <a:pPr lvl="0">
              <a:lnSpc>
                <a:spcPct val="106000"/>
              </a:lnSpc>
              <a:spcAft>
                <a:spcPts val="525"/>
              </a:spcAft>
            </a:pP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Conclusions of the Study:</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3D764E1-5A23-4D28-B380-3912726193AD}"/>
              </a:ext>
            </a:extLst>
          </p:cNvPr>
          <p:cNvSpPr txBox="1"/>
          <p:nvPr/>
        </p:nvSpPr>
        <p:spPr>
          <a:xfrm>
            <a:off x="697425" y="1596325"/>
            <a:ext cx="9949911" cy="3795719"/>
          </a:xfrm>
          <a:prstGeom prst="rect">
            <a:avLst/>
          </a:prstGeom>
          <a:noFill/>
        </p:spPr>
        <p:txBody>
          <a:bodyPr wrap="square">
            <a:spAutoFit/>
          </a:bodyPr>
          <a:lstStyle/>
          <a:p>
            <a:pPr marL="171450" indent="-171450" algn="l">
              <a:lnSpc>
                <a:spcPct val="127000"/>
              </a:lnSpc>
              <a:buFont typeface="Arial" panose="020B0604020202020204" pitchFamily="34" charset="0"/>
              <a:buChar char="•"/>
            </a:pPr>
            <a:r>
              <a:rPr lang="en-US" altLang="zh-CN"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Users who uses the services for short time.</a:t>
            </a:r>
          </a:p>
          <a:p>
            <a:pPr marL="171450" indent="-171450" algn="l">
              <a:lnSpc>
                <a:spcPct val="127000"/>
              </a:lnSpc>
              <a:buFont typeface="Arial" panose="020B0604020202020204" pitchFamily="34" charset="0"/>
              <a:buChar char="•"/>
            </a:pPr>
            <a:r>
              <a:rPr lang="en-US" altLang="zh-CN"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Users whose average daily spend amount is less.</a:t>
            </a:r>
          </a:p>
          <a:p>
            <a:pPr marL="171450" indent="-171450" algn="l">
              <a:lnSpc>
                <a:spcPct val="127000"/>
              </a:lnSpc>
              <a:buFont typeface="Arial" panose="020B0604020202020204" pitchFamily="34" charset="0"/>
              <a:buChar char="•"/>
            </a:pPr>
            <a:r>
              <a:rPr lang="en-US" altLang="zh-CN"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Users whose main account balance is low.</a:t>
            </a:r>
          </a:p>
          <a:p>
            <a:pPr marL="171450" indent="-171450" algn="l">
              <a:lnSpc>
                <a:spcPct val="127000"/>
              </a:lnSpc>
              <a:buFont typeface="Arial" panose="020B0604020202020204" pitchFamily="34" charset="0"/>
              <a:buChar char="•"/>
            </a:pPr>
            <a:r>
              <a:rPr lang="en-US" altLang="zh-CN"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Users whose recharge amount is less.</a:t>
            </a:r>
          </a:p>
          <a:p>
            <a:pPr marL="171450" indent="-171450" algn="l">
              <a:lnSpc>
                <a:spcPct val="127000"/>
              </a:lnSpc>
              <a:buFont typeface="Arial" panose="020B0604020202020204" pitchFamily="34" charset="0"/>
              <a:buChar char="•"/>
            </a:pPr>
            <a:r>
              <a:rPr lang="en-US" altLang="zh-CN"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Users who opt for less amount of loan are more defaulter as compared to the users who opt for loan more amount.</a:t>
            </a:r>
          </a:p>
        </p:txBody>
      </p:sp>
    </p:spTree>
    <p:extLst>
      <p:ext uri="{BB962C8B-B14F-4D97-AF65-F5344CB8AC3E}">
        <p14:creationId xmlns:p14="http://schemas.microsoft.com/office/powerpoint/2010/main" val="301554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40EE-58C8-41F7-92AD-40BB61416674}"/>
              </a:ext>
            </a:extLst>
          </p:cNvPr>
          <p:cNvSpPr>
            <a:spLocks noGrp="1"/>
          </p:cNvSpPr>
          <p:nvPr>
            <p:ph type="title"/>
          </p:nvPr>
        </p:nvSpPr>
        <p:spPr>
          <a:xfrm>
            <a:off x="908801" y="2048932"/>
            <a:ext cx="10866104" cy="1507067"/>
          </a:xfrm>
        </p:spPr>
        <p:txBody>
          <a:bodyPr>
            <a:noAutofit/>
          </a:bodyPr>
          <a:lstStyle/>
          <a:p>
            <a:pPr algn="ctr"/>
            <a:r>
              <a:rPr lang="en-IN" sz="9600"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582798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334151-5E3C-4BB5-86CC-1B40133F2879}"/>
              </a:ext>
            </a:extLst>
          </p:cNvPr>
          <p:cNvSpPr>
            <a:spLocks noGrp="1"/>
          </p:cNvSpPr>
          <p:nvPr>
            <p:ph type="title"/>
          </p:nvPr>
        </p:nvSpPr>
        <p:spPr>
          <a:xfrm>
            <a:off x="1908698" y="2294548"/>
            <a:ext cx="10576895" cy="1507067"/>
          </a:xfrm>
        </p:spPr>
        <p:txBody>
          <a:bodyPr>
            <a:noAutofit/>
          </a:bodyPr>
          <a:lstStyle/>
          <a:p>
            <a:r>
              <a:rPr lang="en-IN" sz="9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585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126EE-0485-45EC-9C4C-2288310C5582}"/>
              </a:ext>
            </a:extLst>
          </p:cNvPr>
          <p:cNvSpPr txBox="1"/>
          <p:nvPr/>
        </p:nvSpPr>
        <p:spPr>
          <a:xfrm>
            <a:off x="421214" y="595941"/>
            <a:ext cx="11543477" cy="5304209"/>
          </a:xfrm>
          <a:prstGeom prst="rect">
            <a:avLst/>
          </a:prstGeom>
          <a:noFill/>
        </p:spPr>
        <p:txBody>
          <a:bodyPr wrap="square">
            <a:spAutoFit/>
          </a:bodyPr>
          <a:lstStyle/>
          <a:p>
            <a:pPr marL="342900" lvl="0" indent="-342900" algn="just" fontAlgn="base">
              <a:lnSpc>
                <a:spcPct val="106000"/>
              </a:lnSpc>
              <a:spcAft>
                <a:spcPts val="405"/>
              </a:spcAft>
              <a:buClr>
                <a:srgbClr val="000000"/>
              </a:buClr>
              <a:buSzPts val="1800"/>
              <a:buFont typeface="Arial" panose="020B0604020202020204" pitchFamily="34" charset="0"/>
              <a:buChar char="•"/>
            </a:pPr>
            <a:r>
              <a:rPr lang="en-IN" sz="24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Business Problem Framing</a:t>
            </a:r>
            <a:endParaRPr lang="en-IN" sz="24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gn="just">
              <a:lnSpc>
                <a:spcPct val="120000"/>
              </a:lnSpc>
            </a:pP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The main objective of this project is to build a model which can be used to predict in terms of a probability for each loan transaction, whether the customer will be paying back the loaned amount within 5 days of insurance of loan.</a:t>
            </a:r>
          </a:p>
          <a:p>
            <a:pPr algn="just">
              <a:lnSpc>
                <a:spcPct val="120000"/>
              </a:lnSpc>
            </a:pP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sym typeface="+mn-lt"/>
            </a:endParaRPr>
          </a:p>
          <a:p>
            <a:pPr algn="just">
              <a:lnSpc>
                <a:spcPct val="120000"/>
              </a:lnSpc>
            </a:pP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gn="just">
              <a:lnSpc>
                <a:spcPct val="120000"/>
              </a:lnSpc>
            </a:pP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28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12C987-5109-1644-9B3A-E8FAE1D7845A}"/>
              </a:ext>
            </a:extLst>
          </p:cNvPr>
          <p:cNvSpPr txBox="1"/>
          <p:nvPr/>
        </p:nvSpPr>
        <p:spPr>
          <a:xfrm>
            <a:off x="774915" y="883403"/>
            <a:ext cx="10910807" cy="4490525"/>
          </a:xfrm>
          <a:prstGeom prst="rect">
            <a:avLst/>
          </a:prstGeom>
          <a:noFill/>
        </p:spPr>
        <p:txBody>
          <a:bodyPr wrap="square">
            <a:spAutoFit/>
          </a:bodyPr>
          <a:lstStyle/>
          <a:p>
            <a:pPr marL="447675" indent="-6350" algn="just">
              <a:lnSpc>
                <a:spcPct val="106000"/>
              </a:lnSpc>
              <a:spcAft>
                <a:spcPts val="405"/>
              </a:spcAft>
            </a:pPr>
            <a:r>
              <a:rPr lang="en-US" altLang="zh-CN" sz="3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Data Description</a:t>
            </a:r>
          </a:p>
          <a:p>
            <a:pPr marL="285750" indent="-285750" algn="l">
              <a:lnSpc>
                <a:spcPct val="120000"/>
              </a:lnSpc>
              <a:buFont typeface="Arial" panose="020B0604020202020204" pitchFamily="34" charset="0"/>
              <a:buChar char="•"/>
            </a:pPr>
            <a:r>
              <a:rPr lang="en-US" sz="28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Our dataset contains the default status of the users along with the features.</a:t>
            </a:r>
          </a:p>
          <a:p>
            <a:pPr marL="285750" indent="-285750" algn="l">
              <a:lnSpc>
                <a:spcPct val="120000"/>
              </a:lnSpc>
              <a:buFont typeface="Arial" panose="020B0604020202020204" pitchFamily="34" charset="0"/>
              <a:buChar char="•"/>
            </a:pPr>
            <a:r>
              <a:rPr lang="en-US" sz="28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The dataset contains 209593 rows and 36 columns including the target column.</a:t>
            </a:r>
          </a:p>
          <a:p>
            <a:pPr marL="285750" indent="-285750" algn="l">
              <a:lnSpc>
                <a:spcPct val="120000"/>
              </a:lnSpc>
              <a:buFont typeface="Arial" panose="020B0604020202020204" pitchFamily="34" charset="0"/>
              <a:buChar char="•"/>
            </a:pPr>
            <a:r>
              <a:rPr lang="en-US" sz="28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'label' is the target column.</a:t>
            </a:r>
          </a:p>
          <a:p>
            <a:pPr marL="285750" indent="-285750" algn="l">
              <a:lnSpc>
                <a:spcPct val="120000"/>
              </a:lnSpc>
              <a:buFont typeface="Arial" panose="020B0604020202020204" pitchFamily="34" charset="0"/>
              <a:buChar char="•"/>
            </a:pPr>
            <a:r>
              <a:rPr lang="en-US" sz="28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lt"/>
              </a:rPr>
              <a:t>Let’s have a look at the feature columns and its description.</a:t>
            </a:r>
          </a:p>
          <a:p>
            <a:pPr marL="447675" indent="-6350" algn="just">
              <a:lnSpc>
                <a:spcPct val="106000"/>
              </a:lnSpc>
              <a:spcAft>
                <a:spcPts val="405"/>
              </a:spcAft>
            </a:pPr>
            <a:endParaRPr lang="zh-CN" altLang="en-US" sz="24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447675" indent="-6350" algn="just">
              <a:lnSpc>
                <a:spcPct val="106000"/>
              </a:lnSpc>
              <a:spcAft>
                <a:spcPts val="405"/>
              </a:spcAft>
            </a:pPr>
            <a:r>
              <a:rPr lang="en-IN" dirty="0">
                <a:solidFill>
                  <a:srgbClr val="000000"/>
                </a:solidFill>
                <a:effectLst/>
                <a:latin typeface="Times New Roman" panose="02020603050405020304" pitchFamily="18" charset="0"/>
                <a:ea typeface="Calibri" panose="020F0502020204030204" pitchFamily="34" charset="0"/>
              </a:rPr>
              <a:t> </a:t>
            </a:r>
            <a:endParaRPr lang="en-IN"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651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B9CB5-D625-46CC-A821-82FBC7539A6D}"/>
              </a:ext>
            </a:extLst>
          </p:cNvPr>
          <p:cNvSpPr txBox="1"/>
          <p:nvPr/>
        </p:nvSpPr>
        <p:spPr>
          <a:xfrm>
            <a:off x="601579" y="697649"/>
            <a:ext cx="6112042" cy="646331"/>
          </a:xfrm>
          <a:prstGeom prst="rect">
            <a:avLst/>
          </a:prstGeom>
          <a:noFill/>
        </p:spPr>
        <p:txBody>
          <a:bodyPr wrap="square">
            <a:spAutoFit/>
          </a:bodyPr>
          <a:lstStyle/>
          <a:p>
            <a:r>
              <a:rPr lang="en-US" sz="3600" dirty="0">
                <a:solidFill>
                  <a:schemeClr val="bg1"/>
                </a:solidFill>
                <a:latin typeface="Times New Roman" panose="02020603050405020304" pitchFamily="18" charset="0"/>
                <a:cs typeface="Times New Roman" panose="02020603050405020304" pitchFamily="18" charset="0"/>
              </a:rPr>
              <a:t>Problem Solving Approaches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6829F4-56AB-4765-9B30-F76CA360AB0C}"/>
              </a:ext>
            </a:extLst>
          </p:cNvPr>
          <p:cNvSpPr txBox="1"/>
          <p:nvPr/>
        </p:nvSpPr>
        <p:spPr>
          <a:xfrm>
            <a:off x="601579" y="1674674"/>
            <a:ext cx="11167088" cy="2246769"/>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We follow the below mentioned approach to get the best predictive model:</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preparation</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cleaning</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analysis</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8709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36D5-F62F-456E-8E32-E8AF3735B2F3}"/>
              </a:ext>
            </a:extLst>
          </p:cNvPr>
          <p:cNvSpPr>
            <a:spLocks noGrp="1"/>
          </p:cNvSpPr>
          <p:nvPr>
            <p:ph type="title"/>
          </p:nvPr>
        </p:nvSpPr>
        <p:spPr>
          <a:xfrm>
            <a:off x="684211" y="208547"/>
            <a:ext cx="11010483" cy="6031832"/>
          </a:xfrm>
        </p:spPr>
        <p:txBody>
          <a:bodyPr>
            <a:noAutofit/>
          </a:bodyPr>
          <a:lstStyle/>
          <a:p>
            <a:pPr algn="ctr"/>
            <a:r>
              <a:rPr lang="en-IN" sz="9600" dirty="0">
                <a:solidFill>
                  <a:schemeClr val="bg1"/>
                </a:solidFill>
                <a:latin typeface="Times New Roman" panose="02020603050405020304" pitchFamily="18" charset="0"/>
                <a:cs typeface="Times New Roman" panose="02020603050405020304" pitchFamily="18" charset="0"/>
              </a:rPr>
              <a:t>DATA</a:t>
            </a:r>
            <a:br>
              <a:rPr lang="en-IN" sz="9600" dirty="0">
                <a:solidFill>
                  <a:schemeClr val="bg1"/>
                </a:solidFill>
                <a:latin typeface="Times New Roman" panose="02020603050405020304" pitchFamily="18" charset="0"/>
                <a:cs typeface="Times New Roman" panose="02020603050405020304" pitchFamily="18" charset="0"/>
              </a:rPr>
            </a:br>
            <a:r>
              <a:rPr lang="en-IN" sz="9600" dirty="0">
                <a:solidFill>
                  <a:schemeClr val="bg1"/>
                </a:solidFill>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105503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E64A5-4E21-412D-8073-86F5BC84BFB4}"/>
              </a:ext>
            </a:extLst>
          </p:cNvPr>
          <p:cNvSpPr txBox="1"/>
          <p:nvPr/>
        </p:nvSpPr>
        <p:spPr>
          <a:xfrm>
            <a:off x="830310" y="406780"/>
            <a:ext cx="6996334" cy="356444"/>
          </a:xfrm>
          <a:prstGeom prst="rect">
            <a:avLst/>
          </a:prstGeom>
          <a:noFill/>
        </p:spPr>
        <p:txBody>
          <a:bodyPr wrap="square">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400" dirty="0">
                <a:solidFill>
                  <a:schemeClr val="bg1">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 data types of the dataset are mentioned below</a:t>
            </a:r>
            <a:r>
              <a:rPr lang="en-US" altLang="zh-CN" sz="2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t>
            </a:r>
          </a:p>
        </p:txBody>
      </p:sp>
      <p:pic>
        <p:nvPicPr>
          <p:cNvPr id="6" name="Picture 5" descr="dtype_1">
            <a:extLst>
              <a:ext uri="{FF2B5EF4-FFF2-40B4-BE49-F238E27FC236}">
                <a16:creationId xmlns:a16="http://schemas.microsoft.com/office/drawing/2014/main" id="{7B8F4DE5-7417-FECD-4E15-0448860DAC73}"/>
              </a:ext>
            </a:extLst>
          </p:cNvPr>
          <p:cNvPicPr>
            <a:picLocks noChangeAspect="1"/>
          </p:cNvPicPr>
          <p:nvPr/>
        </p:nvPicPr>
        <p:blipFill>
          <a:blip r:embed="rId2"/>
          <a:stretch>
            <a:fillRect/>
          </a:stretch>
        </p:blipFill>
        <p:spPr>
          <a:xfrm>
            <a:off x="830310" y="1374990"/>
            <a:ext cx="4714875" cy="4498868"/>
          </a:xfrm>
          <a:prstGeom prst="rect">
            <a:avLst/>
          </a:prstGeom>
          <a:effectLst>
            <a:outerShdw blurRad="50800" dist="38100" dir="5400000" algn="t" rotWithShape="0">
              <a:prstClr val="black">
                <a:alpha val="40000"/>
              </a:prstClr>
            </a:outerShdw>
          </a:effectLst>
        </p:spPr>
      </p:pic>
      <p:pic>
        <p:nvPicPr>
          <p:cNvPr id="7" name="Picture 6" descr="dtype_2">
            <a:extLst>
              <a:ext uri="{FF2B5EF4-FFF2-40B4-BE49-F238E27FC236}">
                <a16:creationId xmlns:a16="http://schemas.microsoft.com/office/drawing/2014/main" id="{CFF1EB02-4EB9-94FA-1ECF-0FDEE9DCDA56}"/>
              </a:ext>
            </a:extLst>
          </p:cNvPr>
          <p:cNvPicPr>
            <a:picLocks noChangeAspect="1"/>
          </p:cNvPicPr>
          <p:nvPr/>
        </p:nvPicPr>
        <p:blipFill>
          <a:blip r:embed="rId3"/>
          <a:stretch>
            <a:fillRect/>
          </a:stretch>
        </p:blipFill>
        <p:spPr>
          <a:xfrm>
            <a:off x="6095999" y="1374990"/>
            <a:ext cx="4504842" cy="449886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0627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6A1413-6A6A-42D2-9F65-27310A0E3C6E}"/>
              </a:ext>
            </a:extLst>
          </p:cNvPr>
          <p:cNvSpPr>
            <a:spLocks noGrp="1"/>
          </p:cNvSpPr>
          <p:nvPr>
            <p:ph type="title"/>
          </p:nvPr>
        </p:nvSpPr>
        <p:spPr>
          <a:xfrm>
            <a:off x="741416" y="1237929"/>
            <a:ext cx="10709168" cy="1503335"/>
          </a:xfrm>
        </p:spPr>
        <p:txBody>
          <a:bodyPr>
            <a:normAutofit fontScale="90000"/>
          </a:bodyPr>
          <a:lstStyle/>
          <a:p>
            <a:pPr marL="454025" indent="-6350">
              <a:lnSpc>
                <a:spcPct val="106000"/>
              </a:lnSpc>
              <a:spcAft>
                <a:spcPts val="900"/>
              </a:spcAft>
            </a:pPr>
            <a: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Pre-processing </a:t>
            </a:r>
            <a:b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200" u="sng" cap="none" dirty="0">
                <a:solidFill>
                  <a:srgbClr val="000000"/>
                </a:solidFill>
                <a:effectLst/>
                <a:uFill>
                  <a:solidFill>
                    <a:srgbClr val="000000"/>
                  </a:solidFill>
                </a:uFill>
                <a:latin typeface="Times New Roman" panose="02020603050405020304" pitchFamily="18" charset="0"/>
                <a:ea typeface="Calibri" panose="020F0502020204030204" pitchFamily="34" charset="0"/>
              </a:rPr>
              <a:t>checking for the null values in the dataset:</a:t>
            </a:r>
            <a:br>
              <a:rPr lang="en-IN" sz="2200" cap="none" dirty="0">
                <a:solidFill>
                  <a:srgbClr val="000000"/>
                </a:solidFill>
                <a:effectLst/>
                <a:latin typeface="Calibri" panose="020F0502020204030204" pitchFamily="34" charset="0"/>
                <a:ea typeface="Calibri" panose="020F0502020204030204" pitchFamily="34" charset="0"/>
              </a:rPr>
            </a:br>
            <a:r>
              <a:rPr lang="en-IN" sz="2200" cap="none" dirty="0">
                <a:solidFill>
                  <a:srgbClr val="000000"/>
                </a:solidFill>
                <a:effectLst/>
                <a:latin typeface="Times New Roman" panose="02020603050405020304" pitchFamily="18" charset="0"/>
                <a:ea typeface="Calibri" panose="020F0502020204030204" pitchFamily="34" charset="0"/>
              </a:rPr>
              <a:t>after loading the dataset, we checked for the presence of null values or missing values in the dataset. we found that there were no null values in the dataset.</a:t>
            </a:r>
            <a:br>
              <a:rPr lang="en-IN" sz="2200" cap="none" dirty="0">
                <a:solidFill>
                  <a:srgbClr val="000000"/>
                </a:solidFill>
                <a:effectLst/>
                <a:latin typeface="Calibri" panose="020F0502020204030204" pitchFamily="34" charset="0"/>
                <a:ea typeface="Calibri" panose="020F0502020204030204" pitchFamily="34" charset="0"/>
              </a:rPr>
            </a:b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C143FD9-2480-5176-E34F-D59D5DBDB8C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[{"metadata":{"trusted":true},"id":"d2b995ed","cell_type":"code","source":"# Checking for the null/missing values in the dataset\ndf.isnull().sum()","execution_count":7,"outputs":[{"data":{"text/plain":"label 0\naon 0\ndaily_decr30 0\ndaily_decr90 0\nrental30 0\nrental90 0\nlast_rech_date_ma 0\nlast_rech_date_da 0\nlast_rech_amt_ma 0\ncnt_ma_rech30 0\nfr_ma_rech30 0\nsumamnt_ma_rech30 0\nmedianamnt_ma_rech30 0\nmedianmarechprebal30 0\ncnt_ma_rech90 0\nfr_ma_rech90 0\nsumamnt_ma_rech90 0\nmedianamnt_ma_rech90 0\nmedianmarechprebal90 0\ncnt_da_rech30 0\nfr_da_rech30 0\ncnt_da_rech90 0\nfr_da_rech90 0\ncnt_loans30 0\namnt_loans30 0\nmaxamnt_loans30 0\nmedianamnt_loans30 0\ncnt_loans90 0\namnt_loans90 0\nmaxamnt_loans90 0\nmedianamnt_loans90 0\npayback30 0\npayback90 0\npcircle 0\npdate 0\ndtype: int64"},"execution_count":7,"metadata":{},"output_type":"execute_result"}]}]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67B7146-3B46-019E-9FDF-4C85B4DC7B7F}"/>
              </a:ext>
            </a:extLst>
          </p:cNvPr>
          <p:cNvPicPr>
            <a:picLocks noChangeAspect="1"/>
          </p:cNvPicPr>
          <p:nvPr/>
        </p:nvPicPr>
        <p:blipFill>
          <a:blip r:embed="rId2"/>
          <a:stretch>
            <a:fillRect/>
          </a:stretch>
        </p:blipFill>
        <p:spPr>
          <a:xfrm>
            <a:off x="1177872" y="2619214"/>
            <a:ext cx="6183824" cy="4063027"/>
          </a:xfrm>
          <a:prstGeom prst="rect">
            <a:avLst/>
          </a:prstGeom>
        </p:spPr>
      </p:pic>
    </p:spTree>
    <p:extLst>
      <p:ext uri="{BB962C8B-B14F-4D97-AF65-F5344CB8AC3E}">
        <p14:creationId xmlns:p14="http://schemas.microsoft.com/office/powerpoint/2010/main" val="141650333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912</TotalTime>
  <Words>1227</Words>
  <Application>Microsoft Office PowerPoint</Application>
  <PresentationFormat>Widescreen</PresentationFormat>
  <Paragraphs>83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Unicode MS</vt:lpstr>
      <vt:lpstr>Calibri</vt:lpstr>
      <vt:lpstr>Century Gothic</vt:lpstr>
      <vt:lpstr>Times New Roman</vt:lpstr>
      <vt:lpstr>Wingdings</vt:lpstr>
      <vt:lpstr>Wingdings 3</vt:lpstr>
      <vt:lpstr>Slice</vt:lpstr>
      <vt:lpstr>Micro Credit Defaulter Report</vt:lpstr>
      <vt:lpstr>PowerPoint Presentation</vt:lpstr>
      <vt:lpstr>INTRODUCTION</vt:lpstr>
      <vt:lpstr>PowerPoint Presentation</vt:lpstr>
      <vt:lpstr>PowerPoint Presentation</vt:lpstr>
      <vt:lpstr>PowerPoint Presentation</vt:lpstr>
      <vt:lpstr>DATA VISUALIZATION</vt:lpstr>
      <vt:lpstr>PowerPoint Presentation</vt:lpstr>
      <vt:lpstr>Data Pre-processing   checking for the null values in the dataset: after loading the dataset, we checked for the presence of null values or missing values in the dataset. we found that there were no null values in the dataset. </vt:lpstr>
      <vt:lpstr>checking target column is balanced or not.</vt:lpstr>
      <vt:lpstr>relationship of age on cellular network with target column.</vt:lpstr>
      <vt:lpstr>relation between average main account balance of users in last 30 days and daily amount spend in last 30 days.</vt:lpstr>
      <vt:lpstr>total amount of loan taken and the number of loan taken by the users in last 30 days.</vt:lpstr>
      <vt:lpstr>relation between total amount of loan taken by the users in 90 days and number of loan taken.</vt:lpstr>
      <vt:lpstr>the number of defaulters are more for 90 days but the loan amount is below 100. </vt:lpstr>
      <vt:lpstr>Checking for skewness</vt:lpstr>
      <vt:lpstr>Checking for outliers</vt:lpstr>
      <vt:lpstr>  Hardware and Software Requirements and Tools Used: </vt:lpstr>
      <vt:lpstr>Statistical Summary  &amp;  Correlation Table  </vt:lpstr>
      <vt:lpstr> </vt:lpstr>
      <vt:lpstr>Correlation Table: </vt:lpstr>
      <vt:lpstr>  Outcomes of Correlation Table:</vt:lpstr>
      <vt:lpstr>Model/s Development and Evaluation: </vt:lpstr>
      <vt:lpstr>1. Logistic Regression:</vt:lpstr>
      <vt:lpstr>2. Ridge Classifier:</vt:lpstr>
      <vt:lpstr>3. Decision tree Classifier:</vt:lpstr>
      <vt:lpstr>4. Random forest Classifier:</vt:lpstr>
      <vt:lpstr>Conclusion: </vt:lpstr>
      <vt:lpstr>Conclusions of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Asha Vinod Kumar</dc:creator>
  <cp:lastModifiedBy>Asha Vinod Kumar</cp:lastModifiedBy>
  <cp:revision>23</cp:revision>
  <dcterms:created xsi:type="dcterms:W3CDTF">2022-04-05T16:27:43Z</dcterms:created>
  <dcterms:modified xsi:type="dcterms:W3CDTF">2022-05-20T11:35:35Z</dcterms:modified>
</cp:coreProperties>
</file>