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5" r:id="rId3"/>
    <p:sldId id="276" r:id="rId4"/>
    <p:sldId id="277" r:id="rId5"/>
    <p:sldId id="278" r:id="rId6"/>
    <p:sldId id="269" r:id="rId7"/>
    <p:sldId id="283" r:id="rId8"/>
    <p:sldId id="279" r:id="rId9"/>
    <p:sldId id="274" r:id="rId10"/>
    <p:sldId id="286" r:id="rId11"/>
    <p:sldId id="287" r:id="rId12"/>
    <p:sldId id="289" r:id="rId13"/>
    <p:sldId id="290" r:id="rId14"/>
    <p:sldId id="280" r:id="rId15"/>
    <p:sldId id="281" r:id="rId16"/>
    <p:sldId id="291" r:id="rId17"/>
    <p:sldId id="292" r:id="rId18"/>
    <p:sldId id="282" r:id="rId19"/>
    <p:sldId id="284"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p:cViewPr varScale="1">
        <p:scale>
          <a:sx n="113" d="100"/>
          <a:sy n="113" d="100"/>
        </p:scale>
        <p:origin x="912"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7668" y="265457"/>
          <a:ext cx="1927389" cy="481847"/>
        </a:xfrm>
        <a:prstGeom prst="roundRect">
          <a:avLst>
            <a:gd name="adj" fmla="val 10000"/>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Web Scraping</a:t>
          </a:r>
        </a:p>
      </dsp:txBody>
      <dsp:txXfrm>
        <a:off x="21781" y="279570"/>
        <a:ext cx="1899163" cy="453621"/>
      </dsp:txXfrm>
    </dsp:sp>
    <dsp:sp modelId="{1B1F80F4-E9A5-4A99-A630-6548067B7CB5}">
      <dsp:nvSpPr>
        <dsp:cNvPr id="0" name=""/>
        <dsp:cNvSpPr/>
      </dsp:nvSpPr>
      <dsp:spPr>
        <a:xfrm rot="5400000">
          <a:off x="929202"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7668" y="915951"/>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21781" y="930064"/>
        <a:ext cx="1899163" cy="453621"/>
      </dsp:txXfrm>
    </dsp:sp>
    <dsp:sp modelId="{7CAEA63C-96B5-40D4-900F-409598FDB0C1}">
      <dsp:nvSpPr>
        <dsp:cNvPr id="0" name=""/>
        <dsp:cNvSpPr/>
      </dsp:nvSpPr>
      <dsp:spPr>
        <a:xfrm rot="5400000">
          <a:off x="929202" y="1439960"/>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7668" y="1566445"/>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21781" y="1580558"/>
        <a:ext cx="1899163" cy="453621"/>
      </dsp:txXfrm>
    </dsp:sp>
    <dsp:sp modelId="{A65C4264-24F4-4122-844B-F5E582EC0111}">
      <dsp:nvSpPr>
        <dsp:cNvPr id="0" name=""/>
        <dsp:cNvSpPr/>
      </dsp:nvSpPr>
      <dsp:spPr>
        <a:xfrm rot="5400000">
          <a:off x="929202" y="2090454"/>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7668" y="2216939"/>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21781" y="2231052"/>
        <a:ext cx="1899163" cy="453621"/>
      </dsp:txXfrm>
    </dsp:sp>
    <dsp:sp modelId="{3FBD4BD3-B74D-4AAB-9295-AE19DCC50691}">
      <dsp:nvSpPr>
        <dsp:cNvPr id="0" name=""/>
        <dsp:cNvSpPr/>
      </dsp:nvSpPr>
      <dsp:spPr>
        <a:xfrm rot="5400000">
          <a:off x="929202" y="2740948"/>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7668" y="2867433"/>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21781" y="2881546"/>
        <a:ext cx="1899163" cy="453621"/>
      </dsp:txXfrm>
    </dsp:sp>
    <dsp:sp modelId="{09ADE9CE-20B7-4A4E-BED6-D56E4ED1D855}">
      <dsp:nvSpPr>
        <dsp:cNvPr id="0" name=""/>
        <dsp:cNvSpPr/>
      </dsp:nvSpPr>
      <dsp:spPr>
        <a:xfrm>
          <a:off x="2204893" y="265457"/>
          <a:ext cx="1927389" cy="481847"/>
        </a:xfrm>
        <a:prstGeom prst="roundRect">
          <a:avLst>
            <a:gd name="adj" fmla="val 10000"/>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EDA</a:t>
          </a:r>
        </a:p>
      </dsp:txBody>
      <dsp:txXfrm>
        <a:off x="2219006" y="279570"/>
        <a:ext cx="1899163" cy="453621"/>
      </dsp:txXfrm>
    </dsp:sp>
    <dsp:sp modelId="{C8CE6287-76AA-46C4-B478-0F9183DE6118}">
      <dsp:nvSpPr>
        <dsp:cNvPr id="0" name=""/>
        <dsp:cNvSpPr/>
      </dsp:nvSpPr>
      <dsp:spPr>
        <a:xfrm rot="5400000">
          <a:off x="3126426"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204893" y="915951"/>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219006" y="930064"/>
        <a:ext cx="1899163" cy="453621"/>
      </dsp:txXfrm>
    </dsp:sp>
    <dsp:sp modelId="{DDA5CBC7-AA05-481A-A03A-3964C1BBBB5A}">
      <dsp:nvSpPr>
        <dsp:cNvPr id="0" name=""/>
        <dsp:cNvSpPr/>
      </dsp:nvSpPr>
      <dsp:spPr>
        <a:xfrm rot="5400000">
          <a:off x="3126426" y="1439960"/>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204893" y="1566445"/>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219006" y="1580558"/>
        <a:ext cx="1899163" cy="453621"/>
      </dsp:txXfrm>
    </dsp:sp>
    <dsp:sp modelId="{E7F7C4A8-2F3A-49BA-B2E4-CF48FCA5D8D8}">
      <dsp:nvSpPr>
        <dsp:cNvPr id="0" name=""/>
        <dsp:cNvSpPr/>
      </dsp:nvSpPr>
      <dsp:spPr>
        <a:xfrm rot="5400000">
          <a:off x="3126426" y="2090454"/>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204893" y="2216939"/>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219006" y="2231052"/>
        <a:ext cx="1899163" cy="453621"/>
      </dsp:txXfrm>
    </dsp:sp>
    <dsp:sp modelId="{67971461-EE07-4B5E-A0C3-A166C6559682}">
      <dsp:nvSpPr>
        <dsp:cNvPr id="0" name=""/>
        <dsp:cNvSpPr/>
      </dsp:nvSpPr>
      <dsp:spPr>
        <a:xfrm>
          <a:off x="4402117" y="265457"/>
          <a:ext cx="1927389" cy="481847"/>
        </a:xfrm>
        <a:prstGeom prst="roundRect">
          <a:avLst>
            <a:gd name="adj" fmla="val 10000"/>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Visualization</a:t>
          </a:r>
        </a:p>
      </dsp:txBody>
      <dsp:txXfrm>
        <a:off x="4416230" y="279570"/>
        <a:ext cx="1899163" cy="453621"/>
      </dsp:txXfrm>
    </dsp:sp>
    <dsp:sp modelId="{BF9CEF10-4726-4D20-AC2F-85DE706D0D00}">
      <dsp:nvSpPr>
        <dsp:cNvPr id="0" name=""/>
        <dsp:cNvSpPr/>
      </dsp:nvSpPr>
      <dsp:spPr>
        <a:xfrm rot="5400000">
          <a:off x="5323650"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402117" y="915951"/>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416230" y="930064"/>
        <a:ext cx="1899163" cy="453621"/>
      </dsp:txXfrm>
    </dsp:sp>
    <dsp:sp modelId="{0C1CAC8B-CC80-49DA-9707-021AB163C55F}">
      <dsp:nvSpPr>
        <dsp:cNvPr id="0" name=""/>
        <dsp:cNvSpPr/>
      </dsp:nvSpPr>
      <dsp:spPr>
        <a:xfrm rot="5400000">
          <a:off x="5323650" y="1439960"/>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402117" y="1566445"/>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416230" y="1580558"/>
        <a:ext cx="1899163" cy="453621"/>
      </dsp:txXfrm>
    </dsp:sp>
    <dsp:sp modelId="{DA50ACFD-2722-4D29-B376-5CF3C8F3EB41}">
      <dsp:nvSpPr>
        <dsp:cNvPr id="0" name=""/>
        <dsp:cNvSpPr/>
      </dsp:nvSpPr>
      <dsp:spPr>
        <a:xfrm>
          <a:off x="6599341" y="265457"/>
          <a:ext cx="1927389" cy="481847"/>
        </a:xfrm>
        <a:prstGeom prst="roundRect">
          <a:avLst>
            <a:gd name="adj" fmla="val 10000"/>
          </a:avLst>
        </a:prstGeom>
        <a:gradFill rotWithShape="0">
          <a:gsLst>
            <a:gs pos="0">
              <a:schemeClr val="lt1">
                <a:hueOff val="0"/>
                <a:satOff val="0"/>
                <a:lumOff val="0"/>
                <a:alphaOff val="0"/>
                <a:tint val="98000"/>
                <a:hueMod val="94000"/>
                <a:satMod val="130000"/>
                <a:lumMod val="128000"/>
              </a:schemeClr>
            </a:gs>
            <a:gs pos="100000">
              <a:schemeClr val="l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Building</a:t>
          </a:r>
        </a:p>
      </dsp:txBody>
      <dsp:txXfrm>
        <a:off x="6613454" y="279570"/>
        <a:ext cx="1899163" cy="453621"/>
      </dsp:txXfrm>
    </dsp:sp>
    <dsp:sp modelId="{E31C91BC-3A8F-4AC7-8DBF-330AFF31351C}">
      <dsp:nvSpPr>
        <dsp:cNvPr id="0" name=""/>
        <dsp:cNvSpPr/>
      </dsp:nvSpPr>
      <dsp:spPr>
        <a:xfrm rot="5400000">
          <a:off x="7520874"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599341" y="915951"/>
          <a:ext cx="1927389" cy="481847"/>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613454" y="930064"/>
        <a:ext cx="1899163" cy="4536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36324D8-F828-4CE3-2250-CBED20F136EF}"/>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4537D2-6410-2379-9E55-CE452D0032E0}"/>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5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42337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39511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53931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1736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2670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3541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448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72434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046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170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4983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7446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1300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2920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195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DC209591-0D7E-E804-BD72-5EC3E91E078C}"/>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37093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CC0096-1860-4642-9CD2-0079EA5E7CD1}" type="datetimeFigureOut">
              <a:rPr lang="en-US" smtClean="0"/>
              <a:pPr/>
              <a:t>6/21/2022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892721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1676401"/>
          </a:xfrm>
        </p:spPr>
        <p:txBody>
          <a:bodyPr/>
          <a:lstStyle/>
          <a:p>
            <a:r>
              <a:rPr lang="en-IN" dirty="0">
                <a:solidFill>
                  <a:schemeClr val="bg1"/>
                </a:solidFill>
                <a:latin typeface="Times New Roman" panose="02020603050405020304" pitchFamily="18" charset="0"/>
                <a:cs typeface="Times New Roman" panose="02020603050405020304" pitchFamily="18" charset="0"/>
              </a:rPr>
              <a:t>Ratings Prediction Project Presentation</a:t>
            </a:r>
            <a:endParaRPr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34400" y="4191000"/>
            <a:ext cx="3198812" cy="16002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Submitted by</a:t>
            </a:r>
          </a:p>
          <a:p>
            <a:r>
              <a:rPr lang="en-US" sz="2400" dirty="0">
                <a:solidFill>
                  <a:schemeClr val="tx1"/>
                </a:solidFill>
                <a:latin typeface="Times New Roman" panose="02020603050405020304" pitchFamily="18" charset="0"/>
                <a:cs typeface="Times New Roman" panose="02020603050405020304" pitchFamily="18" charset="0"/>
              </a:rPr>
              <a:t>Asha Vinod Kumar</a:t>
            </a:r>
            <a:endParaRPr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WORD AND CHARACTER COUNT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311275"/>
            <a:ext cx="5943600" cy="405765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Created the histogram + distribution plots for Word Counts and Character Counts before and after cleaning the text data. We basically removed all the stop words, punctuations, smiley, special characters, white spaces etc.</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6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RATINGS PLOT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861717"/>
            <a:ext cx="5943600" cy="295676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7085012" y="2209800"/>
            <a:ext cx="3657600" cy="2091267"/>
          </a:xfrm>
        </p:spPr>
        <p:txBody>
          <a:bodyPr/>
          <a:lstStyle/>
          <a:p>
            <a:pPr algn="just"/>
            <a:r>
              <a:rPr lang="en-US" dirty="0">
                <a:latin typeface="Times New Roman" panose="02020603050405020304" pitchFamily="18" charset="0"/>
                <a:cs typeface="Times New Roman" panose="02020603050405020304" pitchFamily="18" charset="0"/>
              </a:rPr>
              <a:t>Created the histogram + distribution plots for our target label and observed each and every rating class for word counts as well as their character counts.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BAR PLOTS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505309"/>
            <a:ext cx="5943600" cy="3669581"/>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pPr algn="just"/>
            <a:r>
              <a:rPr lang="en-US" dirty="0">
                <a:latin typeface="Times New Roman" panose="02020603050405020304" pitchFamily="18" charset="0"/>
                <a:cs typeface="Times New Roman" panose="02020603050405020304" pitchFamily="18" charset="0"/>
              </a:rPr>
              <a:t>Generated these bar plots for most frequently used words in review summary and least or rarely used words in a review summary by any customer in our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0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Count Plots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942960"/>
            <a:ext cx="5943600" cy="279428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Generated these count plots before and after handling the data imbalance concern where we notice that the dataframe consisted of different number of rating reviews that needed to be equalized.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39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solidFill>
                  <a:schemeClr val="bg1"/>
                </a:solidFill>
                <a:latin typeface="Times New Roman" panose="02020603050405020304" pitchFamily="18" charset="0"/>
                <a:cs typeface="Times New Roman" panose="02020603050405020304" pitchFamily="18" charset="0"/>
              </a:rPr>
              <a:t>MODEL DEVELOPMENT ALGORITHMS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LGBM Classifier</a:t>
            </a:r>
          </a:p>
          <a:p>
            <a:pPr marR="0" lvl="0">
              <a:lnSpc>
                <a:spcPct val="107000"/>
              </a:lnSpc>
              <a:spcBef>
                <a:spcPts val="0"/>
              </a:spcBef>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a:xfrm>
            <a:off x="838200" y="419202"/>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MODEL CREATION AND EVALUATION</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1066800" y="67733"/>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FINAL MODEL</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838200" y="228600"/>
            <a:ext cx="8534400" cy="973667"/>
          </a:xfrm>
        </p:spPr>
        <p:txBody>
          <a:bodyPr/>
          <a:lstStyle/>
          <a:p>
            <a:r>
              <a:rPr lang="en-US" dirty="0">
                <a:solidFill>
                  <a:schemeClr val="bg1"/>
                </a:solidFill>
                <a:latin typeface="Times New Roman" panose="02020603050405020304" pitchFamily="18" charset="0"/>
                <a:cs typeface="Times New Roman" panose="02020603050405020304" pitchFamily="18" charset="0"/>
              </a:rPr>
              <a:t>NORMALIZED CONFUSION MATRIX</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641878" y="1371600"/>
            <a:ext cx="5334000" cy="4473716"/>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522" y="1371600"/>
            <a:ext cx="5181600" cy="4473716"/>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914400" y="0"/>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684212" y="1295400"/>
            <a:ext cx="8534400" cy="3581400"/>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algn="just"/>
            <a:r>
              <a:rPr lang="en-US" dirty="0">
                <a:latin typeface="Times New Roman" panose="02020603050405020304" pitchFamily="18" charset="0"/>
                <a:cs typeface="Times New Roman" panose="02020603050405020304" pitchFamily="18" charset="0"/>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92500" lnSpcReduction="20000"/>
          </a:bodyPr>
          <a:lstStyle/>
          <a:p>
            <a:pPr algn="just"/>
            <a:r>
              <a:rPr lang="en-US" dirty="0">
                <a:solidFill>
                  <a:schemeClr val="bg1"/>
                </a:solidFill>
                <a:latin typeface="Times New Roman" panose="02020603050405020304" pitchFamily="18" charset="0"/>
                <a:cs typeface="Times New Roman" panose="02020603050405020304" pitchFamily="18" charset="0"/>
              </a:rPr>
              <a:t>Areas of improvement:</a:t>
            </a:r>
          </a:p>
          <a:p>
            <a:pPr marL="514350" indent="-514350" algn="just">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	Less time complexity</a:t>
            </a:r>
          </a:p>
          <a:p>
            <a:pPr marL="514350" indent="-514350" algn="just">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	More computational power can be given</a:t>
            </a:r>
          </a:p>
          <a:p>
            <a:pPr marL="514350" indent="-514350" algn="just">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	More accurate reviews can be given</a:t>
            </a:r>
          </a:p>
          <a:p>
            <a:pPr marL="514350" indent="-514350" algn="just">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	Many more permutations and combinations in hyper parameter tuning can 	be used to obtain better parameter list</a:t>
            </a:r>
          </a:p>
          <a:p>
            <a:pPr algn="just"/>
            <a:r>
              <a:rPr lang="en-US" dirty="0">
                <a:solidFill>
                  <a:schemeClr val="bg1"/>
                </a:solidFill>
                <a:latin typeface="Times New Roman" panose="02020603050405020304" pitchFamily="18" charset="0"/>
                <a:cs typeface="Times New Roman" panose="02020603050405020304" pitchFamily="18" charset="0"/>
              </a:rPr>
              <a:t>Final Remarks: After applying the hyper parameter tuning the best accuracy score obtained was 72.33278955954323% which can be further improved by obtaining more data and working up through other parameter combinations.</a:t>
            </a:r>
          </a:p>
          <a:p>
            <a:pPr algn="just"/>
            <a:r>
              <a:rPr lang="en-IN" dirty="0">
                <a:solidFill>
                  <a:schemeClr val="bg1"/>
                </a:solidFill>
                <a:latin typeface="Times New Roman" panose="02020603050405020304" pitchFamily="18" charset="0"/>
                <a:cs typeface="Times New Roman" panose="02020603050405020304" pitchFamily="18" charset="0"/>
              </a:rPr>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533400" y="152400"/>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84212" y="1524000"/>
            <a:ext cx="8534400" cy="396240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This is a Machine Learning Project performed on customer reviews. Reviews are processed using common NLP techniques.</a:t>
            </a:r>
          </a:p>
          <a:p>
            <a:pPr algn="just"/>
            <a:r>
              <a:rPr lang="en-US" dirty="0">
                <a:latin typeface="Times New Roman" panose="02020603050405020304" pitchFamily="18" charset="0"/>
                <a:cs typeface="Times New Roman" panose="02020603050405020304"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latin typeface="Times New Roman" panose="02020603050405020304" pitchFamily="18" charset="0"/>
                <a:cs typeface="Times New Roman" panose="02020603050405020304"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latin typeface="Times New Roman" panose="02020603050405020304" pitchFamily="18" charset="0"/>
                <a:cs typeface="Times New Roman" panose="02020603050405020304" pitchFamily="18" charset="0"/>
              </a:rPr>
              <a:t> This task is similar to Sentiment Analysis, but instead of predicting the positive and negative sentiment (sometimes neutral also), here we need to predict the rating.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1752600" y="2286000"/>
            <a:ext cx="7466012" cy="2015067"/>
          </a:xfrm>
        </p:spPr>
        <p:txBody>
          <a:bodyPr>
            <a:normAutofit/>
          </a:bodyPr>
          <a:lstStyle/>
          <a:p>
            <a:pPr marL="0" indent="0" algn="just">
              <a:buNone/>
            </a:pPr>
            <a:r>
              <a:rPr lang="en-IN" sz="7200" dirty="0">
                <a:solidFill>
                  <a:schemeClr val="bg1"/>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01104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533400" y="203197"/>
            <a:ext cx="8534400" cy="1456268"/>
          </a:xfrm>
        </p:spPr>
        <p:txBody>
          <a:bodyPr/>
          <a:lstStyle/>
          <a:p>
            <a:r>
              <a:rPr lang="en-US" dirty="0">
                <a:solidFill>
                  <a:schemeClr val="bg1"/>
                </a:solidFill>
                <a:latin typeface="Times New Roman" panose="02020603050405020304" pitchFamily="18" charset="0"/>
                <a:cs typeface="Times New Roman" panose="02020603050405020304" pitchFamily="18" charset="0"/>
              </a:rPr>
              <a:t>PROBLEM STATEMENT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09600" y="1625598"/>
            <a:ext cx="10363200" cy="3615267"/>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latin typeface="Times New Roman" panose="02020603050405020304" pitchFamily="18" charset="0"/>
                <a:cs typeface="Times New Roman" panose="02020603050405020304" pitchFamily="18" charset="0"/>
              </a:rPr>
              <a:t>The ability to successfully decide whether a review will be helpful to other customers and thus give the product more exposure is vital to companies that support these reviews, companies like Google, Amazon, Flipkart etc.</a:t>
            </a:r>
          </a:p>
          <a:p>
            <a:pPr algn="just"/>
            <a:r>
              <a:rPr lang="en-US" dirty="0">
                <a:latin typeface="Times New Roman" panose="02020603050405020304" pitchFamily="18" charset="0"/>
                <a:cs typeface="Times New Roman" panose="020206030504050203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533400" y="321733"/>
            <a:ext cx="8534400" cy="1507067"/>
          </a:xfrm>
        </p:spPr>
        <p:txBody>
          <a:bodyPr/>
          <a:lstStyle/>
          <a:p>
            <a:r>
              <a:rPr lang="en-IN" dirty="0">
                <a:solidFill>
                  <a:schemeClr val="bg1"/>
                </a:solidFill>
                <a:latin typeface="Times New Roman" panose="02020603050405020304" pitchFamily="18" charset="0"/>
                <a:cs typeface="Times New Roman" panose="02020603050405020304" pitchFamily="18" charset="0"/>
              </a:rPr>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84212" y="1828800"/>
            <a:ext cx="10517188" cy="3615267"/>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latin typeface="Times New Roman" panose="02020603050405020304" pitchFamily="18" charset="0"/>
                <a:cs typeface="Times New Roman" panose="02020603050405020304" pitchFamily="18" charset="0"/>
              </a:rPr>
              <a:t>Basically, we need these columns:</a:t>
            </a:r>
          </a:p>
          <a:p>
            <a:pPr marL="0" indent="0" algn="just">
              <a:buNone/>
            </a:pPr>
            <a:r>
              <a:rPr lang="en-US" dirty="0">
                <a:latin typeface="Times New Roman" panose="02020603050405020304" pitchFamily="18" charset="0"/>
                <a:cs typeface="Times New Roman" panose="02020603050405020304" pitchFamily="18" charset="0"/>
              </a:rPr>
              <a:t>	1) reviews of the product.</a:t>
            </a:r>
          </a:p>
          <a:p>
            <a:pPr marL="0" indent="0" algn="just">
              <a:buNone/>
            </a:pPr>
            <a:r>
              <a:rPr lang="en-US" dirty="0">
                <a:latin typeface="Times New Roman" panose="02020603050405020304" pitchFamily="18" charset="0"/>
                <a:cs typeface="Times New Roman" panose="02020603050405020304" pitchFamily="18" charset="0"/>
              </a:rPr>
              <a:t>	2) rating of the product.</a:t>
            </a:r>
          </a:p>
          <a:p>
            <a:pPr algn="just"/>
            <a:r>
              <a:rPr lang="en-US" dirty="0">
                <a:latin typeface="Times New Roman" panose="02020603050405020304" pitchFamily="18" charset="0"/>
                <a:cs typeface="Times New Roman" panose="02020603050405020304" pitchFamily="18" charset="0"/>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762000" y="381000"/>
            <a:ext cx="8534400" cy="1143000"/>
          </a:xfrm>
        </p:spPr>
        <p:txBody>
          <a:bodyPr/>
          <a:lstStyle/>
          <a:p>
            <a:r>
              <a:rPr lang="en-IN" dirty="0">
                <a:solidFill>
                  <a:schemeClr val="bg1"/>
                </a:solidFill>
                <a:latin typeface="Times New Roman" panose="02020603050405020304" pitchFamily="18" charset="0"/>
                <a:cs typeface="Times New Roman" panose="02020603050405020304" pitchFamily="18" charset="0"/>
              </a:rPr>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a:xfrm>
            <a:off x="457200" y="1752600"/>
            <a:ext cx="8534400" cy="3556001"/>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lgn="just">
              <a:buNone/>
            </a:pPr>
            <a:r>
              <a:rPr lang="en-US" dirty="0">
                <a:latin typeface="Times New Roman" panose="02020603050405020304" pitchFamily="18" charset="0"/>
                <a:cs typeface="Times New Roman" panose="02020603050405020304" pitchFamily="18" charset="0"/>
              </a:rPr>
              <a:t>	1. Data Cleaning</a:t>
            </a:r>
          </a:p>
          <a:p>
            <a:pPr marL="0" indent="0" algn="just">
              <a:buNone/>
            </a:pPr>
            <a:r>
              <a:rPr lang="en-US" dirty="0">
                <a:latin typeface="Times New Roman" panose="02020603050405020304" pitchFamily="18" charset="0"/>
                <a:cs typeface="Times New Roman" panose="02020603050405020304" pitchFamily="18" charset="0"/>
              </a:rPr>
              <a:t>	2. Exploratory Data Analysis and Visualization</a:t>
            </a:r>
          </a:p>
          <a:p>
            <a:pPr marL="0" indent="0" algn="just">
              <a:buNone/>
            </a:pPr>
            <a:r>
              <a:rPr lang="en-US" dirty="0">
                <a:latin typeface="Times New Roman" panose="02020603050405020304" pitchFamily="18" charset="0"/>
                <a:cs typeface="Times New Roman" panose="02020603050405020304" pitchFamily="18" charset="0"/>
              </a:rPr>
              <a:t>	3. Data Pre-processing</a:t>
            </a:r>
          </a:p>
          <a:p>
            <a:pPr marL="0" indent="0" algn="just">
              <a:buNone/>
            </a:pPr>
            <a:r>
              <a:rPr lang="en-US" dirty="0">
                <a:latin typeface="Times New Roman" panose="02020603050405020304" pitchFamily="18" charset="0"/>
                <a:cs typeface="Times New Roman" panose="02020603050405020304" pitchFamily="18" charset="0"/>
              </a:rPr>
              <a:t>	4. Model Building</a:t>
            </a:r>
          </a:p>
          <a:p>
            <a:pPr marL="0" indent="0" algn="just">
              <a:buNone/>
            </a:pPr>
            <a:r>
              <a:rPr lang="en-US" dirty="0">
                <a:latin typeface="Times New Roman" panose="02020603050405020304" pitchFamily="18" charset="0"/>
                <a:cs typeface="Times New Roman" panose="02020603050405020304" pitchFamily="18" charset="0"/>
              </a:rPr>
              <a:t>	5. Model Evaluation</a:t>
            </a:r>
          </a:p>
          <a:p>
            <a:pPr marL="0" indent="0" algn="just">
              <a:buNone/>
            </a:pPr>
            <a:r>
              <a:rPr lang="en-US" dirty="0">
                <a:latin typeface="Times New Roman" panose="02020603050405020304" pitchFamily="18" charset="0"/>
                <a:cs typeface="Times New Roman" panose="02020603050405020304" pitchFamily="18" charset="0"/>
              </a:rPr>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534400" cy="1075268"/>
          </a:xfrm>
        </p:spPr>
        <p:txBody>
          <a:bodyPr/>
          <a:lstStyle/>
          <a:p>
            <a:r>
              <a:rPr lang="en-US" dirty="0">
                <a:solidFill>
                  <a:schemeClr val="bg1"/>
                </a:solidFill>
                <a:latin typeface="Times New Roman" panose="02020603050405020304" pitchFamily="18" charset="0"/>
                <a:cs typeface="Times New Roman" panose="02020603050405020304" pitchFamily="18" charset="0"/>
              </a:rPr>
              <a:t>PROJECT FLOW</a:t>
            </a:r>
            <a:endParaRPr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506353992"/>
              </p:ext>
            </p:extLst>
          </p:nvPr>
        </p:nvGraphicFramePr>
        <p:xfrm>
          <a:off x="838200" y="20574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457200" y="457200"/>
            <a:ext cx="8534400" cy="99906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HARDWARE AND SOFTWARE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685800" y="1905000"/>
            <a:ext cx="8534400" cy="3081868"/>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Hardware technology being used.</a:t>
            </a:r>
          </a:p>
          <a:p>
            <a:pPr marL="0" indent="0" algn="just">
              <a:buNone/>
            </a:pPr>
            <a:r>
              <a:rPr lang="en-IN" dirty="0">
                <a:latin typeface="Times New Roman" panose="02020603050405020304" pitchFamily="18" charset="0"/>
                <a:cs typeface="Times New Roman" panose="02020603050405020304" pitchFamily="18" charset="0"/>
              </a:rPr>
              <a:t>	RAM 	: 8 GB</a:t>
            </a:r>
          </a:p>
          <a:p>
            <a:pPr marL="0" indent="0" algn="just">
              <a:buNone/>
            </a:pPr>
            <a:r>
              <a:rPr lang="en-IN" dirty="0">
                <a:latin typeface="Times New Roman" panose="02020603050405020304" pitchFamily="18" charset="0"/>
                <a:cs typeface="Times New Roman" panose="02020603050405020304" pitchFamily="18" charset="0"/>
              </a:rPr>
              <a:t>	Software technology being used.</a:t>
            </a:r>
          </a:p>
          <a:p>
            <a:pPr marL="0" indent="0" algn="just">
              <a:buNone/>
            </a:pPr>
            <a:r>
              <a:rPr lang="en-IN" dirty="0">
                <a:latin typeface="Times New Roman" panose="02020603050405020304" pitchFamily="18" charset="0"/>
                <a:cs typeface="Times New Roman" panose="02020603050405020304" pitchFamily="18" charset="0"/>
              </a:rPr>
              <a:t>	Programming language 		 : Python</a:t>
            </a:r>
          </a:p>
          <a:p>
            <a:pPr marL="0" indent="0" algn="just">
              <a:buNone/>
            </a:pPr>
            <a:r>
              <a:rPr lang="en-IN" dirty="0">
                <a:latin typeface="Times New Roman" panose="02020603050405020304" pitchFamily="18" charset="0"/>
                <a:cs typeface="Times New Roman" panose="02020603050405020304" pitchFamily="18" charset="0"/>
              </a:rPr>
              <a:t>	Distribution 			                : Anaconda Navigator</a:t>
            </a:r>
          </a:p>
          <a:p>
            <a:pPr marL="0" indent="0" algn="just">
              <a:buNone/>
            </a:pPr>
            <a:r>
              <a:rPr lang="en-IN" dirty="0">
                <a:latin typeface="Times New Roman" panose="02020603050405020304" pitchFamily="18" charset="0"/>
                <a:cs typeface="Times New Roman" panose="02020603050405020304" pitchFamily="18" charset="0"/>
              </a:rPr>
              <a:t>	Browser based language shell      : Jupyter Notebook</a:t>
            </a:r>
          </a:p>
          <a:p>
            <a:pPr algn="just"/>
            <a:r>
              <a:rPr lang="en-IN" dirty="0">
                <a:latin typeface="Times New Roman" panose="02020603050405020304" pitchFamily="18" charset="0"/>
                <a:cs typeface="Times New Roman" panose="02020603050405020304" pitchFamily="18" charset="0"/>
              </a:rPr>
              <a:t>Libraries/Packages specifically being used.</a:t>
            </a:r>
          </a:p>
          <a:p>
            <a:pPr marL="0" indent="0" algn="just">
              <a:buNone/>
            </a:pPr>
            <a:r>
              <a:rPr lang="en-IN" dirty="0">
                <a:latin typeface="Times New Roman" panose="02020603050405020304" pitchFamily="18" charset="0"/>
                <a:cs typeface="Times New Roman" panose="02020603050405020304" pitchFamily="18" charset="0"/>
              </a:rPr>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609600" y="448734"/>
            <a:ext cx="8534400" cy="1041399"/>
          </a:xfrm>
        </p:spPr>
        <p:txBody>
          <a:bodyPr/>
          <a:lstStyle/>
          <a:p>
            <a:r>
              <a:rPr lang="en-IN" dirty="0">
                <a:solidFill>
                  <a:schemeClr val="bg1"/>
                </a:solidFill>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609600" y="1752600"/>
            <a:ext cx="9982200" cy="3615267"/>
          </a:xfrm>
        </p:spPr>
        <p:txBody>
          <a:bodyPr>
            <a:normAutofit fontScale="92500"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Importing the necessary libraries/dependencies.</a:t>
            </a:r>
          </a:p>
          <a:p>
            <a:pPr algn="just"/>
            <a:r>
              <a:rPr lang="en-US" dirty="0">
                <a:solidFill>
                  <a:schemeClr val="bg1"/>
                </a:solidFill>
                <a:latin typeface="Times New Roman" panose="02020603050405020304" pitchFamily="18" charset="0"/>
                <a:cs typeface="Times New Roman" panose="02020603050405020304" pitchFamily="18" charset="0"/>
              </a:rPr>
              <a:t>Checking dataset dimensions and null value details.</a:t>
            </a:r>
          </a:p>
          <a:p>
            <a:pPr algn="just"/>
            <a:r>
              <a:rPr lang="en-IN" dirty="0">
                <a:solidFill>
                  <a:schemeClr val="bg1"/>
                </a:solidFill>
                <a:latin typeface="Times New Roman" panose="02020603050405020304" pitchFamily="18" charset="0"/>
                <a:cs typeface="Times New Roman" panose="02020603050405020304" pitchFamily="18" charset="0"/>
              </a:rPr>
              <a:t>Taking a look at various label categories using the Unique method.</a:t>
            </a:r>
          </a:p>
          <a:p>
            <a:pPr algn="just"/>
            <a:r>
              <a:rPr lang="en-IN" dirty="0">
                <a:solidFill>
                  <a:schemeClr val="bg1"/>
                </a:solidFill>
                <a:latin typeface="Times New Roman" panose="02020603050405020304" pitchFamily="18" charset="0"/>
                <a:cs typeface="Times New Roman" panose="02020603050405020304" pitchFamily="18" charset="0"/>
              </a:rPr>
              <a:t>Performing data cleaning and then visualization steps.</a:t>
            </a:r>
          </a:p>
          <a:p>
            <a:pPr algn="just"/>
            <a:r>
              <a:rPr lang="en-IN" dirty="0">
                <a:solidFill>
                  <a:schemeClr val="bg1"/>
                </a:solidFill>
                <a:latin typeface="Times New Roman" panose="02020603050405020304" pitchFamily="18" charset="0"/>
                <a:cs typeface="Times New Roman" panose="02020603050405020304" pitchFamily="18" charset="0"/>
              </a:rPr>
              <a:t>Making Word Clouds for loud words in each label class.</a:t>
            </a:r>
          </a:p>
          <a:p>
            <a:pPr algn="just"/>
            <a:r>
              <a:rPr lang="en-IN" dirty="0">
                <a:solidFill>
                  <a:schemeClr val="bg1"/>
                </a:solidFill>
                <a:latin typeface="Times New Roman" panose="02020603050405020304" pitchFamily="18" charset="0"/>
                <a:cs typeface="Times New Roman" panose="02020603050405020304" pitchFamily="18" charset="0"/>
              </a:rPr>
              <a:t>Handling the class imbalance issue manually and fixing it.</a:t>
            </a:r>
          </a:p>
          <a:p>
            <a:pPr algn="just"/>
            <a:r>
              <a:rPr lang="en-IN" dirty="0">
                <a:solidFill>
                  <a:schemeClr val="bg1"/>
                </a:solidFill>
                <a:latin typeface="Times New Roman" panose="02020603050405020304" pitchFamily="18" charset="0"/>
                <a:cs typeface="Times New Roman" panose="02020603050405020304" pitchFamily="18" charset="0"/>
              </a:rPr>
              <a:t>Converting text into vectors using the TF-IDF Vectorizer.</a:t>
            </a:r>
          </a:p>
          <a:p>
            <a:pPr algn="just"/>
            <a:r>
              <a:rPr lang="en-IN" dirty="0">
                <a:solidFill>
                  <a:schemeClr val="bg1"/>
                </a:solidFill>
                <a:latin typeface="Times New Roman" panose="02020603050405020304" pitchFamily="18" charset="0"/>
                <a:cs typeface="Times New Roman" panose="02020603050405020304" pitchFamily="18" charset="0"/>
              </a:rPr>
              <a:t>Splitting the dataset into train and test to build classification models.</a:t>
            </a:r>
          </a:p>
          <a:p>
            <a:pPr algn="just"/>
            <a:r>
              <a:rPr lang="en-IN" dirty="0">
                <a:solidFill>
                  <a:schemeClr val="bg1"/>
                </a:solidFill>
                <a:latin typeface="Times New Roman" panose="02020603050405020304" pitchFamily="18" charset="0"/>
                <a:cs typeface="Times New Roman" panose="02020603050405020304" pitchFamily="18" charset="0"/>
              </a:rPr>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MISSING VALUES</a:t>
            </a:r>
          </a:p>
        </p:txBody>
      </p:sp>
      <p:pic>
        <p:nvPicPr>
          <p:cNvPr id="1026" name="Picture 2">
            <a:extLst>
              <a:ext uri="{FF2B5EF4-FFF2-40B4-BE49-F238E27FC236}">
                <a16:creationId xmlns:a16="http://schemas.microsoft.com/office/drawing/2014/main" id="{FA9EA400-9F13-7545-A7A8-05927152C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0457" y="1733751"/>
            <a:ext cx="4711111" cy="3212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 used the missing no matrix feature to get a visual on all the </a:t>
            </a:r>
            <a:r>
              <a:rPr lang="en-US" dirty="0" err="1">
                <a:solidFill>
                  <a:schemeClr val="bg1"/>
                </a:solidFill>
                <a:latin typeface="Times New Roman" panose="02020603050405020304" pitchFamily="18" charset="0"/>
                <a:cs typeface="Times New Roman" panose="02020603050405020304" pitchFamily="18" charset="0"/>
              </a:rPr>
              <a:t>NaN</a:t>
            </a:r>
            <a:r>
              <a:rPr lang="en-US" dirty="0">
                <a:solidFill>
                  <a:schemeClr val="bg1"/>
                </a:solidFill>
                <a:latin typeface="Times New Roman" panose="02020603050405020304" pitchFamily="18" charset="0"/>
                <a:cs typeface="Times New Roman" panose="02020603050405020304" pitchFamily="18" charset="0"/>
              </a:rPr>
              <a:t> values present in our dataset and then decided to drop them all so that we were left with meaningful information.</a:t>
            </a:r>
            <a:endParaRP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119</TotalTime>
  <Words>1412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Candara</vt:lpstr>
      <vt:lpstr>Century Gothic</vt:lpstr>
      <vt:lpstr>Times New Roman</vt:lpstr>
      <vt:lpstr>Wingdings 3</vt:lpstr>
      <vt:lpstr>Slice</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WORD AND CHARACTER COUNT</vt:lpstr>
      <vt:lpstr>RATINGS PLOT</vt:lpstr>
      <vt:lpstr>BAR PLOTS</vt:lpstr>
      <vt:lpstr>Count Plots</vt:lpstr>
      <vt:lpstr>MODEL DEVELOPMENT ALGORITHMS</vt:lpstr>
      <vt:lpstr>MODEL CREATION AND EVALUATION</vt:lpstr>
      <vt:lpstr>FINAL MODEL</vt:lpstr>
      <vt:lpstr>NORMALIZED CONFUSION MATRIX</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Asha Vinod Kumar</cp:lastModifiedBy>
  <cp:revision>16</cp:revision>
  <dcterms:created xsi:type="dcterms:W3CDTF">2021-12-26T03:23:22Z</dcterms:created>
  <dcterms:modified xsi:type="dcterms:W3CDTF">2022-06-21T16:21:42Z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