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D8A2F-48DD-4697-8945-D03AB81F419D}" v="11" dt="2023-11-07T15:59:13.635"/>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269" y="-321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sra Reddy" userId="dc10e218a952ea2a" providerId="LiveId" clId="{ED1D8A2F-48DD-4697-8945-D03AB81F419D}"/>
    <pc:docChg chg="undo custSel modSld">
      <pc:chgData name="Sahasra Reddy" userId="dc10e218a952ea2a" providerId="LiveId" clId="{ED1D8A2F-48DD-4697-8945-D03AB81F419D}" dt="2023-11-08T04:31:28.285" v="112" actId="27636"/>
      <pc:docMkLst>
        <pc:docMk/>
      </pc:docMkLst>
      <pc:sldChg chg="addSp delSp modSp mod">
        <pc:chgData name="Sahasra Reddy" userId="dc10e218a952ea2a" providerId="LiveId" clId="{ED1D8A2F-48DD-4697-8945-D03AB81F419D}" dt="2023-11-08T04:31:28.285" v="112" actId="27636"/>
        <pc:sldMkLst>
          <pc:docMk/>
          <pc:sldMk cId="2251251862" sldId="256"/>
        </pc:sldMkLst>
        <pc:spChg chg="mod">
          <ac:chgData name="Sahasra Reddy" userId="dc10e218a952ea2a" providerId="LiveId" clId="{ED1D8A2F-48DD-4697-8945-D03AB81F419D}" dt="2023-11-08T04:31:28.285" v="112" actId="27636"/>
          <ac:spMkLst>
            <pc:docMk/>
            <pc:sldMk cId="2251251862" sldId="256"/>
            <ac:spMk id="24" creationId="{00000000-0000-0000-0000-000000000000}"/>
          </ac:spMkLst>
        </pc:spChg>
        <pc:spChg chg="mod">
          <ac:chgData name="Sahasra Reddy" userId="dc10e218a952ea2a" providerId="LiveId" clId="{ED1D8A2F-48DD-4697-8945-D03AB81F419D}" dt="2023-11-07T16:55:42.762" v="73" actId="20577"/>
          <ac:spMkLst>
            <pc:docMk/>
            <pc:sldMk cId="2251251862" sldId="256"/>
            <ac:spMk id="37" creationId="{00000000-0000-0000-0000-000000000000}"/>
          </ac:spMkLst>
        </pc:spChg>
        <pc:graphicFrameChg chg="mod">
          <ac:chgData name="Sahasra Reddy" userId="dc10e218a952ea2a" providerId="LiveId" clId="{ED1D8A2F-48DD-4697-8945-D03AB81F419D}" dt="2023-11-07T15:59:13.620" v="44"/>
          <ac:graphicFrameMkLst>
            <pc:docMk/>
            <pc:sldMk cId="2251251862" sldId="256"/>
            <ac:graphicFrameMk id="3" creationId="{00000000-0000-0000-0000-000000000000}"/>
          </ac:graphicFrameMkLst>
        </pc:graphicFrameChg>
        <pc:graphicFrameChg chg="add del modGraphic">
          <ac:chgData name="Sahasra Reddy" userId="dc10e218a952ea2a" providerId="LiveId" clId="{ED1D8A2F-48DD-4697-8945-D03AB81F419D}" dt="2023-11-07T16:57:41.984" v="101" actId="478"/>
          <ac:graphicFrameMkLst>
            <pc:docMk/>
            <pc:sldMk cId="2251251862" sldId="256"/>
            <ac:graphicFrameMk id="44" creationId="{00000000-0000-0000-0000-000000000000}"/>
          </ac:graphicFrameMkLst>
        </pc:graphicFrameChg>
        <pc:picChg chg="add del">
          <ac:chgData name="Sahasra Reddy" userId="dc10e218a952ea2a" providerId="LiveId" clId="{ED1D8A2F-48DD-4697-8945-D03AB81F419D}" dt="2023-11-07T16:57:40.959" v="100" actId="22"/>
          <ac:picMkLst>
            <pc:docMk/>
            <pc:sldMk cId="2251251862" sldId="256"/>
            <ac:picMk id="7" creationId="{3D6C6666-BD64-6083-0949-30C905A061A5}"/>
          </ac:picMkLst>
        </pc:picChg>
        <pc:picChg chg="add mod">
          <ac:chgData name="Sahasra Reddy" userId="dc10e218a952ea2a" providerId="LiveId" clId="{ED1D8A2F-48DD-4697-8945-D03AB81F419D}" dt="2023-11-07T16:58:23.775" v="110" actId="14100"/>
          <ac:picMkLst>
            <pc:docMk/>
            <pc:sldMk cId="2251251862" sldId="256"/>
            <ac:picMk id="9" creationId="{46A1013F-E70B-0BBA-471F-B153BFAB41BC}"/>
          </ac:picMkLst>
        </pc:picChg>
        <pc:picChg chg="add del">
          <ac:chgData name="Sahasra Reddy" userId="dc10e218a952ea2a" providerId="LiveId" clId="{ED1D8A2F-48DD-4697-8945-D03AB81F419D}" dt="2023-11-07T16:57:49.570" v="104" actId="22"/>
          <ac:picMkLst>
            <pc:docMk/>
            <pc:sldMk cId="2251251862" sldId="256"/>
            <ac:picMk id="17" creationId="{9D6D080C-32DB-88C3-BC45-5B44B5D5F4C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Sheet1!$B$1</c:f>
              <c:strCache>
                <c:ptCount val="1"/>
                <c:pt idx="0">
                  <c:v>BLEU SCORE</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Sheet1!$A$2:$A$7</c:f>
              <c:numCache>
                <c:formatCode>General</c:formatCode>
                <c:ptCount val="6"/>
                <c:pt idx="0">
                  <c:v>10</c:v>
                </c:pt>
                <c:pt idx="1">
                  <c:v>20</c:v>
                </c:pt>
                <c:pt idx="2">
                  <c:v>30</c:v>
                </c:pt>
                <c:pt idx="3">
                  <c:v>40</c:v>
                </c:pt>
                <c:pt idx="4">
                  <c:v>50</c:v>
                </c:pt>
              </c:numCache>
            </c:numRef>
          </c:cat>
          <c:val>
            <c:numRef>
              <c:f>Sheet1!$B$2:$B$7</c:f>
              <c:numCache>
                <c:formatCode>General</c:formatCode>
                <c:ptCount val="6"/>
                <c:pt idx="0">
                  <c:v>0.61456100000000002</c:v>
                </c:pt>
                <c:pt idx="1">
                  <c:v>0.62890000000000001</c:v>
                </c:pt>
                <c:pt idx="2">
                  <c:v>0.63466199999999995</c:v>
                </c:pt>
                <c:pt idx="3">
                  <c:v>0.64946700000000002</c:v>
                </c:pt>
                <c:pt idx="4">
                  <c:v>0.63295599999999996</c:v>
                </c:pt>
              </c:numCache>
            </c:numRef>
          </c:val>
          <c:smooth val="0"/>
          <c:extLst>
            <c:ext xmlns:c16="http://schemas.microsoft.com/office/drawing/2014/chart" uri="{C3380CC4-5D6E-409C-BE32-E72D297353CC}">
              <c16:uniqueId val="{00000000-6DA3-4D53-A73A-848C39B438CE}"/>
            </c:ext>
          </c:extLst>
        </c:ser>
        <c:dLbls>
          <c:dLblPos val="ctr"/>
          <c:showLegendKey val="0"/>
          <c:showVal val="1"/>
          <c:showCatName val="0"/>
          <c:showSerName val="0"/>
          <c:showPercent val="0"/>
          <c:showBubbleSize val="0"/>
        </c:dLbls>
        <c:smooth val="0"/>
        <c:axId val="90757760"/>
        <c:axId val="93794688"/>
      </c:lineChart>
      <c:catAx>
        <c:axId val="9075776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3794688"/>
        <c:crosses val="autoZero"/>
        <c:auto val="1"/>
        <c:lblAlgn val="ctr"/>
        <c:lblOffset val="100"/>
        <c:noMultiLvlLbl val="0"/>
      </c:catAx>
      <c:valAx>
        <c:axId val="93794688"/>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9075776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11/8/2023</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9234288" y="0"/>
            <a:ext cx="34566624"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Koneru Lakshmaiah Education Foundation, Hyderabad(Aziz </a:t>
            </a:r>
            <a:r>
              <a:rPr lang="en-US" sz="7200" b="1" dirty="0" err="1">
                <a:solidFill>
                  <a:schemeClr val="accent3">
                    <a:lumMod val="20000"/>
                    <a:lumOff val="80000"/>
                  </a:schemeClr>
                </a:solidFill>
                <a:latin typeface="+mn-lt"/>
              </a:rPr>
              <a:t>Nagar,Off</a:t>
            </a:r>
            <a:r>
              <a:rPr lang="en-US" sz="7200" b="1" dirty="0">
                <a:solidFill>
                  <a:schemeClr val="accent3">
                    <a:lumMod val="20000"/>
                    <a:lumOff val="80000"/>
                  </a:schemeClr>
                </a:solidFill>
                <a:latin typeface="+mn-lt"/>
              </a:rPr>
              <a:t> Campus)</a:t>
            </a:r>
          </a:p>
          <a:p>
            <a:pPr algn="ctr" eaLnBrk="1" hangingPunct="1"/>
            <a:r>
              <a:rPr lang="en-US" sz="7200" b="1" dirty="0">
                <a:solidFill>
                  <a:schemeClr val="accent3">
                    <a:lumMod val="20000"/>
                    <a:lumOff val="80000"/>
                  </a:schemeClr>
                </a:solidFill>
                <a:latin typeface="+mn-lt"/>
              </a:rPr>
              <a:t>CNN And LSTM-Based Image Caption Generator</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                                                              Marri Sahasra Reddy, </a:t>
            </a:r>
            <a:r>
              <a:rPr lang="en-US" sz="4000" dirty="0" err="1">
                <a:solidFill>
                  <a:schemeClr val="accent3">
                    <a:lumMod val="20000"/>
                    <a:lumOff val="80000"/>
                  </a:schemeClr>
                </a:solidFill>
                <a:latin typeface="+mn-lt"/>
              </a:rPr>
              <a:t>Gopu</a:t>
            </a:r>
            <a:r>
              <a:rPr lang="en-US" sz="4000" dirty="0">
                <a:solidFill>
                  <a:schemeClr val="accent3">
                    <a:lumMod val="20000"/>
                    <a:lumOff val="80000"/>
                  </a:schemeClr>
                </a:solidFill>
                <a:latin typeface="+mn-lt"/>
              </a:rPr>
              <a:t>  Akshaya, Arika Asha </a:t>
            </a:r>
            <a:r>
              <a:rPr lang="en-US" sz="4000" dirty="0" err="1">
                <a:solidFill>
                  <a:schemeClr val="accent3">
                    <a:lumMod val="20000"/>
                    <a:lumOff val="80000"/>
                  </a:schemeClr>
                </a:solidFill>
                <a:latin typeface="+mn-lt"/>
              </a:rPr>
              <a:t>Susmitha</a:t>
            </a:r>
            <a:endParaRPr lang="en-US" sz="4000" dirty="0">
              <a:solidFill>
                <a:schemeClr val="accent3">
                  <a:lumMod val="20000"/>
                  <a:lumOff val="80000"/>
                </a:schemeClr>
              </a:solidFill>
              <a:latin typeface="+mn-lt"/>
            </a:endParaRPr>
          </a:p>
          <a:p>
            <a:pPr algn="ctr" eaLnBrk="1" hangingPunct="1"/>
            <a:endParaRPr lang="en-US" sz="4000" baseline="30000" dirty="0">
              <a:solidFill>
                <a:schemeClr val="accent3">
                  <a:lumMod val="20000"/>
                  <a:lumOff val="80000"/>
                </a:schemeClr>
              </a:solidFill>
              <a:latin typeface="+mn-lt"/>
            </a:endParaRPr>
          </a:p>
          <a:p>
            <a:pPr algn="ctr" eaLnBrk="1" hangingPunct="1"/>
            <a:r>
              <a:rPr lang="en-US" sz="4000" baseline="30000" dirty="0">
                <a:solidFill>
                  <a:schemeClr val="accent3">
                    <a:lumMod val="20000"/>
                    <a:lumOff val="80000"/>
                  </a:schemeClr>
                </a:solidFill>
                <a:latin typeface="+mn-lt"/>
              </a:rPr>
              <a:t>                                                Department of Computer Science and Engineering, Koneru Lakshmaiah Education Foundation, Hyderabad-500075, Telangana, India.</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fontScale="92500" lnSpcReduction="20000"/>
          </a:bodyPr>
          <a:lstStyle/>
          <a:p>
            <a:pPr algn="ctr"/>
            <a:r>
              <a:rPr lang="en-US" sz="2800" dirty="0"/>
              <a:t>&lt;</a:t>
            </a:r>
            <a:r>
              <a:rPr lang="en-US" sz="2800" dirty="0" err="1"/>
              <a:t>Marri.Sahsra</a:t>
            </a:r>
            <a:r>
              <a:rPr lang="en-US" sz="2800" dirty="0"/>
              <a:t> Reddy&gt;</a:t>
            </a:r>
          </a:p>
          <a:p>
            <a:pPr algn="ctr"/>
            <a:r>
              <a:rPr lang="en-US" sz="2800" dirty="0"/>
              <a:t>&lt;KL University&gt;</a:t>
            </a:r>
          </a:p>
          <a:p>
            <a:pPr algn="ctr"/>
            <a:r>
              <a:rPr lang="en-US" sz="2800" dirty="0"/>
              <a:t>Email:2010030556@klh.edu.in</a:t>
            </a:r>
          </a:p>
          <a:p>
            <a:pPr algn="ctr"/>
            <a:r>
              <a:rPr lang="en-US" sz="2800" dirty="0" err="1"/>
              <a:t>Website:https</a:t>
            </a:r>
            <a:r>
              <a:rPr lang="en-US" sz="2800" dirty="0"/>
              <a:t>://github.com/2010030556/Image-Caption-Generator-Based-On-CNN-And-LSTM</a:t>
            </a:r>
          </a:p>
          <a:p>
            <a:pPr algn="ctr"/>
            <a:r>
              <a:rPr lang="en-US" sz="2800" dirty="0"/>
              <a:t>Phone:9866237727</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fontScale="55000" lnSpcReduction="20000"/>
          </a:bodyPr>
          <a:lstStyle/>
          <a:p>
            <a:pPr marL="342842" indent="-342842" algn="just">
              <a:buFont typeface="+mj-lt"/>
              <a:buAutoNum type="arabicPeriod"/>
            </a:pPr>
            <a:r>
              <a:rPr lang="en-IN" sz="3200" dirty="0" err="1"/>
              <a:t>Portet</a:t>
            </a:r>
            <a:r>
              <a:rPr lang="en-IN" sz="3200" dirty="0"/>
              <a:t> F, Reiter E, </a:t>
            </a:r>
            <a:r>
              <a:rPr lang="en-IN" sz="3200" dirty="0" err="1"/>
              <a:t>Gatt</a:t>
            </a:r>
            <a:r>
              <a:rPr lang="en-IN" sz="3200" dirty="0"/>
              <a:t> A, Hunter J, Sripada S, Freer Y, Sykes C (2009). "Automatic Generation of Textual Summaries from Neonatal Intensive Care Data" (PDF). Artificial Intelligence.</a:t>
            </a:r>
          </a:p>
          <a:p>
            <a:pPr marL="342842" indent="-342842" algn="just">
              <a:buFont typeface="+mj-lt"/>
              <a:buAutoNum type="arabicPeriod"/>
            </a:pPr>
            <a:r>
              <a:rPr lang="en-IN" sz="3200" dirty="0"/>
              <a:t>Ian Goodfellow, Yoshua Bengio, Aaron Courville, Deep Learning, 2016 </a:t>
            </a:r>
          </a:p>
          <a:p>
            <a:pPr marL="342842" indent="-342842" algn="just">
              <a:buFont typeface="+mj-lt"/>
              <a:buAutoNum type="arabicPeriod"/>
            </a:pPr>
            <a:r>
              <a:rPr lang="en-IN" sz="3200" dirty="0"/>
              <a:t>Richard </a:t>
            </a:r>
            <a:r>
              <a:rPr lang="en-IN" sz="3200" dirty="0" err="1"/>
              <a:t>Szeliski</a:t>
            </a:r>
            <a:r>
              <a:rPr lang="en-IN" sz="3200" dirty="0"/>
              <a:t>, Computer Vision: Algorithms and Applications, 2010.</a:t>
            </a:r>
          </a:p>
          <a:p>
            <a:pPr marL="342842" indent="-342842" algn="just">
              <a:buFont typeface="+mj-lt"/>
              <a:buAutoNum type="arabicPeriod"/>
            </a:pPr>
            <a:r>
              <a:rPr lang="en-IN" sz="3200" dirty="0"/>
              <a:t>Oriol </a:t>
            </a:r>
            <a:r>
              <a:rPr lang="en-IN" sz="3200" dirty="0" err="1"/>
              <a:t>Vinyals</a:t>
            </a:r>
            <a:r>
              <a:rPr lang="en-IN" sz="3200" dirty="0"/>
              <a:t>, Alexander </a:t>
            </a:r>
            <a:r>
              <a:rPr lang="en-IN" sz="3200" dirty="0" err="1"/>
              <a:t>Toshev</a:t>
            </a:r>
            <a:r>
              <a:rPr lang="en-IN" sz="3200" dirty="0"/>
              <a:t>, Samy Bengio, D. Computer </a:t>
            </a:r>
            <a:r>
              <a:rPr lang="en-IN" sz="3200" dirty="0" err="1"/>
              <a:t>ScienceIEEE</a:t>
            </a:r>
            <a:r>
              <a:rPr lang="en-IN" sz="3200" dirty="0"/>
              <a:t> Conference on Computer Vision and Pattern…2015</a:t>
            </a:r>
          </a:p>
          <a:p>
            <a:pPr marL="342842" indent="-342842" algn="just">
              <a:buFont typeface="+mj-lt"/>
              <a:buAutoNum type="arabicPeriod"/>
            </a:pPr>
            <a:r>
              <a:rPr lang="en-IN" sz="3200" dirty="0" err="1"/>
              <a:t>Quanzeng</a:t>
            </a:r>
            <a:r>
              <a:rPr lang="en-IN" sz="3200" dirty="0"/>
              <a:t> You, </a:t>
            </a:r>
            <a:r>
              <a:rPr lang="en-IN" sz="3200" dirty="0" err="1"/>
              <a:t>Hailin</a:t>
            </a:r>
            <a:r>
              <a:rPr lang="en-IN" sz="3200" dirty="0"/>
              <a:t> Jin, </a:t>
            </a:r>
            <a:r>
              <a:rPr lang="en-IN" sz="3200" dirty="0" err="1"/>
              <a:t>Zhaowen</a:t>
            </a:r>
            <a:r>
              <a:rPr lang="en-IN" sz="3200" dirty="0"/>
              <a:t> Wang, Chen Fang, and </a:t>
            </a:r>
            <a:r>
              <a:rPr lang="en-IN" sz="3200" dirty="0" err="1"/>
              <a:t>Jiebo</a:t>
            </a:r>
            <a:r>
              <a:rPr lang="en-IN" sz="3200" dirty="0"/>
              <a:t> Luo. Image captioning with semantic attention. Proceedings of the IEEE Conference on Computer Vision and Pattern Recognition, pages 4651–4659, 2016</a:t>
            </a:r>
            <a:r>
              <a:rPr lang="en-US" sz="3200" dirty="0"/>
              <a:t> </a:t>
            </a:r>
          </a:p>
          <a:p>
            <a:pPr algn="just"/>
            <a:r>
              <a:rPr lang="en-IN" sz="3200" dirty="0"/>
              <a:t>6.   R. Subash (November 2019): Automatic Image Captioning Using Convolution Neural Networks and LSTM</a:t>
            </a:r>
          </a:p>
          <a:p>
            <a:pPr algn="just"/>
            <a:r>
              <a:rPr lang="en-IN" sz="3200" dirty="0"/>
              <a:t>7 .  </a:t>
            </a:r>
            <a:r>
              <a:rPr lang="en-IN" sz="3200" dirty="0" err="1"/>
              <a:t>Simao</a:t>
            </a:r>
            <a:r>
              <a:rPr lang="en-IN" sz="3200" dirty="0"/>
              <a:t> </a:t>
            </a:r>
            <a:r>
              <a:rPr lang="en-IN" sz="3200" dirty="0" err="1"/>
              <a:t>Herdade</a:t>
            </a:r>
            <a:r>
              <a:rPr lang="en-IN" sz="3200" dirty="0"/>
              <a:t>, Armin </a:t>
            </a:r>
            <a:r>
              <a:rPr lang="en-IN" sz="3200" dirty="0" err="1"/>
              <a:t>Kappeler</a:t>
            </a:r>
            <a:r>
              <a:rPr lang="en-IN" sz="3200" dirty="0"/>
              <a:t>, Kofi Boakye, Joao Soares (June 2019): Image Captioning: Transforming Objects into words.</a:t>
            </a:r>
          </a:p>
          <a:p>
            <a:pPr algn="just"/>
            <a:r>
              <a:rPr lang="en-IN" sz="3200" dirty="0"/>
              <a:t>8.   Long Short-Term Memory, </a:t>
            </a:r>
            <a:r>
              <a:rPr lang="en-IN" sz="3200" dirty="0" err="1"/>
              <a:t>Hochreiter</a:t>
            </a:r>
            <a:r>
              <a:rPr lang="en-IN" sz="3200" dirty="0"/>
              <a:t>, Sepp and </a:t>
            </a:r>
            <a:r>
              <a:rPr lang="en-IN" sz="3200" dirty="0" err="1"/>
              <a:t>Schmidhuber</a:t>
            </a:r>
            <a:r>
              <a:rPr lang="en-IN" sz="3200" dirty="0"/>
              <a:t>, Jurgen, 1997.</a:t>
            </a:r>
            <a:endParaRPr lang="en-US" sz="3200" dirty="0"/>
          </a:p>
          <a:p>
            <a:r>
              <a:rPr lang="en-US" sz="1600" dirty="0"/>
              <a:t> </a:t>
            </a: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effectLst/>
                <a:latin typeface="+mn-lt"/>
                <a:ea typeface="Times New Roman" panose="02020603050405020304" pitchFamily="18" charset="0"/>
              </a:rPr>
              <a:t>Our project’s purpose is to create an image caption generator using CNN and LSTM models that provide precise captions and describe the context of the given image. Our aim is to improve the analysis of pictures and understand the Characteristics of the key components and connections between them. By using large datasets of deep learning, we will create models that predict future outcomes. With the help of two individual neural network kinds </a:t>
            </a:r>
            <a:r>
              <a:rPr lang="en-US" sz="3200" dirty="0" err="1">
                <a:effectLst/>
                <a:latin typeface="+mn-lt"/>
                <a:ea typeface="Times New Roman" panose="02020603050405020304" pitchFamily="18" charset="0"/>
              </a:rPr>
              <a:t>i.e</a:t>
            </a:r>
            <a:r>
              <a:rPr lang="en-US" sz="3200" dirty="0">
                <a:effectLst/>
                <a:latin typeface="+mn-lt"/>
                <a:ea typeface="Times New Roman" panose="02020603050405020304" pitchFamily="18" charset="0"/>
              </a:rPr>
              <a:t>, CNN and LSTM which comes under the Recurrent neural network concept of deep learning gives machines the ability to understand the context of an image, allowing them to show it in a meaningful context. </a:t>
            </a:r>
            <a:endParaRPr lang="en-US" sz="3200" dirty="0">
              <a:latin typeface="+mn-lt"/>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3200" dirty="0">
                <a:latin typeface="Calibri" pitchFamily="34" charset="0"/>
              </a:rPr>
              <a:t>.The image caption generator uses deep learning techniques for accurate image descriptions.</a:t>
            </a:r>
          </a:p>
          <a:p>
            <a:pPr marL="457200" indent="-457200" algn="just" eaLnBrk="1" hangingPunct="1">
              <a:buFont typeface="Arial" panose="020B0604020202020204" pitchFamily="34" charset="0"/>
              <a:buChar char="•"/>
            </a:pPr>
            <a:r>
              <a:rPr lang="en-US" sz="3200" dirty="0">
                <a:latin typeface="Calibri" pitchFamily="34" charset="0"/>
              </a:rPr>
              <a:t>The deep learning model incorporates various technologies, including Computer Vision, Natural Language Processing, CNN, and LSTM.</a:t>
            </a:r>
          </a:p>
          <a:p>
            <a:pPr marL="457200" indent="-457200" algn="just" eaLnBrk="1" hangingPunct="1">
              <a:buFont typeface="Arial" panose="020B0604020202020204" pitchFamily="34" charset="0"/>
              <a:buChar char="•"/>
            </a:pPr>
            <a:r>
              <a:rPr lang="en-US" sz="3200" dirty="0">
                <a:latin typeface="Calibri" pitchFamily="34" charset="0"/>
              </a:rPr>
              <a:t>These technologies collaborate to create descriptive text annotations for images.</a:t>
            </a:r>
          </a:p>
          <a:p>
            <a:pPr marL="457200" indent="-457200" algn="just" eaLnBrk="1" hangingPunct="1">
              <a:buFont typeface="Arial" panose="020B0604020202020204" pitchFamily="34" charset="0"/>
              <a:buChar char="•"/>
            </a:pPr>
            <a:r>
              <a:rPr lang="en-US" sz="3200" dirty="0">
                <a:latin typeface="Calibri" pitchFamily="34" charset="0"/>
              </a:rPr>
              <a:t>CNN is essential for combining short-term and long-term memory effectively to generate clear captions.</a:t>
            </a:r>
          </a:p>
          <a:p>
            <a:pPr marL="457200" indent="-457200" algn="just" eaLnBrk="1" hangingPunct="1">
              <a:buFont typeface="Arial" panose="020B0604020202020204" pitchFamily="34" charset="0"/>
              <a:buChar char="•"/>
            </a:pPr>
            <a:r>
              <a:rPr lang="en-US" sz="3200" dirty="0">
                <a:latin typeface="Calibri" pitchFamily="34" charset="0"/>
              </a:rPr>
              <a:t>LSTM plays a vital role in generating sequential and coherent image descriptions.</a:t>
            </a:r>
          </a:p>
          <a:p>
            <a:pPr marL="457200" indent="-457200" algn="just" eaLnBrk="1" hangingPunct="1">
              <a:buFont typeface="Arial" panose="020B0604020202020204" pitchFamily="34" charset="0"/>
              <a:buChar char="•"/>
            </a:pPr>
            <a:r>
              <a:rPr lang="en-US" sz="3200" dirty="0">
                <a:latin typeface="Calibri" pitchFamily="34" charset="0"/>
              </a:rPr>
              <a:t>The performance of the image caption generator is assessed based on the accuracy of the generated captions, which should be both contextually accurate and grammatically correct.</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The CNN and LSTM methods are the key components in an image caption generator that describe image content using natural language. The CNN is responsible for extracting features from the image, emphasizing significant visual elements. These extracted features are then handed over to the LSTM, which, in turn, generates a sequence of words to create a clear and meaningful caption. This combination of CNN and LSTM is essential for connecting the visual content in images with textual descriptions, making it a powerful tool for tasks such as automatic image captioning.</a:t>
            </a:r>
          </a:p>
          <a:p>
            <a:pPr algn="just" eaLnBrk="1" hangingPunct="1"/>
            <a:endParaRPr lang="en-US" sz="3200" dirty="0">
              <a:latin typeface="Calibri" pitchFamily="34" charset="0"/>
            </a:endParaRPr>
          </a:p>
          <a:p>
            <a:pPr algn="just" eaLnBrk="1" hangingPunct="1"/>
            <a:r>
              <a:rPr lang="en-IN" sz="3200" b="0" i="0" dirty="0">
                <a:solidFill>
                  <a:srgbClr val="202124"/>
                </a:solidFill>
                <a:effectLst/>
                <a:latin typeface="+mj-lt"/>
              </a:rPr>
              <a:t>Image Caption Generator Algorithm Procedure</a:t>
            </a:r>
            <a:r>
              <a:rPr lang="en-US" sz="3200" dirty="0">
                <a:latin typeface="Calibri" pitchFamily="34" charset="0"/>
              </a:rPr>
              <a:t>:</a:t>
            </a:r>
          </a:p>
          <a:p>
            <a:pPr algn="just" eaLnBrk="1" hangingPunct="1"/>
            <a:endParaRPr lang="en-US" sz="3200" dirty="0">
              <a:latin typeface="Calibri" pitchFamily="34" charset="0"/>
            </a:endParaRPr>
          </a:p>
          <a:p>
            <a:pPr marL="457200" indent="-457200" algn="just" eaLnBrk="1" hangingPunct="1">
              <a:buFont typeface="Arial" panose="020B0604020202020204" pitchFamily="34" charset="0"/>
              <a:buChar char="•"/>
            </a:pPr>
            <a:r>
              <a:rPr lang="en-US" sz="3200" dirty="0">
                <a:latin typeface="Calibri" pitchFamily="34" charset="0"/>
              </a:rPr>
              <a:t>Preprocessing and Dataset Loading.</a:t>
            </a: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CNN-LSTM Model Development.</a:t>
            </a:r>
            <a:endParaRPr lang="en-US" sz="3200" dirty="0">
              <a:latin typeface="+mn-lt"/>
            </a:endParaRP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Preparation of Data.</a:t>
            </a:r>
            <a:endParaRPr lang="en-US" sz="3200" dirty="0">
              <a:latin typeface="+mn-lt"/>
            </a:endParaRP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Model assemblage and instruction.</a:t>
            </a:r>
            <a:endParaRPr lang="en-US" sz="3200" dirty="0">
              <a:latin typeface="+mn-lt"/>
            </a:endParaRPr>
          </a:p>
          <a:p>
            <a:pPr marL="457200" indent="-457200" algn="just" eaLnBrk="1" hangingPunct="1">
              <a:buFont typeface="Arial" panose="020B0604020202020204" pitchFamily="34" charset="0"/>
              <a:buChar char="•"/>
            </a:pPr>
            <a:r>
              <a:rPr lang="en-US" sz="3200" dirty="0">
                <a:effectLst/>
                <a:latin typeface="+mn-lt"/>
                <a:ea typeface="Times New Roman" panose="02020603050405020304" pitchFamily="18" charset="0"/>
              </a:rPr>
              <a:t>Generation of captions.</a:t>
            </a:r>
          </a:p>
          <a:p>
            <a:pPr eaLnBrk="1" hangingPunct="1"/>
            <a:endParaRPr lang="en-US" sz="32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Wingdings" panose="05000000000000000000" pitchFamily="2" charset="2"/>
              <a:buChar char="Ø"/>
            </a:pPr>
            <a:r>
              <a:rPr lang="en-US" sz="3200" dirty="0">
                <a:latin typeface="Calibri" pitchFamily="34" charset="0"/>
              </a:rPr>
              <a:t>Discuss the real-world applications.</a:t>
            </a:r>
          </a:p>
          <a:p>
            <a:pPr marL="457200" indent="-457200" algn="just" eaLnBrk="1" hangingPunct="1">
              <a:buFont typeface="Arial" panose="020B0604020202020204" pitchFamily="34" charset="0"/>
              <a:buChar char="•"/>
            </a:pPr>
            <a:r>
              <a:rPr lang="en-US" sz="3200" dirty="0">
                <a:latin typeface="Calibri" pitchFamily="34" charset="0"/>
              </a:rPr>
              <a:t> It also makes online shopping easier by describing products, and it saves time for people creating content by automatically writing image descriptions. This is great for websites and social media because it makes the content more interesting for users. </a:t>
            </a:r>
          </a:p>
          <a:p>
            <a:pPr marL="457200" indent="-457200" algn="just" eaLnBrk="1" hangingPunct="1">
              <a:buFont typeface="Arial" panose="020B0604020202020204" pitchFamily="34" charset="0"/>
              <a:buChar char="•"/>
            </a:pPr>
            <a:endParaRPr lang="en-US" sz="3200" dirty="0">
              <a:latin typeface="Calibri" pitchFamily="34" charset="0"/>
            </a:endParaRPr>
          </a:p>
          <a:p>
            <a:pPr marL="457200" indent="-457200" algn="just" eaLnBrk="1" hangingPunct="1">
              <a:buFont typeface="Wingdings" panose="05000000000000000000" pitchFamily="2" charset="2"/>
              <a:buChar char="Ø"/>
            </a:pPr>
            <a:r>
              <a:rPr lang="en-US" sz="3200" dirty="0">
                <a:latin typeface="Calibri" pitchFamily="34" charset="0"/>
              </a:rPr>
              <a:t>Identify the challenges and how to overcome.</a:t>
            </a:r>
          </a:p>
          <a:p>
            <a:pPr marL="457200" indent="-457200" algn="just" eaLnBrk="1" hangingPunct="1">
              <a:buFont typeface="Arial" panose="020B0604020202020204" pitchFamily="34" charset="0"/>
              <a:buChar char="•"/>
            </a:pPr>
            <a:r>
              <a:rPr lang="en-US" sz="3200" dirty="0">
                <a:latin typeface="Calibri" pitchFamily="34" charset="0"/>
              </a:rPr>
              <a:t>Challenges include understanding context, handling diverse language descriptions, and ensuring model generalization. To overcome these challenges, solutions include using pre-trained models for context, training on diverse data for language, and regularizing models to prevent overfitting.</a:t>
            </a:r>
          </a:p>
          <a:p>
            <a:pPr eaLnBrk="1" hangingPunct="1"/>
            <a:endParaRPr lang="en-US" sz="3200" dirty="0">
              <a:latin typeface="Calibri" pitchFamily="34" charset="0"/>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1732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n-lt"/>
              </a:rPr>
              <a:t>An image caption generator utilizing CNN and LSTM represents a significant advancement in the field of computer vision and natural language processing. This technology offers the capability to provide accurate, clear, and contextually relevant descriptions for a wide range of images. The successful blend with deep learning techniques, such as CNN and LSTM, enables the generation of captions that bridge the gap between visual content and textual descriptions. This has wide-reaching applications across industries, from enhancing user engagement to improving assistive technologies, search and analysis, and efficient graphic reference and retrieval. The technology's accuracy, validated through comparisons to human references, underscores its effectiveness in generating high-quality image captions.</a:t>
            </a: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684114024"/>
              </p:ext>
            </p:extLst>
          </p:nvPr>
        </p:nvGraphicFramePr>
        <p:xfrm>
          <a:off x="11521440" y="22620774"/>
          <a:ext cx="10058400" cy="5439875"/>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endParaRPr lang="en-US" sz="2700" dirty="0"/>
                    </a:p>
                  </a:txBody>
                  <a:tcPr marL="121920" marR="121920" marT="34290" marB="34290" anchor="ctr"/>
                </a:tc>
                <a:tc>
                  <a:txBody>
                    <a:bodyPr/>
                    <a:lstStyle/>
                    <a:p>
                      <a:pPr algn="ctr"/>
                      <a:r>
                        <a:rPr lang="en-US" sz="2700" dirty="0"/>
                        <a:t>800</a:t>
                      </a:r>
                    </a:p>
                  </a:txBody>
                  <a:tcPr marL="121920" marR="121920" marT="34290" marB="34290" anchor="ctr"/>
                </a:tc>
                <a:tc>
                  <a:txBody>
                    <a:bodyPr/>
                    <a:lstStyle/>
                    <a:p>
                      <a:pPr algn="ctr"/>
                      <a:r>
                        <a:rPr lang="en-US" sz="2700" dirty="0"/>
                        <a:t>790</a:t>
                      </a:r>
                    </a:p>
                  </a:txBody>
                  <a:tcPr marL="121920" marR="121920" marT="34290" marB="34290" anchor="ctr"/>
                </a:tc>
                <a:tc>
                  <a:txBody>
                    <a:bodyPr/>
                    <a:lstStyle/>
                    <a:p>
                      <a:pPr algn="ctr"/>
                      <a:r>
                        <a:rPr lang="en-US" sz="2700" dirty="0"/>
                        <a:t>4001</a:t>
                      </a:r>
                    </a:p>
                  </a:txBody>
                  <a:tcPr marL="121920" marR="121920" marT="34290" marB="34290" anchor="ctr"/>
                </a:tc>
                <a:extLst>
                  <a:ext uri="{0D108BD9-81ED-4DB2-BD59-A6C34878D82A}">
                    <a16:rowId xmlns:a16="http://schemas.microsoft.com/office/drawing/2014/main" val="10001"/>
                  </a:ext>
                </a:extLst>
              </a:tr>
              <a:tr h="777125">
                <a:tc>
                  <a:txBody>
                    <a:bodyPr/>
                    <a:lstStyle/>
                    <a:p>
                      <a:endParaRPr lang="en-US" sz="2700" dirty="0"/>
                    </a:p>
                  </a:txBody>
                  <a:tcPr marL="121920" marR="121920" marT="34290" marB="34290" anchor="ctr"/>
                </a:tc>
                <a:tc>
                  <a:txBody>
                    <a:bodyPr/>
                    <a:lstStyle/>
                    <a:p>
                      <a:pPr algn="ctr"/>
                      <a:r>
                        <a:rPr lang="en-US" sz="2700" dirty="0"/>
                        <a:t>356</a:t>
                      </a:r>
                    </a:p>
                  </a:txBody>
                  <a:tcPr marL="121920" marR="121920" marT="34290" marB="34290" anchor="ctr"/>
                </a:tc>
                <a:tc>
                  <a:txBody>
                    <a:bodyPr/>
                    <a:lstStyle/>
                    <a:p>
                      <a:pPr algn="ctr"/>
                      <a:r>
                        <a:rPr lang="en-US" sz="2700" dirty="0"/>
                        <a:t>856</a:t>
                      </a:r>
                    </a:p>
                  </a:txBody>
                  <a:tcPr marL="121920" marR="121920" marT="34290" marB="34290" anchor="ctr"/>
                </a:tc>
                <a:tc>
                  <a:txBody>
                    <a:bodyPr/>
                    <a:lstStyle/>
                    <a:p>
                      <a:pPr algn="ctr"/>
                      <a:r>
                        <a:rPr lang="en-US" sz="2700" dirty="0"/>
                        <a:t>290</a:t>
                      </a:r>
                    </a:p>
                  </a:txBody>
                  <a:tcPr marL="121920" marR="121920" marT="34290" marB="34290" anchor="ctr"/>
                </a:tc>
                <a:extLst>
                  <a:ext uri="{0D108BD9-81ED-4DB2-BD59-A6C34878D82A}">
                    <a16:rowId xmlns:a16="http://schemas.microsoft.com/office/drawing/2014/main" val="10002"/>
                  </a:ext>
                </a:extLst>
              </a:tr>
              <a:tr h="777125">
                <a:tc>
                  <a:txBody>
                    <a:bodyPr/>
                    <a:lstStyle/>
                    <a:p>
                      <a:endParaRPr lang="en-US" sz="2700" dirty="0"/>
                    </a:p>
                  </a:txBody>
                  <a:tcPr marL="121920" marR="121920" marT="34290" marB="34290" anchor="ctr"/>
                </a:tc>
                <a:tc>
                  <a:txBody>
                    <a:bodyPr/>
                    <a:lstStyle/>
                    <a:p>
                      <a:pPr algn="ctr"/>
                      <a:r>
                        <a:rPr lang="en-US" sz="2700" dirty="0"/>
                        <a:t>228</a:t>
                      </a:r>
                    </a:p>
                  </a:txBody>
                  <a:tcPr marL="121920" marR="121920" marT="34290" marB="34290" anchor="ctr"/>
                </a:tc>
                <a:tc>
                  <a:txBody>
                    <a:bodyPr/>
                    <a:lstStyle/>
                    <a:p>
                      <a:pPr algn="ctr"/>
                      <a:r>
                        <a:rPr lang="en-US" sz="2700" dirty="0"/>
                        <a:t>134</a:t>
                      </a:r>
                    </a:p>
                  </a:txBody>
                  <a:tcPr marL="121920" marR="121920" marT="34290" marB="34290" anchor="ctr"/>
                </a:tc>
                <a:tc>
                  <a:txBody>
                    <a:bodyPr/>
                    <a:lstStyle/>
                    <a:p>
                      <a:pPr algn="ctr"/>
                      <a:r>
                        <a:rPr lang="en-US" sz="2700" dirty="0"/>
                        <a:t>238</a:t>
                      </a:r>
                    </a:p>
                  </a:txBody>
                  <a:tcPr marL="121920" marR="121920" marT="34290" marB="34290" anchor="ctr"/>
                </a:tc>
                <a:extLst>
                  <a:ext uri="{0D108BD9-81ED-4DB2-BD59-A6C34878D82A}">
                    <a16:rowId xmlns:a16="http://schemas.microsoft.com/office/drawing/2014/main" val="10003"/>
                  </a:ext>
                </a:extLst>
              </a:tr>
              <a:tr h="777125">
                <a:tc>
                  <a:txBody>
                    <a:bodyPr/>
                    <a:lstStyle/>
                    <a:p>
                      <a:endParaRPr lang="en-US" sz="2700" dirty="0"/>
                    </a:p>
                  </a:txBody>
                  <a:tcPr marL="121920" marR="121920" marT="34290" marB="34290" anchor="ctr"/>
                </a:tc>
                <a:tc>
                  <a:txBody>
                    <a:bodyPr/>
                    <a:lstStyle/>
                    <a:p>
                      <a:pPr algn="ctr"/>
                      <a:r>
                        <a:rPr lang="en-US" sz="2700" dirty="0"/>
                        <a:t>954</a:t>
                      </a:r>
                    </a:p>
                  </a:txBody>
                  <a:tcPr marL="121920" marR="121920" marT="34290" marB="34290" anchor="ctr"/>
                </a:tc>
                <a:tc>
                  <a:txBody>
                    <a:bodyPr/>
                    <a:lstStyle/>
                    <a:p>
                      <a:pPr algn="ctr"/>
                      <a:r>
                        <a:rPr lang="en-US" sz="2700" dirty="0"/>
                        <a:t>875</a:t>
                      </a:r>
                    </a:p>
                  </a:txBody>
                  <a:tcPr marL="121920" marR="121920" marT="34290" marB="34290" anchor="ctr"/>
                </a:tc>
                <a:tc>
                  <a:txBody>
                    <a:bodyPr/>
                    <a:lstStyle/>
                    <a:p>
                      <a:pPr algn="ctr"/>
                      <a:r>
                        <a:rPr lang="en-US" sz="2700" dirty="0"/>
                        <a:t>976</a:t>
                      </a:r>
                    </a:p>
                  </a:txBody>
                  <a:tcPr marL="121920" marR="121920" marT="34290" marB="34290" anchor="ctr"/>
                </a:tc>
                <a:extLst>
                  <a:ext uri="{0D108BD9-81ED-4DB2-BD59-A6C34878D82A}">
                    <a16:rowId xmlns:a16="http://schemas.microsoft.com/office/drawing/2014/main" val="10004"/>
                  </a:ext>
                </a:extLst>
              </a:tr>
              <a:tr h="777125">
                <a:tc>
                  <a:txBody>
                    <a:bodyPr/>
                    <a:lstStyle/>
                    <a:p>
                      <a:endParaRPr lang="en-US" sz="2700" dirty="0"/>
                    </a:p>
                  </a:txBody>
                  <a:tcPr marL="121920" marR="121920" marT="34290" marB="34290" anchor="ctr"/>
                </a:tc>
                <a:tc>
                  <a:txBody>
                    <a:bodyPr/>
                    <a:lstStyle/>
                    <a:p>
                      <a:pPr algn="ctr"/>
                      <a:r>
                        <a:rPr lang="en-US" sz="2700" dirty="0"/>
                        <a:t>324</a:t>
                      </a:r>
                    </a:p>
                  </a:txBody>
                  <a:tcPr marL="121920" marR="121920" marT="34290" marB="34290" anchor="ctr"/>
                </a:tc>
                <a:tc>
                  <a:txBody>
                    <a:bodyPr/>
                    <a:lstStyle/>
                    <a:p>
                      <a:pPr algn="ctr"/>
                      <a:r>
                        <a:rPr lang="en-US" sz="2700" dirty="0"/>
                        <a:t>325</a:t>
                      </a:r>
                    </a:p>
                  </a:txBody>
                  <a:tcPr marL="121920" marR="121920" marT="34290" marB="34290" anchor="ctr"/>
                </a:tc>
                <a:tc>
                  <a:txBody>
                    <a:bodyPr/>
                    <a:lstStyle/>
                    <a:p>
                      <a:pPr algn="ctr"/>
                      <a:r>
                        <a:rPr lang="en-US" sz="2700" dirty="0"/>
                        <a:t>301</a:t>
                      </a:r>
                    </a:p>
                  </a:txBody>
                  <a:tcPr marL="121920" marR="121920" marT="34290" marB="34290" anchor="ctr"/>
                </a:tc>
                <a:extLst>
                  <a:ext uri="{0D108BD9-81ED-4DB2-BD59-A6C34878D82A}">
                    <a16:rowId xmlns:a16="http://schemas.microsoft.com/office/drawing/2014/main" val="10005"/>
                  </a:ext>
                </a:extLst>
              </a:tr>
              <a:tr h="777125">
                <a:tc>
                  <a:txBody>
                    <a:bodyPr/>
                    <a:lstStyle/>
                    <a:p>
                      <a:endParaRPr lang="en-US" sz="2700" dirty="0"/>
                    </a:p>
                  </a:txBody>
                  <a:tcPr marL="121920" marR="121920" marT="34290" marB="34290" anchor="ctr"/>
                </a:tc>
                <a:tc>
                  <a:txBody>
                    <a:bodyPr/>
                    <a:lstStyle/>
                    <a:p>
                      <a:pPr algn="ctr"/>
                      <a:r>
                        <a:rPr lang="en-US" sz="2700" dirty="0"/>
                        <a:t>199</a:t>
                      </a:r>
                    </a:p>
                  </a:txBody>
                  <a:tcPr marL="121920" marR="121920" marT="34290" marB="34290" anchor="ctr"/>
                </a:tc>
                <a:tc>
                  <a:txBody>
                    <a:bodyPr/>
                    <a:lstStyle/>
                    <a:p>
                      <a:pPr algn="ctr"/>
                      <a:r>
                        <a:rPr lang="en-US" sz="2700" dirty="0"/>
                        <a:t>137</a:t>
                      </a:r>
                    </a:p>
                  </a:txBody>
                  <a:tcPr marL="121920" marR="121920" marT="34290" marB="34290" anchor="ctr"/>
                </a:tc>
                <a:tc>
                  <a:txBody>
                    <a:bodyPr/>
                    <a:lstStyle/>
                    <a:p>
                      <a:pPr algn="ctr"/>
                      <a:r>
                        <a:rPr lang="en-US" sz="2700" dirty="0"/>
                        <a:t>186</a:t>
                      </a:r>
                    </a:p>
                  </a:txBody>
                  <a:tcPr marL="121920" marR="121920" marT="34290" marB="34290"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280160" y="14173200"/>
            <a:ext cx="9144000" cy="1283680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The "Image caption generator" term conveys the notion of our project.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The process of recognizing the contextuality of an image and annotating it with relevant captions is known as the Image caption generator. Image captioning is the task of automatically generating natural language descriptions for images.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Its intention is to innovate a software tool that can automatically generate human-readable and understandable language descriptions for different kinds of images.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We use deep learning techniques and computer vision to do feature extraction from Images. The deep learning methods that we utilize are CNN and LSTM models.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Recurrent neural network types are capable of handling sequential data where images can give accurate and precise language consistent captions. After presenting the image, the Model will understand the visual content and produce appropriate captions. </a:t>
            </a:r>
          </a:p>
          <a:p>
            <a:pPr marL="228600" indent="-228600" algn="just">
              <a:lnSpc>
                <a:spcPct val="90000"/>
              </a:lnSpc>
              <a:spcBef>
                <a:spcPts val="1000"/>
              </a:spcBef>
              <a:buClr>
                <a:srgbClr val="000000"/>
              </a:buClr>
              <a:buFont typeface="Arial" panose="020B0604020202020204"/>
              <a:buChar char="•"/>
            </a:pPr>
            <a:r>
              <a:rPr lang="en-US" sz="3200" b="0" strike="noStrike" spc="-1" dirty="0">
                <a:solidFill>
                  <a:srgbClr val="000000"/>
                </a:solidFill>
                <a:latin typeface="+mn-lt"/>
              </a:rPr>
              <a:t>The main goal is to make the model effective, Combine visual information from images, and generate language skills to produce Texts that describe the context of the image. </a:t>
            </a:r>
          </a:p>
          <a:p>
            <a:pPr eaLnBrk="1" hangingPunct="1"/>
            <a:endParaRPr lang="en-US" sz="3200" dirty="0">
              <a:latin typeface="+mn-lt"/>
            </a:endParaRP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51" name="Text Box 180"/>
          <p:cNvSpPr txBox="1">
            <a:spLocks noChangeArrowheads="1"/>
          </p:cNvSpPr>
          <p:nvPr/>
        </p:nvSpPr>
        <p:spPr bwMode="auto">
          <a:xfrm>
            <a:off x="20172373" y="11513095"/>
            <a:ext cx="371368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output screenshots</a:t>
            </a:r>
          </a:p>
        </p:txBody>
      </p:sp>
      <p:sp>
        <p:nvSpPr>
          <p:cNvPr id="52" name="Text Box 181"/>
          <p:cNvSpPr txBox="1">
            <a:spLocks noChangeArrowheads="1"/>
          </p:cNvSpPr>
          <p:nvPr/>
        </p:nvSpPr>
        <p:spPr bwMode="auto">
          <a:xfrm>
            <a:off x="26344571" y="11513095"/>
            <a:ext cx="3627572"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Generated caption</a:t>
            </a:r>
          </a:p>
          <a:p>
            <a:pPr eaLnBrk="1" hangingPunct="1"/>
            <a:endParaRPr lang="en-US" sz="2400" dirty="0">
              <a:latin typeface="Calibri" pitchFamily="34" charset="0"/>
            </a:endParaRPr>
          </a:p>
        </p:txBody>
      </p:sp>
      <p:sp>
        <p:nvSpPr>
          <p:cNvPr id="53" name="Text Box 180"/>
          <p:cNvSpPr txBox="1">
            <a:spLocks noChangeArrowheads="1"/>
          </p:cNvSpPr>
          <p:nvPr/>
        </p:nvSpPr>
        <p:spPr bwMode="auto">
          <a:xfrm>
            <a:off x="11409936" y="22067536"/>
            <a:ext cx="395964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Table for BLEU SCORE.</a:t>
            </a:r>
          </a:p>
        </p:txBody>
      </p:sp>
      <p:graphicFrame>
        <p:nvGraphicFramePr>
          <p:cNvPr id="3" name="Chart 2"/>
          <p:cNvGraphicFramePr/>
          <p:nvPr>
            <p:extLst>
              <p:ext uri="{D42A27DB-BD31-4B8C-83A1-F6EECF244321}">
                <p14:modId xmlns:p14="http://schemas.microsoft.com/office/powerpoint/2010/main" val="1634581599"/>
              </p:ext>
            </p:extLst>
          </p:nvPr>
        </p:nvGraphicFramePr>
        <p:xfrm>
          <a:off x="22402800" y="22707600"/>
          <a:ext cx="9921240" cy="5410200"/>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22890565" y="22067536"/>
            <a:ext cx="278118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1.BLEU SCORE</a:t>
            </a:r>
            <a:r>
              <a:rPr lang="en-US" sz="2400" dirty="0">
                <a:latin typeface="Calibri" pitchFamily="34" charset="0"/>
              </a:rPr>
              <a:t>.</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fontScale="70000" lnSpcReduction="20000"/>
          </a:bodyPr>
          <a:lstStyle/>
          <a:p>
            <a:pPr algn="just"/>
            <a:r>
              <a:rPr lang="en-US" sz="2800" dirty="0"/>
              <a:t>We would like to thank the following people for their support and guidance without whom the completion of this project in fruition would not be possible.</a:t>
            </a:r>
            <a:r>
              <a:rPr lang="en-US" sz="4600" dirty="0"/>
              <a:t> </a:t>
            </a:r>
            <a:r>
              <a:rPr lang="en-IN" sz="2900" dirty="0" err="1"/>
              <a:t>Dr.</a:t>
            </a:r>
            <a:r>
              <a:rPr lang="en-IN" sz="2900" dirty="0"/>
              <a:t> Pavan Kumar </a:t>
            </a:r>
            <a:r>
              <a:rPr lang="en-IN" sz="2900" dirty="0" err="1"/>
              <a:t>Pagadala</a:t>
            </a:r>
            <a:r>
              <a:rPr lang="en-US" sz="2800" dirty="0"/>
              <a:t>, our project guide, for helping us and guiding us in the course of this project. Dr. Arpita Gupta, the Head of the Department, Department of Computer science of Engineering. Our internal reviewers, </a:t>
            </a:r>
            <a:r>
              <a:rPr lang="en-US" sz="2800" dirty="0" err="1"/>
              <a:t>Mr.Faizan</a:t>
            </a:r>
            <a:r>
              <a:rPr lang="en-US" sz="2800" dirty="0"/>
              <a:t> Ahmad, DR. </a:t>
            </a:r>
            <a:r>
              <a:rPr lang="en-US" sz="2800" dirty="0" err="1"/>
              <a:t>Rajib</a:t>
            </a:r>
            <a:r>
              <a:rPr lang="en-US" sz="2800" dirty="0"/>
              <a:t> Debnath, MS. N Anuradha for their insight and advice provided during the review sessions. We would also like to thank our individual parents and friends for their constant support.</a:t>
            </a:r>
          </a:p>
          <a:p>
            <a:pPr algn="ctr"/>
            <a:endParaRPr lang="en-US" sz="2800" dirty="0"/>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4323040"/>
            <a:ext cx="9144000" cy="421649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Future advancements in CNN and LSTM-based image captioning involve multimodal learning to combine visual, auditory, and textual data. Enhanced context understanding and nuanced descriptions are on the horizon. Expanding to multiple languages, addressing ethical biases, real-time applications, and personalized captions are key areas of development for broader, more versatile utilization.</a:t>
            </a: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2" name="Picture 1">
            <a:extLst>
              <a:ext uri="{FF2B5EF4-FFF2-40B4-BE49-F238E27FC236}">
                <a16:creationId xmlns:a16="http://schemas.microsoft.com/office/drawing/2014/main" id="{00000000-0008-0000-0100-000002000000}"/>
              </a:ext>
            </a:extLst>
          </p:cNvPr>
          <p:cNvPicPr/>
          <p:nvPr/>
        </p:nvPicPr>
        <p:blipFill>
          <a:blip r:embed="rId3" cstate="print"/>
          <a:srcRect/>
          <a:stretch>
            <a:fillRect/>
          </a:stretch>
        </p:blipFill>
        <p:spPr bwMode="auto">
          <a:xfrm>
            <a:off x="90288" y="1"/>
            <a:ext cx="9144000" cy="3970746"/>
          </a:xfrm>
          <a:prstGeom prst="rect">
            <a:avLst/>
          </a:prstGeom>
          <a:noFill/>
          <a:ln w="9525">
            <a:noFill/>
            <a:miter lim="800000"/>
            <a:headEnd/>
            <a:tailEnd/>
          </a:ln>
        </p:spPr>
      </p:pic>
      <p:pic>
        <p:nvPicPr>
          <p:cNvPr id="9" name="Picture 8">
            <a:extLst>
              <a:ext uri="{FF2B5EF4-FFF2-40B4-BE49-F238E27FC236}">
                <a16:creationId xmlns:a16="http://schemas.microsoft.com/office/drawing/2014/main" id="{46A1013F-E70B-0BBA-471F-B153BFAB41BC}"/>
              </a:ext>
            </a:extLst>
          </p:cNvPr>
          <p:cNvPicPr>
            <a:picLocks noChangeAspect="1"/>
          </p:cNvPicPr>
          <p:nvPr/>
        </p:nvPicPr>
        <p:blipFill>
          <a:blip r:embed="rId4"/>
          <a:stretch>
            <a:fillRect/>
          </a:stretch>
        </p:blipFill>
        <p:spPr>
          <a:xfrm>
            <a:off x="11353800" y="22669501"/>
            <a:ext cx="10591800" cy="5505817"/>
          </a:xfrm>
          <a:prstGeom prst="rect">
            <a:avLst/>
          </a:prstGeom>
        </p:spPr>
      </p:pic>
      <p:pic>
        <p:nvPicPr>
          <p:cNvPr id="7" name="Picture 6">
            <a:extLst>
              <a:ext uri="{FF2B5EF4-FFF2-40B4-BE49-F238E27FC236}">
                <a16:creationId xmlns:a16="http://schemas.microsoft.com/office/drawing/2014/main" id="{6860CCBB-1312-028A-91A5-80BD93B99F9C}"/>
              </a:ext>
            </a:extLst>
          </p:cNvPr>
          <p:cNvPicPr>
            <a:picLocks noChangeAspect="1"/>
          </p:cNvPicPr>
          <p:nvPr/>
        </p:nvPicPr>
        <p:blipFill rotWithShape="1">
          <a:blip r:embed="rId5"/>
          <a:srcRect l="-600" t="9178" r="-1357" b="11008"/>
          <a:stretch/>
        </p:blipFill>
        <p:spPr>
          <a:xfrm>
            <a:off x="19812000" y="8350429"/>
            <a:ext cx="5552173" cy="3032758"/>
          </a:xfrm>
          <a:prstGeom prst="rect">
            <a:avLst/>
          </a:prstGeom>
        </p:spPr>
      </p:pic>
      <p:pic>
        <p:nvPicPr>
          <p:cNvPr id="16" name="Picture 15">
            <a:extLst>
              <a:ext uri="{FF2B5EF4-FFF2-40B4-BE49-F238E27FC236}">
                <a16:creationId xmlns:a16="http://schemas.microsoft.com/office/drawing/2014/main" id="{1F300F13-E0CE-BB4D-FBC1-B7689143D8A9}"/>
              </a:ext>
            </a:extLst>
          </p:cNvPr>
          <p:cNvPicPr>
            <a:picLocks noChangeAspect="1"/>
          </p:cNvPicPr>
          <p:nvPr/>
        </p:nvPicPr>
        <p:blipFill rotWithShape="1">
          <a:blip r:embed="rId6"/>
          <a:srcRect l="33" t="11903" b="16816"/>
          <a:stretch/>
        </p:blipFill>
        <p:spPr>
          <a:xfrm>
            <a:off x="26034733" y="8305607"/>
            <a:ext cx="5664467" cy="303275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3296</TotalTime>
  <Words>1236</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Sahasra Reddy</cp:lastModifiedBy>
  <cp:revision>102</cp:revision>
  <cp:lastPrinted>2013-02-12T02:21:55Z</cp:lastPrinted>
  <dcterms:created xsi:type="dcterms:W3CDTF">2013-02-10T21:14:48Z</dcterms:created>
  <dcterms:modified xsi:type="dcterms:W3CDTF">2023-11-08T04:32:12Z</dcterms:modified>
</cp:coreProperties>
</file>