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8288000" cy="10287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HK Grotesk Bold" panose="020B0604020202020204" charset="0"/>
      <p:regular r:id="rId36"/>
    </p:embeddedFont>
    <p:embeddedFont>
      <p:font typeface="HK Grotesk Light" panose="020B0604020202020204" charset="0"/>
      <p:regular r:id="rId37"/>
    </p:embeddedFont>
    <p:embeddedFont>
      <p:font typeface="Sukar Heavy" panose="020B0604020202020204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9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30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34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8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32" t="-121705" r="-22260" b="-103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260464" y="2425052"/>
            <a:ext cx="5628640" cy="5815724"/>
            <a:chOff x="0" y="0"/>
            <a:chExt cx="2160783" cy="22326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60783" cy="2232603"/>
            </a:xfrm>
            <a:custGeom>
              <a:avLst/>
              <a:gdLst/>
              <a:ahLst/>
              <a:cxnLst/>
              <a:rect l="l" t="t" r="r" b="b"/>
              <a:pathLst>
                <a:path w="2160783" h="2232603">
                  <a:moveTo>
                    <a:pt x="2036323" y="2232603"/>
                  </a:moveTo>
                  <a:lnTo>
                    <a:pt x="124460" y="2232603"/>
                  </a:lnTo>
                  <a:cubicBezTo>
                    <a:pt x="55880" y="2232603"/>
                    <a:pt x="0" y="2176723"/>
                    <a:pt x="0" y="2108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108143"/>
                  </a:lnTo>
                  <a:cubicBezTo>
                    <a:pt x="2160783" y="2176723"/>
                    <a:pt x="2104903" y="2232603"/>
                    <a:pt x="2036323" y="2232603"/>
                  </a:cubicBezTo>
                  <a:close/>
                </a:path>
              </a:pathLst>
            </a:custGeom>
            <a:solidFill>
              <a:srgbClr val="484995">
                <a:alpha val="43922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260464" y="2891584"/>
            <a:ext cx="5628640" cy="5815724"/>
            <a:chOff x="0" y="0"/>
            <a:chExt cx="2160783" cy="22326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60783" cy="2232603"/>
            </a:xfrm>
            <a:custGeom>
              <a:avLst/>
              <a:gdLst/>
              <a:ahLst/>
              <a:cxnLst/>
              <a:rect l="l" t="t" r="r" b="b"/>
              <a:pathLst>
                <a:path w="2160783" h="2232603">
                  <a:moveTo>
                    <a:pt x="2036323" y="2232603"/>
                  </a:moveTo>
                  <a:lnTo>
                    <a:pt x="124460" y="2232603"/>
                  </a:lnTo>
                  <a:cubicBezTo>
                    <a:pt x="55880" y="2232603"/>
                    <a:pt x="0" y="2176723"/>
                    <a:pt x="0" y="2108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108143"/>
                  </a:lnTo>
                  <a:cubicBezTo>
                    <a:pt x="2160783" y="2176723"/>
                    <a:pt x="2104903" y="2232603"/>
                    <a:pt x="2036323" y="2232603"/>
                  </a:cubicBezTo>
                  <a:close/>
                </a:path>
              </a:pathLst>
            </a:custGeom>
            <a:solidFill>
              <a:srgbClr val="484995">
                <a:alpha val="65882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260464" y="3442576"/>
            <a:ext cx="5628640" cy="5815724"/>
            <a:chOff x="0" y="0"/>
            <a:chExt cx="2160783" cy="223260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60783" cy="2232603"/>
            </a:xfrm>
            <a:custGeom>
              <a:avLst/>
              <a:gdLst/>
              <a:ahLst/>
              <a:cxnLst/>
              <a:rect l="l" t="t" r="r" b="b"/>
              <a:pathLst>
                <a:path w="2160783" h="2232603">
                  <a:moveTo>
                    <a:pt x="2036323" y="2232603"/>
                  </a:moveTo>
                  <a:lnTo>
                    <a:pt x="124460" y="2232603"/>
                  </a:lnTo>
                  <a:cubicBezTo>
                    <a:pt x="55880" y="2232603"/>
                    <a:pt x="0" y="2176723"/>
                    <a:pt x="0" y="2108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108143"/>
                  </a:lnTo>
                  <a:cubicBezTo>
                    <a:pt x="2160783" y="2176723"/>
                    <a:pt x="2104903" y="2232603"/>
                    <a:pt x="2036323" y="2232603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737448" y="4783666"/>
            <a:ext cx="6397843" cy="1440248"/>
            <a:chOff x="0" y="0"/>
            <a:chExt cx="2933616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33616" cy="660400"/>
            </a:xfrm>
            <a:custGeom>
              <a:avLst/>
              <a:gdLst/>
              <a:ahLst/>
              <a:cxnLst/>
              <a:rect l="l" t="t" r="r" b="b"/>
              <a:pathLst>
                <a:path w="2933616" h="660400">
                  <a:moveTo>
                    <a:pt x="280915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09156" y="0"/>
                  </a:lnTo>
                  <a:cubicBezTo>
                    <a:pt x="2877736" y="0"/>
                    <a:pt x="2933616" y="55880"/>
                    <a:pt x="2933616" y="124460"/>
                  </a:cubicBezTo>
                  <a:lnTo>
                    <a:pt x="2933616" y="535940"/>
                  </a:lnTo>
                  <a:cubicBezTo>
                    <a:pt x="2933616" y="604520"/>
                    <a:pt x="2877736" y="660400"/>
                    <a:pt x="2809156" y="660400"/>
                  </a:cubicBezTo>
                  <a:close/>
                </a:path>
              </a:pathLst>
            </a:custGeom>
            <a:solidFill>
              <a:srgbClr val="6968D4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5676986" y="4045005"/>
            <a:ext cx="458305" cy="122024"/>
          </a:xfrm>
          <a:custGeom>
            <a:avLst/>
            <a:gdLst/>
            <a:ahLst/>
            <a:cxnLst/>
            <a:rect l="l" t="t" r="r" b="b"/>
            <a:pathLst>
              <a:path w="458305" h="122024">
                <a:moveTo>
                  <a:pt x="0" y="0"/>
                </a:moveTo>
                <a:lnTo>
                  <a:pt x="458306" y="0"/>
                </a:lnTo>
                <a:lnTo>
                  <a:pt x="458306" y="122023"/>
                </a:lnTo>
                <a:lnTo>
                  <a:pt x="0" y="1220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704476" y="6699179"/>
            <a:ext cx="2740616" cy="1541597"/>
          </a:xfrm>
          <a:custGeom>
            <a:avLst/>
            <a:gdLst/>
            <a:ahLst/>
            <a:cxnLst/>
            <a:rect l="l" t="t" r="r" b="b"/>
            <a:pathLst>
              <a:path w="2740616" h="1541597">
                <a:moveTo>
                  <a:pt x="0" y="0"/>
                </a:moveTo>
                <a:lnTo>
                  <a:pt x="2740616" y="0"/>
                </a:lnTo>
                <a:lnTo>
                  <a:pt x="2740616" y="1541597"/>
                </a:lnTo>
                <a:lnTo>
                  <a:pt x="0" y="15415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229849" y="819843"/>
            <a:ext cx="3680260" cy="880111"/>
            <a:chOff x="0" y="0"/>
            <a:chExt cx="4907014" cy="1173482"/>
          </a:xfrm>
        </p:grpSpPr>
        <p:sp>
          <p:nvSpPr>
            <p:cNvPr id="14" name="Freeform 14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3447071"/>
            <a:ext cx="6498110" cy="235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37"/>
              </a:lnSpc>
            </a:pPr>
            <a:r>
              <a:rPr lang="en-US" sz="7428">
                <a:solidFill>
                  <a:srgbClr val="FFFFFF"/>
                </a:solidFill>
                <a:latin typeface="HK Grotesk Bold"/>
              </a:rPr>
              <a:t>Startup</a:t>
            </a:r>
          </a:p>
          <a:p>
            <a:pPr>
              <a:lnSpc>
                <a:spcPts val="9506"/>
              </a:lnSpc>
            </a:pPr>
            <a:r>
              <a:rPr lang="en-US" sz="7728">
                <a:solidFill>
                  <a:srgbClr val="FFFFFF"/>
                </a:solidFill>
                <a:latin typeface="HK Grotesk Bold"/>
              </a:rPr>
              <a:t>Pitch Deck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048615" y="5217659"/>
            <a:ext cx="5775509" cy="581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4"/>
              </a:lnSpc>
            </a:pPr>
            <a:r>
              <a:rPr lang="en-US" sz="3900">
                <a:solidFill>
                  <a:srgbClr val="FFFFFF"/>
                </a:solidFill>
                <a:latin typeface="HK Grotesk Light"/>
              </a:rPr>
              <a:t>Pitching presentation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86101" y="6147714"/>
            <a:ext cx="7648015" cy="1735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19"/>
              </a:lnSpc>
            </a:pPr>
            <a:r>
              <a:rPr lang="en-US" sz="3299">
                <a:solidFill>
                  <a:srgbClr val="FFFFFF"/>
                </a:solidFill>
                <a:latin typeface="HK Grotesk Light"/>
              </a:rPr>
              <a:t>Connecting people affordably, sustainably, and seamlessly in the urban journey of life.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86101" y="8621583"/>
            <a:ext cx="6036302" cy="965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29"/>
              </a:lnSpc>
            </a:pPr>
            <a:r>
              <a:rPr lang="en-US" sz="5799">
                <a:solidFill>
                  <a:srgbClr val="FFFFFF"/>
                </a:solidFill>
                <a:latin typeface="Sukar Heavy"/>
              </a:rPr>
              <a:t>Presented by NAN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117630" y="0"/>
            <a:ext cx="7170370" cy="10287000"/>
          </a:xfrm>
          <a:custGeom>
            <a:avLst/>
            <a:gdLst/>
            <a:ahLst/>
            <a:cxnLst/>
            <a:rect l="l" t="t" r="r" b="b"/>
            <a:pathLst>
              <a:path w="7170370" h="10287000">
                <a:moveTo>
                  <a:pt x="0" y="0"/>
                </a:moveTo>
                <a:lnTo>
                  <a:pt x="7170370" y="0"/>
                </a:lnTo>
                <a:lnTo>
                  <a:pt x="717037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9000"/>
            </a:blip>
            <a:stretch>
              <a:fillRect l="-1242" r="-1242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1028700" y="6646862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8" name="Freeform 8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3663950"/>
            <a:ext cx="6914670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Activity Diagram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4856212"/>
            <a:ext cx="7049436" cy="85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HK Grotesk Light"/>
              </a:rPr>
              <a:t>Model and visualize processes for system understanding and communication.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028700" y="6646862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7" name="Freeform 7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0284294" y="2587347"/>
            <a:ext cx="4545577" cy="5509791"/>
          </a:xfrm>
          <a:custGeom>
            <a:avLst/>
            <a:gdLst/>
            <a:ahLst/>
            <a:cxnLst/>
            <a:rect l="l" t="t" r="r" b="b"/>
            <a:pathLst>
              <a:path w="4545577" h="5509791">
                <a:moveTo>
                  <a:pt x="0" y="0"/>
                </a:moveTo>
                <a:lnTo>
                  <a:pt x="4545577" y="0"/>
                </a:lnTo>
                <a:lnTo>
                  <a:pt x="4545577" y="5509790"/>
                </a:lnTo>
                <a:lnTo>
                  <a:pt x="0" y="55097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3663950"/>
            <a:ext cx="6914670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Activity Diagram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8700" y="4935315"/>
            <a:ext cx="2694078" cy="1430594"/>
            <a:chOff x="0" y="0"/>
            <a:chExt cx="1243658" cy="660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43658" cy="660400"/>
            </a:xfrm>
            <a:custGeom>
              <a:avLst/>
              <a:gdLst/>
              <a:ahLst/>
              <a:cxnLst/>
              <a:rect l="l" t="t" r="r" b="b"/>
              <a:pathLst>
                <a:path w="1243658" h="660400">
                  <a:moveTo>
                    <a:pt x="111919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19198" y="0"/>
                  </a:lnTo>
                  <a:cubicBezTo>
                    <a:pt x="1187778" y="0"/>
                    <a:pt x="1243658" y="55880"/>
                    <a:pt x="1243658" y="124460"/>
                  </a:cubicBezTo>
                  <a:lnTo>
                    <a:pt x="1243658" y="535940"/>
                  </a:lnTo>
                  <a:cubicBezTo>
                    <a:pt x="1243658" y="604520"/>
                    <a:pt x="1187778" y="660400"/>
                    <a:pt x="1119198" y="66040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629403" y="5351767"/>
            <a:ext cx="2338446" cy="607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4"/>
              </a:lnSpc>
            </a:pPr>
            <a:r>
              <a:rPr lang="en-US" sz="4072">
                <a:solidFill>
                  <a:srgbClr val="FFFFFF"/>
                </a:solidFill>
                <a:latin typeface="HK Grotesk Bold"/>
              </a:rPr>
              <a:t>Step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028700" y="6646862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7" name="Freeform 7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935315"/>
            <a:ext cx="2694078" cy="1430594"/>
            <a:chOff x="0" y="0"/>
            <a:chExt cx="1243658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3658" cy="660400"/>
            </a:xfrm>
            <a:custGeom>
              <a:avLst/>
              <a:gdLst/>
              <a:ahLst/>
              <a:cxnLst/>
              <a:rect l="l" t="t" r="r" b="b"/>
              <a:pathLst>
                <a:path w="1243658" h="660400">
                  <a:moveTo>
                    <a:pt x="111919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19198" y="0"/>
                  </a:lnTo>
                  <a:cubicBezTo>
                    <a:pt x="1187778" y="0"/>
                    <a:pt x="1243658" y="55880"/>
                    <a:pt x="1243658" y="124460"/>
                  </a:cubicBezTo>
                  <a:lnTo>
                    <a:pt x="1243658" y="535940"/>
                  </a:lnTo>
                  <a:cubicBezTo>
                    <a:pt x="1243658" y="604520"/>
                    <a:pt x="1187778" y="660400"/>
                    <a:pt x="1119198" y="66040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9144000" y="3202153"/>
            <a:ext cx="8034486" cy="3882694"/>
          </a:xfrm>
          <a:custGeom>
            <a:avLst/>
            <a:gdLst/>
            <a:ahLst/>
            <a:cxnLst/>
            <a:rect l="l" t="t" r="r" b="b"/>
            <a:pathLst>
              <a:path w="8034486" h="3882694">
                <a:moveTo>
                  <a:pt x="0" y="0"/>
                </a:moveTo>
                <a:lnTo>
                  <a:pt x="8034486" y="0"/>
                </a:lnTo>
                <a:lnTo>
                  <a:pt x="8034486" y="3882694"/>
                </a:lnTo>
                <a:lnTo>
                  <a:pt x="0" y="38826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144000" y="2101274"/>
            <a:ext cx="8034486" cy="1100879"/>
          </a:xfrm>
          <a:custGeom>
            <a:avLst/>
            <a:gdLst/>
            <a:ahLst/>
            <a:cxnLst/>
            <a:rect l="l" t="t" r="r" b="b"/>
            <a:pathLst>
              <a:path w="8034486" h="1100879">
                <a:moveTo>
                  <a:pt x="0" y="0"/>
                </a:moveTo>
                <a:lnTo>
                  <a:pt x="8034486" y="0"/>
                </a:lnTo>
                <a:lnTo>
                  <a:pt x="8034486" y="1100879"/>
                </a:lnTo>
                <a:lnTo>
                  <a:pt x="0" y="11008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3663950"/>
            <a:ext cx="6914670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Activity Diagram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29403" y="5351767"/>
            <a:ext cx="2338446" cy="607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4"/>
              </a:lnSpc>
            </a:pPr>
            <a:r>
              <a:rPr lang="en-US" sz="4072">
                <a:solidFill>
                  <a:srgbClr val="FFFFFF"/>
                </a:solidFill>
                <a:latin typeface="HK Grotesk Bold"/>
              </a:rPr>
              <a:t>Step 2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028700" y="6646862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7" name="Freeform 7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935315"/>
            <a:ext cx="2694078" cy="1430594"/>
            <a:chOff x="0" y="0"/>
            <a:chExt cx="1243658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3658" cy="660400"/>
            </a:xfrm>
            <a:custGeom>
              <a:avLst/>
              <a:gdLst/>
              <a:ahLst/>
              <a:cxnLst/>
              <a:rect l="l" t="t" r="r" b="b"/>
              <a:pathLst>
                <a:path w="1243658" h="660400">
                  <a:moveTo>
                    <a:pt x="111919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19198" y="0"/>
                  </a:lnTo>
                  <a:cubicBezTo>
                    <a:pt x="1187778" y="0"/>
                    <a:pt x="1243658" y="55880"/>
                    <a:pt x="1243658" y="124460"/>
                  </a:cubicBezTo>
                  <a:lnTo>
                    <a:pt x="1243658" y="535940"/>
                  </a:lnTo>
                  <a:cubicBezTo>
                    <a:pt x="1243658" y="604520"/>
                    <a:pt x="1187778" y="660400"/>
                    <a:pt x="1119198" y="66040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833174" y="1081881"/>
            <a:ext cx="4334917" cy="8520721"/>
          </a:xfrm>
          <a:custGeom>
            <a:avLst/>
            <a:gdLst/>
            <a:ahLst/>
            <a:cxnLst/>
            <a:rect l="l" t="t" r="r" b="b"/>
            <a:pathLst>
              <a:path w="4334917" h="8520721">
                <a:moveTo>
                  <a:pt x="0" y="0"/>
                </a:moveTo>
                <a:lnTo>
                  <a:pt x="4334917" y="0"/>
                </a:lnTo>
                <a:lnTo>
                  <a:pt x="4334917" y="8520721"/>
                </a:lnTo>
                <a:lnTo>
                  <a:pt x="0" y="852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833174" y="429737"/>
            <a:ext cx="4334917" cy="669603"/>
          </a:xfrm>
          <a:custGeom>
            <a:avLst/>
            <a:gdLst/>
            <a:ahLst/>
            <a:cxnLst/>
            <a:rect l="l" t="t" r="r" b="b"/>
            <a:pathLst>
              <a:path w="4334917" h="669603">
                <a:moveTo>
                  <a:pt x="0" y="0"/>
                </a:moveTo>
                <a:lnTo>
                  <a:pt x="4334917" y="0"/>
                </a:lnTo>
                <a:lnTo>
                  <a:pt x="4334917" y="669603"/>
                </a:lnTo>
                <a:lnTo>
                  <a:pt x="0" y="6696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333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3663950"/>
            <a:ext cx="6914670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Activity Diagram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29403" y="5351767"/>
            <a:ext cx="2338446" cy="607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4"/>
              </a:lnSpc>
            </a:pPr>
            <a:r>
              <a:rPr lang="en-US" sz="4072">
                <a:solidFill>
                  <a:srgbClr val="FFFFFF"/>
                </a:solidFill>
                <a:latin typeface="HK Grotesk Bold"/>
              </a:rPr>
              <a:t>Step 3</a:t>
            </a: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028700" y="6646862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7" name="Freeform 7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935315"/>
            <a:ext cx="2694078" cy="1430594"/>
            <a:chOff x="0" y="0"/>
            <a:chExt cx="1243658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3658" cy="660400"/>
            </a:xfrm>
            <a:custGeom>
              <a:avLst/>
              <a:gdLst/>
              <a:ahLst/>
              <a:cxnLst/>
              <a:rect l="l" t="t" r="r" b="b"/>
              <a:pathLst>
                <a:path w="1243658" h="660400">
                  <a:moveTo>
                    <a:pt x="111919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19198" y="0"/>
                  </a:lnTo>
                  <a:cubicBezTo>
                    <a:pt x="1187778" y="0"/>
                    <a:pt x="1243658" y="55880"/>
                    <a:pt x="1243658" y="124460"/>
                  </a:cubicBezTo>
                  <a:lnTo>
                    <a:pt x="1243658" y="535940"/>
                  </a:lnTo>
                  <a:cubicBezTo>
                    <a:pt x="1243658" y="604520"/>
                    <a:pt x="1187778" y="660400"/>
                    <a:pt x="1119198" y="66040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0470521" y="2764656"/>
            <a:ext cx="6501673" cy="5155173"/>
          </a:xfrm>
          <a:custGeom>
            <a:avLst/>
            <a:gdLst/>
            <a:ahLst/>
            <a:cxnLst/>
            <a:rect l="l" t="t" r="r" b="b"/>
            <a:pathLst>
              <a:path w="6501673" h="5155173">
                <a:moveTo>
                  <a:pt x="0" y="0"/>
                </a:moveTo>
                <a:lnTo>
                  <a:pt x="6501673" y="0"/>
                </a:lnTo>
                <a:lnTo>
                  <a:pt x="6501673" y="5155172"/>
                </a:lnTo>
                <a:lnTo>
                  <a:pt x="0" y="51551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470521" y="1873801"/>
            <a:ext cx="6501673" cy="890854"/>
          </a:xfrm>
          <a:custGeom>
            <a:avLst/>
            <a:gdLst/>
            <a:ahLst/>
            <a:cxnLst/>
            <a:rect l="l" t="t" r="r" b="b"/>
            <a:pathLst>
              <a:path w="6501673" h="890854">
                <a:moveTo>
                  <a:pt x="0" y="0"/>
                </a:moveTo>
                <a:lnTo>
                  <a:pt x="6501673" y="0"/>
                </a:lnTo>
                <a:lnTo>
                  <a:pt x="6501673" y="890855"/>
                </a:lnTo>
                <a:lnTo>
                  <a:pt x="0" y="8908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3663950"/>
            <a:ext cx="6914670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Activity Diagram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29403" y="5351767"/>
            <a:ext cx="2338446" cy="607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4"/>
              </a:lnSpc>
            </a:pPr>
            <a:r>
              <a:rPr lang="en-US" sz="4072">
                <a:solidFill>
                  <a:srgbClr val="FFFFFF"/>
                </a:solidFill>
                <a:latin typeface="HK Grotesk Bold"/>
              </a:rPr>
              <a:t>Step 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028700" y="6646862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7" name="Freeform 7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935315"/>
            <a:ext cx="2694078" cy="1430594"/>
            <a:chOff x="0" y="0"/>
            <a:chExt cx="1243658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3658" cy="660400"/>
            </a:xfrm>
            <a:custGeom>
              <a:avLst/>
              <a:gdLst/>
              <a:ahLst/>
              <a:cxnLst/>
              <a:rect l="l" t="t" r="r" b="b"/>
              <a:pathLst>
                <a:path w="1243658" h="660400">
                  <a:moveTo>
                    <a:pt x="111919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19198" y="0"/>
                  </a:lnTo>
                  <a:cubicBezTo>
                    <a:pt x="1187778" y="0"/>
                    <a:pt x="1243658" y="55880"/>
                    <a:pt x="1243658" y="124460"/>
                  </a:cubicBezTo>
                  <a:lnTo>
                    <a:pt x="1243658" y="535940"/>
                  </a:lnTo>
                  <a:cubicBezTo>
                    <a:pt x="1243658" y="604520"/>
                    <a:pt x="1187778" y="660400"/>
                    <a:pt x="1119198" y="66040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9409369" y="3011761"/>
            <a:ext cx="8025369" cy="4263478"/>
          </a:xfrm>
          <a:custGeom>
            <a:avLst/>
            <a:gdLst/>
            <a:ahLst/>
            <a:cxnLst/>
            <a:rect l="l" t="t" r="r" b="b"/>
            <a:pathLst>
              <a:path w="8025369" h="4263478">
                <a:moveTo>
                  <a:pt x="0" y="0"/>
                </a:moveTo>
                <a:lnTo>
                  <a:pt x="8025370" y="0"/>
                </a:lnTo>
                <a:lnTo>
                  <a:pt x="8025370" y="4263478"/>
                </a:lnTo>
                <a:lnTo>
                  <a:pt x="0" y="42634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409369" y="1672555"/>
            <a:ext cx="8025369" cy="1339206"/>
          </a:xfrm>
          <a:custGeom>
            <a:avLst/>
            <a:gdLst/>
            <a:ahLst/>
            <a:cxnLst/>
            <a:rect l="l" t="t" r="r" b="b"/>
            <a:pathLst>
              <a:path w="8025369" h="1339206">
                <a:moveTo>
                  <a:pt x="0" y="0"/>
                </a:moveTo>
                <a:lnTo>
                  <a:pt x="8025370" y="0"/>
                </a:lnTo>
                <a:lnTo>
                  <a:pt x="8025370" y="1339206"/>
                </a:lnTo>
                <a:lnTo>
                  <a:pt x="0" y="13392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193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3663950"/>
            <a:ext cx="6914670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Activity Diagram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29403" y="5351767"/>
            <a:ext cx="2338446" cy="607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4"/>
              </a:lnSpc>
            </a:pPr>
            <a:r>
              <a:rPr lang="en-US" sz="4072">
                <a:solidFill>
                  <a:srgbClr val="FFFFFF"/>
                </a:solidFill>
                <a:latin typeface="HK Grotesk Bold"/>
              </a:rPr>
              <a:t>Step 5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028700" y="6646862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7" name="Freeform 7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935315"/>
            <a:ext cx="2694078" cy="1430594"/>
            <a:chOff x="0" y="0"/>
            <a:chExt cx="1243658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3658" cy="660400"/>
            </a:xfrm>
            <a:custGeom>
              <a:avLst/>
              <a:gdLst/>
              <a:ahLst/>
              <a:cxnLst/>
              <a:rect l="l" t="t" r="r" b="b"/>
              <a:pathLst>
                <a:path w="1243658" h="660400">
                  <a:moveTo>
                    <a:pt x="111919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19198" y="0"/>
                  </a:lnTo>
                  <a:cubicBezTo>
                    <a:pt x="1187778" y="0"/>
                    <a:pt x="1243658" y="55880"/>
                    <a:pt x="1243658" y="124460"/>
                  </a:cubicBezTo>
                  <a:lnTo>
                    <a:pt x="1243658" y="535940"/>
                  </a:lnTo>
                  <a:cubicBezTo>
                    <a:pt x="1243658" y="604520"/>
                    <a:pt x="1187778" y="660400"/>
                    <a:pt x="1119198" y="66040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9852401" y="4042187"/>
            <a:ext cx="7177847" cy="2323722"/>
          </a:xfrm>
          <a:custGeom>
            <a:avLst/>
            <a:gdLst/>
            <a:ahLst/>
            <a:cxnLst/>
            <a:rect l="l" t="t" r="r" b="b"/>
            <a:pathLst>
              <a:path w="7177847" h="2323722">
                <a:moveTo>
                  <a:pt x="0" y="0"/>
                </a:moveTo>
                <a:lnTo>
                  <a:pt x="7177847" y="0"/>
                </a:lnTo>
                <a:lnTo>
                  <a:pt x="7177847" y="2323722"/>
                </a:lnTo>
                <a:lnTo>
                  <a:pt x="0" y="23237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5" r="-8153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852401" y="3058684"/>
            <a:ext cx="7177847" cy="983503"/>
          </a:xfrm>
          <a:custGeom>
            <a:avLst/>
            <a:gdLst/>
            <a:ahLst/>
            <a:cxnLst/>
            <a:rect l="l" t="t" r="r" b="b"/>
            <a:pathLst>
              <a:path w="7177847" h="983503">
                <a:moveTo>
                  <a:pt x="0" y="0"/>
                </a:moveTo>
                <a:lnTo>
                  <a:pt x="7177847" y="0"/>
                </a:lnTo>
                <a:lnTo>
                  <a:pt x="7177847" y="983503"/>
                </a:lnTo>
                <a:lnTo>
                  <a:pt x="0" y="9835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3663950"/>
            <a:ext cx="6914670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Activity Diagram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29403" y="5351767"/>
            <a:ext cx="2338446" cy="607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4"/>
              </a:lnSpc>
            </a:pPr>
            <a:r>
              <a:rPr lang="en-US" sz="4072">
                <a:solidFill>
                  <a:srgbClr val="FFFFFF"/>
                </a:solidFill>
                <a:latin typeface="HK Grotesk Bold"/>
              </a:rPr>
              <a:t>Step 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028700" y="6646862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7" name="Freeform 7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935315"/>
            <a:ext cx="2694078" cy="1430594"/>
            <a:chOff x="0" y="0"/>
            <a:chExt cx="1243658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3658" cy="660400"/>
            </a:xfrm>
            <a:custGeom>
              <a:avLst/>
              <a:gdLst/>
              <a:ahLst/>
              <a:cxnLst/>
              <a:rect l="l" t="t" r="r" b="b"/>
              <a:pathLst>
                <a:path w="1243658" h="660400">
                  <a:moveTo>
                    <a:pt x="111919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19198" y="0"/>
                  </a:lnTo>
                  <a:cubicBezTo>
                    <a:pt x="1187778" y="0"/>
                    <a:pt x="1243658" y="55880"/>
                    <a:pt x="1243658" y="124460"/>
                  </a:cubicBezTo>
                  <a:lnTo>
                    <a:pt x="1243658" y="535940"/>
                  </a:lnTo>
                  <a:cubicBezTo>
                    <a:pt x="1243658" y="604520"/>
                    <a:pt x="1187778" y="660400"/>
                    <a:pt x="1119198" y="66040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0989670" y="2325820"/>
            <a:ext cx="5622865" cy="5635360"/>
          </a:xfrm>
          <a:custGeom>
            <a:avLst/>
            <a:gdLst/>
            <a:ahLst/>
            <a:cxnLst/>
            <a:rect l="l" t="t" r="r" b="b"/>
            <a:pathLst>
              <a:path w="5622865" h="5635360">
                <a:moveTo>
                  <a:pt x="0" y="0"/>
                </a:moveTo>
                <a:lnTo>
                  <a:pt x="5622865" y="0"/>
                </a:lnTo>
                <a:lnTo>
                  <a:pt x="5622865" y="5635360"/>
                </a:lnTo>
                <a:lnTo>
                  <a:pt x="0" y="56353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989670" y="1752492"/>
            <a:ext cx="5622865" cy="743992"/>
          </a:xfrm>
          <a:custGeom>
            <a:avLst/>
            <a:gdLst/>
            <a:ahLst/>
            <a:cxnLst/>
            <a:rect l="l" t="t" r="r" b="b"/>
            <a:pathLst>
              <a:path w="5622865" h="743992">
                <a:moveTo>
                  <a:pt x="0" y="0"/>
                </a:moveTo>
                <a:lnTo>
                  <a:pt x="5622865" y="0"/>
                </a:lnTo>
                <a:lnTo>
                  <a:pt x="5622865" y="743993"/>
                </a:lnTo>
                <a:lnTo>
                  <a:pt x="0" y="7439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3663950"/>
            <a:ext cx="6914670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Activity Diagram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29403" y="5351767"/>
            <a:ext cx="2338446" cy="607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4"/>
              </a:lnSpc>
            </a:pPr>
            <a:r>
              <a:rPr lang="en-US" sz="4072">
                <a:solidFill>
                  <a:srgbClr val="FFFFFF"/>
                </a:solidFill>
                <a:latin typeface="HK Grotesk Bold"/>
              </a:rPr>
              <a:t>Step 7</a:t>
            </a: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028700" y="6646862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7" name="Freeform 7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935315"/>
            <a:ext cx="2694078" cy="1430594"/>
            <a:chOff x="0" y="0"/>
            <a:chExt cx="1243658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3658" cy="660400"/>
            </a:xfrm>
            <a:custGeom>
              <a:avLst/>
              <a:gdLst/>
              <a:ahLst/>
              <a:cxnLst/>
              <a:rect l="l" t="t" r="r" b="b"/>
              <a:pathLst>
                <a:path w="1243658" h="660400">
                  <a:moveTo>
                    <a:pt x="111919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19198" y="0"/>
                  </a:lnTo>
                  <a:cubicBezTo>
                    <a:pt x="1187778" y="0"/>
                    <a:pt x="1243658" y="55880"/>
                    <a:pt x="1243658" y="124460"/>
                  </a:cubicBezTo>
                  <a:lnTo>
                    <a:pt x="1243658" y="535940"/>
                  </a:lnTo>
                  <a:cubicBezTo>
                    <a:pt x="1243658" y="604520"/>
                    <a:pt x="1187778" y="660400"/>
                    <a:pt x="1119198" y="66040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2091108" y="2567330"/>
            <a:ext cx="3962255" cy="5549825"/>
          </a:xfrm>
          <a:custGeom>
            <a:avLst/>
            <a:gdLst/>
            <a:ahLst/>
            <a:cxnLst/>
            <a:rect l="l" t="t" r="r" b="b"/>
            <a:pathLst>
              <a:path w="3962255" h="5549825">
                <a:moveTo>
                  <a:pt x="0" y="0"/>
                </a:moveTo>
                <a:lnTo>
                  <a:pt x="3962255" y="0"/>
                </a:lnTo>
                <a:lnTo>
                  <a:pt x="3962255" y="5549824"/>
                </a:lnTo>
                <a:lnTo>
                  <a:pt x="0" y="55498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50338" y="152400"/>
            <a:ext cx="450526" cy="10287000"/>
            <a:chOff x="0" y="0"/>
            <a:chExt cx="152400" cy="3479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12091108" y="1644650"/>
            <a:ext cx="3962255" cy="922680"/>
          </a:xfrm>
          <a:custGeom>
            <a:avLst/>
            <a:gdLst/>
            <a:ahLst/>
            <a:cxnLst/>
            <a:rect l="l" t="t" r="r" b="b"/>
            <a:pathLst>
              <a:path w="3962255" h="922680">
                <a:moveTo>
                  <a:pt x="0" y="0"/>
                </a:moveTo>
                <a:lnTo>
                  <a:pt x="3962255" y="0"/>
                </a:lnTo>
                <a:lnTo>
                  <a:pt x="3962255" y="922680"/>
                </a:lnTo>
                <a:lnTo>
                  <a:pt x="0" y="9226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1928" r="-24404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8700" y="3663950"/>
            <a:ext cx="6914670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Activity Diagram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29403" y="5351767"/>
            <a:ext cx="2338446" cy="607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4"/>
              </a:lnSpc>
            </a:pPr>
            <a:r>
              <a:rPr lang="en-US" sz="4072">
                <a:solidFill>
                  <a:srgbClr val="FFFFFF"/>
                </a:solidFill>
                <a:latin typeface="HK Grotesk Bold"/>
              </a:rPr>
              <a:t>Step 8</a:t>
            </a: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449271" y="3720581"/>
            <a:ext cx="7181630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Sequence Diagram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81464" y="4928791"/>
            <a:ext cx="7049436" cy="85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HK Grotesk Light"/>
              </a:rPr>
              <a:t>Visual representation of interactions among objects in software systems.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81464" y="898991"/>
            <a:ext cx="3680260" cy="880111"/>
            <a:chOff x="0" y="0"/>
            <a:chExt cx="4907014" cy="1173482"/>
          </a:xfrm>
        </p:grpSpPr>
        <p:sp>
          <p:nvSpPr>
            <p:cNvPr id="9" name="Freeform 9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C1FAF40-0062-4ED5-837E-FEE7E4C03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3590" y="10804"/>
            <a:ext cx="6634174" cy="10276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32" t="-121705" r="-22260" b="-103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34036" y="3945677"/>
            <a:ext cx="4282521" cy="5312623"/>
            <a:chOff x="0" y="0"/>
            <a:chExt cx="1688347" cy="209445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88348" cy="2094456"/>
            </a:xfrm>
            <a:custGeom>
              <a:avLst/>
              <a:gdLst/>
              <a:ahLst/>
              <a:cxnLst/>
              <a:rect l="l" t="t" r="r" b="b"/>
              <a:pathLst>
                <a:path w="1688348" h="2094456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6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F2044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5758441" y="3945677"/>
            <a:ext cx="4282521" cy="5312623"/>
            <a:chOff x="0" y="0"/>
            <a:chExt cx="1688347" cy="20944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88348" cy="2094456"/>
            </a:xfrm>
            <a:custGeom>
              <a:avLst/>
              <a:gdLst/>
              <a:ahLst/>
              <a:cxnLst/>
              <a:rect l="l" t="t" r="r" b="b"/>
              <a:pathLst>
                <a:path w="1688348" h="2094456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6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F2044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3491945" y="0"/>
            <a:ext cx="4796055" cy="10287000"/>
          </a:xfrm>
          <a:custGeom>
            <a:avLst/>
            <a:gdLst/>
            <a:ahLst/>
            <a:cxnLst/>
            <a:rect l="l" t="t" r="r" b="b"/>
            <a:pathLst>
              <a:path w="4796055" h="10287000">
                <a:moveTo>
                  <a:pt x="0" y="0"/>
                </a:moveTo>
                <a:lnTo>
                  <a:pt x="4796055" y="0"/>
                </a:lnTo>
                <a:lnTo>
                  <a:pt x="479605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0967" r="-110967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2847" y="3945677"/>
            <a:ext cx="4282521" cy="5312623"/>
            <a:chOff x="0" y="0"/>
            <a:chExt cx="1688347" cy="20944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88348" cy="2094456"/>
            </a:xfrm>
            <a:custGeom>
              <a:avLst/>
              <a:gdLst/>
              <a:ahLst/>
              <a:cxnLst/>
              <a:rect l="l" t="t" r="r" b="b"/>
              <a:pathLst>
                <a:path w="1688348" h="2094456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6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F2044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2007693" y="5047834"/>
            <a:ext cx="2735207" cy="2735196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40938" t="-85730" r="-48039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6532098" y="5047834"/>
            <a:ext cx="2735207" cy="2735196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6569" t="-11227" r="-8879" b="-11184"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11056504" y="5047834"/>
            <a:ext cx="2735207" cy="2735196"/>
            <a:chOff x="0" y="0"/>
            <a:chExt cx="6350000" cy="63499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4781" t="-40481" r="-10445" b="-26488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1418226" y="2493596"/>
            <a:ext cx="4241872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Our team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660098" y="2197686"/>
            <a:ext cx="6625017" cy="1281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 spc="65">
                <a:solidFill>
                  <a:srgbClr val="FFFFFF"/>
                </a:solidFill>
                <a:latin typeface="HK Grotesk Light"/>
              </a:rPr>
              <a:t>Let's meet our team members </a:t>
            </a:r>
          </a:p>
          <a:p>
            <a:pPr>
              <a:lnSpc>
                <a:spcPts val="3380"/>
              </a:lnSpc>
            </a:pPr>
            <a:r>
              <a:rPr lang="en-US" sz="2600" spc="65">
                <a:solidFill>
                  <a:srgbClr val="FFFFFF"/>
                </a:solidFill>
                <a:latin typeface="HK Grotesk Light"/>
              </a:rPr>
              <a:t>who are professional and have </a:t>
            </a:r>
          </a:p>
          <a:p>
            <a:pPr>
              <a:lnSpc>
                <a:spcPts val="3380"/>
              </a:lnSpc>
            </a:pPr>
            <a:r>
              <a:rPr lang="en-US" sz="2600" spc="65">
                <a:solidFill>
                  <a:srgbClr val="FFFFFF"/>
                </a:solidFill>
                <a:latin typeface="HK Grotesk Light"/>
              </a:rPr>
              <a:t>rich experiences.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02523" y="8501161"/>
            <a:ext cx="3345547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HK Grotesk Bold"/>
              </a:rPr>
              <a:t>ASHAB ASIR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226929" y="8126674"/>
            <a:ext cx="3345547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HK Grotesk Bold"/>
              </a:rPr>
              <a:t>Frontend Engineer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02523" y="8126674"/>
            <a:ext cx="3345547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HK Grotesk Bold"/>
              </a:rPr>
              <a:t>Leader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751334" y="8126674"/>
            <a:ext cx="3345547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HK Grotesk Bold"/>
              </a:rPr>
              <a:t>Backend Engineer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586304" y="8501161"/>
            <a:ext cx="262679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HK Grotesk Bold"/>
              </a:rPr>
              <a:t>SAFAYETE  NAVA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056324" y="8501161"/>
            <a:ext cx="265426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HK Grotesk Bold"/>
              </a:rPr>
              <a:t>JANNATUL  NIHA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62640" y="588644"/>
            <a:ext cx="3680260" cy="880111"/>
            <a:chOff x="0" y="0"/>
            <a:chExt cx="4907014" cy="1173482"/>
          </a:xfrm>
        </p:grpSpPr>
        <p:sp>
          <p:nvSpPr>
            <p:cNvPr id="25" name="Freeform 25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TextBox 26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028700" y="6646862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7" name="Freeform 7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935315"/>
            <a:ext cx="2694078" cy="1430594"/>
            <a:chOff x="0" y="0"/>
            <a:chExt cx="1243658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3658" cy="660400"/>
            </a:xfrm>
            <a:custGeom>
              <a:avLst/>
              <a:gdLst/>
              <a:ahLst/>
              <a:cxnLst/>
              <a:rect l="l" t="t" r="r" b="b"/>
              <a:pathLst>
                <a:path w="1243658" h="660400">
                  <a:moveTo>
                    <a:pt x="111919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19198" y="0"/>
                  </a:lnTo>
                  <a:cubicBezTo>
                    <a:pt x="1187778" y="0"/>
                    <a:pt x="1243658" y="55880"/>
                    <a:pt x="1243658" y="124460"/>
                  </a:cubicBezTo>
                  <a:lnTo>
                    <a:pt x="1243658" y="535940"/>
                  </a:lnTo>
                  <a:cubicBezTo>
                    <a:pt x="1243658" y="604520"/>
                    <a:pt x="1187778" y="660400"/>
                    <a:pt x="1119198" y="66040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0338" y="152400"/>
            <a:ext cx="450526" cy="10287000"/>
            <a:chOff x="0" y="0"/>
            <a:chExt cx="152400" cy="3479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9131560" y="3391525"/>
            <a:ext cx="8727815" cy="4118744"/>
          </a:xfrm>
          <a:custGeom>
            <a:avLst/>
            <a:gdLst/>
            <a:ahLst/>
            <a:cxnLst/>
            <a:rect l="l" t="t" r="r" b="b"/>
            <a:pathLst>
              <a:path w="8727815" h="4118744">
                <a:moveTo>
                  <a:pt x="0" y="0"/>
                </a:moveTo>
                <a:lnTo>
                  <a:pt x="8727815" y="0"/>
                </a:lnTo>
                <a:lnTo>
                  <a:pt x="8727815" y="4118744"/>
                </a:lnTo>
                <a:lnTo>
                  <a:pt x="0" y="41187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3663950"/>
            <a:ext cx="7074160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Sequence Diagram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29403" y="5351767"/>
            <a:ext cx="2338446" cy="607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4"/>
              </a:lnSpc>
            </a:pPr>
            <a:r>
              <a:rPr lang="en-US" sz="4072">
                <a:solidFill>
                  <a:srgbClr val="FFFFFF"/>
                </a:solidFill>
                <a:latin typeface="HK Grotesk Bold"/>
              </a:rPr>
              <a:t>Step 1</a:t>
            </a: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028700" y="6646862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7" name="Freeform 7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935315"/>
            <a:ext cx="2694078" cy="1430594"/>
            <a:chOff x="0" y="0"/>
            <a:chExt cx="1243658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3658" cy="660400"/>
            </a:xfrm>
            <a:custGeom>
              <a:avLst/>
              <a:gdLst/>
              <a:ahLst/>
              <a:cxnLst/>
              <a:rect l="l" t="t" r="r" b="b"/>
              <a:pathLst>
                <a:path w="1243658" h="660400">
                  <a:moveTo>
                    <a:pt x="111919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19198" y="0"/>
                  </a:lnTo>
                  <a:cubicBezTo>
                    <a:pt x="1187778" y="0"/>
                    <a:pt x="1243658" y="55880"/>
                    <a:pt x="1243658" y="124460"/>
                  </a:cubicBezTo>
                  <a:lnTo>
                    <a:pt x="1243658" y="535940"/>
                  </a:lnTo>
                  <a:cubicBezTo>
                    <a:pt x="1243658" y="604520"/>
                    <a:pt x="1187778" y="660400"/>
                    <a:pt x="1119198" y="66040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0338" y="152400"/>
            <a:ext cx="450526" cy="10287000"/>
            <a:chOff x="0" y="0"/>
            <a:chExt cx="152400" cy="3479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10301822" y="1800588"/>
            <a:ext cx="6440458" cy="7675050"/>
          </a:xfrm>
          <a:custGeom>
            <a:avLst/>
            <a:gdLst/>
            <a:ahLst/>
            <a:cxnLst/>
            <a:rect l="l" t="t" r="r" b="b"/>
            <a:pathLst>
              <a:path w="6440458" h="7675050">
                <a:moveTo>
                  <a:pt x="0" y="0"/>
                </a:moveTo>
                <a:lnTo>
                  <a:pt x="6440458" y="0"/>
                </a:lnTo>
                <a:lnTo>
                  <a:pt x="6440458" y="7675050"/>
                </a:lnTo>
                <a:lnTo>
                  <a:pt x="0" y="7675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301822" y="605049"/>
            <a:ext cx="6440458" cy="1195539"/>
          </a:xfrm>
          <a:custGeom>
            <a:avLst/>
            <a:gdLst/>
            <a:ahLst/>
            <a:cxnLst/>
            <a:rect l="l" t="t" r="r" b="b"/>
            <a:pathLst>
              <a:path w="6440458" h="1195539">
                <a:moveTo>
                  <a:pt x="0" y="0"/>
                </a:moveTo>
                <a:lnTo>
                  <a:pt x="6440458" y="0"/>
                </a:lnTo>
                <a:lnTo>
                  <a:pt x="6440458" y="1195539"/>
                </a:lnTo>
                <a:lnTo>
                  <a:pt x="0" y="11955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619" t="-3606" r="-2619" b="-41242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8700" y="3663950"/>
            <a:ext cx="7074160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Sequence Diagram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29403" y="5351767"/>
            <a:ext cx="2338446" cy="607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4"/>
              </a:lnSpc>
            </a:pPr>
            <a:r>
              <a:rPr lang="en-US" sz="4072">
                <a:solidFill>
                  <a:srgbClr val="FFFFFF"/>
                </a:solidFill>
                <a:latin typeface="HK Grotesk Bold"/>
              </a:rPr>
              <a:t>Step 2</a:t>
            </a:r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028700" y="6646862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7" name="Freeform 7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935315"/>
            <a:ext cx="2694078" cy="1430594"/>
            <a:chOff x="0" y="0"/>
            <a:chExt cx="1243658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3658" cy="660400"/>
            </a:xfrm>
            <a:custGeom>
              <a:avLst/>
              <a:gdLst/>
              <a:ahLst/>
              <a:cxnLst/>
              <a:rect l="l" t="t" r="r" b="b"/>
              <a:pathLst>
                <a:path w="1243658" h="660400">
                  <a:moveTo>
                    <a:pt x="111919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19198" y="0"/>
                  </a:lnTo>
                  <a:cubicBezTo>
                    <a:pt x="1187778" y="0"/>
                    <a:pt x="1243658" y="55880"/>
                    <a:pt x="1243658" y="124460"/>
                  </a:cubicBezTo>
                  <a:lnTo>
                    <a:pt x="1243658" y="535940"/>
                  </a:lnTo>
                  <a:cubicBezTo>
                    <a:pt x="1243658" y="604520"/>
                    <a:pt x="1187778" y="660400"/>
                    <a:pt x="1119198" y="66040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0338" y="152400"/>
            <a:ext cx="450526" cy="10287000"/>
            <a:chOff x="0" y="0"/>
            <a:chExt cx="152400" cy="3479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8934153" y="3632342"/>
            <a:ext cx="8738303" cy="1332472"/>
          </a:xfrm>
          <a:custGeom>
            <a:avLst/>
            <a:gdLst/>
            <a:ahLst/>
            <a:cxnLst/>
            <a:rect l="l" t="t" r="r" b="b"/>
            <a:pathLst>
              <a:path w="8738303" h="1332472">
                <a:moveTo>
                  <a:pt x="0" y="0"/>
                </a:moveTo>
                <a:lnTo>
                  <a:pt x="8738303" y="0"/>
                </a:lnTo>
                <a:lnTo>
                  <a:pt x="8738303" y="1332472"/>
                </a:lnTo>
                <a:lnTo>
                  <a:pt x="0" y="13324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3111" r="-3050" b="-49553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934153" y="4964814"/>
            <a:ext cx="8738303" cy="2087328"/>
          </a:xfrm>
          <a:custGeom>
            <a:avLst/>
            <a:gdLst/>
            <a:ahLst/>
            <a:cxnLst/>
            <a:rect l="l" t="t" r="r" b="b"/>
            <a:pathLst>
              <a:path w="8738303" h="2087328">
                <a:moveTo>
                  <a:pt x="0" y="0"/>
                </a:moveTo>
                <a:lnTo>
                  <a:pt x="8738303" y="0"/>
                </a:lnTo>
                <a:lnTo>
                  <a:pt x="8738303" y="2087328"/>
                </a:lnTo>
                <a:lnTo>
                  <a:pt x="0" y="20873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552" r="-5771" b="-552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8700" y="3663950"/>
            <a:ext cx="7074160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Sequence Diagram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29403" y="5351767"/>
            <a:ext cx="2338446" cy="607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4"/>
              </a:lnSpc>
            </a:pPr>
            <a:r>
              <a:rPr lang="en-US" sz="4072">
                <a:solidFill>
                  <a:srgbClr val="FFFFFF"/>
                </a:solidFill>
                <a:latin typeface="HK Grotesk Bold"/>
              </a:rPr>
              <a:t>Step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028700" y="6646862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7" name="Freeform 7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935315"/>
            <a:ext cx="2694078" cy="1430594"/>
            <a:chOff x="0" y="0"/>
            <a:chExt cx="1243658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3658" cy="660400"/>
            </a:xfrm>
            <a:custGeom>
              <a:avLst/>
              <a:gdLst/>
              <a:ahLst/>
              <a:cxnLst/>
              <a:rect l="l" t="t" r="r" b="b"/>
              <a:pathLst>
                <a:path w="1243658" h="660400">
                  <a:moveTo>
                    <a:pt x="111919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19198" y="0"/>
                  </a:lnTo>
                  <a:cubicBezTo>
                    <a:pt x="1187778" y="0"/>
                    <a:pt x="1243658" y="55880"/>
                    <a:pt x="1243658" y="124460"/>
                  </a:cubicBezTo>
                  <a:lnTo>
                    <a:pt x="1243658" y="535940"/>
                  </a:lnTo>
                  <a:cubicBezTo>
                    <a:pt x="1243658" y="604520"/>
                    <a:pt x="1187778" y="660400"/>
                    <a:pt x="1119198" y="66040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0338" y="152400"/>
            <a:ext cx="450526" cy="10287000"/>
            <a:chOff x="0" y="0"/>
            <a:chExt cx="152400" cy="3479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9405512" y="3634188"/>
            <a:ext cx="7853788" cy="5005526"/>
          </a:xfrm>
          <a:custGeom>
            <a:avLst/>
            <a:gdLst/>
            <a:ahLst/>
            <a:cxnLst/>
            <a:rect l="l" t="t" r="r" b="b"/>
            <a:pathLst>
              <a:path w="7853788" h="5005526">
                <a:moveTo>
                  <a:pt x="0" y="0"/>
                </a:moveTo>
                <a:lnTo>
                  <a:pt x="7853788" y="0"/>
                </a:lnTo>
                <a:lnTo>
                  <a:pt x="7853788" y="5005526"/>
                </a:lnTo>
                <a:lnTo>
                  <a:pt x="0" y="50055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405512" y="2199550"/>
            <a:ext cx="7853788" cy="1435825"/>
          </a:xfrm>
          <a:custGeom>
            <a:avLst/>
            <a:gdLst/>
            <a:ahLst/>
            <a:cxnLst/>
            <a:rect l="l" t="t" r="r" b="b"/>
            <a:pathLst>
              <a:path w="7853788" h="1435825">
                <a:moveTo>
                  <a:pt x="0" y="0"/>
                </a:moveTo>
                <a:lnTo>
                  <a:pt x="7853788" y="0"/>
                </a:lnTo>
                <a:lnTo>
                  <a:pt x="7853788" y="1435825"/>
                </a:lnTo>
                <a:lnTo>
                  <a:pt x="0" y="14358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8700" y="3663950"/>
            <a:ext cx="7074160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Sequence Diagram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29403" y="5351767"/>
            <a:ext cx="2338446" cy="607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4"/>
              </a:lnSpc>
            </a:pPr>
            <a:r>
              <a:rPr lang="en-US" sz="4072">
                <a:solidFill>
                  <a:srgbClr val="FFFFFF"/>
                </a:solidFill>
                <a:latin typeface="HK Grotesk Bold"/>
              </a:rPr>
              <a:t>Step 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028700" y="6646862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7" name="Freeform 7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935315"/>
            <a:ext cx="2694078" cy="1430594"/>
            <a:chOff x="0" y="0"/>
            <a:chExt cx="1243658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3658" cy="660400"/>
            </a:xfrm>
            <a:custGeom>
              <a:avLst/>
              <a:gdLst/>
              <a:ahLst/>
              <a:cxnLst/>
              <a:rect l="l" t="t" r="r" b="b"/>
              <a:pathLst>
                <a:path w="1243658" h="660400">
                  <a:moveTo>
                    <a:pt x="111919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19198" y="0"/>
                  </a:lnTo>
                  <a:cubicBezTo>
                    <a:pt x="1187778" y="0"/>
                    <a:pt x="1243658" y="55880"/>
                    <a:pt x="1243658" y="124460"/>
                  </a:cubicBezTo>
                  <a:lnTo>
                    <a:pt x="1243658" y="535940"/>
                  </a:lnTo>
                  <a:cubicBezTo>
                    <a:pt x="1243658" y="604520"/>
                    <a:pt x="1187778" y="660400"/>
                    <a:pt x="1119198" y="660400"/>
                  </a:cubicBezTo>
                  <a:close/>
                </a:path>
              </a:pathLst>
            </a:custGeom>
            <a:solidFill>
              <a:srgbClr val="9695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0338" y="152400"/>
            <a:ext cx="450526" cy="10287000"/>
            <a:chOff x="0" y="0"/>
            <a:chExt cx="152400" cy="3479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8819800" y="4438656"/>
            <a:ext cx="8886072" cy="1409688"/>
          </a:xfrm>
          <a:custGeom>
            <a:avLst/>
            <a:gdLst/>
            <a:ahLst/>
            <a:cxnLst/>
            <a:rect l="l" t="t" r="r" b="b"/>
            <a:pathLst>
              <a:path w="8886072" h="1409688">
                <a:moveTo>
                  <a:pt x="0" y="0"/>
                </a:moveTo>
                <a:lnTo>
                  <a:pt x="8886071" y="0"/>
                </a:lnTo>
                <a:lnTo>
                  <a:pt x="8886071" y="1409688"/>
                </a:lnTo>
                <a:lnTo>
                  <a:pt x="0" y="14096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3663950"/>
            <a:ext cx="7074160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Sequence Diagram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29403" y="5351767"/>
            <a:ext cx="2338446" cy="607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4"/>
              </a:lnSpc>
            </a:pPr>
            <a:r>
              <a:rPr lang="en-US" sz="4072" dirty="0">
                <a:solidFill>
                  <a:srgbClr val="FFFFFF"/>
                </a:solidFill>
                <a:latin typeface="HK Grotesk Bold"/>
              </a:rPr>
              <a:t>Step 5</a:t>
            </a:r>
          </a:p>
        </p:txBody>
      </p:sp>
      <p:sp>
        <p:nvSpPr>
          <p:cNvPr id="16" name="Freeform 16"/>
          <p:cNvSpPr/>
          <p:nvPr/>
        </p:nvSpPr>
        <p:spPr>
          <a:xfrm>
            <a:off x="8819800" y="3229371"/>
            <a:ext cx="8886072" cy="1209285"/>
          </a:xfrm>
          <a:custGeom>
            <a:avLst/>
            <a:gdLst/>
            <a:ahLst/>
            <a:cxnLst/>
            <a:rect l="l" t="t" r="r" b="b"/>
            <a:pathLst>
              <a:path w="8886072" h="1209285">
                <a:moveTo>
                  <a:pt x="0" y="0"/>
                </a:moveTo>
                <a:lnTo>
                  <a:pt x="8886071" y="0"/>
                </a:lnTo>
                <a:lnTo>
                  <a:pt x="8886071" y="1209285"/>
                </a:lnTo>
                <a:lnTo>
                  <a:pt x="0" y="12092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32792" b="-54949"/>
            </a:stretch>
          </a:blipFill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028700" y="6646862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7" name="Freeform 7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935315"/>
            <a:ext cx="2694078" cy="1430594"/>
            <a:chOff x="0" y="0"/>
            <a:chExt cx="1243658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3658" cy="660400"/>
            </a:xfrm>
            <a:custGeom>
              <a:avLst/>
              <a:gdLst/>
              <a:ahLst/>
              <a:cxnLst/>
              <a:rect l="l" t="t" r="r" b="b"/>
              <a:pathLst>
                <a:path w="1243658" h="660400">
                  <a:moveTo>
                    <a:pt x="111919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19198" y="0"/>
                  </a:lnTo>
                  <a:cubicBezTo>
                    <a:pt x="1187778" y="0"/>
                    <a:pt x="1243658" y="55880"/>
                    <a:pt x="1243658" y="124460"/>
                  </a:cubicBezTo>
                  <a:lnTo>
                    <a:pt x="1243658" y="535940"/>
                  </a:lnTo>
                  <a:cubicBezTo>
                    <a:pt x="1243658" y="604520"/>
                    <a:pt x="1187778" y="660400"/>
                    <a:pt x="1119198" y="660400"/>
                  </a:cubicBezTo>
                  <a:close/>
                </a:path>
              </a:pathLst>
            </a:custGeom>
            <a:solidFill>
              <a:srgbClr val="9695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0338" y="152400"/>
            <a:ext cx="450526" cy="10287000"/>
            <a:chOff x="0" y="0"/>
            <a:chExt cx="152400" cy="3479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8841043" y="4935315"/>
            <a:ext cx="8685723" cy="1207014"/>
          </a:xfrm>
          <a:custGeom>
            <a:avLst/>
            <a:gdLst/>
            <a:ahLst/>
            <a:cxnLst/>
            <a:rect l="l" t="t" r="r" b="b"/>
            <a:pathLst>
              <a:path w="8685723" h="1207014">
                <a:moveTo>
                  <a:pt x="0" y="0"/>
                </a:moveTo>
                <a:lnTo>
                  <a:pt x="8685723" y="0"/>
                </a:lnTo>
                <a:lnTo>
                  <a:pt x="8685723" y="1207015"/>
                </a:lnTo>
                <a:lnTo>
                  <a:pt x="0" y="12070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81" b="-781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841043" y="3729902"/>
            <a:ext cx="3053411" cy="1205414"/>
          </a:xfrm>
          <a:custGeom>
            <a:avLst/>
            <a:gdLst/>
            <a:ahLst/>
            <a:cxnLst/>
            <a:rect l="l" t="t" r="r" b="b"/>
            <a:pathLst>
              <a:path w="3053411" h="1205414">
                <a:moveTo>
                  <a:pt x="0" y="0"/>
                </a:moveTo>
                <a:lnTo>
                  <a:pt x="3053411" y="0"/>
                </a:lnTo>
                <a:lnTo>
                  <a:pt x="3053411" y="1205413"/>
                </a:lnTo>
                <a:lnTo>
                  <a:pt x="0" y="12054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67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894454" y="3729902"/>
            <a:ext cx="3279388" cy="1205414"/>
          </a:xfrm>
          <a:custGeom>
            <a:avLst/>
            <a:gdLst/>
            <a:ahLst/>
            <a:cxnLst/>
            <a:rect l="l" t="t" r="r" b="b"/>
            <a:pathLst>
              <a:path w="3279388" h="1205414">
                <a:moveTo>
                  <a:pt x="0" y="0"/>
                </a:moveTo>
                <a:lnTo>
                  <a:pt x="3279388" y="0"/>
                </a:lnTo>
                <a:lnTo>
                  <a:pt x="3279388" y="1205413"/>
                </a:lnTo>
                <a:lnTo>
                  <a:pt x="0" y="12054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42797" b="-68908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4021369" y="3729902"/>
            <a:ext cx="3505397" cy="1205414"/>
          </a:xfrm>
          <a:custGeom>
            <a:avLst/>
            <a:gdLst/>
            <a:ahLst/>
            <a:cxnLst/>
            <a:rect l="l" t="t" r="r" b="b"/>
            <a:pathLst>
              <a:path w="3505397" h="1205414">
                <a:moveTo>
                  <a:pt x="0" y="0"/>
                </a:moveTo>
                <a:lnTo>
                  <a:pt x="3505397" y="0"/>
                </a:lnTo>
                <a:lnTo>
                  <a:pt x="3505397" y="1205413"/>
                </a:lnTo>
                <a:lnTo>
                  <a:pt x="0" y="12054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220" t="-706" b="-706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28700" y="3663950"/>
            <a:ext cx="7074160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Sequence Diagram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29403" y="5351767"/>
            <a:ext cx="2338446" cy="607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4"/>
              </a:lnSpc>
            </a:pPr>
            <a:r>
              <a:rPr lang="en-US" sz="4072" dirty="0">
                <a:solidFill>
                  <a:srgbClr val="FFFFFF"/>
                </a:solidFill>
                <a:latin typeface="HK Grotesk Bold"/>
              </a:rPr>
              <a:t>Step 6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028700" y="6646862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7" name="Freeform 7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935315"/>
            <a:ext cx="2694078" cy="1430594"/>
            <a:chOff x="0" y="0"/>
            <a:chExt cx="1243658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3658" cy="660400"/>
            </a:xfrm>
            <a:custGeom>
              <a:avLst/>
              <a:gdLst/>
              <a:ahLst/>
              <a:cxnLst/>
              <a:rect l="l" t="t" r="r" b="b"/>
              <a:pathLst>
                <a:path w="1243658" h="660400">
                  <a:moveTo>
                    <a:pt x="111919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19198" y="0"/>
                  </a:lnTo>
                  <a:cubicBezTo>
                    <a:pt x="1187778" y="0"/>
                    <a:pt x="1243658" y="55880"/>
                    <a:pt x="1243658" y="124460"/>
                  </a:cubicBezTo>
                  <a:lnTo>
                    <a:pt x="1243658" y="535940"/>
                  </a:lnTo>
                  <a:cubicBezTo>
                    <a:pt x="1243658" y="604520"/>
                    <a:pt x="1187778" y="660400"/>
                    <a:pt x="1119198" y="660400"/>
                  </a:cubicBezTo>
                  <a:close/>
                </a:path>
              </a:pathLst>
            </a:custGeom>
            <a:solidFill>
              <a:srgbClr val="9695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0338" y="152400"/>
            <a:ext cx="450526" cy="10287000"/>
            <a:chOff x="0" y="0"/>
            <a:chExt cx="152400" cy="3479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8882363" y="4432680"/>
            <a:ext cx="9121573" cy="1933229"/>
          </a:xfrm>
          <a:custGeom>
            <a:avLst/>
            <a:gdLst/>
            <a:ahLst/>
            <a:cxnLst/>
            <a:rect l="l" t="t" r="r" b="b"/>
            <a:pathLst>
              <a:path w="9121573" h="1933229">
                <a:moveTo>
                  <a:pt x="0" y="0"/>
                </a:moveTo>
                <a:lnTo>
                  <a:pt x="9121573" y="0"/>
                </a:lnTo>
                <a:lnTo>
                  <a:pt x="9121573" y="1933229"/>
                </a:lnTo>
                <a:lnTo>
                  <a:pt x="0" y="19332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882363" y="2877698"/>
            <a:ext cx="9121573" cy="1515354"/>
          </a:xfrm>
          <a:custGeom>
            <a:avLst/>
            <a:gdLst/>
            <a:ahLst/>
            <a:cxnLst/>
            <a:rect l="l" t="t" r="r" b="b"/>
            <a:pathLst>
              <a:path w="9121573" h="1515354">
                <a:moveTo>
                  <a:pt x="0" y="0"/>
                </a:moveTo>
                <a:lnTo>
                  <a:pt x="9121573" y="0"/>
                </a:lnTo>
                <a:lnTo>
                  <a:pt x="9121573" y="1515354"/>
                </a:lnTo>
                <a:lnTo>
                  <a:pt x="0" y="15153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182" r="-5944" b="-41047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8700" y="3663950"/>
            <a:ext cx="7074160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Sequence Diagram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29403" y="5351767"/>
            <a:ext cx="2338446" cy="607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4"/>
              </a:lnSpc>
            </a:pPr>
            <a:r>
              <a:rPr lang="en-US" sz="4072" dirty="0">
                <a:solidFill>
                  <a:srgbClr val="FFFFFF"/>
                </a:solidFill>
                <a:latin typeface="HK Grotesk Bold"/>
              </a:rPr>
              <a:t>Step 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028700" y="6646862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7" name="Freeform 7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935315"/>
            <a:ext cx="2694078" cy="1430594"/>
            <a:chOff x="0" y="0"/>
            <a:chExt cx="1243658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3658" cy="660400"/>
            </a:xfrm>
            <a:custGeom>
              <a:avLst/>
              <a:gdLst/>
              <a:ahLst/>
              <a:cxnLst/>
              <a:rect l="l" t="t" r="r" b="b"/>
              <a:pathLst>
                <a:path w="1243658" h="660400">
                  <a:moveTo>
                    <a:pt x="111919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19198" y="0"/>
                  </a:lnTo>
                  <a:cubicBezTo>
                    <a:pt x="1187778" y="0"/>
                    <a:pt x="1243658" y="55880"/>
                    <a:pt x="1243658" y="124460"/>
                  </a:cubicBezTo>
                  <a:lnTo>
                    <a:pt x="1243658" y="535940"/>
                  </a:lnTo>
                  <a:cubicBezTo>
                    <a:pt x="1243658" y="604520"/>
                    <a:pt x="1187778" y="660400"/>
                    <a:pt x="1119198" y="66040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0338" y="152400"/>
            <a:ext cx="450526" cy="10287000"/>
            <a:chOff x="0" y="0"/>
            <a:chExt cx="152400" cy="3479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9262092" y="5212969"/>
            <a:ext cx="8182357" cy="1344576"/>
          </a:xfrm>
          <a:custGeom>
            <a:avLst/>
            <a:gdLst/>
            <a:ahLst/>
            <a:cxnLst/>
            <a:rect l="l" t="t" r="r" b="b"/>
            <a:pathLst>
              <a:path w="8182357" h="1344576">
                <a:moveTo>
                  <a:pt x="0" y="0"/>
                </a:moveTo>
                <a:lnTo>
                  <a:pt x="8182358" y="0"/>
                </a:lnTo>
                <a:lnTo>
                  <a:pt x="8182358" y="1344576"/>
                </a:lnTo>
                <a:lnTo>
                  <a:pt x="0" y="13445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742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262092" y="4014253"/>
            <a:ext cx="8182357" cy="1129247"/>
          </a:xfrm>
          <a:custGeom>
            <a:avLst/>
            <a:gdLst/>
            <a:ahLst/>
            <a:cxnLst/>
            <a:rect l="l" t="t" r="r" b="b"/>
            <a:pathLst>
              <a:path w="8182357" h="1129247">
                <a:moveTo>
                  <a:pt x="0" y="0"/>
                </a:moveTo>
                <a:lnTo>
                  <a:pt x="8182358" y="0"/>
                </a:lnTo>
                <a:lnTo>
                  <a:pt x="8182358" y="1129247"/>
                </a:lnTo>
                <a:lnTo>
                  <a:pt x="0" y="11292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098" r="-1973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8700" y="3663950"/>
            <a:ext cx="7074160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Sequence Diagram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29403" y="5351767"/>
            <a:ext cx="2338446" cy="607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4"/>
              </a:lnSpc>
            </a:pPr>
            <a:r>
              <a:rPr lang="en-US" sz="4072" dirty="0">
                <a:solidFill>
                  <a:srgbClr val="FFFFFF"/>
                </a:solidFill>
                <a:latin typeface="HK Grotesk Bold"/>
              </a:rPr>
              <a:t>Step 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6" name="Freeform 6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0338" y="152400"/>
            <a:ext cx="450526" cy="10287000"/>
            <a:chOff x="0" y="0"/>
            <a:chExt cx="152400" cy="3479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5362381" y="4295011"/>
            <a:ext cx="7563237" cy="1744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617"/>
              </a:lnSpc>
            </a:pPr>
            <a:r>
              <a:rPr lang="en-US" sz="11841">
                <a:solidFill>
                  <a:srgbClr val="FFFFFF"/>
                </a:solidFill>
                <a:latin typeface="HK Grotesk Bold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6" name="Freeform 6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0338" y="152400"/>
            <a:ext cx="450526" cy="10287000"/>
            <a:chOff x="0" y="0"/>
            <a:chExt cx="152400" cy="3479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427769" y="4447411"/>
            <a:ext cx="13432463" cy="1744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617"/>
              </a:lnSpc>
            </a:pPr>
            <a:r>
              <a:rPr lang="en-US" sz="11841">
                <a:solidFill>
                  <a:srgbClr val="FFFFFF"/>
                </a:solidFill>
                <a:latin typeface="HK Grotesk Bold"/>
              </a:rPr>
              <a:t>Have any Question?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0" y="18288000"/>
                </a:lnTo>
                <a:lnTo>
                  <a:pt x="10287000" y="18288000"/>
                </a:lnTo>
                <a:lnTo>
                  <a:pt x="1028700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167" t="-10290" r="-86218" b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272483" y="3747767"/>
            <a:ext cx="872363" cy="872363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381141" y="3972621"/>
            <a:ext cx="6355739" cy="422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31"/>
              </a:lnSpc>
            </a:pPr>
            <a:r>
              <a:rPr lang="en-US" sz="2799">
                <a:solidFill>
                  <a:srgbClr val="FFFFFF"/>
                </a:solidFill>
                <a:latin typeface="HK Grotesk Bold"/>
              </a:rPr>
              <a:t>Which model we choose for our startup.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329998" y="3927409"/>
            <a:ext cx="757333" cy="52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3500">
                <a:solidFill>
                  <a:srgbClr val="FFFFFF"/>
                </a:solidFill>
                <a:latin typeface="HK Grotesk Bold"/>
              </a:rPr>
              <a:t>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62225" y="2409822"/>
            <a:ext cx="6766957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Table of Contents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4272483" y="4968749"/>
            <a:ext cx="872363" cy="87236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329998" y="5148390"/>
            <a:ext cx="757333" cy="52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3500">
                <a:solidFill>
                  <a:srgbClr val="FFFFFF"/>
                </a:solidFill>
                <a:latin typeface="HK Grotesk Bold"/>
              </a:rPr>
              <a:t>2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272483" y="6193537"/>
            <a:ext cx="872363" cy="872363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329998" y="6373178"/>
            <a:ext cx="757333" cy="52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3500">
                <a:solidFill>
                  <a:srgbClr val="FFFFFF"/>
                </a:solidFill>
                <a:latin typeface="HK Grotesk Bold"/>
              </a:rPr>
              <a:t>3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4272483" y="7418325"/>
            <a:ext cx="872363" cy="872363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329998" y="7597966"/>
            <a:ext cx="757333" cy="52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3500">
                <a:solidFill>
                  <a:srgbClr val="FFFFFF"/>
                </a:solidFill>
                <a:latin typeface="HK Grotesk Bold"/>
              </a:rPr>
              <a:t>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381141" y="5193602"/>
            <a:ext cx="2910759" cy="422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31"/>
              </a:lnSpc>
            </a:pPr>
            <a:r>
              <a:rPr lang="en-US" sz="2799">
                <a:solidFill>
                  <a:srgbClr val="FFFFFF"/>
                </a:solidFill>
                <a:latin typeface="HK Grotesk Bold"/>
              </a:rPr>
              <a:t>Use Case Diagram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381141" y="6418390"/>
            <a:ext cx="2703422" cy="422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31"/>
              </a:lnSpc>
            </a:pPr>
            <a:r>
              <a:rPr lang="en-US" sz="2799">
                <a:solidFill>
                  <a:srgbClr val="FFFFFF"/>
                </a:solidFill>
                <a:latin typeface="HK Grotesk Bold"/>
              </a:rPr>
              <a:t>Activity Diagram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381141" y="7697915"/>
            <a:ext cx="3054300" cy="422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31"/>
              </a:lnSpc>
            </a:pPr>
            <a:r>
              <a:rPr lang="en-US" sz="2799">
                <a:solidFill>
                  <a:srgbClr val="FFFFFF"/>
                </a:solidFill>
                <a:latin typeface="HK Grotesk Bold"/>
              </a:rPr>
              <a:t>Sequence Diagram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4272483" y="8643112"/>
            <a:ext cx="872363" cy="872363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4329998" y="8822754"/>
            <a:ext cx="757333" cy="52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3500">
                <a:solidFill>
                  <a:srgbClr val="FFFFFF"/>
                </a:solidFill>
                <a:latin typeface="HK Grotesk Bold"/>
              </a:rPr>
              <a:t>5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381141" y="8922703"/>
            <a:ext cx="1826228" cy="422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31"/>
              </a:lnSpc>
            </a:pPr>
            <a:r>
              <a:rPr lang="en-US" sz="2799">
                <a:solidFill>
                  <a:srgbClr val="FFFFFF"/>
                </a:solidFill>
                <a:latin typeface="HK Grotesk Bold"/>
              </a:rPr>
              <a:t>Conclusion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911573" y="779144"/>
            <a:ext cx="3680260" cy="880111"/>
            <a:chOff x="0" y="0"/>
            <a:chExt cx="4907014" cy="1173482"/>
          </a:xfrm>
        </p:grpSpPr>
        <p:sp>
          <p:nvSpPr>
            <p:cNvPr id="25" name="Freeform 25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TextBox 26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764539"/>
            <a:ext cx="3680260" cy="880111"/>
            <a:chOff x="0" y="0"/>
            <a:chExt cx="4907014" cy="1173482"/>
          </a:xfrm>
        </p:grpSpPr>
        <p:sp>
          <p:nvSpPr>
            <p:cNvPr id="6" name="Freeform 6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0338" y="152400"/>
            <a:ext cx="450526" cy="10287000"/>
            <a:chOff x="0" y="0"/>
            <a:chExt cx="152400" cy="3479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3084042" y="3846598"/>
            <a:ext cx="12119916" cy="2984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325"/>
              </a:lnSpc>
            </a:pPr>
            <a:r>
              <a:rPr lang="en-US" sz="20283">
                <a:solidFill>
                  <a:srgbClr val="FFFFFF"/>
                </a:solidFill>
                <a:latin typeface="HK Grotesk Bold"/>
              </a:rPr>
              <a:t>Thank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0" y="18288000"/>
                </a:lnTo>
                <a:lnTo>
                  <a:pt x="10287000" y="18288000"/>
                </a:lnTo>
                <a:lnTo>
                  <a:pt x="1028700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167" t="-10290" r="-86218" b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1573" y="779144"/>
            <a:ext cx="3680260" cy="880111"/>
            <a:chOff x="0" y="0"/>
            <a:chExt cx="4907014" cy="1173482"/>
          </a:xfrm>
        </p:grpSpPr>
        <p:sp>
          <p:nvSpPr>
            <p:cNvPr id="4" name="Freeform 4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797473" y="2314989"/>
            <a:ext cx="10693053" cy="1957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Which Process Model We Choose For Our Startup?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876427" y="5560766"/>
            <a:ext cx="11746867" cy="2839476"/>
            <a:chOff x="0" y="0"/>
            <a:chExt cx="15662489" cy="3785968"/>
          </a:xfrm>
        </p:grpSpPr>
        <p:sp>
          <p:nvSpPr>
            <p:cNvPr id="8" name="Freeform 8"/>
            <p:cNvSpPr/>
            <p:nvPr/>
          </p:nvSpPr>
          <p:spPr>
            <a:xfrm>
              <a:off x="0" y="2200361"/>
              <a:ext cx="15101025" cy="1585608"/>
            </a:xfrm>
            <a:custGeom>
              <a:avLst/>
              <a:gdLst/>
              <a:ahLst/>
              <a:cxnLst/>
              <a:rect l="l" t="t" r="r" b="b"/>
              <a:pathLst>
                <a:path w="15101025" h="1585608">
                  <a:moveTo>
                    <a:pt x="0" y="0"/>
                  </a:moveTo>
                  <a:lnTo>
                    <a:pt x="15101025" y="0"/>
                  </a:lnTo>
                  <a:lnTo>
                    <a:pt x="15101025" y="1585607"/>
                  </a:lnTo>
                  <a:lnTo>
                    <a:pt x="0" y="15856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0" y="47625"/>
              <a:ext cx="15662489" cy="21527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517"/>
                </a:lnSpc>
              </a:pPr>
              <a:r>
                <a:rPr lang="en-US" sz="10885" dirty="0">
                  <a:solidFill>
                    <a:srgbClr val="FFFFFF"/>
                  </a:solidFill>
                  <a:latin typeface="HK Grotesk Bold"/>
                </a:rPr>
                <a:t>Incremental Model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0" y="18288000"/>
                </a:lnTo>
                <a:lnTo>
                  <a:pt x="10287000" y="18288000"/>
                </a:lnTo>
                <a:lnTo>
                  <a:pt x="1028700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167" t="-10290" r="-86218" b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1573" y="779144"/>
            <a:ext cx="3680260" cy="880111"/>
            <a:chOff x="0" y="0"/>
            <a:chExt cx="4907014" cy="1173482"/>
          </a:xfrm>
        </p:grpSpPr>
        <p:sp>
          <p:nvSpPr>
            <p:cNvPr id="4" name="Freeform 4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562225" y="2409822"/>
            <a:ext cx="7563556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Three Main Reason: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116386" y="3916756"/>
            <a:ext cx="2221009" cy="3125877"/>
            <a:chOff x="0" y="0"/>
            <a:chExt cx="2961346" cy="4167836"/>
          </a:xfrm>
        </p:grpSpPr>
        <p:sp>
          <p:nvSpPr>
            <p:cNvPr id="8" name="Freeform 8"/>
            <p:cNvSpPr/>
            <p:nvPr/>
          </p:nvSpPr>
          <p:spPr>
            <a:xfrm>
              <a:off x="529626" y="0"/>
              <a:ext cx="2208139" cy="3271317"/>
            </a:xfrm>
            <a:custGeom>
              <a:avLst/>
              <a:gdLst/>
              <a:ahLst/>
              <a:cxnLst/>
              <a:rect l="l" t="t" r="r" b="b"/>
              <a:pathLst>
                <a:path w="2208139" h="3271317">
                  <a:moveTo>
                    <a:pt x="0" y="0"/>
                  </a:moveTo>
                  <a:lnTo>
                    <a:pt x="2208139" y="0"/>
                  </a:lnTo>
                  <a:lnTo>
                    <a:pt x="2208139" y="3271317"/>
                  </a:lnTo>
                  <a:lnTo>
                    <a:pt x="0" y="32713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0" y="3604295"/>
              <a:ext cx="2961346" cy="563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31"/>
                </a:lnSpc>
              </a:pPr>
              <a:r>
                <a:rPr lang="en-US" sz="2799">
                  <a:solidFill>
                    <a:srgbClr val="FFFFFF"/>
                  </a:solidFill>
                  <a:latin typeface="HK Grotesk Bold"/>
                </a:rPr>
                <a:t>Time Efficient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053899" y="4190042"/>
            <a:ext cx="2180202" cy="2852591"/>
            <a:chOff x="0" y="0"/>
            <a:chExt cx="2906936" cy="380345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06936" cy="2906936"/>
            </a:xfrm>
            <a:custGeom>
              <a:avLst/>
              <a:gdLst/>
              <a:ahLst/>
              <a:cxnLst/>
              <a:rect l="l" t="t" r="r" b="b"/>
              <a:pathLst>
                <a:path w="2906936" h="2906936">
                  <a:moveTo>
                    <a:pt x="0" y="0"/>
                  </a:moveTo>
                  <a:lnTo>
                    <a:pt x="2906936" y="0"/>
                  </a:lnTo>
                  <a:lnTo>
                    <a:pt x="2906936" y="2906936"/>
                  </a:lnTo>
                  <a:lnTo>
                    <a:pt x="0" y="29069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377417" y="3239914"/>
              <a:ext cx="2152102" cy="563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31"/>
                </a:lnSpc>
              </a:pPr>
              <a:r>
                <a:rPr lang="en-US" sz="2799">
                  <a:solidFill>
                    <a:srgbClr val="FFFFFF"/>
                  </a:solidFill>
                  <a:latin typeface="HK Grotesk Bold"/>
                </a:rPr>
                <a:t>Flexibility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700247" y="4417566"/>
            <a:ext cx="2948980" cy="2625067"/>
            <a:chOff x="0" y="0"/>
            <a:chExt cx="3931973" cy="350008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931973" cy="2300204"/>
            </a:xfrm>
            <a:custGeom>
              <a:avLst/>
              <a:gdLst/>
              <a:ahLst/>
              <a:cxnLst/>
              <a:rect l="l" t="t" r="r" b="b"/>
              <a:pathLst>
                <a:path w="3931973" h="2300204">
                  <a:moveTo>
                    <a:pt x="0" y="0"/>
                  </a:moveTo>
                  <a:lnTo>
                    <a:pt x="3931973" y="0"/>
                  </a:lnTo>
                  <a:lnTo>
                    <a:pt x="3931973" y="2300204"/>
                  </a:lnTo>
                  <a:lnTo>
                    <a:pt x="0" y="2300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1112325" y="2936548"/>
              <a:ext cx="2152102" cy="563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31"/>
                </a:lnSpc>
              </a:pPr>
              <a:r>
                <a:rPr lang="en-US" sz="2799">
                  <a:solidFill>
                    <a:srgbClr val="FFFFFF"/>
                  </a:solidFill>
                  <a:latin typeface="HK Grotesk Bold"/>
                </a:rPr>
                <a:t>Low Risk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09864" y="1057275"/>
            <a:ext cx="6894548" cy="98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Use Case Diagram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09864" y="2249537"/>
            <a:ext cx="7049436" cy="85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HK Grotesk Light"/>
              </a:rPr>
              <a:t>Visualizing interactions for efficient system understanding.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09864" y="4656650"/>
            <a:ext cx="6625017" cy="1339921"/>
            <a:chOff x="0" y="0"/>
            <a:chExt cx="3265238" cy="660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65239" cy="660400"/>
            </a:xfrm>
            <a:custGeom>
              <a:avLst/>
              <a:gdLst/>
              <a:ahLst/>
              <a:cxnLst/>
              <a:rect l="l" t="t" r="r" b="b"/>
              <a:pathLst>
                <a:path w="3265239" h="660400">
                  <a:moveTo>
                    <a:pt x="314077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40779" y="0"/>
                  </a:lnTo>
                  <a:cubicBezTo>
                    <a:pt x="3209359" y="0"/>
                    <a:pt x="3265239" y="55880"/>
                    <a:pt x="3265239" y="124460"/>
                  </a:cubicBezTo>
                  <a:lnTo>
                    <a:pt x="3265239" y="535940"/>
                  </a:lnTo>
                  <a:cubicBezTo>
                    <a:pt x="3265239" y="604520"/>
                    <a:pt x="3209359" y="660400"/>
                    <a:pt x="3140779" y="660400"/>
                  </a:cubicBezTo>
                  <a:close/>
                </a:path>
              </a:pathLst>
            </a:custGeom>
            <a:solidFill>
              <a:srgbClr val="6968D4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913440" y="5052960"/>
            <a:ext cx="4144716" cy="59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92"/>
              </a:lnSpc>
            </a:pPr>
            <a:r>
              <a:rPr lang="en-US" sz="4100">
                <a:solidFill>
                  <a:srgbClr val="FFFFFF"/>
                </a:solidFill>
                <a:latin typeface="HK Grotesk Bold"/>
              </a:rPr>
              <a:t>Passengers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09864" y="6289152"/>
            <a:ext cx="6625017" cy="1339921"/>
            <a:chOff x="0" y="0"/>
            <a:chExt cx="3265238" cy="660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65239" cy="660400"/>
            </a:xfrm>
            <a:custGeom>
              <a:avLst/>
              <a:gdLst/>
              <a:ahLst/>
              <a:cxnLst/>
              <a:rect l="l" t="t" r="r" b="b"/>
              <a:pathLst>
                <a:path w="3265239" h="660400">
                  <a:moveTo>
                    <a:pt x="314077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40779" y="0"/>
                  </a:lnTo>
                  <a:cubicBezTo>
                    <a:pt x="3209359" y="0"/>
                    <a:pt x="3265239" y="55880"/>
                    <a:pt x="3265239" y="124460"/>
                  </a:cubicBezTo>
                  <a:lnTo>
                    <a:pt x="3265239" y="535940"/>
                  </a:lnTo>
                  <a:cubicBezTo>
                    <a:pt x="3265239" y="604520"/>
                    <a:pt x="3209359" y="660400"/>
                    <a:pt x="3140779" y="66040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1913440" y="6674710"/>
            <a:ext cx="4144716" cy="59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92"/>
              </a:lnSpc>
            </a:pPr>
            <a:r>
              <a:rPr lang="en-US" sz="4100">
                <a:solidFill>
                  <a:srgbClr val="FFFFFF"/>
                </a:solidFill>
                <a:latin typeface="HK Grotesk Bold"/>
              </a:rPr>
              <a:t>Riders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09864" y="7918379"/>
            <a:ext cx="6625017" cy="1339921"/>
            <a:chOff x="0" y="0"/>
            <a:chExt cx="3265238" cy="660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265239" cy="660400"/>
            </a:xfrm>
            <a:custGeom>
              <a:avLst/>
              <a:gdLst/>
              <a:ahLst/>
              <a:cxnLst/>
              <a:rect l="l" t="t" r="r" b="b"/>
              <a:pathLst>
                <a:path w="3265239" h="660400">
                  <a:moveTo>
                    <a:pt x="314077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40779" y="0"/>
                  </a:lnTo>
                  <a:cubicBezTo>
                    <a:pt x="3209359" y="0"/>
                    <a:pt x="3265239" y="55880"/>
                    <a:pt x="3265239" y="124460"/>
                  </a:cubicBezTo>
                  <a:lnTo>
                    <a:pt x="3265239" y="535940"/>
                  </a:lnTo>
                  <a:cubicBezTo>
                    <a:pt x="3265239" y="604520"/>
                    <a:pt x="3209359" y="660400"/>
                    <a:pt x="3140779" y="660400"/>
                  </a:cubicBezTo>
                  <a:close/>
                </a:path>
              </a:pathLst>
            </a:custGeom>
            <a:solidFill>
              <a:srgbClr val="343579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1913440" y="8305574"/>
            <a:ext cx="4144716" cy="59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92"/>
              </a:lnSpc>
            </a:pPr>
            <a:r>
              <a:rPr lang="en-US" sz="4100">
                <a:solidFill>
                  <a:srgbClr val="FFFFFF"/>
                </a:solidFill>
                <a:latin typeface="HK Grotesk Bold"/>
              </a:rPr>
              <a:t>Admin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39654" y="5093981"/>
            <a:ext cx="704577" cy="503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3"/>
              </a:lnSpc>
            </a:pPr>
            <a:r>
              <a:rPr lang="en-US" sz="3399">
                <a:solidFill>
                  <a:srgbClr val="FFFFFF"/>
                </a:solidFill>
                <a:latin typeface="HK Grotesk Bold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39654" y="6715731"/>
            <a:ext cx="704577" cy="503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3"/>
              </a:lnSpc>
            </a:pPr>
            <a:r>
              <a:rPr lang="en-US" sz="3399">
                <a:solidFill>
                  <a:srgbClr val="FFFFFF"/>
                </a:solidFill>
                <a:latin typeface="HK Grotesk Bold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39654" y="8344957"/>
            <a:ext cx="704577" cy="503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3"/>
              </a:lnSpc>
            </a:pPr>
            <a:r>
              <a:rPr lang="en-US" sz="3399">
                <a:solidFill>
                  <a:srgbClr val="FFFFFF"/>
                </a:solidFill>
                <a:latin typeface="HK Grotesk Bold"/>
              </a:rPr>
              <a:t>3</a:t>
            </a:r>
          </a:p>
        </p:txBody>
      </p:sp>
      <p:sp>
        <p:nvSpPr>
          <p:cNvPr id="17" name="Freeform 17"/>
          <p:cNvSpPr/>
          <p:nvPr/>
        </p:nvSpPr>
        <p:spPr>
          <a:xfrm>
            <a:off x="447253" y="567181"/>
            <a:ext cx="8597245" cy="9450410"/>
          </a:xfrm>
          <a:custGeom>
            <a:avLst/>
            <a:gdLst/>
            <a:ahLst/>
            <a:cxnLst/>
            <a:rect l="l" t="t" r="r" b="b"/>
            <a:pathLst>
              <a:path w="8597245" h="9450410">
                <a:moveTo>
                  <a:pt x="0" y="0"/>
                </a:moveTo>
                <a:lnTo>
                  <a:pt x="8597246" y="0"/>
                </a:lnTo>
                <a:lnTo>
                  <a:pt x="8597246" y="9450410"/>
                </a:lnTo>
                <a:lnTo>
                  <a:pt x="0" y="9450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9000"/>
            </a:blip>
            <a:stretch>
              <a:fillRect t="-618" b="-618"/>
            </a:stretch>
          </a:blipFill>
        </p:spPr>
      </p:sp>
      <p:sp>
        <p:nvSpPr>
          <p:cNvPr id="18" name="AutoShape 18"/>
          <p:cNvSpPr/>
          <p:nvPr/>
        </p:nvSpPr>
        <p:spPr>
          <a:xfrm>
            <a:off x="10209864" y="4035425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0209864" y="4122962"/>
            <a:ext cx="1269133" cy="446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66"/>
              </a:lnSpc>
            </a:pPr>
            <a:r>
              <a:rPr lang="en-US" sz="2899">
                <a:solidFill>
                  <a:srgbClr val="FFFFFF"/>
                </a:solidFill>
                <a:latin typeface="HK Grotesk Bold"/>
              </a:rPr>
              <a:t>Actors: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67223" t="-20277" r="-50521" b="-220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39040" y="1028700"/>
            <a:ext cx="3680260" cy="880111"/>
            <a:chOff x="0" y="0"/>
            <a:chExt cx="4907014" cy="1173482"/>
          </a:xfrm>
        </p:grpSpPr>
        <p:sp>
          <p:nvSpPr>
            <p:cNvPr id="4" name="Freeform 4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6775804" y="1222270"/>
            <a:ext cx="11364524" cy="7842461"/>
          </a:xfrm>
          <a:custGeom>
            <a:avLst/>
            <a:gdLst/>
            <a:ahLst/>
            <a:cxnLst/>
            <a:rect l="l" t="t" r="r" b="b"/>
            <a:pathLst>
              <a:path w="11364524" h="7842461">
                <a:moveTo>
                  <a:pt x="0" y="0"/>
                </a:moveTo>
                <a:lnTo>
                  <a:pt x="11364524" y="0"/>
                </a:lnTo>
                <a:lnTo>
                  <a:pt x="11364524" y="7842460"/>
                </a:lnTo>
                <a:lnTo>
                  <a:pt x="0" y="78424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39040" y="3783566"/>
            <a:ext cx="6336764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4"/>
              </a:lnSpc>
            </a:pPr>
            <a:r>
              <a:rPr lang="en-US" sz="6300">
                <a:solidFill>
                  <a:srgbClr val="FFFFFF"/>
                </a:solidFill>
                <a:latin typeface="HK Grotesk Bold"/>
              </a:rPr>
              <a:t>Actor: Passenger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9040" y="4800164"/>
            <a:ext cx="6577012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HK Grotesk Light"/>
              </a:rPr>
              <a:t>Seek rides, enjoy discounts, chat with drivers, travel hassle-free.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67223" t="-20277" r="-50521" b="-220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86529" y="1028700"/>
            <a:ext cx="3680260" cy="880111"/>
            <a:chOff x="0" y="0"/>
            <a:chExt cx="4907014" cy="1173482"/>
          </a:xfrm>
        </p:grpSpPr>
        <p:sp>
          <p:nvSpPr>
            <p:cNvPr id="4" name="Freeform 4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6963542" y="1028700"/>
            <a:ext cx="11205955" cy="8881421"/>
          </a:xfrm>
          <a:custGeom>
            <a:avLst/>
            <a:gdLst/>
            <a:ahLst/>
            <a:cxnLst/>
            <a:rect l="l" t="t" r="r" b="b"/>
            <a:pathLst>
              <a:path w="11205955" h="8881421">
                <a:moveTo>
                  <a:pt x="0" y="0"/>
                </a:moveTo>
                <a:lnTo>
                  <a:pt x="11205954" y="0"/>
                </a:lnTo>
                <a:lnTo>
                  <a:pt x="11205954" y="8881421"/>
                </a:lnTo>
                <a:lnTo>
                  <a:pt x="0" y="88814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715" b="-271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86529" y="4140614"/>
            <a:ext cx="6336764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4"/>
              </a:lnSpc>
            </a:pPr>
            <a:r>
              <a:rPr lang="en-US" sz="6300">
                <a:solidFill>
                  <a:srgbClr val="FFFFFF"/>
                </a:solidFill>
                <a:latin typeface="HK Grotesk Bold"/>
              </a:rPr>
              <a:t>Actor: Rider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6529" y="5188806"/>
            <a:ext cx="6577012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HK Grotesk Light"/>
              </a:rPr>
              <a:t>Make trips smooth, earning, and ensuring your journey's excellence.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67223" t="-20277" r="-50521" b="-220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86529" y="1028700"/>
            <a:ext cx="3680260" cy="880111"/>
            <a:chOff x="0" y="0"/>
            <a:chExt cx="4907014" cy="1173482"/>
          </a:xfrm>
        </p:grpSpPr>
        <p:sp>
          <p:nvSpPr>
            <p:cNvPr id="4" name="Freeform 4"/>
            <p:cNvSpPr/>
            <p:nvPr/>
          </p:nvSpPr>
          <p:spPr>
            <a:xfrm flipH="1">
              <a:off x="0" y="151471"/>
              <a:ext cx="1415002" cy="795938"/>
            </a:xfrm>
            <a:custGeom>
              <a:avLst/>
              <a:gdLst/>
              <a:ahLst/>
              <a:cxnLst/>
              <a:rect l="l" t="t" r="r" b="b"/>
              <a:pathLst>
                <a:path w="1415002" h="795938">
                  <a:moveTo>
                    <a:pt x="1415002" y="0"/>
                  </a:moveTo>
                  <a:lnTo>
                    <a:pt x="0" y="0"/>
                  </a:lnTo>
                  <a:lnTo>
                    <a:pt x="0" y="795938"/>
                  </a:lnTo>
                  <a:lnTo>
                    <a:pt x="1415002" y="795938"/>
                  </a:lnTo>
                  <a:lnTo>
                    <a:pt x="141500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707102" y="-85725"/>
              <a:ext cx="3199912" cy="125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29"/>
                </a:lnSpc>
              </a:pPr>
              <a:r>
                <a:rPr lang="en-US" sz="5799">
                  <a:solidFill>
                    <a:srgbClr val="FFFFFF"/>
                  </a:solidFill>
                  <a:latin typeface="Sukar Heavy"/>
                </a:rPr>
                <a:t>Shuttle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2226659" y="4941984"/>
            <a:ext cx="14647062" cy="4759666"/>
          </a:xfrm>
          <a:custGeom>
            <a:avLst/>
            <a:gdLst/>
            <a:ahLst/>
            <a:cxnLst/>
            <a:rect l="l" t="t" r="r" b="b"/>
            <a:pathLst>
              <a:path w="14647062" h="4759666">
                <a:moveTo>
                  <a:pt x="0" y="0"/>
                </a:moveTo>
                <a:lnTo>
                  <a:pt x="14647062" y="0"/>
                </a:lnTo>
                <a:lnTo>
                  <a:pt x="14647062" y="4759666"/>
                </a:lnTo>
                <a:lnTo>
                  <a:pt x="0" y="47596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5" r="-35" b="-1284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48618" y="2421863"/>
            <a:ext cx="6336764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4"/>
              </a:lnSpc>
            </a:pPr>
            <a:r>
              <a:rPr lang="en-US" sz="6300">
                <a:solidFill>
                  <a:srgbClr val="FFFFFF"/>
                </a:solidFill>
                <a:latin typeface="HK Grotesk Bold"/>
              </a:rPr>
              <a:t>Actor: Admin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48618" y="3470054"/>
            <a:ext cx="6577012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HK Grotesk Light"/>
              </a:rPr>
              <a:t>Manages Shuttle smoothly, ensuring a hassle-free experience for all.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280</Words>
  <Application>Microsoft Office PowerPoint</Application>
  <PresentationFormat>Custom</PresentationFormat>
  <Paragraphs>115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HK Grotesk Light</vt:lpstr>
      <vt:lpstr>HK Grotesk Bold</vt:lpstr>
      <vt:lpstr>Calibri</vt:lpstr>
      <vt:lpstr>Sukar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Gradient Entertainment Application Presentation</dc:title>
  <dc:creator>Asir</dc:creator>
  <cp:lastModifiedBy>ashab asir</cp:lastModifiedBy>
  <cp:revision>3</cp:revision>
  <dcterms:created xsi:type="dcterms:W3CDTF">2006-08-16T00:00:00Z</dcterms:created>
  <dcterms:modified xsi:type="dcterms:W3CDTF">2023-12-27T02:26:02Z</dcterms:modified>
  <dc:identifier>DAF3CKoEk1w</dc:identifier>
</cp:coreProperties>
</file>