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9" r:id="rId3"/>
    <p:sldId id="273" r:id="rId4"/>
    <p:sldId id="295" r:id="rId5"/>
    <p:sldId id="296" r:id="rId6"/>
    <p:sldId id="297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11B31-04D6-472C-8B5A-6C9D715260E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BA4B5-CB77-4C15-95C8-693B0FCA6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BC435-F6FA-458E-A975-479FE33F6A0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BC435-F6FA-458E-A975-479FE33F6A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7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C435-F6FA-458E-A975-479FE33F6A0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6C5D-52C1-4375-BE75-CA047544A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1D014-AC9F-425F-BA76-9D55A6B5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D215-656B-4A56-8523-3A95673F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8C64-8F04-46A7-8EBF-F2EFAF2DF4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D343-66A7-4611-8DFA-C8C7DAF3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DEB7-8D7D-4557-A4FC-870EF33F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0D37-6F0D-49A3-AE29-A71FC596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03B4-4D24-48E8-B671-97D7BEC0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B1A60-F4B5-4162-8624-AA192CB9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61427-48A8-4254-B951-3032472C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8C64-8F04-46A7-8EBF-F2EFAF2DF4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6ACD7-D64B-4D4F-BD82-95122FF9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DA25-E59C-4EBA-9C0F-0ACBF0D6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0D37-6F0D-49A3-AE29-A71FC596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3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0FE54-C920-48F9-B460-DBE018D90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952F5-098E-4E03-BC7B-94935756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82F7-4CB8-4394-B08B-A55B10C6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8C64-8F04-46A7-8EBF-F2EFAF2DF4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F24DB-4A0F-46A2-85F0-2E459FB5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E42C-4ACF-4828-9EF2-630BA826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0D37-6F0D-49A3-AE29-A71FC596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5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2E91-D745-453C-A1DD-794D627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2DEB-CD1C-4BA7-8E17-E8E11E4D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75663-4A0F-452A-8AB5-5AD5A424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8C64-8F04-46A7-8EBF-F2EFAF2DF4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09E6-343D-43AD-AF9D-490F6794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158E-4EA2-4C03-9CBA-3B1F3556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0D37-6F0D-49A3-AE29-A71FC596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9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FF03-427E-4C60-8E6E-91618EF7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B9F47-69D0-44B9-B5C6-C29A6385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8A03-61C6-439E-AFD1-AB18288C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8C64-8F04-46A7-8EBF-F2EFAF2DF4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29DE-59C8-4800-AE59-EF1F709D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35AB6-70B1-4EA6-B0F7-2ECEF795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0D37-6F0D-49A3-AE29-A71FC596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B803-D53B-4AF8-B730-DF06ED70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FC8B-328A-4B1A-8BD7-F73B4A176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9F1C3-F731-4C4D-A944-B311D01BA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24FAB-863C-4843-88A7-8030E49A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8C64-8F04-46A7-8EBF-F2EFAF2DF4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1E0D1-960C-412E-B3D9-CB3B84EC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4ABEA-E5C9-4EA0-B27B-A2C3100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0D37-6F0D-49A3-AE29-A71FC596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8DEE-0513-4E6E-9530-61160307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5505-43C7-4401-B01B-B841899A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CEFE1-85D1-4C5C-919B-0BFEAAB50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AA283-524E-46EB-B44B-66DD6F24E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BA29E-0C03-4F73-8380-080D3A272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08FA3-7C53-4395-91BA-E785DBD8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8C64-8F04-46A7-8EBF-F2EFAF2DF4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53EB0-3177-4C0E-8B04-D4011A23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6CC43-98E0-42EF-B111-362CA1D3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0D37-6F0D-49A3-AE29-A71FC596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2D47-A6EC-463B-9BE7-8E080EFD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7D6B8-787B-4137-B9EB-6EE0DC34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8C64-8F04-46A7-8EBF-F2EFAF2DF4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C322C-369D-40B4-BCD7-FF5635FD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60FB2-7793-4D54-A0F1-872D941B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0D37-6F0D-49A3-AE29-A71FC596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A130D-10A0-4407-9A5F-5BD5B32B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8C64-8F04-46A7-8EBF-F2EFAF2DF4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AC8D8-A62F-4B37-AB50-72550E1E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4E822-1DA6-4DE5-9335-F61A902D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0D37-6F0D-49A3-AE29-A71FC596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4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416E-54C4-40A0-A131-E6E997DC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E13D-1ED9-4B42-9B72-3F4B7976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B8016-A8E3-434F-8D27-9A3DE591B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1C528-BF8E-4BDB-B6F7-14B780EA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8C64-8F04-46A7-8EBF-F2EFAF2DF4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EA89C-4554-4E38-9A1D-E8E8A360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DAF3-2BAE-4A28-80CD-25DEE1F2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0D37-6F0D-49A3-AE29-A71FC596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1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9EF0-909A-481B-A38E-B78D9E75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43B22-7456-4F76-AAB2-1BD2475E3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B00E3-7D67-4C28-B3A2-EE86BC801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35730-93F8-4E7E-AB15-E14C8738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8C64-8F04-46A7-8EBF-F2EFAF2DF4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8D45-9C92-4DC4-B15F-1A0D8924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84382-9FC0-4245-A7DD-064F9E17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0D37-6F0D-49A3-AE29-A71FC596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02DD7-B161-45E7-938F-81462B7E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FC96B-F16C-49E0-9AD1-B4F3857D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9A8E-1BEF-4151-92BA-CCCA9D45D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8C64-8F04-46A7-8EBF-F2EFAF2DF4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B3F5A-754D-4B7B-8CFB-9BA5A8B20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92108-259A-4F86-B7CC-A98BBE767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0D37-6F0D-49A3-AE29-A71FC596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3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"/>
          <p:cNvSpPr/>
          <p:nvPr/>
        </p:nvSpPr>
        <p:spPr>
          <a:xfrm>
            <a:off x="0" y="2819400"/>
            <a:ext cx="12192000" cy="1828800"/>
          </a:xfrm>
          <a:prstGeom prst="rect">
            <a:avLst/>
          </a:prstGeom>
          <a:solidFill>
            <a:srgbClr val="FDBE14"/>
          </a:solidFill>
        </p:spPr>
      </p:sp>
      <p:sp>
        <p:nvSpPr>
          <p:cNvPr id="4" name="TextBox 4"/>
          <p:cNvSpPr txBox="1"/>
          <p:nvPr/>
        </p:nvSpPr>
        <p:spPr>
          <a:xfrm>
            <a:off x="3302000" y="3022600"/>
            <a:ext cx="6299200" cy="135421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marL="190510" indent="-190510"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Social Media Friend Recommendation System</a:t>
            </a:r>
          </a:p>
        </p:txBody>
      </p:sp>
      <p:sp>
        <p:nvSpPr>
          <p:cNvPr id="5" name="Freeform 5"/>
          <p:cNvSpPr/>
          <p:nvPr/>
        </p:nvSpPr>
        <p:spPr>
          <a:xfrm>
            <a:off x="9739563" y="4735015"/>
            <a:ext cx="3394635" cy="3394635"/>
          </a:xfrm>
          <a:custGeom>
            <a:avLst/>
            <a:gdLst/>
            <a:ahLst/>
            <a:cxnLst/>
            <a:rect l="l" t="t" r="r" b="b"/>
            <a:pathLst>
              <a:path w="5091953" h="5091953">
                <a:moveTo>
                  <a:pt x="0" y="0"/>
                </a:moveTo>
                <a:lnTo>
                  <a:pt x="5091953" y="0"/>
                </a:lnTo>
                <a:lnTo>
                  <a:pt x="5091953" y="5091952"/>
                </a:lnTo>
                <a:lnTo>
                  <a:pt x="0" y="5091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9654897">
            <a:off x="-770822" y="662184"/>
            <a:ext cx="3165361" cy="1582680"/>
          </a:xfrm>
          <a:custGeom>
            <a:avLst/>
            <a:gdLst/>
            <a:ahLst/>
            <a:cxnLst/>
            <a:rect l="l" t="t" r="r" b="b"/>
            <a:pathLst>
              <a:path w="4748041" h="2374020">
                <a:moveTo>
                  <a:pt x="0" y="0"/>
                </a:moveTo>
                <a:lnTo>
                  <a:pt x="4748041" y="0"/>
                </a:lnTo>
                <a:lnTo>
                  <a:pt x="4748041" y="2374020"/>
                </a:lnTo>
                <a:lnTo>
                  <a:pt x="0" y="2374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6266" y="-549995"/>
            <a:ext cx="2471590" cy="2471590"/>
          </a:xfrm>
          <a:custGeom>
            <a:avLst/>
            <a:gdLst/>
            <a:ahLst/>
            <a:cxnLst/>
            <a:rect l="l" t="t" r="r" b="b"/>
            <a:pathLst>
              <a:path w="3707385" h="3707385">
                <a:moveTo>
                  <a:pt x="0" y="0"/>
                </a:moveTo>
                <a:lnTo>
                  <a:pt x="3707385" y="0"/>
                </a:lnTo>
                <a:lnTo>
                  <a:pt x="3707385" y="3707386"/>
                </a:lnTo>
                <a:lnTo>
                  <a:pt x="0" y="3707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176606" y="-509043"/>
            <a:ext cx="2389685" cy="2389685"/>
          </a:xfrm>
          <a:custGeom>
            <a:avLst/>
            <a:gdLst/>
            <a:ahLst/>
            <a:cxnLst/>
            <a:rect l="l" t="t" r="r" b="b"/>
            <a:pathLst>
              <a:path w="3584528" h="3584528">
                <a:moveTo>
                  <a:pt x="0" y="0"/>
                </a:moveTo>
                <a:lnTo>
                  <a:pt x="3584528" y="0"/>
                </a:lnTo>
                <a:lnTo>
                  <a:pt x="3584528" y="3584528"/>
                </a:lnTo>
                <a:lnTo>
                  <a:pt x="0" y="35845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023404" y="5308404"/>
            <a:ext cx="2389685" cy="2389685"/>
          </a:xfrm>
          <a:custGeom>
            <a:avLst/>
            <a:gdLst/>
            <a:ahLst/>
            <a:cxnLst/>
            <a:rect l="l" t="t" r="r" b="b"/>
            <a:pathLst>
              <a:path w="3584528" h="3584528">
                <a:moveTo>
                  <a:pt x="0" y="0"/>
                </a:moveTo>
                <a:lnTo>
                  <a:pt x="3584528" y="0"/>
                </a:lnTo>
                <a:lnTo>
                  <a:pt x="3584528" y="3584528"/>
                </a:lnTo>
                <a:lnTo>
                  <a:pt x="0" y="35845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11" descr="Green logo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0500" y="88900"/>
            <a:ext cx="7208097" cy="2321560"/>
          </a:xfrm>
          <a:prstGeom prst="rect">
            <a:avLst/>
          </a:prstGeom>
        </p:spPr>
      </p:pic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-1111628" y="5206860"/>
            <a:ext cx="3302281" cy="3302281"/>
            <a:chOff x="0" y="0"/>
            <a:chExt cx="1708150" cy="17081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DBE14"/>
            </a:solidFill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32EC7D-8F24-4D66-9D3C-EEB57CEC0CFB}"/>
              </a:ext>
            </a:extLst>
          </p:cNvPr>
          <p:cNvSpPr txBox="1"/>
          <p:nvPr/>
        </p:nvSpPr>
        <p:spPr>
          <a:xfrm>
            <a:off x="2336800" y="5207000"/>
            <a:ext cx="2641600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Name: Ashab Uddin</a:t>
            </a:r>
          </a:p>
          <a:p>
            <a:r>
              <a:rPr lang="en-US" sz="1333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ID: 232002274</a:t>
            </a:r>
          </a:p>
          <a:p>
            <a:r>
              <a:rPr lang="en-US" sz="1333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Dept. of CSE</a:t>
            </a:r>
          </a:p>
          <a:p>
            <a:r>
              <a:rPr lang="en-US" sz="1333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Green University of Bangladesh</a:t>
            </a:r>
            <a:endParaRPr lang="en-US" sz="1333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F7F3C-B2BF-4B6F-8E46-049860BC3F0D}"/>
              </a:ext>
            </a:extLst>
          </p:cNvPr>
          <p:cNvSpPr txBox="1"/>
          <p:nvPr/>
        </p:nvSpPr>
        <p:spPr>
          <a:xfrm>
            <a:off x="6807200" y="5206859"/>
            <a:ext cx="3581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Presented To</a:t>
            </a:r>
          </a:p>
          <a:p>
            <a:pPr lvl="1"/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Farjana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Akter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Jui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Lecturer</a:t>
            </a: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Dept. of CSE</a:t>
            </a: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Green University of Bangladesh</a:t>
            </a:r>
          </a:p>
          <a:p>
            <a:pPr lvl="1"/>
            <a:endParaRPr lang="en-US" sz="1600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-773572" y="850498"/>
            <a:ext cx="2496440" cy="2496440"/>
          </a:xfrm>
          <a:custGeom>
            <a:avLst/>
            <a:gdLst/>
            <a:ahLst/>
            <a:cxnLst/>
            <a:rect l="l" t="t" r="r" b="b"/>
            <a:pathLst>
              <a:path w="3744660" h="3744660">
                <a:moveTo>
                  <a:pt x="0" y="0"/>
                </a:moveTo>
                <a:lnTo>
                  <a:pt x="3744660" y="0"/>
                </a:lnTo>
                <a:lnTo>
                  <a:pt x="3744660" y="3744660"/>
                </a:lnTo>
                <a:lnTo>
                  <a:pt x="0" y="3744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25167" y="4698624"/>
            <a:ext cx="2159376" cy="2159376"/>
          </a:xfrm>
          <a:custGeom>
            <a:avLst/>
            <a:gdLst/>
            <a:ahLst/>
            <a:cxnLst/>
            <a:rect l="l" t="t" r="r" b="b"/>
            <a:pathLst>
              <a:path w="3239064" h="3239064">
                <a:moveTo>
                  <a:pt x="0" y="0"/>
                </a:moveTo>
                <a:lnTo>
                  <a:pt x="3239064" y="0"/>
                </a:lnTo>
                <a:lnTo>
                  <a:pt x="3239064" y="3239064"/>
                </a:lnTo>
                <a:lnTo>
                  <a:pt x="0" y="3239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183202" y="3429001"/>
            <a:ext cx="322998" cy="1903299"/>
            <a:chOff x="0" y="0"/>
            <a:chExt cx="645997" cy="38065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5997" cy="645997"/>
            </a:xfrm>
            <a:custGeom>
              <a:avLst/>
              <a:gdLst/>
              <a:ahLst/>
              <a:cxnLst/>
              <a:rect l="l" t="t" r="r" b="b"/>
              <a:pathLst>
                <a:path w="645997" h="645997">
                  <a:moveTo>
                    <a:pt x="0" y="0"/>
                  </a:moveTo>
                  <a:lnTo>
                    <a:pt x="645997" y="0"/>
                  </a:lnTo>
                  <a:lnTo>
                    <a:pt x="645997" y="645997"/>
                  </a:lnTo>
                  <a:lnTo>
                    <a:pt x="0" y="645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2107068"/>
              <a:ext cx="645997" cy="645997"/>
            </a:xfrm>
            <a:custGeom>
              <a:avLst/>
              <a:gdLst/>
              <a:ahLst/>
              <a:cxnLst/>
              <a:rect l="l" t="t" r="r" b="b"/>
              <a:pathLst>
                <a:path w="645997" h="645997">
                  <a:moveTo>
                    <a:pt x="0" y="0"/>
                  </a:moveTo>
                  <a:lnTo>
                    <a:pt x="645997" y="0"/>
                  </a:lnTo>
                  <a:lnTo>
                    <a:pt x="645997" y="645997"/>
                  </a:lnTo>
                  <a:lnTo>
                    <a:pt x="0" y="645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0" y="1053534"/>
              <a:ext cx="645997" cy="645997"/>
            </a:xfrm>
            <a:custGeom>
              <a:avLst/>
              <a:gdLst/>
              <a:ahLst/>
              <a:cxnLst/>
              <a:rect l="l" t="t" r="r" b="b"/>
              <a:pathLst>
                <a:path w="645997" h="645997">
                  <a:moveTo>
                    <a:pt x="0" y="0"/>
                  </a:moveTo>
                  <a:lnTo>
                    <a:pt x="645997" y="0"/>
                  </a:lnTo>
                  <a:lnTo>
                    <a:pt x="645997" y="645997"/>
                  </a:lnTo>
                  <a:lnTo>
                    <a:pt x="0" y="645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0" y="3160602"/>
              <a:ext cx="645997" cy="645997"/>
            </a:xfrm>
            <a:custGeom>
              <a:avLst/>
              <a:gdLst/>
              <a:ahLst/>
              <a:cxnLst/>
              <a:rect l="l" t="t" r="r" b="b"/>
              <a:pathLst>
                <a:path w="645997" h="645997">
                  <a:moveTo>
                    <a:pt x="0" y="0"/>
                  </a:moveTo>
                  <a:lnTo>
                    <a:pt x="645997" y="0"/>
                  </a:lnTo>
                  <a:lnTo>
                    <a:pt x="645997" y="645997"/>
                  </a:lnTo>
                  <a:lnTo>
                    <a:pt x="0" y="645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3" name="Freeform 13"/>
          <p:cNvSpPr/>
          <p:nvPr/>
        </p:nvSpPr>
        <p:spPr>
          <a:xfrm rot="9230265">
            <a:off x="-1478658" y="5578432"/>
            <a:ext cx="2957318" cy="1478659"/>
          </a:xfrm>
          <a:custGeom>
            <a:avLst/>
            <a:gdLst/>
            <a:ahLst/>
            <a:cxnLst/>
            <a:rect l="l" t="t" r="r" b="b"/>
            <a:pathLst>
              <a:path w="4435977" h="2217988">
                <a:moveTo>
                  <a:pt x="0" y="0"/>
                </a:moveTo>
                <a:lnTo>
                  <a:pt x="4435976" y="0"/>
                </a:lnTo>
                <a:lnTo>
                  <a:pt x="4435976" y="2217988"/>
                </a:lnTo>
                <a:lnTo>
                  <a:pt x="0" y="2217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Google Shape;502;p38"/>
          <p:cNvSpPr txBox="1"/>
          <p:nvPr/>
        </p:nvSpPr>
        <p:spPr>
          <a:xfrm>
            <a:off x="2336800" y="1905000"/>
            <a:ext cx="7112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sz="64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" name="TextBox 12"/>
          <p:cNvSpPr txBox="1"/>
          <p:nvPr/>
        </p:nvSpPr>
        <p:spPr>
          <a:xfrm>
            <a:off x="8991600" y="381000"/>
            <a:ext cx="2810941" cy="1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r">
              <a:lnSpc>
                <a:spcPts val="1307"/>
              </a:lnSpc>
              <a:spcBef>
                <a:spcPct val="0"/>
              </a:spcBef>
            </a:pPr>
            <a:r>
              <a:rPr lang="en-US" sz="933" spc="140" dirty="0">
                <a:solidFill>
                  <a:srgbClr val="202020"/>
                </a:solidFill>
                <a:latin typeface="Bahnschrift" panose="020B0502040204020203" charset="0"/>
                <a:cs typeface="Bahnschrift" panose="020B0502040204020203" charset="0"/>
              </a:rPr>
              <a:t>GREEN UNIVERSITY OF BANGLADESH</a:t>
            </a:r>
          </a:p>
        </p:txBody>
      </p:sp>
      <p:sp>
        <p:nvSpPr>
          <p:cNvPr id="27" name="TextBox 11"/>
          <p:cNvSpPr txBox="1"/>
          <p:nvPr/>
        </p:nvSpPr>
        <p:spPr>
          <a:xfrm>
            <a:off x="355600" y="380999"/>
            <a:ext cx="2844801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90510" indent="-190510"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Algorithms 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C0540-DBF5-4905-A688-1B7980080531}"/>
              </a:ext>
            </a:extLst>
          </p:cNvPr>
          <p:cNvSpPr txBox="1"/>
          <p:nvPr/>
        </p:nvSpPr>
        <p:spPr>
          <a:xfrm>
            <a:off x="2032000" y="1092200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pperplate Gothic Bold" panose="020E0705020206020404" charset="0"/>
              </a:rPr>
              <a:t>Key Features Implemented</a:t>
            </a:r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D9D05-7BA4-43DF-B378-3EC80B75BAED}"/>
              </a:ext>
            </a:extLst>
          </p:cNvPr>
          <p:cNvSpPr txBox="1"/>
          <p:nvPr/>
        </p:nvSpPr>
        <p:spPr>
          <a:xfrm>
            <a:off x="2997200" y="1346200"/>
            <a:ext cx="6705600" cy="911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10" indent="-190510">
              <a:buFont typeface="Wingdings" panose="05000000000000000000" pitchFamily="2" charset="2"/>
              <a:buChar char="v"/>
            </a:pPr>
            <a:endParaRPr lang="en-US" sz="2933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  <a:p>
            <a:pPr marL="190510" indent="-190510">
              <a:buFont typeface="Wingdings" panose="05000000000000000000" pitchFamily="2" charset="2"/>
              <a:buChar char="v"/>
            </a:pPr>
            <a:r>
              <a:rPr lang="en-US" sz="2933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User Login</a:t>
            </a:r>
          </a:p>
          <a:p>
            <a:pPr marL="190510" indent="-190510">
              <a:buFont typeface="Wingdings" panose="05000000000000000000" pitchFamily="2" charset="2"/>
              <a:buChar char="v"/>
            </a:pPr>
            <a:r>
              <a:rPr lang="en-US" sz="2933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Send Friend Requests</a:t>
            </a:r>
          </a:p>
          <a:p>
            <a:pPr marL="190510" indent="-190510">
              <a:buFont typeface="Wingdings" panose="05000000000000000000" pitchFamily="2" charset="2"/>
              <a:buChar char="v"/>
            </a:pPr>
            <a:r>
              <a:rPr lang="en-US" sz="2933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Accept Friend Requests</a:t>
            </a:r>
          </a:p>
          <a:p>
            <a:pPr marL="190510" indent="-190510">
              <a:buFont typeface="Wingdings" panose="05000000000000000000" pitchFamily="2" charset="2"/>
              <a:buChar char="v"/>
            </a:pPr>
            <a:r>
              <a:rPr lang="en-US" sz="2933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Show all Friends</a:t>
            </a:r>
          </a:p>
          <a:p>
            <a:pPr marL="190510" indent="-190510">
              <a:buFont typeface="Wingdings" panose="05000000000000000000" pitchFamily="2" charset="2"/>
              <a:buChar char="v"/>
            </a:pPr>
            <a:r>
              <a:rPr lang="en-US" sz="2933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Recommend Friends using BFS</a:t>
            </a:r>
          </a:p>
          <a:p>
            <a:pPr marL="190510" indent="-190510">
              <a:buFont typeface="Wingdings" panose="05000000000000000000" pitchFamily="2" charset="2"/>
              <a:buChar char="v"/>
            </a:pPr>
            <a:r>
              <a:rPr lang="en-US" sz="2933" dirty="0">
                <a:solidFill>
                  <a:schemeClr val="accent1">
                    <a:lumMod val="75000"/>
                  </a:schemeClr>
                </a:solidFill>
                <a:latin typeface="Georgia Pro Light" panose="02040302050405020303" pitchFamily="18" charset="0"/>
              </a:rPr>
              <a:t>Recommend Friends using DFS</a:t>
            </a:r>
          </a:p>
          <a:p>
            <a:pPr marL="190510" indent="-190510">
              <a:buFont typeface="Wingdings" panose="05000000000000000000" pitchFamily="2" charset="2"/>
              <a:buChar char="v"/>
            </a:pPr>
            <a:endParaRPr lang="en-US" sz="2933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  <a:p>
            <a:pPr marL="190510" indent="-190510">
              <a:buFont typeface="Wingdings" panose="05000000000000000000" pitchFamily="2" charset="2"/>
              <a:buChar char="v"/>
            </a:pPr>
            <a:endParaRPr lang="en-US" sz="2933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  <a:p>
            <a:pPr marL="190510" indent="-190510">
              <a:buFont typeface="Wingdings" panose="05000000000000000000" pitchFamily="2" charset="2"/>
              <a:buChar char="v"/>
            </a:pPr>
            <a:endParaRPr lang="en-US" sz="2933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  <a:p>
            <a:pPr marL="190510" indent="-190510">
              <a:buFont typeface="Wingdings" panose="05000000000000000000" pitchFamily="2" charset="2"/>
              <a:buChar char="v"/>
            </a:pPr>
            <a:endParaRPr lang="en-US" sz="2933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  <a:p>
            <a:pPr marL="190510" indent="-190510">
              <a:buFont typeface="Wingdings" panose="05000000000000000000" pitchFamily="2" charset="2"/>
              <a:buChar char="v"/>
            </a:pPr>
            <a:endParaRPr lang="en-US" sz="2933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  <a:p>
            <a:pPr marL="190510" indent="-190510">
              <a:buFont typeface="Wingdings" panose="05000000000000000000" pitchFamily="2" charset="2"/>
              <a:buChar char="v"/>
            </a:pPr>
            <a:endParaRPr lang="en-US" sz="2933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  <a:p>
            <a:pPr marL="190510" indent="-190510">
              <a:buFont typeface="Wingdings" panose="05000000000000000000" pitchFamily="2" charset="2"/>
              <a:buChar char="v"/>
            </a:pPr>
            <a:endParaRPr lang="en-US" sz="2933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  <a:p>
            <a:pPr marL="190510" indent="-190510">
              <a:buFont typeface="Wingdings" panose="05000000000000000000" pitchFamily="2" charset="2"/>
              <a:buChar char="v"/>
            </a:pPr>
            <a:endParaRPr lang="en-US" sz="2933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  <a:p>
            <a:pPr marL="190510" indent="-190510">
              <a:buFont typeface="Wingdings" panose="05000000000000000000" pitchFamily="2" charset="2"/>
              <a:buChar char="v"/>
            </a:pPr>
            <a:endParaRPr lang="en-US" sz="2933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  <a:p>
            <a:pPr marL="190510" indent="-190510">
              <a:buFont typeface="Wingdings" panose="05000000000000000000" pitchFamily="2" charset="2"/>
              <a:buChar char="v"/>
            </a:pPr>
            <a:endParaRPr lang="en-US" sz="2933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  <a:p>
            <a:pPr marL="190510" indent="-190510">
              <a:buFont typeface="Wingdings" panose="05000000000000000000" pitchFamily="2" charset="2"/>
              <a:buChar char="v"/>
            </a:pPr>
            <a:endParaRPr lang="en-US" sz="2933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  <a:p>
            <a:pPr marL="190510" indent="-190510">
              <a:buFont typeface="Wingdings" panose="05000000000000000000" pitchFamily="2" charset="2"/>
              <a:buChar char="v"/>
            </a:pPr>
            <a:endParaRPr lang="en-US" sz="2933" dirty="0">
              <a:solidFill>
                <a:schemeClr val="accent1">
                  <a:lumMod val="75000"/>
                </a:schemeClr>
              </a:solidFill>
              <a:latin typeface="Georgia Pro Light" panose="02040302050405020303" pitchFamily="18" charset="0"/>
            </a:endParaRPr>
          </a:p>
          <a:p>
            <a:pPr marL="190510" indent="-190510">
              <a:buFont typeface="Wingdings" panose="05000000000000000000" pitchFamily="2" charset="2"/>
              <a:buChar char="v"/>
            </a:pPr>
            <a:endParaRPr lang="en-US" sz="29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079779" y="4749800"/>
            <a:ext cx="3445525" cy="3445525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DBE14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-544720" y="4245194"/>
            <a:ext cx="3041386" cy="3041386"/>
          </a:xfrm>
          <a:custGeom>
            <a:avLst/>
            <a:gdLst/>
            <a:ahLst/>
            <a:cxnLst/>
            <a:rect l="l" t="t" r="r" b="b"/>
            <a:pathLst>
              <a:path w="4562079" h="4562079">
                <a:moveTo>
                  <a:pt x="0" y="0"/>
                </a:moveTo>
                <a:lnTo>
                  <a:pt x="4562079" y="0"/>
                </a:lnTo>
                <a:lnTo>
                  <a:pt x="4562079" y="4562079"/>
                </a:lnTo>
                <a:lnTo>
                  <a:pt x="0" y="4562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93140" y="261336"/>
            <a:ext cx="2889805" cy="2889805"/>
          </a:xfrm>
          <a:custGeom>
            <a:avLst/>
            <a:gdLst/>
            <a:ahLst/>
            <a:cxnLst/>
            <a:rect l="l" t="t" r="r" b="b"/>
            <a:pathLst>
              <a:path w="4334708" h="4334708">
                <a:moveTo>
                  <a:pt x="0" y="0"/>
                </a:moveTo>
                <a:lnTo>
                  <a:pt x="4334708" y="0"/>
                </a:lnTo>
                <a:lnTo>
                  <a:pt x="4334708" y="4334708"/>
                </a:lnTo>
                <a:lnTo>
                  <a:pt x="0" y="43347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Google Shape;497;p38"/>
          <p:cNvSpPr txBox="1">
            <a:spLocks noGrp="1"/>
          </p:cNvSpPr>
          <p:nvPr/>
        </p:nvSpPr>
        <p:spPr>
          <a:xfrm>
            <a:off x="2540000" y="838200"/>
            <a:ext cx="5638800" cy="1524000"/>
          </a:xfrm>
          <a:prstGeom prst="rect">
            <a:avLst/>
          </a:prstGeom>
          <a:noFill/>
          <a:ln>
            <a:noFill/>
          </a:ln>
        </p:spPr>
        <p:txBody>
          <a:bodyPr wrap="square" lIns="60950" tIns="60950" rIns="60950" bIns="60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 panose="020B0309030403020204"/>
              <a:buNone/>
              <a:defRPr sz="3500" b="0" i="0" u="none" strike="noStrike" cap="none">
                <a:solidFill>
                  <a:schemeClr val="dk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 panose="020B0309030403020204"/>
              <a:buNone/>
              <a:defRPr sz="3500" b="0" i="0" u="none" strike="noStrike" cap="none">
                <a:solidFill>
                  <a:schemeClr val="dk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 panose="020B0309030403020204"/>
              <a:buNone/>
              <a:defRPr sz="3500" b="0" i="0" u="none" strike="noStrike" cap="none">
                <a:solidFill>
                  <a:schemeClr val="dk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 panose="020B0309030403020204"/>
              <a:buNone/>
              <a:defRPr sz="3500" b="0" i="0" u="none" strike="noStrike" cap="none">
                <a:solidFill>
                  <a:schemeClr val="dk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 panose="020B0309030403020204"/>
              <a:buNone/>
              <a:defRPr sz="3500" b="0" i="0" u="none" strike="noStrike" cap="none">
                <a:solidFill>
                  <a:schemeClr val="dk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 panose="020B0309030403020204"/>
              <a:buNone/>
              <a:defRPr sz="3500" b="0" i="0" u="none" strike="noStrike" cap="none">
                <a:solidFill>
                  <a:schemeClr val="dk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 panose="020B0309030403020204"/>
              <a:buNone/>
              <a:defRPr sz="3500" b="0" i="0" u="none" strike="noStrike" cap="none">
                <a:solidFill>
                  <a:schemeClr val="dk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 panose="020B0309030403020204"/>
              <a:buNone/>
              <a:defRPr sz="3500" b="0" i="0" u="none" strike="noStrike" cap="none">
                <a:solidFill>
                  <a:schemeClr val="dk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 panose="020B0309030403020204"/>
              <a:buNone/>
              <a:defRPr sz="3500" b="0" i="0" u="none" strike="noStrike" cap="none">
                <a:solidFill>
                  <a:schemeClr val="dk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9pPr>
          </a:lstStyle>
          <a:p>
            <a:pPr algn="l"/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Georgia" panose="02040502050405020303" charset="0"/>
                <a:ea typeface="Cambria" panose="02040503050406030204" pitchFamily="18" charset="0"/>
              </a:rPr>
              <a:t>Algorithms Used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355600" y="381000"/>
            <a:ext cx="2810941" cy="184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0510" indent="-190510"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Algorithms Lab</a:t>
            </a:r>
          </a:p>
        </p:txBody>
      </p:sp>
      <p:sp>
        <p:nvSpPr>
          <p:cNvPr id="14" name="TextBox 12"/>
          <p:cNvSpPr txBox="1"/>
          <p:nvPr/>
        </p:nvSpPr>
        <p:spPr>
          <a:xfrm>
            <a:off x="8991600" y="381000"/>
            <a:ext cx="2810941" cy="1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r">
              <a:lnSpc>
                <a:spcPts val="1307"/>
              </a:lnSpc>
              <a:spcBef>
                <a:spcPct val="0"/>
              </a:spcBef>
            </a:pPr>
            <a:r>
              <a:rPr lang="en-US" sz="933" spc="140" dirty="0">
                <a:solidFill>
                  <a:srgbClr val="202020"/>
                </a:solidFill>
                <a:latin typeface="Bahnschrift" panose="020B0502040204020203" charset="0"/>
                <a:cs typeface="Bahnschrift" panose="020B0502040204020203" charset="0"/>
              </a:rPr>
              <a:t>GREEN UNIVERSITY OF BANGLADESH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9F5BFD-312F-4021-A1E6-0D035B49B43A}"/>
              </a:ext>
            </a:extLst>
          </p:cNvPr>
          <p:cNvSpPr txBox="1"/>
          <p:nvPr/>
        </p:nvSpPr>
        <p:spPr>
          <a:xfrm>
            <a:off x="2743200" y="2870201"/>
            <a:ext cx="87884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15" indent="-304815">
              <a:buFont typeface="Wingdings" panose="05000000000000000000" pitchFamily="2" charset="2"/>
              <a:buChar char="q"/>
            </a:pPr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Friend Recommendation (BFS):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Suggests friends using Breadth-First Search (BFS).</a:t>
            </a:r>
          </a:p>
          <a:p>
            <a:pPr marL="228611" indent="-228611">
              <a:buFont typeface="Wingdings" panose="05000000000000000000" pitchFamily="2" charset="2"/>
              <a:buChar char="q"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Friend Recommendation (DFS):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Suggests friends using Depth-First Search (DFS).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-773572" y="850498"/>
            <a:ext cx="2496440" cy="2496440"/>
          </a:xfrm>
          <a:custGeom>
            <a:avLst/>
            <a:gdLst/>
            <a:ahLst/>
            <a:cxnLst/>
            <a:rect l="l" t="t" r="r" b="b"/>
            <a:pathLst>
              <a:path w="3744660" h="3744660">
                <a:moveTo>
                  <a:pt x="0" y="0"/>
                </a:moveTo>
                <a:lnTo>
                  <a:pt x="3744660" y="0"/>
                </a:lnTo>
                <a:lnTo>
                  <a:pt x="3744660" y="3744660"/>
                </a:lnTo>
                <a:lnTo>
                  <a:pt x="0" y="3744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25167" y="4698624"/>
            <a:ext cx="2159376" cy="2159376"/>
          </a:xfrm>
          <a:custGeom>
            <a:avLst/>
            <a:gdLst/>
            <a:ahLst/>
            <a:cxnLst/>
            <a:rect l="l" t="t" r="r" b="b"/>
            <a:pathLst>
              <a:path w="3239064" h="3239064">
                <a:moveTo>
                  <a:pt x="0" y="0"/>
                </a:moveTo>
                <a:lnTo>
                  <a:pt x="3239064" y="0"/>
                </a:lnTo>
                <a:lnTo>
                  <a:pt x="3239064" y="3239064"/>
                </a:lnTo>
                <a:lnTo>
                  <a:pt x="0" y="3239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183202" y="3429001"/>
            <a:ext cx="322998" cy="1903299"/>
            <a:chOff x="0" y="0"/>
            <a:chExt cx="645997" cy="38065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5997" cy="645997"/>
            </a:xfrm>
            <a:custGeom>
              <a:avLst/>
              <a:gdLst/>
              <a:ahLst/>
              <a:cxnLst/>
              <a:rect l="l" t="t" r="r" b="b"/>
              <a:pathLst>
                <a:path w="645997" h="645997">
                  <a:moveTo>
                    <a:pt x="0" y="0"/>
                  </a:moveTo>
                  <a:lnTo>
                    <a:pt x="645997" y="0"/>
                  </a:lnTo>
                  <a:lnTo>
                    <a:pt x="645997" y="645997"/>
                  </a:lnTo>
                  <a:lnTo>
                    <a:pt x="0" y="645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2107068"/>
              <a:ext cx="645997" cy="645997"/>
            </a:xfrm>
            <a:custGeom>
              <a:avLst/>
              <a:gdLst/>
              <a:ahLst/>
              <a:cxnLst/>
              <a:rect l="l" t="t" r="r" b="b"/>
              <a:pathLst>
                <a:path w="645997" h="645997">
                  <a:moveTo>
                    <a:pt x="0" y="0"/>
                  </a:moveTo>
                  <a:lnTo>
                    <a:pt x="645997" y="0"/>
                  </a:lnTo>
                  <a:lnTo>
                    <a:pt x="645997" y="645997"/>
                  </a:lnTo>
                  <a:lnTo>
                    <a:pt x="0" y="645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0" y="1053534"/>
              <a:ext cx="645997" cy="645997"/>
            </a:xfrm>
            <a:custGeom>
              <a:avLst/>
              <a:gdLst/>
              <a:ahLst/>
              <a:cxnLst/>
              <a:rect l="l" t="t" r="r" b="b"/>
              <a:pathLst>
                <a:path w="645997" h="645997">
                  <a:moveTo>
                    <a:pt x="0" y="0"/>
                  </a:moveTo>
                  <a:lnTo>
                    <a:pt x="645997" y="0"/>
                  </a:lnTo>
                  <a:lnTo>
                    <a:pt x="645997" y="645997"/>
                  </a:lnTo>
                  <a:lnTo>
                    <a:pt x="0" y="645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0" y="3160602"/>
              <a:ext cx="645997" cy="645997"/>
            </a:xfrm>
            <a:custGeom>
              <a:avLst/>
              <a:gdLst/>
              <a:ahLst/>
              <a:cxnLst/>
              <a:rect l="l" t="t" r="r" b="b"/>
              <a:pathLst>
                <a:path w="645997" h="645997">
                  <a:moveTo>
                    <a:pt x="0" y="0"/>
                  </a:moveTo>
                  <a:lnTo>
                    <a:pt x="645997" y="0"/>
                  </a:lnTo>
                  <a:lnTo>
                    <a:pt x="645997" y="645997"/>
                  </a:lnTo>
                  <a:lnTo>
                    <a:pt x="0" y="645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3" name="Freeform 13"/>
          <p:cNvSpPr/>
          <p:nvPr/>
        </p:nvSpPr>
        <p:spPr>
          <a:xfrm rot="9230265">
            <a:off x="-1478658" y="5578432"/>
            <a:ext cx="2957318" cy="1478659"/>
          </a:xfrm>
          <a:custGeom>
            <a:avLst/>
            <a:gdLst/>
            <a:ahLst/>
            <a:cxnLst/>
            <a:rect l="l" t="t" r="r" b="b"/>
            <a:pathLst>
              <a:path w="4435977" h="2217988">
                <a:moveTo>
                  <a:pt x="0" y="0"/>
                </a:moveTo>
                <a:lnTo>
                  <a:pt x="4435976" y="0"/>
                </a:lnTo>
                <a:lnTo>
                  <a:pt x="4435976" y="2217988"/>
                </a:lnTo>
                <a:lnTo>
                  <a:pt x="0" y="2217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Google Shape;502;p38"/>
          <p:cNvSpPr txBox="1"/>
          <p:nvPr/>
        </p:nvSpPr>
        <p:spPr>
          <a:xfrm>
            <a:off x="2336800" y="1905000"/>
            <a:ext cx="7112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sz="64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" name="TextBox 12"/>
          <p:cNvSpPr txBox="1"/>
          <p:nvPr/>
        </p:nvSpPr>
        <p:spPr>
          <a:xfrm>
            <a:off x="8991600" y="381000"/>
            <a:ext cx="2810941" cy="1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r">
              <a:lnSpc>
                <a:spcPts val="1307"/>
              </a:lnSpc>
              <a:spcBef>
                <a:spcPct val="0"/>
              </a:spcBef>
            </a:pPr>
            <a:r>
              <a:rPr lang="en-US" sz="933" spc="140" dirty="0">
                <a:solidFill>
                  <a:srgbClr val="202020"/>
                </a:solidFill>
                <a:latin typeface="Bahnschrift" panose="020B0502040204020203" charset="0"/>
                <a:cs typeface="Bahnschrift" panose="020B0502040204020203" charset="0"/>
              </a:rPr>
              <a:t>GREEN UNIVERSITY OF BANGLADESH</a:t>
            </a:r>
          </a:p>
        </p:txBody>
      </p:sp>
      <p:sp>
        <p:nvSpPr>
          <p:cNvPr id="27" name="TextBox 11"/>
          <p:cNvSpPr txBox="1"/>
          <p:nvPr/>
        </p:nvSpPr>
        <p:spPr>
          <a:xfrm>
            <a:off x="355600" y="380999"/>
            <a:ext cx="2844801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90510" indent="-190510"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Algorithms 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C0540-DBF5-4905-A688-1B7980080531}"/>
              </a:ext>
            </a:extLst>
          </p:cNvPr>
          <p:cNvSpPr txBox="1"/>
          <p:nvPr/>
        </p:nvSpPr>
        <p:spPr>
          <a:xfrm>
            <a:off x="2032000" y="889000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pperplate Gothic Bold" panose="020E0705020206020404" charset="0"/>
              </a:rPr>
              <a:t>Implemented Concept</a:t>
            </a:r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3E5F06-A278-4F85-B7DD-7AD7133237F9}"/>
              </a:ext>
            </a:extLst>
          </p:cNvPr>
          <p:cNvSpPr/>
          <p:nvPr/>
        </p:nvSpPr>
        <p:spPr>
          <a:xfrm>
            <a:off x="2133600" y="2921000"/>
            <a:ext cx="863600" cy="5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ashab</a:t>
            </a:r>
            <a:endParaRPr lang="en-US" sz="1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7DDB55-F781-49A5-81F1-D8FB5D42BCB5}"/>
              </a:ext>
            </a:extLst>
          </p:cNvPr>
          <p:cNvSpPr/>
          <p:nvPr/>
        </p:nvSpPr>
        <p:spPr>
          <a:xfrm>
            <a:off x="4165600" y="4648200"/>
            <a:ext cx="863600" cy="5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topu</a:t>
            </a:r>
            <a:endParaRPr lang="en-US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9785E3-4855-4C1C-94D4-E8CB2EB43D87}"/>
              </a:ext>
            </a:extLst>
          </p:cNvPr>
          <p:cNvSpPr/>
          <p:nvPr/>
        </p:nvSpPr>
        <p:spPr>
          <a:xfrm>
            <a:off x="7416800" y="4699000"/>
            <a:ext cx="1066800" cy="5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modabbir</a:t>
            </a:r>
            <a:endParaRPr lang="en-US" sz="12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89AE22-0AC7-4E0B-B421-F27F4D18582B}"/>
              </a:ext>
            </a:extLst>
          </p:cNvPr>
          <p:cNvSpPr/>
          <p:nvPr/>
        </p:nvSpPr>
        <p:spPr>
          <a:xfrm>
            <a:off x="4368800" y="1905000"/>
            <a:ext cx="863600" cy="5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sohel</a:t>
            </a:r>
            <a:endParaRPr lang="en-US" sz="1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0F3A75-BB31-4D2C-A7D3-EED930BD065D}"/>
              </a:ext>
            </a:extLst>
          </p:cNvPr>
          <p:cNvSpPr/>
          <p:nvPr/>
        </p:nvSpPr>
        <p:spPr>
          <a:xfrm>
            <a:off x="7416800" y="2006600"/>
            <a:ext cx="863600" cy="5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rasel</a:t>
            </a:r>
            <a:endParaRPr lang="en-US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67F410-93E3-48F0-A025-5DD71A0DB369}"/>
              </a:ext>
            </a:extLst>
          </p:cNvPr>
          <p:cNvCxnSpPr>
            <a:cxnSpLocks/>
            <a:stCxn id="4" idx="7"/>
            <a:endCxn id="24" idx="2"/>
          </p:cNvCxnSpPr>
          <p:nvPr/>
        </p:nvCxnSpPr>
        <p:spPr>
          <a:xfrm flipV="1">
            <a:off x="2870729" y="2159000"/>
            <a:ext cx="1498071" cy="83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A008F7-D895-4F84-B6C3-6596F907029E}"/>
              </a:ext>
            </a:extLst>
          </p:cNvPr>
          <p:cNvCxnSpPr>
            <a:cxnSpLocks/>
            <a:stCxn id="4" idx="5"/>
            <a:endCxn id="22" idx="2"/>
          </p:cNvCxnSpPr>
          <p:nvPr/>
        </p:nvCxnSpPr>
        <p:spPr>
          <a:xfrm>
            <a:off x="2870729" y="3354605"/>
            <a:ext cx="1294871" cy="1547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98EAF0-86D3-4646-88C7-17FDDF7D435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>
            <a:off x="5232400" y="2159000"/>
            <a:ext cx="218440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3E4EFA-D48C-4365-8B17-7327D4AE9B85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5029200" y="4902200"/>
            <a:ext cx="2387600" cy="5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D718A5-4C30-4138-814F-2749F1A7C90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65400" y="26670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6D4130-0AF5-418E-AE49-EB7CAB4BE27F}"/>
              </a:ext>
            </a:extLst>
          </p:cNvPr>
          <p:cNvSpPr txBox="1"/>
          <p:nvPr/>
        </p:nvSpPr>
        <p:spPr>
          <a:xfrm>
            <a:off x="2133600" y="2159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Recommended Friend</a:t>
            </a:r>
          </a:p>
          <a:p>
            <a:r>
              <a:rPr lang="en-US" sz="1200" dirty="0"/>
              <a:t>rasel,modabbir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23856A-B16F-4276-9F87-F442AF05BF41}"/>
              </a:ext>
            </a:extLst>
          </p:cNvPr>
          <p:cNvSpPr/>
          <p:nvPr/>
        </p:nvSpPr>
        <p:spPr>
          <a:xfrm>
            <a:off x="7264400" y="5284113"/>
            <a:ext cx="162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Recommended Friend</a:t>
            </a:r>
          </a:p>
          <a:p>
            <a:r>
              <a:rPr lang="en-US" sz="1200" dirty="0" err="1"/>
              <a:t>ashab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3C27E3-1110-4030-AE90-813EC5E4538F}"/>
              </a:ext>
            </a:extLst>
          </p:cNvPr>
          <p:cNvSpPr/>
          <p:nvPr/>
        </p:nvSpPr>
        <p:spPr>
          <a:xfrm>
            <a:off x="7366000" y="1498600"/>
            <a:ext cx="162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Recommended Friend</a:t>
            </a:r>
          </a:p>
          <a:p>
            <a:r>
              <a:rPr lang="en-US" sz="1200" dirty="0" err="1"/>
              <a:t>ashab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468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/>
          <p:cNvSpPr/>
          <p:nvPr/>
        </p:nvSpPr>
        <p:spPr>
          <a:xfrm rot="10800000">
            <a:off x="0" y="0"/>
            <a:ext cx="52832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sp>
      <p:sp>
        <p:nvSpPr>
          <p:cNvPr id="15" name="TextBox 11"/>
          <p:cNvSpPr txBox="1"/>
          <p:nvPr/>
        </p:nvSpPr>
        <p:spPr>
          <a:xfrm>
            <a:off x="355600" y="431800"/>
            <a:ext cx="2810941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90510" indent="-190510"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Algorithm Lab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8991600" y="381000"/>
            <a:ext cx="2810941" cy="1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r">
              <a:lnSpc>
                <a:spcPts val="1307"/>
              </a:lnSpc>
              <a:spcBef>
                <a:spcPct val="0"/>
              </a:spcBef>
            </a:pPr>
            <a:r>
              <a:rPr lang="en-US" sz="933" spc="140" dirty="0">
                <a:solidFill>
                  <a:srgbClr val="202020"/>
                </a:solidFill>
                <a:latin typeface="Bahnschrift" panose="020B0502040204020203" charset="0"/>
                <a:cs typeface="Bahnschrift" panose="020B0502040204020203" charset="0"/>
              </a:rPr>
              <a:t>GREEN UNIVERSITY OF BANGLADESH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0ACEB-6D2A-4406-B994-C55B01C9A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" y="810126"/>
            <a:ext cx="5596545" cy="5788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9940FD-783C-4969-A8C6-40A22B28E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83" y="810126"/>
            <a:ext cx="5641631" cy="5788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4E005B-1F60-421A-810F-98661A161AE1}"/>
              </a:ext>
            </a:extLst>
          </p:cNvPr>
          <p:cNvSpPr txBox="1"/>
          <p:nvPr/>
        </p:nvSpPr>
        <p:spPr>
          <a:xfrm>
            <a:off x="4162926" y="359611"/>
            <a:ext cx="2141621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&amp; DFS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/>
          <p:cNvSpPr/>
          <p:nvPr/>
        </p:nvSpPr>
        <p:spPr>
          <a:xfrm rot="10800000">
            <a:off x="0" y="0"/>
            <a:ext cx="52832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sp>
      <p:sp>
        <p:nvSpPr>
          <p:cNvPr id="15" name="TextBox 11"/>
          <p:cNvSpPr txBox="1"/>
          <p:nvPr/>
        </p:nvSpPr>
        <p:spPr>
          <a:xfrm>
            <a:off x="355600" y="431800"/>
            <a:ext cx="2810941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90510" indent="-190510"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Algorithm Lab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8991600" y="381000"/>
            <a:ext cx="2810941" cy="1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r">
              <a:lnSpc>
                <a:spcPts val="1307"/>
              </a:lnSpc>
              <a:spcBef>
                <a:spcPct val="0"/>
              </a:spcBef>
            </a:pPr>
            <a:r>
              <a:rPr lang="en-US" sz="933" spc="140" dirty="0">
                <a:solidFill>
                  <a:srgbClr val="202020"/>
                </a:solidFill>
                <a:latin typeface="Bahnschrift" panose="020B0502040204020203" charset="0"/>
                <a:cs typeface="Bahnschrift" panose="020B0502040204020203" charset="0"/>
              </a:rPr>
              <a:t>GREEN UNIVERSITY OF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3F5C7-A694-48B5-8747-EA914E212DC4}"/>
              </a:ext>
            </a:extLst>
          </p:cNvPr>
          <p:cNvSpPr txBox="1"/>
          <p:nvPr/>
        </p:nvSpPr>
        <p:spPr>
          <a:xfrm>
            <a:off x="4162926" y="359611"/>
            <a:ext cx="2141621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A2E75-490A-429A-9BE7-D50E1DB9F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7" y="1984706"/>
            <a:ext cx="3896027" cy="2827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04888-8EA4-48F7-A8C3-20FA09B8F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79" y="905664"/>
            <a:ext cx="3440029" cy="2764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EE94B2-2B48-4C7B-BD59-AC686E2D9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78" y="3816405"/>
            <a:ext cx="3440029" cy="29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8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Content Placeholder 3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2"/>
          <p:cNvSpPr/>
          <p:nvPr/>
        </p:nvSpPr>
        <p:spPr>
          <a:xfrm>
            <a:off x="-304800" y="-482600"/>
            <a:ext cx="6921724" cy="7696200"/>
          </a:xfrm>
          <a:custGeom>
            <a:avLst/>
            <a:gdLst/>
            <a:ahLst/>
            <a:cxnLst/>
            <a:rect l="l" t="t" r="r" b="b"/>
            <a:pathLst>
              <a:path w="9601200" h="11544300">
                <a:moveTo>
                  <a:pt x="0" y="0"/>
                </a:moveTo>
                <a:lnTo>
                  <a:pt x="9601200" y="0"/>
                </a:lnTo>
                <a:lnTo>
                  <a:pt x="9601200" y="11544300"/>
                </a:lnTo>
                <a:lnTo>
                  <a:pt x="0" y="11544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5381" t="-2505" b="-10089"/>
            </a:stretch>
          </a:blipFill>
        </p:spPr>
        <p:txBody>
          <a:bodyPr/>
          <a:lstStyle/>
          <a:p>
            <a:endParaRPr lang="en-US" sz="1200" dirty="0"/>
          </a:p>
        </p:txBody>
      </p:sp>
      <p:grpSp>
        <p:nvGrpSpPr>
          <p:cNvPr id="7" name="Group 7"/>
          <p:cNvGrpSpPr/>
          <p:nvPr/>
        </p:nvGrpSpPr>
        <p:grpSpPr>
          <a:xfrm>
            <a:off x="9399048" y="1596959"/>
            <a:ext cx="2110281" cy="4021268"/>
            <a:chOff x="0" y="0"/>
            <a:chExt cx="1623702" cy="30940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23702" cy="3094062"/>
            </a:xfrm>
            <a:custGeom>
              <a:avLst/>
              <a:gdLst/>
              <a:ahLst/>
              <a:cxnLst/>
              <a:rect l="l" t="t" r="r" b="b"/>
              <a:pathLst>
                <a:path w="1623702" h="3094062">
                  <a:moveTo>
                    <a:pt x="0" y="0"/>
                  </a:moveTo>
                  <a:lnTo>
                    <a:pt x="1623702" y="0"/>
                  </a:lnTo>
                  <a:lnTo>
                    <a:pt x="1623702" y="3094062"/>
                  </a:lnTo>
                  <a:lnTo>
                    <a:pt x="0" y="3094062"/>
                  </a:lnTo>
                  <a:close/>
                </a:path>
              </a:pathLst>
            </a:custGeom>
            <a:solidFill>
              <a:srgbClr val="FDBE14"/>
            </a:solidFill>
          </p:spPr>
        </p:sp>
      </p:grpSp>
      <p:sp>
        <p:nvSpPr>
          <p:cNvPr id="9" name="Freeform 9"/>
          <p:cNvSpPr/>
          <p:nvPr/>
        </p:nvSpPr>
        <p:spPr>
          <a:xfrm rot="8315109">
            <a:off x="10087669" y="2319942"/>
            <a:ext cx="2473844" cy="1236922"/>
          </a:xfrm>
          <a:custGeom>
            <a:avLst/>
            <a:gdLst/>
            <a:ahLst/>
            <a:cxnLst/>
            <a:rect l="l" t="t" r="r" b="b"/>
            <a:pathLst>
              <a:path w="3710766" h="1855383">
                <a:moveTo>
                  <a:pt x="0" y="0"/>
                </a:moveTo>
                <a:lnTo>
                  <a:pt x="3710766" y="0"/>
                </a:lnTo>
                <a:lnTo>
                  <a:pt x="3710766" y="1855383"/>
                </a:lnTo>
                <a:lnTo>
                  <a:pt x="0" y="1855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786934" y="5257800"/>
            <a:ext cx="2052790" cy="2052790"/>
          </a:xfrm>
          <a:custGeom>
            <a:avLst/>
            <a:gdLst/>
            <a:ahLst/>
            <a:cxnLst/>
            <a:rect l="l" t="t" r="r" b="b"/>
            <a:pathLst>
              <a:path w="3079185" h="3079185">
                <a:moveTo>
                  <a:pt x="0" y="0"/>
                </a:moveTo>
                <a:lnTo>
                  <a:pt x="3079185" y="0"/>
                </a:lnTo>
                <a:lnTo>
                  <a:pt x="3079185" y="3079185"/>
                </a:lnTo>
                <a:lnTo>
                  <a:pt x="0" y="30791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6200" y="247134"/>
            <a:ext cx="2810941" cy="184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0510" indent="-190510"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Algorithms Lab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396404" y="254847"/>
            <a:ext cx="5830357" cy="502766"/>
          </a:xfrm>
          <a:prstGeom prst="rect">
            <a:avLst/>
          </a:prstGeom>
          <a:solidFill>
            <a:srgbClr val="1D715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 Improvements &amp; Conclusion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117264" y="1651000"/>
            <a:ext cx="81631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 Improvements: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371669" lvl="3" indent="-457223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Create a Graphical User Interface (GUI).</a:t>
            </a:r>
          </a:p>
          <a:p>
            <a:pPr marL="1371669" lvl="3" indent="-457223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Implement Database for data persistence.</a:t>
            </a:r>
          </a:p>
          <a:p>
            <a:pPr marL="1371669" lvl="3" indent="-457223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Suggesting Friend base on Interests.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00059" y="278895"/>
            <a:ext cx="2810941" cy="149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r">
              <a:lnSpc>
                <a:spcPts val="1307"/>
              </a:lnSpc>
              <a:spcBef>
                <a:spcPct val="0"/>
              </a:spcBef>
            </a:pPr>
            <a:r>
              <a:rPr lang="en-US" sz="933" spc="140" dirty="0">
                <a:solidFill>
                  <a:srgbClr val="202020"/>
                </a:solidFill>
                <a:latin typeface="Bahnschrift" panose="020B0502040204020203" charset="0"/>
                <a:cs typeface="Bahnschrift" panose="020B0502040204020203" charset="0"/>
              </a:rPr>
              <a:t>GREEN UNIVERSITY OF BANGLADESH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49313" y="2929633"/>
            <a:ext cx="7293375" cy="1110828"/>
            <a:chOff x="0" y="57150"/>
            <a:chExt cx="14586750" cy="2221657"/>
          </a:xfrm>
        </p:grpSpPr>
        <p:sp>
          <p:nvSpPr>
            <p:cNvPr id="4" name="TextBox 4"/>
            <p:cNvSpPr txBox="1"/>
            <p:nvPr/>
          </p:nvSpPr>
          <p:spPr>
            <a:xfrm>
              <a:off x="0" y="1730451"/>
              <a:ext cx="14586750" cy="548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33"/>
                </a:lnSpc>
              </a:pPr>
              <a:endParaRPr lang="en-US" sz="2133" spc="96">
                <a:solidFill>
                  <a:srgbClr val="DC3C4D"/>
                </a:solidFill>
                <a:latin typeface="Glacial Indifference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7150"/>
              <a:ext cx="14586750" cy="1205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94"/>
                </a:lnSpc>
              </a:pPr>
              <a:r>
                <a:rPr lang="en-US" sz="4267">
                  <a:solidFill>
                    <a:srgbClr val="202020"/>
                  </a:solidFill>
                  <a:latin typeface="Copperplate Gothic Bold" panose="020E0705020206020404" charset="0"/>
                  <a:cs typeface="Copperplate Gothic Bold" panose="020E0705020206020404" charset="0"/>
                </a:rPr>
                <a:t>Thank You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-773572" y="850498"/>
            <a:ext cx="2496440" cy="2496440"/>
          </a:xfrm>
          <a:custGeom>
            <a:avLst/>
            <a:gdLst/>
            <a:ahLst/>
            <a:cxnLst/>
            <a:rect l="l" t="t" r="r" b="b"/>
            <a:pathLst>
              <a:path w="3744660" h="3744660">
                <a:moveTo>
                  <a:pt x="0" y="0"/>
                </a:moveTo>
                <a:lnTo>
                  <a:pt x="3744660" y="0"/>
                </a:lnTo>
                <a:lnTo>
                  <a:pt x="3744660" y="3744660"/>
                </a:lnTo>
                <a:lnTo>
                  <a:pt x="0" y="3744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25167" y="4698624"/>
            <a:ext cx="2159376" cy="2159376"/>
          </a:xfrm>
          <a:custGeom>
            <a:avLst/>
            <a:gdLst/>
            <a:ahLst/>
            <a:cxnLst/>
            <a:rect l="l" t="t" r="r" b="b"/>
            <a:pathLst>
              <a:path w="3239064" h="3239064">
                <a:moveTo>
                  <a:pt x="0" y="0"/>
                </a:moveTo>
                <a:lnTo>
                  <a:pt x="3239064" y="0"/>
                </a:lnTo>
                <a:lnTo>
                  <a:pt x="3239064" y="3239064"/>
                </a:lnTo>
                <a:lnTo>
                  <a:pt x="0" y="3239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183202" y="3429001"/>
            <a:ext cx="322998" cy="1903299"/>
            <a:chOff x="0" y="0"/>
            <a:chExt cx="645997" cy="38065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5997" cy="645997"/>
            </a:xfrm>
            <a:custGeom>
              <a:avLst/>
              <a:gdLst/>
              <a:ahLst/>
              <a:cxnLst/>
              <a:rect l="l" t="t" r="r" b="b"/>
              <a:pathLst>
                <a:path w="645997" h="645997">
                  <a:moveTo>
                    <a:pt x="0" y="0"/>
                  </a:moveTo>
                  <a:lnTo>
                    <a:pt x="645997" y="0"/>
                  </a:lnTo>
                  <a:lnTo>
                    <a:pt x="645997" y="645997"/>
                  </a:lnTo>
                  <a:lnTo>
                    <a:pt x="0" y="645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2107068"/>
              <a:ext cx="645997" cy="645997"/>
            </a:xfrm>
            <a:custGeom>
              <a:avLst/>
              <a:gdLst/>
              <a:ahLst/>
              <a:cxnLst/>
              <a:rect l="l" t="t" r="r" b="b"/>
              <a:pathLst>
                <a:path w="645997" h="645997">
                  <a:moveTo>
                    <a:pt x="0" y="0"/>
                  </a:moveTo>
                  <a:lnTo>
                    <a:pt x="645997" y="0"/>
                  </a:lnTo>
                  <a:lnTo>
                    <a:pt x="645997" y="645997"/>
                  </a:lnTo>
                  <a:lnTo>
                    <a:pt x="0" y="645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0" y="1053534"/>
              <a:ext cx="645997" cy="645997"/>
            </a:xfrm>
            <a:custGeom>
              <a:avLst/>
              <a:gdLst/>
              <a:ahLst/>
              <a:cxnLst/>
              <a:rect l="l" t="t" r="r" b="b"/>
              <a:pathLst>
                <a:path w="645997" h="645997">
                  <a:moveTo>
                    <a:pt x="0" y="0"/>
                  </a:moveTo>
                  <a:lnTo>
                    <a:pt x="645997" y="0"/>
                  </a:lnTo>
                  <a:lnTo>
                    <a:pt x="645997" y="645997"/>
                  </a:lnTo>
                  <a:lnTo>
                    <a:pt x="0" y="645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0" y="3160602"/>
              <a:ext cx="645997" cy="645997"/>
            </a:xfrm>
            <a:custGeom>
              <a:avLst/>
              <a:gdLst/>
              <a:ahLst/>
              <a:cxnLst/>
              <a:rect l="l" t="t" r="r" b="b"/>
              <a:pathLst>
                <a:path w="645997" h="645997">
                  <a:moveTo>
                    <a:pt x="0" y="0"/>
                  </a:moveTo>
                  <a:lnTo>
                    <a:pt x="645997" y="0"/>
                  </a:lnTo>
                  <a:lnTo>
                    <a:pt x="645997" y="645997"/>
                  </a:lnTo>
                  <a:lnTo>
                    <a:pt x="0" y="645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3" name="Freeform 13"/>
          <p:cNvSpPr/>
          <p:nvPr/>
        </p:nvSpPr>
        <p:spPr>
          <a:xfrm rot="9230265">
            <a:off x="-1478658" y="5578432"/>
            <a:ext cx="2957318" cy="1478659"/>
          </a:xfrm>
          <a:custGeom>
            <a:avLst/>
            <a:gdLst/>
            <a:ahLst/>
            <a:cxnLst/>
            <a:rect l="l" t="t" r="r" b="b"/>
            <a:pathLst>
              <a:path w="4435977" h="2217988">
                <a:moveTo>
                  <a:pt x="0" y="0"/>
                </a:moveTo>
                <a:lnTo>
                  <a:pt x="4435976" y="0"/>
                </a:lnTo>
                <a:lnTo>
                  <a:pt x="4435976" y="2217988"/>
                </a:lnTo>
                <a:lnTo>
                  <a:pt x="0" y="2217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1"/>
          <p:cNvSpPr txBox="1"/>
          <p:nvPr/>
        </p:nvSpPr>
        <p:spPr>
          <a:xfrm>
            <a:off x="355600" y="381000"/>
            <a:ext cx="2810941" cy="184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0510" indent="-190510"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Algorithms Lab</a:t>
            </a:r>
          </a:p>
        </p:txBody>
      </p:sp>
      <p:sp>
        <p:nvSpPr>
          <p:cNvPr id="18" name="TextBox 12"/>
          <p:cNvSpPr txBox="1"/>
          <p:nvPr/>
        </p:nvSpPr>
        <p:spPr>
          <a:xfrm>
            <a:off x="8991600" y="381000"/>
            <a:ext cx="2810941" cy="1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r">
              <a:lnSpc>
                <a:spcPts val="1307"/>
              </a:lnSpc>
              <a:spcBef>
                <a:spcPct val="0"/>
              </a:spcBef>
            </a:pPr>
            <a:r>
              <a:rPr lang="en-US" sz="933" spc="140" dirty="0">
                <a:solidFill>
                  <a:srgbClr val="202020"/>
                </a:solidFill>
                <a:latin typeface="Bahnschrift" panose="020B0502040204020203" charset="0"/>
                <a:cs typeface="Bahnschrift" panose="020B0502040204020203" charset="0"/>
              </a:rPr>
              <a:t>GREEN UNIVERSITY OF BANGLADESH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180</Words>
  <Application>Microsoft Office PowerPoint</Application>
  <PresentationFormat>Widescreen</PresentationFormat>
  <Paragraphs>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Bahnschrift</vt:lpstr>
      <vt:lpstr>Calibri</vt:lpstr>
      <vt:lpstr>Calibri Light</vt:lpstr>
      <vt:lpstr>Calisto MT</vt:lpstr>
      <vt:lpstr>Comfortaa</vt:lpstr>
      <vt:lpstr>Copperplate Gothic Bold</vt:lpstr>
      <vt:lpstr>Georgia</vt:lpstr>
      <vt:lpstr>Georgia Pro Light</vt:lpstr>
      <vt:lpstr>Glacial Indifference</vt:lpstr>
      <vt:lpstr>Source Code 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Ashab Uddin</dc:creator>
  <cp:lastModifiedBy>Ashab Uddin</cp:lastModifiedBy>
  <cp:revision>2</cp:revision>
  <dcterms:created xsi:type="dcterms:W3CDTF">2025-04-17T13:58:22Z</dcterms:created>
  <dcterms:modified xsi:type="dcterms:W3CDTF">2025-04-17T16:58:29Z</dcterms:modified>
</cp:coreProperties>
</file>