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6" r:id="rId18"/>
    <p:sldId id="279" r:id="rId19"/>
    <p:sldId id="281" r:id="rId20"/>
    <p:sldId id="277" r:id="rId21"/>
    <p:sldId id="280" r:id="rId22"/>
    <p:sldId id="283" r:id="rId23"/>
    <p:sldId id="282" r:id="rId24"/>
    <p:sldId id="271" r:id="rId25"/>
    <p:sldId id="272" r:id="rId26"/>
  </p:sldIdLst>
  <p:sldSz cx="9144000" cy="5143500" type="screen16x9"/>
  <p:notesSz cx="6858000" cy="9144000"/>
  <p:embeddedFontLs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PT Serif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11479-51F6-4FAF-A70A-8B6C41F036A1}">
  <a:tblStyle styleId="{5C711479-51F6-4FAF-A70A-8B6C41F036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88724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43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1e27828f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1e27828f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8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1e27828f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1e27828f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3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21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1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1e27828f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1e27828f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5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1e27828f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1e27828f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032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1e27828f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1e27828f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202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1e27828f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1e27828f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98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1e27828f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1e27828f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86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da33a12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da33a12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34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2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da33a122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da33a122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89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02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68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79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58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2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e27828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1e27828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821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e27828f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1e27828f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2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Comparative study between SARS-COV-2(covid-19) and its variant omicron</a:t>
            </a:r>
            <a:endParaRPr sz="2000" dirty="0"/>
          </a:p>
        </p:txBody>
      </p:sp>
      <p:graphicFrame>
        <p:nvGraphicFramePr>
          <p:cNvPr id="59" name="Google Shape;59;p11"/>
          <p:cNvGraphicFramePr/>
          <p:nvPr/>
        </p:nvGraphicFramePr>
        <p:xfrm>
          <a:off x="152400" y="152400"/>
          <a:ext cx="8086725" cy="461973"/>
        </p:xfrm>
        <a:graphic>
          <a:graphicData uri="http://schemas.openxmlformats.org/drawingml/2006/table">
            <a:tbl>
              <a:tblPr>
                <a:noFill/>
                <a:tableStyleId>{5C711479-51F6-4FAF-A70A-8B6C41F036A1}</a:tableStyleId>
              </a:tblPr>
              <a:tblGrid>
                <a:gridCol w="8086725"/>
              </a:tblGrid>
              <a:tr h="4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b="1"/>
                        <a:t>Comparative study for SARS-Cov-2 (COVID-19) and its variant Omicron</a:t>
                      </a:r>
                      <a:endParaRPr b="1"/>
                    </a:p>
                  </a:txBody>
                  <a:tcPr marL="118750" marR="118750" marT="118750" marB="118750"/>
                </a:tc>
              </a:tr>
            </a:tbl>
          </a:graphicData>
        </a:graphic>
      </p:graphicFrame>
      <p:sp>
        <p:nvSpPr>
          <p:cNvPr id="60" name="Google Shape;60;p1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1" name="Google Shape;61;p11"/>
          <p:cNvGraphicFramePr/>
          <p:nvPr/>
        </p:nvGraphicFramePr>
        <p:xfrm>
          <a:off x="304800" y="304800"/>
          <a:ext cx="8086725" cy="461973"/>
        </p:xfrm>
        <a:graphic>
          <a:graphicData uri="http://schemas.openxmlformats.org/drawingml/2006/table">
            <a:tbl>
              <a:tblPr>
                <a:noFill/>
                <a:tableStyleId>{5C711479-51F6-4FAF-A70A-8B6C41F036A1}</a:tableStyleId>
              </a:tblPr>
              <a:tblGrid>
                <a:gridCol w="8086725"/>
              </a:tblGrid>
              <a:tr h="4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b="1"/>
                        <a:t>Comparative study for SARS-Cov-2 (COVID-19) and its variant Omicron</a:t>
                      </a:r>
                      <a:endParaRPr b="1"/>
                    </a:p>
                  </a:txBody>
                  <a:tcPr marL="118750" marR="118750" marT="118750" marB="118750"/>
                </a:tc>
              </a:tr>
            </a:tbl>
          </a:graphicData>
        </a:graphic>
      </p:graphicFrame>
      <p:sp>
        <p:nvSpPr>
          <p:cNvPr id="62" name="Google Shape;62;p11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3" name="Google Shape;63;p11"/>
          <p:cNvGraphicFramePr/>
          <p:nvPr/>
        </p:nvGraphicFramePr>
        <p:xfrm>
          <a:off x="457200" y="457200"/>
          <a:ext cx="8086725" cy="461973"/>
        </p:xfrm>
        <a:graphic>
          <a:graphicData uri="http://schemas.openxmlformats.org/drawingml/2006/table">
            <a:tbl>
              <a:tblPr>
                <a:noFill/>
                <a:tableStyleId>{5C711479-51F6-4FAF-A70A-8B6C41F036A1}</a:tableStyleId>
              </a:tblPr>
              <a:tblGrid>
                <a:gridCol w="8086725"/>
              </a:tblGrid>
              <a:tr h="4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b="1"/>
                        <a:t>Comparative study for SARS-Cov-2 (COVID-19) and its variant Omicron</a:t>
                      </a:r>
                      <a:endParaRPr b="1"/>
                    </a:p>
                  </a:txBody>
                  <a:tcPr marL="118750" marR="118750" marT="118750" marB="118750"/>
                </a:tc>
              </a:tr>
            </a:tbl>
          </a:graphicData>
        </a:graphic>
      </p:graphicFrame>
      <p:sp>
        <p:nvSpPr>
          <p:cNvPr id="64" name="Google Shape;64;p11"/>
          <p:cNvSpPr txBox="1"/>
          <p:nvPr/>
        </p:nvSpPr>
        <p:spPr>
          <a:xfrm>
            <a:off x="609600" y="60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ctrTitle"/>
          </p:nvPr>
        </p:nvSpPr>
        <p:spPr>
          <a:xfrm>
            <a:off x="2594050" y="2449744"/>
            <a:ext cx="5864100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Phylogenetic Tree</a:t>
            </a:r>
            <a:endParaRPr sz="4000"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1"/>
          </p:nvPr>
        </p:nvSpPr>
        <p:spPr>
          <a:xfrm>
            <a:off x="2594200" y="3240125"/>
            <a:ext cx="5864100" cy="1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by the alignment of the 20 sequences together and applying neighbor joining method.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594200" y="757475"/>
            <a:ext cx="1519200" cy="147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2909454" y="1111064"/>
            <a:ext cx="888022" cy="770150"/>
            <a:chOff x="3927500" y="301425"/>
            <a:chExt cx="461550" cy="411625"/>
          </a:xfrm>
        </p:grpSpPr>
        <p:sp>
          <p:nvSpPr>
            <p:cNvPr id="198" name="Google Shape;198;p2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0"/>
          <p:cNvSpPr txBox="1">
            <a:spLocks noGrp="1"/>
          </p:cNvSpPr>
          <p:nvPr>
            <p:ph type="sldNum" idx="4294967295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Phylogenetic Tree</a:t>
            </a:r>
            <a:endParaRPr sz="1700"/>
          </a:p>
        </p:txBody>
      </p:sp>
      <p:sp>
        <p:nvSpPr>
          <p:cNvPr id="231" name="Google Shape;231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3650"/>
            <a:ext cx="8839201" cy="269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275" y="3992821"/>
            <a:ext cx="28384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Phylogenetic Tree parameters</a:t>
            </a:r>
            <a:endParaRPr sz="400"/>
          </a:p>
        </p:txBody>
      </p:sp>
      <p:sp>
        <p:nvSpPr>
          <p:cNvPr id="239" name="Google Shape;239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1725"/>
            <a:ext cx="3383334" cy="38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700" y="761100"/>
            <a:ext cx="3589726" cy="410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Neighbor joining </a:t>
            </a:r>
            <a:endParaRPr dirty="0"/>
          </a:p>
        </p:txBody>
      </p:sp>
      <p:sp>
        <p:nvSpPr>
          <p:cNvPr id="247" name="Google Shape;247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25" y="970575"/>
            <a:ext cx="8058149" cy="36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800" dirty="0"/>
              <a:t>Neighbor joining </a:t>
            </a:r>
            <a:endParaRPr sz="1800" dirty="0"/>
          </a:p>
        </p:txBody>
      </p:sp>
      <p:sp>
        <p:nvSpPr>
          <p:cNvPr id="261" name="Google Shape;261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03598"/>
            <a:ext cx="576064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4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Maximum likelihood </a:t>
            </a:r>
            <a:endParaRPr sz="1800"/>
          </a:p>
        </p:txBody>
      </p:sp>
      <p:sp>
        <p:nvSpPr>
          <p:cNvPr id="254" name="Google Shape;254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575"/>
            <a:ext cx="8195077" cy="37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Maximum likelihood </a:t>
            </a:r>
            <a:endParaRPr sz="1800"/>
          </a:p>
        </p:txBody>
      </p:sp>
      <p:sp>
        <p:nvSpPr>
          <p:cNvPr id="261" name="Google Shape;261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25" y="970575"/>
            <a:ext cx="5529276" cy="38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ctrTitle"/>
          </p:nvPr>
        </p:nvSpPr>
        <p:spPr>
          <a:xfrm>
            <a:off x="2594200" y="2627042"/>
            <a:ext cx="6154264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>
              <a:spcBef>
                <a:spcPts val="600"/>
              </a:spcBef>
              <a:buSzPts val="1200"/>
            </a:pPr>
            <a:r>
              <a:rPr lang="en-US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Average percentage</a:t>
            </a:r>
            <a:r>
              <a:rPr lang="ar-EG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the chemical constituents</a:t>
            </a:r>
            <a:endParaRPr lang="en-US" sz="4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1"/>
          </p:nvPr>
        </p:nvSpPr>
        <p:spPr>
          <a:xfrm>
            <a:off x="2483768" y="3600251"/>
            <a:ext cx="5864100" cy="91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Comparison methods between both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sequences</a:t>
            </a:r>
            <a:endParaRPr dirty="0"/>
          </a:p>
        </p:txBody>
      </p:sp>
      <p:sp>
        <p:nvSpPr>
          <p:cNvPr id="196" name="Google Shape;196;p20"/>
          <p:cNvSpPr/>
          <p:nvPr/>
        </p:nvSpPr>
        <p:spPr>
          <a:xfrm>
            <a:off x="1416088" y="671633"/>
            <a:ext cx="1519200" cy="147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1731677" y="1038163"/>
            <a:ext cx="888022" cy="770150"/>
            <a:chOff x="3927500" y="301425"/>
            <a:chExt cx="461550" cy="411625"/>
          </a:xfrm>
        </p:grpSpPr>
        <p:sp>
          <p:nvSpPr>
            <p:cNvPr id="198" name="Google Shape;198;p2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0"/>
          <p:cNvSpPr txBox="1">
            <a:spLocks noGrp="1"/>
          </p:cNvSpPr>
          <p:nvPr>
            <p:ph type="sldNum" idx="4294967295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43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constituents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43558"/>
            <a:ext cx="7416824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constituents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195;p20"/>
          <p:cNvSpPr txBox="1">
            <a:spLocks/>
          </p:cNvSpPr>
          <p:nvPr/>
        </p:nvSpPr>
        <p:spPr>
          <a:xfrm>
            <a:off x="107504" y="699542"/>
            <a:ext cx="1440160" cy="9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/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32" y="2186127"/>
            <a:ext cx="4281934" cy="254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95" y="1037530"/>
            <a:ext cx="6010275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4" y="2186127"/>
            <a:ext cx="4297650" cy="25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5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072525" y="28802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4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2"/>
          <p:cNvSpPr txBox="1"/>
          <p:nvPr/>
        </p:nvSpPr>
        <p:spPr>
          <a:xfrm>
            <a:off x="457200" y="1187325"/>
            <a:ext cx="37767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10 SARS-Cov-2 sequences from italy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Reference sequence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Fasta file extension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4744975" y="1081125"/>
            <a:ext cx="39417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10 sequences for the SARS-Cov-2 Omicron variant from italy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Case sequence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Fasta file extension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514350" y="2914650"/>
            <a:ext cx="782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457200" y="2914650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T Serif"/>
              <a:buChar char="❖"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Both were obtained from GISAID from italy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457200" y="3482575"/>
            <a:ext cx="8518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T Serif"/>
                <a:ea typeface="PT Serif"/>
                <a:cs typeface="PT Serif"/>
                <a:sym typeface="PT Serif"/>
              </a:rPr>
              <a:t>The objective of this simple study is :</a:t>
            </a:r>
            <a:endParaRPr b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Make a simple comparison between both sequences to notice any differences and similarities that could lead us to a conclusion of how they are related.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ctrTitle"/>
          </p:nvPr>
        </p:nvSpPr>
        <p:spPr>
          <a:xfrm>
            <a:off x="2482230" y="2396909"/>
            <a:ext cx="5864100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>
              <a:spcBef>
                <a:spcPts val="600"/>
              </a:spcBef>
              <a:buSzPts val="1200"/>
            </a:pPr>
            <a:r>
              <a:rPr lang="en-US" sz="4000" dirty="0" smtClean="0"/>
              <a:t>Dissimilar Regions</a:t>
            </a:r>
            <a:endParaRPr lang="en-US"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1"/>
          </p:nvPr>
        </p:nvSpPr>
        <p:spPr>
          <a:xfrm>
            <a:off x="2483768" y="3600251"/>
            <a:ext cx="5864100" cy="91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Comparison methods between both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sequences</a:t>
            </a:r>
            <a:endParaRPr dirty="0"/>
          </a:p>
        </p:txBody>
      </p:sp>
      <p:sp>
        <p:nvSpPr>
          <p:cNvPr id="196" name="Google Shape;196;p20"/>
          <p:cNvSpPr/>
          <p:nvPr/>
        </p:nvSpPr>
        <p:spPr>
          <a:xfrm>
            <a:off x="2594200" y="757475"/>
            <a:ext cx="1519200" cy="147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2909454" y="1111064"/>
            <a:ext cx="888022" cy="770150"/>
            <a:chOff x="3927500" y="301425"/>
            <a:chExt cx="461550" cy="411625"/>
          </a:xfrm>
        </p:grpSpPr>
        <p:sp>
          <p:nvSpPr>
            <p:cNvPr id="198" name="Google Shape;198;p20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0"/>
          <p:cNvSpPr txBox="1">
            <a:spLocks noGrp="1"/>
          </p:cNvSpPr>
          <p:nvPr>
            <p:ph type="sldNum" idx="4294967295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87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Dissimilarity </a:t>
            </a:r>
            <a:r>
              <a:rPr lang="en-US" sz="2400" dirty="0" err="1"/>
              <a:t>I</a:t>
            </a:r>
            <a:r>
              <a:rPr lang="en-US" sz="2400" dirty="0" err="1" smtClean="0"/>
              <a:t>ndicies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1026" name="Picture 2" descr="https://raw.githubusercontent.com/Ashar-Seif/Bioinformatics/main/output/Disimilarityindi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42566"/>
            <a:ext cx="8928992" cy="39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2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099" y="195486"/>
            <a:ext cx="4507800" cy="8574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Dissimilarity </a:t>
            </a:r>
            <a:r>
              <a:rPr lang="en-US" sz="2800" dirty="0" smtClean="0">
                <a:solidFill>
                  <a:srgbClr val="0E11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sz="2400" dirty="0">
                <a:solidFill>
                  <a:srgbClr val="0E1116"/>
                </a:solidFill>
                <a:latin typeface="-apple-system"/>
              </a:rPr>
              <a:t/>
            </a:r>
            <a:br>
              <a:rPr lang="en-US" sz="2400" dirty="0">
                <a:solidFill>
                  <a:srgbClr val="0E1116"/>
                </a:solidFill>
                <a:latin typeface="-apple-system"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2050" name="Picture 2" descr="https://raw.githubusercontent.com/Ashar-Seif/Bioinformatics/main/output/DissimilartityReg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6" y="771550"/>
            <a:ext cx="8818587" cy="40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1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6" y="1615257"/>
            <a:ext cx="4111632" cy="2889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72" y="1615257"/>
            <a:ext cx="4104456" cy="2889638"/>
          </a:xfrm>
          <a:prstGeom prst="rect">
            <a:avLst/>
          </a:prstGeom>
        </p:spPr>
      </p:pic>
      <p:sp>
        <p:nvSpPr>
          <p:cNvPr id="7" name="Google Shape;195;p20"/>
          <p:cNvSpPr txBox="1">
            <a:spLocks/>
          </p:cNvSpPr>
          <p:nvPr/>
        </p:nvSpPr>
        <p:spPr>
          <a:xfrm>
            <a:off x="107504" y="699542"/>
            <a:ext cx="1440160" cy="9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/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</p:spPr>
        <p:txBody>
          <a:bodyPr/>
          <a:lstStyle/>
          <a:p>
            <a:r>
              <a:rPr lang="en-US" sz="2400" dirty="0"/>
              <a:t>Dissimilarity </a:t>
            </a:r>
            <a:r>
              <a:rPr lang="en-US" sz="2400" dirty="0" smtClean="0"/>
              <a:t>Percentage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46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03598"/>
            <a:ext cx="518108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91830"/>
            <a:ext cx="30861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Pipeline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4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alignment on both sequences separately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sequences on the reference sequences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Phylogenetic tree </a:t>
            </a: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❏"/>
            </a:pP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alignment on the 20 sequences together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❏"/>
            </a:pP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neighbor joining method 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➔"/>
            </a:pPr>
            <a:r>
              <a:rPr lang="en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methods between both sequences </a:t>
            </a: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❏"/>
            </a:pP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percentage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Dissimilar Regions</a:t>
            </a:r>
            <a:endParaRPr sz="1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Tools</a:t>
            </a:r>
            <a:endParaRPr sz="360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"/>
              <a:t>MEGA11 software :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Concatenating sequences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sequences</a:t>
            </a:r>
            <a:endParaRPr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Apply alignments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Generating the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Phylogenetic tree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>
            <a:off x="2594050" y="2449744"/>
            <a:ext cx="5864100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Multiple Alignment</a:t>
            </a:r>
            <a:endParaRPr sz="4000"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2594200" y="3240125"/>
            <a:ext cx="5864100" cy="1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on both sequences separately.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594200" y="757475"/>
            <a:ext cx="1519200" cy="147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2909454" y="1111064"/>
            <a:ext cx="888022" cy="770150"/>
            <a:chOff x="3927500" y="301425"/>
            <a:chExt cx="461550" cy="411625"/>
          </a:xfrm>
        </p:grpSpPr>
        <p:sp>
          <p:nvSpPr>
            <p:cNvPr id="105" name="Google Shape;105;p1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6"/>
          <p:cNvSpPr txBox="1">
            <a:spLocks noGrp="1"/>
          </p:cNvSpPr>
          <p:nvPr>
            <p:ph type="sldNum" idx="4294967295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Multiple Alignment</a:t>
            </a:r>
            <a:endParaRPr sz="2300"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25" y="970575"/>
            <a:ext cx="8773726" cy="171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75" y="2833691"/>
            <a:ext cx="2912235" cy="215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450" y="2833691"/>
            <a:ext cx="2037038" cy="215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2363" y="4248166"/>
            <a:ext cx="31337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7413" y="3178991"/>
            <a:ext cx="23622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ctrTitle"/>
          </p:nvPr>
        </p:nvSpPr>
        <p:spPr>
          <a:xfrm>
            <a:off x="2594050" y="2449744"/>
            <a:ext cx="5864100" cy="8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Consensus sequence</a:t>
            </a:r>
            <a:endParaRPr sz="4000"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"/>
          </p:nvPr>
        </p:nvSpPr>
        <p:spPr>
          <a:xfrm>
            <a:off x="2594200" y="3240125"/>
            <a:ext cx="5864100" cy="1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on reference sequences only.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594200" y="757475"/>
            <a:ext cx="1519200" cy="147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2909454" y="1111064"/>
            <a:ext cx="888022" cy="770150"/>
            <a:chOff x="3927500" y="301425"/>
            <a:chExt cx="461550" cy="411625"/>
          </a:xfrm>
        </p:grpSpPr>
        <p:sp>
          <p:nvSpPr>
            <p:cNvPr id="152" name="Google Shape;152;p1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8"/>
          <p:cNvSpPr txBox="1">
            <a:spLocks noGrp="1"/>
          </p:cNvSpPr>
          <p:nvPr>
            <p:ph type="sldNum" idx="4294967295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Consensus sequence</a:t>
            </a:r>
            <a:endParaRPr sz="2400"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75" y="884700"/>
            <a:ext cx="31051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0" y="836175"/>
            <a:ext cx="4551751" cy="41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425" y="2453876"/>
            <a:ext cx="3931449" cy="240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4016" y="1383463"/>
            <a:ext cx="3273709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266</Words>
  <Application>Microsoft Office PowerPoint</Application>
  <PresentationFormat>On-screen Show (16:9)</PresentationFormat>
  <Paragraphs>99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Montserrat</vt:lpstr>
      <vt:lpstr>PT Serif</vt:lpstr>
      <vt:lpstr>Times New Roman</vt:lpstr>
      <vt:lpstr>-apple-system</vt:lpstr>
      <vt:lpstr>Beatrice template</vt:lpstr>
      <vt:lpstr>Comparative study between SARS-COV-2(covid-19) and its variant omicron</vt:lpstr>
      <vt:lpstr>Data </vt:lpstr>
      <vt:lpstr>Analysis Pipeline</vt:lpstr>
      <vt:lpstr>Pipeline</vt:lpstr>
      <vt:lpstr>Tools</vt:lpstr>
      <vt:lpstr>Multiple Alignment</vt:lpstr>
      <vt:lpstr>Multiple Alignment</vt:lpstr>
      <vt:lpstr>Consensus sequence</vt:lpstr>
      <vt:lpstr>Consensus sequence</vt:lpstr>
      <vt:lpstr>Phylogenetic Tree</vt:lpstr>
      <vt:lpstr>Phylogenetic Tree</vt:lpstr>
      <vt:lpstr>Phylogenetic Tree parameters</vt:lpstr>
      <vt:lpstr>Neighbor joining </vt:lpstr>
      <vt:lpstr>Neighbor joining </vt:lpstr>
      <vt:lpstr>Maximum likelihood </vt:lpstr>
      <vt:lpstr>Maximum likelihood </vt:lpstr>
      <vt:lpstr>Average percentage of the chemical constituents</vt:lpstr>
      <vt:lpstr>chemical constituents</vt:lpstr>
      <vt:lpstr>chemical constituents</vt:lpstr>
      <vt:lpstr>Dissimilar Regions</vt:lpstr>
      <vt:lpstr>Dissimilarity Indicies</vt:lpstr>
      <vt:lpstr>Dissimilarity Regions </vt:lpstr>
      <vt:lpstr>Dissimilarity Percentage</vt:lpstr>
      <vt:lpstr>EXTRA 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between SARS-COV-2(covid-19) and its variant omicron</dc:title>
  <cp:lastModifiedBy>DELL</cp:lastModifiedBy>
  <cp:revision>8</cp:revision>
  <dcterms:modified xsi:type="dcterms:W3CDTF">2022-06-07T15:47:25Z</dcterms:modified>
</cp:coreProperties>
</file>