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62" r:id="rId6"/>
    <p:sldId id="259" r:id="rId7"/>
    <p:sldId id="260"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2" d="100"/>
          <a:sy n="122" d="100"/>
        </p:scale>
        <p:origin x="427"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224BBC-FDD5-43D8-8904-0D7490581F2A}"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3720D-76EB-472D-BD7A-9D0ACA109C4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71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24BBC-FDD5-43D8-8904-0D7490581F2A}"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3720D-76EB-472D-BD7A-9D0ACA109C41}" type="slidenum">
              <a:rPr lang="en-US" smtClean="0"/>
              <a:t>‹#›</a:t>
            </a:fld>
            <a:endParaRPr lang="en-US"/>
          </a:p>
        </p:txBody>
      </p:sp>
    </p:spTree>
    <p:extLst>
      <p:ext uri="{BB962C8B-B14F-4D97-AF65-F5344CB8AC3E}">
        <p14:creationId xmlns:p14="http://schemas.microsoft.com/office/powerpoint/2010/main" val="220971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24BBC-FDD5-43D8-8904-0D7490581F2A}"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3720D-76EB-472D-BD7A-9D0ACA109C41}" type="slidenum">
              <a:rPr lang="en-US" smtClean="0"/>
              <a:t>‹#›</a:t>
            </a:fld>
            <a:endParaRPr lang="en-US"/>
          </a:p>
        </p:txBody>
      </p:sp>
    </p:spTree>
    <p:extLst>
      <p:ext uri="{BB962C8B-B14F-4D97-AF65-F5344CB8AC3E}">
        <p14:creationId xmlns:p14="http://schemas.microsoft.com/office/powerpoint/2010/main" val="234213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24BBC-FDD5-43D8-8904-0D7490581F2A}"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3720D-76EB-472D-BD7A-9D0ACA109C41}" type="slidenum">
              <a:rPr lang="en-US" smtClean="0"/>
              <a:t>‹#›</a:t>
            </a:fld>
            <a:endParaRPr lang="en-US"/>
          </a:p>
        </p:txBody>
      </p:sp>
    </p:spTree>
    <p:extLst>
      <p:ext uri="{BB962C8B-B14F-4D97-AF65-F5344CB8AC3E}">
        <p14:creationId xmlns:p14="http://schemas.microsoft.com/office/powerpoint/2010/main" val="4186682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24BBC-FDD5-43D8-8904-0D7490581F2A}"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3720D-76EB-472D-BD7A-9D0ACA109C4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71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224BBC-FDD5-43D8-8904-0D7490581F2A}"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3720D-76EB-472D-BD7A-9D0ACA109C41}" type="slidenum">
              <a:rPr lang="en-US" smtClean="0"/>
              <a:t>‹#›</a:t>
            </a:fld>
            <a:endParaRPr lang="en-US"/>
          </a:p>
        </p:txBody>
      </p:sp>
    </p:spTree>
    <p:extLst>
      <p:ext uri="{BB962C8B-B14F-4D97-AF65-F5344CB8AC3E}">
        <p14:creationId xmlns:p14="http://schemas.microsoft.com/office/powerpoint/2010/main" val="408459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224BBC-FDD5-43D8-8904-0D7490581F2A}" type="datetimeFigureOut">
              <a:rPr lang="en-US" smtClean="0"/>
              <a:t>7/25/2021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E3720D-76EB-472D-BD7A-9D0ACA109C41}" type="slidenum">
              <a:rPr lang="en-US" smtClean="0"/>
              <a:t>‹#›</a:t>
            </a:fld>
            <a:endParaRPr lang="en-US"/>
          </a:p>
        </p:txBody>
      </p:sp>
    </p:spTree>
    <p:extLst>
      <p:ext uri="{BB962C8B-B14F-4D97-AF65-F5344CB8AC3E}">
        <p14:creationId xmlns:p14="http://schemas.microsoft.com/office/powerpoint/2010/main" val="347693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24BBC-FDD5-43D8-8904-0D7490581F2A}" type="datetimeFigureOut">
              <a:rPr lang="en-US" smtClean="0"/>
              <a:t>7/25/2021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E3720D-76EB-472D-BD7A-9D0ACA109C41}" type="slidenum">
              <a:rPr lang="en-US" smtClean="0"/>
              <a:t>‹#›</a:t>
            </a:fld>
            <a:endParaRPr lang="en-US"/>
          </a:p>
        </p:txBody>
      </p:sp>
    </p:spTree>
    <p:extLst>
      <p:ext uri="{BB962C8B-B14F-4D97-AF65-F5344CB8AC3E}">
        <p14:creationId xmlns:p14="http://schemas.microsoft.com/office/powerpoint/2010/main" val="292264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3224BBC-FDD5-43D8-8904-0D7490581F2A}" type="datetimeFigureOut">
              <a:rPr lang="en-US" smtClean="0"/>
              <a:t>7/25/2021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E3720D-76EB-472D-BD7A-9D0ACA109C41}" type="slidenum">
              <a:rPr lang="en-US" smtClean="0"/>
              <a:t>‹#›</a:t>
            </a:fld>
            <a:endParaRPr lang="en-US"/>
          </a:p>
        </p:txBody>
      </p:sp>
    </p:spTree>
    <p:extLst>
      <p:ext uri="{BB962C8B-B14F-4D97-AF65-F5344CB8AC3E}">
        <p14:creationId xmlns:p14="http://schemas.microsoft.com/office/powerpoint/2010/main" val="3004001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3224BBC-FDD5-43D8-8904-0D7490581F2A}" type="datetimeFigureOut">
              <a:rPr lang="en-US" smtClean="0"/>
              <a:t>7/25/2021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E3720D-76EB-472D-BD7A-9D0ACA109C41}" type="slidenum">
              <a:rPr lang="en-US" smtClean="0"/>
              <a:t>‹#›</a:t>
            </a:fld>
            <a:endParaRPr lang="en-US"/>
          </a:p>
        </p:txBody>
      </p:sp>
    </p:spTree>
    <p:extLst>
      <p:ext uri="{BB962C8B-B14F-4D97-AF65-F5344CB8AC3E}">
        <p14:creationId xmlns:p14="http://schemas.microsoft.com/office/powerpoint/2010/main" val="314476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224BBC-FDD5-43D8-8904-0D7490581F2A}"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3720D-76EB-472D-BD7A-9D0ACA109C41}" type="slidenum">
              <a:rPr lang="en-US" smtClean="0"/>
              <a:t>‹#›</a:t>
            </a:fld>
            <a:endParaRPr lang="en-US"/>
          </a:p>
        </p:txBody>
      </p:sp>
    </p:spTree>
    <p:extLst>
      <p:ext uri="{BB962C8B-B14F-4D97-AF65-F5344CB8AC3E}">
        <p14:creationId xmlns:p14="http://schemas.microsoft.com/office/powerpoint/2010/main" val="306113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3224BBC-FDD5-43D8-8904-0D7490581F2A}" type="datetimeFigureOut">
              <a:rPr lang="en-US" smtClean="0"/>
              <a:t>7/25/2021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5E3720D-76EB-472D-BD7A-9D0ACA109C4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255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1E57-9EFC-4B84-ACD0-843F01CFF75C}"/>
              </a:ext>
            </a:extLst>
          </p:cNvPr>
          <p:cNvSpPr>
            <a:spLocks noGrp="1"/>
          </p:cNvSpPr>
          <p:nvPr>
            <p:ph type="ctrTitle"/>
          </p:nvPr>
        </p:nvSpPr>
        <p:spPr>
          <a:xfrm>
            <a:off x="890338" y="640080"/>
            <a:ext cx="3734014" cy="3566160"/>
          </a:xfrm>
        </p:spPr>
        <p:txBody>
          <a:bodyPr anchor="b">
            <a:normAutofit/>
          </a:bodyPr>
          <a:lstStyle/>
          <a:p>
            <a:pPr algn="l"/>
            <a:r>
              <a:rPr lang="en-US" sz="5400" b="1" dirty="0"/>
              <a:t>Hawk Airlines Reservation System</a:t>
            </a:r>
          </a:p>
        </p:txBody>
      </p:sp>
      <p:sp>
        <p:nvSpPr>
          <p:cNvPr id="3" name="Subtitle 2">
            <a:extLst>
              <a:ext uri="{FF2B5EF4-FFF2-40B4-BE49-F238E27FC236}">
                <a16:creationId xmlns:a16="http://schemas.microsoft.com/office/drawing/2014/main" id="{EBBBF96A-51B2-4827-9DE1-E0BA4FFBF4C6}"/>
              </a:ext>
            </a:extLst>
          </p:cNvPr>
          <p:cNvSpPr>
            <a:spLocks noGrp="1"/>
          </p:cNvSpPr>
          <p:nvPr>
            <p:ph type="subTitle" idx="1"/>
          </p:nvPr>
        </p:nvSpPr>
        <p:spPr>
          <a:xfrm>
            <a:off x="890339" y="4636008"/>
            <a:ext cx="3734014" cy="1572768"/>
          </a:xfrm>
        </p:spPr>
        <p:txBody>
          <a:bodyPr>
            <a:normAutofit fontScale="92500" lnSpcReduction="10000"/>
          </a:bodyPr>
          <a:lstStyle/>
          <a:p>
            <a:pPr algn="l">
              <a:lnSpc>
                <a:spcPct val="110000"/>
              </a:lnSpc>
              <a:spcBef>
                <a:spcPts val="0"/>
              </a:spcBef>
            </a:pPr>
            <a:r>
              <a:rPr lang="en-US" dirty="0"/>
              <a:t>Raymond Amparo</a:t>
            </a:r>
          </a:p>
          <a:p>
            <a:pPr algn="l">
              <a:lnSpc>
                <a:spcPct val="110000"/>
              </a:lnSpc>
              <a:spcBef>
                <a:spcPts val="0"/>
              </a:spcBef>
            </a:pPr>
            <a:r>
              <a:rPr lang="en-US" dirty="0"/>
              <a:t>Tal Grossman</a:t>
            </a:r>
          </a:p>
          <a:p>
            <a:pPr algn="l">
              <a:lnSpc>
                <a:spcPct val="110000"/>
              </a:lnSpc>
              <a:spcBef>
                <a:spcPts val="0"/>
              </a:spcBef>
            </a:pPr>
            <a:r>
              <a:rPr lang="en-US" dirty="0" err="1"/>
              <a:t>Ashar</a:t>
            </a:r>
            <a:r>
              <a:rPr lang="en-US" dirty="0"/>
              <a:t> Habib</a:t>
            </a:r>
          </a:p>
          <a:p>
            <a:pPr algn="l">
              <a:lnSpc>
                <a:spcPct val="110000"/>
              </a:lnSpc>
              <a:spcBef>
                <a:spcPts val="0"/>
              </a:spcBef>
            </a:pPr>
            <a:r>
              <a:rPr lang="en-US" dirty="0"/>
              <a:t>Kent </a:t>
            </a:r>
            <a:r>
              <a:rPr lang="en-US" dirty="0" err="1"/>
              <a:t>Paglomotan</a:t>
            </a:r>
            <a:endParaRPr lang="en-US" dirty="0"/>
          </a:p>
        </p:txBody>
      </p:sp>
      <p:pic>
        <p:nvPicPr>
          <p:cNvPr id="5" name="Picture 4" descr="Chart, sunburst chart&#10;&#10;Description automatically generated">
            <a:extLst>
              <a:ext uri="{FF2B5EF4-FFF2-40B4-BE49-F238E27FC236}">
                <a16:creationId xmlns:a16="http://schemas.microsoft.com/office/drawing/2014/main" id="{B86750B4-EA0C-40E9-B646-E81E59926DDC}"/>
              </a:ext>
            </a:extLst>
          </p:cNvPr>
          <p:cNvPicPr>
            <a:picLocks noChangeAspect="1"/>
          </p:cNvPicPr>
          <p:nvPr/>
        </p:nvPicPr>
        <p:blipFill rotWithShape="1">
          <a:blip r:embed="rId2">
            <a:extLst>
              <a:ext uri="{28A0092B-C50C-407E-A947-70E740481C1C}">
                <a14:useLocalDpi xmlns:a14="http://schemas.microsoft.com/office/drawing/2010/main" val="0"/>
              </a:ext>
            </a:extLst>
          </a:blip>
          <a:srcRect r="452" b="3"/>
          <a:stretch/>
        </p:blipFill>
        <p:spPr>
          <a:xfrm>
            <a:off x="5592329" y="169652"/>
            <a:ext cx="6057427" cy="6039124"/>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0873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0E341-E09C-4DC6-9ABF-E23C4884DAC1}"/>
              </a:ext>
            </a:extLst>
          </p:cNvPr>
          <p:cNvSpPr>
            <a:spLocks noGrp="1"/>
          </p:cNvSpPr>
          <p:nvPr>
            <p:ph type="title"/>
          </p:nvPr>
        </p:nvSpPr>
        <p:spPr/>
        <p:txBody>
          <a:bodyPr/>
          <a:lstStyle/>
          <a:p>
            <a:r>
              <a:rPr lang="en-US" dirty="0"/>
              <a:t>Project Introduction</a:t>
            </a:r>
          </a:p>
        </p:txBody>
      </p:sp>
      <p:sp>
        <p:nvSpPr>
          <p:cNvPr id="3" name="Content Placeholder 2">
            <a:extLst>
              <a:ext uri="{FF2B5EF4-FFF2-40B4-BE49-F238E27FC236}">
                <a16:creationId xmlns:a16="http://schemas.microsoft.com/office/drawing/2014/main" id="{3A64433F-B034-45CF-9382-5EE6833244FB}"/>
              </a:ext>
            </a:extLst>
          </p:cNvPr>
          <p:cNvSpPr>
            <a:spLocks noGrp="1"/>
          </p:cNvSpPr>
          <p:nvPr>
            <p:ph idx="1"/>
          </p:nvPr>
        </p:nvSpPr>
        <p:spPr>
          <a:xfrm>
            <a:off x="838200" y="2429300"/>
            <a:ext cx="10515600" cy="2228139"/>
          </a:xfrm>
        </p:spPr>
        <p:txBody>
          <a:bodyPr lIns="1097280" rIns="1097280">
            <a:normAutofit/>
          </a:bodyPr>
          <a:lstStyle/>
          <a:p>
            <a:pPr marL="0" indent="0" algn="just">
              <a:buNone/>
            </a:pPr>
            <a:r>
              <a:rPr lang="en-US" dirty="0"/>
              <a:t>“The Hawk Airport Reservation System (HARS) is an application that allows users to make electronic reservations for airline tickets. It eases the process of viewing vacant seats, getting flight details, and viewing arrival and departure times. With HARS, users can pick different airlines, view their past tickets, book new tickets, and check their flight status all within one application.”</a:t>
            </a:r>
          </a:p>
        </p:txBody>
      </p:sp>
      <p:sp>
        <p:nvSpPr>
          <p:cNvPr id="4" name="TextBox 3">
            <a:extLst>
              <a:ext uri="{FF2B5EF4-FFF2-40B4-BE49-F238E27FC236}">
                <a16:creationId xmlns:a16="http://schemas.microsoft.com/office/drawing/2014/main" id="{61F761CD-143E-4AA3-882A-FD775A0CE4E5}"/>
              </a:ext>
            </a:extLst>
          </p:cNvPr>
          <p:cNvSpPr txBox="1"/>
          <p:nvPr/>
        </p:nvSpPr>
        <p:spPr>
          <a:xfrm>
            <a:off x="838200" y="4836592"/>
            <a:ext cx="10515600" cy="1015663"/>
          </a:xfrm>
          <a:prstGeom prst="rect">
            <a:avLst/>
          </a:prstGeom>
          <a:noFill/>
        </p:spPr>
        <p:txBody>
          <a:bodyPr wrap="square" rtlCol="0">
            <a:spAutoFit/>
          </a:bodyPr>
          <a:lstStyle/>
          <a:p>
            <a:pPr marR="0" lvl="0" algn="l" defTabSz="914400" rtl="0" eaLnBrk="1" fontAlgn="auto" latinLnBrk="0" hangingPunct="1">
              <a:spcAft>
                <a:spcPts val="0"/>
              </a:spcAft>
              <a:buClrTx/>
              <a:buSzTx/>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Technologies used:</a:t>
            </a:r>
          </a:p>
          <a:p>
            <a:pPr marR="0" lvl="0" algn="l" defTabSz="914400" rtl="0" eaLnBrk="1" fontAlgn="auto" latinLnBrk="0" hangingPunct="1">
              <a:spcAft>
                <a:spcPts val="0"/>
              </a:spcAft>
              <a:buClrTx/>
              <a:buSzTx/>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Java (8.1), Maven (3.8.1), </a:t>
            </a:r>
            <a:r>
              <a:rPr kumimoji="0" lang="en-US" sz="2000" b="0" i="1" u="none" strike="noStrike" kern="1200" cap="none" spc="0" normalizeH="0" baseline="0" noProof="0" dirty="0" err="1">
                <a:ln>
                  <a:noFill/>
                </a:ln>
                <a:solidFill>
                  <a:prstClr val="black"/>
                </a:solidFill>
                <a:effectLst/>
                <a:uLnTx/>
                <a:uFillTx/>
                <a:latin typeface="Calibri" panose="020F0502020204030204"/>
                <a:ea typeface="+mn-ea"/>
                <a:cs typeface="+mn-cs"/>
              </a:rPr>
              <a:t>Javalin</a:t>
            </a: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 (3.13.10), PostgreSQL (10.17), AWS, </a:t>
            </a:r>
            <a:r>
              <a:rPr kumimoji="0" lang="en-US" sz="2000" b="0" i="1" u="none" strike="noStrike" kern="1200" cap="none" spc="0" normalizeH="0" baseline="0" noProof="0" dirty="0" err="1">
                <a:ln>
                  <a:noFill/>
                </a:ln>
                <a:solidFill>
                  <a:prstClr val="black"/>
                </a:solidFill>
                <a:effectLst/>
                <a:uLnTx/>
                <a:uFillTx/>
                <a:latin typeface="Calibri" panose="020F0502020204030204"/>
                <a:ea typeface="+mn-ea"/>
                <a:cs typeface="+mn-cs"/>
              </a:rPr>
              <a:t>Javascript</a:t>
            </a: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 (ES6), HTML (5),</a:t>
            </a:r>
          </a:p>
          <a:p>
            <a:pPr marR="0" lvl="0" algn="l" defTabSz="914400" rtl="0" eaLnBrk="1" fontAlgn="auto" latinLnBrk="0" hangingPunct="1">
              <a:spcAft>
                <a:spcPts val="0"/>
              </a:spcAft>
              <a:buClrTx/>
              <a:buSzTx/>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CSS (2), Bootstrap (5.0.2), </a:t>
            </a:r>
            <a:r>
              <a:rPr lang="en-US" sz="2000" i="1" dirty="0">
                <a:solidFill>
                  <a:prstClr val="black"/>
                </a:solidFill>
                <a:latin typeface="Calibri" panose="020F0502020204030204"/>
              </a:rPr>
              <a:t>G</a:t>
            </a:r>
            <a:r>
              <a:rPr kumimoji="0" lang="en-US" sz="2000" b="0" i="1" u="none" strike="noStrike" kern="1200" cap="none" spc="0" normalizeH="0" baseline="0" noProof="0" dirty="0" err="1">
                <a:ln>
                  <a:noFill/>
                </a:ln>
                <a:solidFill>
                  <a:prstClr val="black"/>
                </a:solidFill>
                <a:effectLst/>
                <a:uLnTx/>
                <a:uFillTx/>
                <a:latin typeface="Calibri" panose="020F0502020204030204"/>
                <a:ea typeface="+mn-ea"/>
                <a:cs typeface="+mn-cs"/>
              </a:rPr>
              <a:t>itLab</a:t>
            </a: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 (14.0), Mockito (3.11.2), TestNG (7.4.0), Cucumber, Selenium</a:t>
            </a:r>
          </a:p>
        </p:txBody>
      </p:sp>
    </p:spTree>
    <p:extLst>
      <p:ext uri="{BB962C8B-B14F-4D97-AF65-F5344CB8AC3E}">
        <p14:creationId xmlns:p14="http://schemas.microsoft.com/office/powerpoint/2010/main" val="377232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BC8D-AAC3-4FCB-AC02-D24198CACDAD}"/>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AC1BAA0D-B7BA-4C35-9021-628CA3BFD0F9}"/>
              </a:ext>
            </a:extLst>
          </p:cNvPr>
          <p:cNvSpPr>
            <a:spLocks noGrp="1"/>
          </p:cNvSpPr>
          <p:nvPr>
            <p:ph idx="1"/>
          </p:nvPr>
        </p:nvSpPr>
        <p:spPr/>
        <p:txBody>
          <a:bodyPr>
            <a:normAutofit lnSpcReduction="10000"/>
          </a:bodyPr>
          <a:lstStyle/>
          <a:p>
            <a:pPr marL="342900" indent="-342900" fontAlgn="base">
              <a:lnSpc>
                <a:spcPct val="150000"/>
              </a:lnSpc>
              <a:spcBef>
                <a:spcPts val="0"/>
              </a:spcBef>
              <a:spcAft>
                <a:spcPts val="0"/>
              </a:spcAft>
              <a:buFont typeface="+mj-lt"/>
              <a:buAutoNum type="arabicPeriod"/>
            </a:pPr>
            <a:r>
              <a:rPr lang="en-US" sz="1800" b="0" i="0" u="none" strike="noStrike" dirty="0">
                <a:solidFill>
                  <a:srgbClr val="000000"/>
                </a:solidFill>
                <a:effectLst/>
                <a:cs typeface="Calibri" panose="020F0502020204030204" pitchFamily="34" charset="0"/>
              </a:rPr>
              <a:t>A user must either log in to their account or register a new account.</a:t>
            </a:r>
          </a:p>
          <a:p>
            <a:pPr marL="342900" indent="-342900" fontAlgn="base">
              <a:lnSpc>
                <a:spcPct val="150000"/>
              </a:lnSpc>
              <a:spcBef>
                <a:spcPts val="0"/>
              </a:spcBef>
              <a:spcAft>
                <a:spcPts val="0"/>
              </a:spcAft>
              <a:buFont typeface="+mj-lt"/>
              <a:buAutoNum type="arabicPeriod"/>
            </a:pPr>
            <a:r>
              <a:rPr lang="en-US" sz="1800" b="0" i="0" u="none" strike="noStrike" dirty="0">
                <a:solidFill>
                  <a:srgbClr val="000000"/>
                </a:solidFill>
                <a:effectLst/>
                <a:cs typeface="Calibri" panose="020F0502020204030204" pitchFamily="34" charset="0"/>
              </a:rPr>
              <a:t>A user must either select a one-way or round-trip flight.</a:t>
            </a:r>
          </a:p>
          <a:p>
            <a:pPr marL="342900" indent="-342900" fontAlgn="base">
              <a:lnSpc>
                <a:spcPct val="150000"/>
              </a:lnSpc>
              <a:spcBef>
                <a:spcPts val="0"/>
              </a:spcBef>
              <a:spcAft>
                <a:spcPts val="0"/>
              </a:spcAft>
              <a:buFont typeface="+mj-lt"/>
              <a:buAutoNum type="arabicPeriod"/>
            </a:pPr>
            <a:r>
              <a:rPr lang="en-US" sz="1800" b="0" i="0" u="none" strike="noStrike" dirty="0">
                <a:solidFill>
                  <a:srgbClr val="000000"/>
                </a:solidFill>
                <a:effectLst/>
                <a:cs typeface="Calibri" panose="020F0502020204030204" pitchFamily="34" charset="0"/>
              </a:rPr>
              <a:t>A user must select the date and time of their departure and arrival.</a:t>
            </a:r>
          </a:p>
          <a:p>
            <a:pPr marL="342900" indent="-342900" fontAlgn="base">
              <a:lnSpc>
                <a:spcPct val="150000"/>
              </a:lnSpc>
              <a:spcBef>
                <a:spcPts val="0"/>
              </a:spcBef>
              <a:spcAft>
                <a:spcPts val="0"/>
              </a:spcAft>
              <a:buFont typeface="+mj-lt"/>
              <a:buAutoNum type="arabicPeriod"/>
            </a:pPr>
            <a:r>
              <a:rPr lang="en-US" sz="1800" b="0" i="0" u="none" strike="noStrike" dirty="0">
                <a:solidFill>
                  <a:srgbClr val="000000"/>
                </a:solidFill>
                <a:effectLst/>
                <a:cs typeface="Calibri" panose="020F0502020204030204" pitchFamily="34" charset="0"/>
              </a:rPr>
              <a:t>A user may view their flight’s status.</a:t>
            </a:r>
          </a:p>
          <a:p>
            <a:pPr marL="342900" indent="-342900" fontAlgn="base">
              <a:lnSpc>
                <a:spcPct val="150000"/>
              </a:lnSpc>
              <a:spcBef>
                <a:spcPts val="0"/>
              </a:spcBef>
              <a:spcAft>
                <a:spcPts val="0"/>
              </a:spcAft>
              <a:buFont typeface="+mj-lt"/>
              <a:buAutoNum type="arabicPeriod"/>
            </a:pPr>
            <a:r>
              <a:rPr lang="en-US" sz="1800" b="0" i="0" u="none" strike="noStrike" dirty="0">
                <a:solidFill>
                  <a:srgbClr val="000000"/>
                </a:solidFill>
                <a:effectLst/>
                <a:cs typeface="Calibri" panose="020F0502020204030204" pitchFamily="34" charset="0"/>
              </a:rPr>
              <a:t>A user may view past tickets that they have purchased.</a:t>
            </a:r>
          </a:p>
          <a:p>
            <a:pPr marL="342900" indent="-342900" fontAlgn="base">
              <a:lnSpc>
                <a:spcPct val="150000"/>
              </a:lnSpc>
              <a:spcBef>
                <a:spcPts val="0"/>
              </a:spcBef>
              <a:spcAft>
                <a:spcPts val="0"/>
              </a:spcAft>
              <a:buFont typeface="+mj-lt"/>
              <a:buAutoNum type="arabicPeriod"/>
            </a:pPr>
            <a:r>
              <a:rPr lang="en-US" sz="1800" b="0" i="0" u="none" strike="noStrike" dirty="0">
                <a:solidFill>
                  <a:srgbClr val="000000"/>
                </a:solidFill>
                <a:effectLst/>
                <a:cs typeface="Calibri" panose="020F0502020204030204" pitchFamily="34" charset="0"/>
              </a:rPr>
              <a:t>A user may choose different airlines / boarding classes.</a:t>
            </a:r>
          </a:p>
          <a:p>
            <a:pPr marL="342900" indent="-342900" fontAlgn="base">
              <a:lnSpc>
                <a:spcPct val="150000"/>
              </a:lnSpc>
              <a:spcBef>
                <a:spcPts val="0"/>
              </a:spcBef>
              <a:spcAft>
                <a:spcPts val="0"/>
              </a:spcAft>
              <a:buFont typeface="+mj-lt"/>
              <a:buAutoNum type="arabicPeriod"/>
            </a:pPr>
            <a:r>
              <a:rPr lang="en-US" sz="1800" b="0" i="0" u="none" strike="noStrike" dirty="0">
                <a:solidFill>
                  <a:srgbClr val="000000"/>
                </a:solidFill>
                <a:effectLst/>
                <a:cs typeface="Calibri" panose="020F0502020204030204" pitchFamily="34" charset="0"/>
              </a:rPr>
              <a:t>A user must specify how many travelers.</a:t>
            </a:r>
          </a:p>
          <a:p>
            <a:pPr marL="342900" indent="-342900" fontAlgn="base">
              <a:lnSpc>
                <a:spcPct val="150000"/>
              </a:lnSpc>
              <a:spcBef>
                <a:spcPts val="0"/>
              </a:spcBef>
              <a:spcAft>
                <a:spcPts val="0"/>
              </a:spcAft>
              <a:buFont typeface="+mj-lt"/>
              <a:buAutoNum type="arabicPeriod"/>
            </a:pPr>
            <a:r>
              <a:rPr lang="en-US" sz="1800" b="0" i="0" u="none" strike="noStrike" dirty="0">
                <a:solidFill>
                  <a:srgbClr val="000000"/>
                </a:solidFill>
                <a:effectLst/>
                <a:cs typeface="Calibri" panose="020F0502020204030204" pitchFamily="34" charset="0"/>
              </a:rPr>
              <a:t>A user must enter personal info for each traveler.</a:t>
            </a:r>
          </a:p>
          <a:p>
            <a:pPr marL="342900" indent="-342900" fontAlgn="base">
              <a:lnSpc>
                <a:spcPct val="150000"/>
              </a:lnSpc>
              <a:spcBef>
                <a:spcPts val="0"/>
              </a:spcBef>
              <a:spcAft>
                <a:spcPts val="0"/>
              </a:spcAft>
              <a:buFont typeface="+mj-lt"/>
              <a:buAutoNum type="arabicPeriod"/>
            </a:pPr>
            <a:r>
              <a:rPr lang="en-US" sz="1800" b="0" i="0" u="none" strike="noStrike" dirty="0">
                <a:solidFill>
                  <a:srgbClr val="000000"/>
                </a:solidFill>
                <a:effectLst/>
                <a:cs typeface="Calibri" panose="020F0502020204030204" pitchFamily="34" charset="0"/>
              </a:rPr>
              <a:t>A user must choose a seat, and be able to view the available, unavailable, and restricted seats.</a:t>
            </a:r>
          </a:p>
          <a:p>
            <a:pPr marL="342900" indent="-342900" fontAlgn="base">
              <a:lnSpc>
                <a:spcPct val="150000"/>
              </a:lnSpc>
              <a:spcBef>
                <a:spcPts val="0"/>
              </a:spcBef>
              <a:spcAft>
                <a:spcPts val="0"/>
              </a:spcAft>
              <a:buFont typeface="+mj-lt"/>
              <a:buAutoNum type="arabicPeriod"/>
            </a:pPr>
            <a:r>
              <a:rPr lang="en-US" sz="1800" b="0" i="0" u="none" strike="noStrike" dirty="0">
                <a:solidFill>
                  <a:srgbClr val="000000"/>
                </a:solidFill>
                <a:effectLst/>
                <a:cs typeface="Calibri" panose="020F0502020204030204" pitchFamily="34" charset="0"/>
              </a:rPr>
              <a:t>A user must enter their payment information.</a:t>
            </a:r>
          </a:p>
        </p:txBody>
      </p:sp>
    </p:spTree>
    <p:extLst>
      <p:ext uri="{BB962C8B-B14F-4D97-AF65-F5344CB8AC3E}">
        <p14:creationId xmlns:p14="http://schemas.microsoft.com/office/powerpoint/2010/main" val="2664953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64DEB15-E2D2-423C-A52A-5FDA5BEC29FF}"/>
              </a:ext>
            </a:extLst>
          </p:cNvPr>
          <p:cNvSpPr>
            <a:spLocks noGrp="1"/>
          </p:cNvSpPr>
          <p:nvPr>
            <p:ph sz="half" idx="2"/>
          </p:nvPr>
        </p:nvSpPr>
        <p:spPr>
          <a:xfrm>
            <a:off x="6217920" y="1845735"/>
            <a:ext cx="4937760" cy="2601005"/>
          </a:xfrm>
        </p:spPr>
        <p:txBody>
          <a:bodyPr>
            <a:noAutofit/>
          </a:bodyPr>
          <a:lstStyle/>
          <a:p>
            <a:endParaRPr lang="en-US" sz="1800" dirty="0"/>
          </a:p>
          <a:p>
            <a:endParaRPr lang="en-US" sz="1800" dirty="0"/>
          </a:p>
          <a:p>
            <a:endParaRPr lang="en-US" sz="1800" dirty="0"/>
          </a:p>
          <a:p>
            <a:pPr marL="0" indent="0">
              <a:buNone/>
            </a:pPr>
            <a:endParaRPr lang="en-US" sz="1800" dirty="0"/>
          </a:p>
          <a:p>
            <a:pPr marL="0" indent="0">
              <a:buNone/>
            </a:pPr>
            <a:r>
              <a:rPr lang="en-US" sz="1800" dirty="0" err="1"/>
              <a:t>GeoCode</a:t>
            </a:r>
            <a:endParaRPr lang="en-US" sz="1800" dirty="0"/>
          </a:p>
          <a:p>
            <a:pPr marL="0" indent="0">
              <a:buNone/>
            </a:pPr>
            <a:r>
              <a:rPr lang="en-US" sz="1800" dirty="0"/>
              <a:t>Converts cities, states, to latitude and longitude coordinates.</a:t>
            </a:r>
          </a:p>
        </p:txBody>
      </p:sp>
      <p:pic>
        <p:nvPicPr>
          <p:cNvPr id="1030" name="Picture 6">
            <a:extLst>
              <a:ext uri="{FF2B5EF4-FFF2-40B4-BE49-F238E27FC236}">
                <a16:creationId xmlns:a16="http://schemas.microsoft.com/office/drawing/2014/main" id="{189FACD2-53BF-4A64-BAB3-F51E72AE6E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563" b="23052"/>
          <a:stretch/>
        </p:blipFill>
        <p:spPr bwMode="auto">
          <a:xfrm>
            <a:off x="6217919" y="1916901"/>
            <a:ext cx="3861670" cy="127139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1483A6-BD77-405B-AEC3-5841E5F46B75}"/>
              </a:ext>
            </a:extLst>
          </p:cNvPr>
          <p:cNvSpPr>
            <a:spLocks noGrp="1"/>
          </p:cNvSpPr>
          <p:nvPr>
            <p:ph type="title"/>
          </p:nvPr>
        </p:nvSpPr>
        <p:spPr/>
        <p:txBody>
          <a:bodyPr/>
          <a:lstStyle/>
          <a:p>
            <a:r>
              <a:rPr lang="en-US" dirty="0"/>
              <a:t>APIs Used</a:t>
            </a:r>
          </a:p>
        </p:txBody>
      </p:sp>
      <p:sp>
        <p:nvSpPr>
          <p:cNvPr id="3" name="Content Placeholder 2">
            <a:extLst>
              <a:ext uri="{FF2B5EF4-FFF2-40B4-BE49-F238E27FC236}">
                <a16:creationId xmlns:a16="http://schemas.microsoft.com/office/drawing/2014/main" id="{9CEE592F-F99B-450E-A7E5-D0272FB250B1}"/>
              </a:ext>
            </a:extLst>
          </p:cNvPr>
          <p:cNvSpPr>
            <a:spLocks noGrp="1"/>
          </p:cNvSpPr>
          <p:nvPr>
            <p:ph sz="half" idx="1"/>
          </p:nvPr>
        </p:nvSpPr>
        <p:spPr>
          <a:xfrm>
            <a:off x="1097279" y="1845733"/>
            <a:ext cx="4937760" cy="2601005"/>
          </a:xfrm>
        </p:spPr>
        <p:txBody>
          <a:bodyPr>
            <a:normAutofit/>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Provided </a:t>
            </a:r>
            <a:r>
              <a:rPr lang="en-US" sz="1800" dirty="0" err="1"/>
              <a:t>seatmap</a:t>
            </a:r>
            <a:r>
              <a:rPr lang="en-US" sz="1800" dirty="0"/>
              <a:t> and </a:t>
            </a:r>
            <a:r>
              <a:rPr lang="en-US" sz="1800"/>
              <a:t>flight data</a:t>
            </a:r>
            <a:endParaRPr lang="en-US" sz="1800" dirty="0"/>
          </a:p>
        </p:txBody>
      </p:sp>
      <p:sp>
        <p:nvSpPr>
          <p:cNvPr id="5" name="Content Placeholder 2">
            <a:extLst>
              <a:ext uri="{FF2B5EF4-FFF2-40B4-BE49-F238E27FC236}">
                <a16:creationId xmlns:a16="http://schemas.microsoft.com/office/drawing/2014/main" id="{C6C5A7A7-7356-4B51-9171-79F69CE5E08A}"/>
              </a:ext>
            </a:extLst>
          </p:cNvPr>
          <p:cNvSpPr txBox="1">
            <a:spLocks/>
          </p:cNvSpPr>
          <p:nvPr/>
        </p:nvSpPr>
        <p:spPr>
          <a:xfrm>
            <a:off x="2292096" y="4541519"/>
            <a:ext cx="6394704" cy="122461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pic>
        <p:nvPicPr>
          <p:cNvPr id="1028" name="Picture 4">
            <a:extLst>
              <a:ext uri="{FF2B5EF4-FFF2-40B4-BE49-F238E27FC236}">
                <a16:creationId xmlns:a16="http://schemas.microsoft.com/office/drawing/2014/main" id="{7F2C1149-F163-4DD7-AC69-D85558BBC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77" y="1845734"/>
            <a:ext cx="4937761" cy="126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112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1122-4A80-4CFF-BBE6-D45EC4B5E053}"/>
              </a:ext>
            </a:extLst>
          </p:cNvPr>
          <p:cNvSpPr>
            <a:spLocks noGrp="1"/>
          </p:cNvSpPr>
          <p:nvPr>
            <p:ph type="title"/>
          </p:nvPr>
        </p:nvSpPr>
        <p:spPr/>
        <p:txBody>
          <a:bodyPr/>
          <a:lstStyle/>
          <a:p>
            <a:r>
              <a:rPr lang="en-US" dirty="0"/>
              <a:t>Roles</a:t>
            </a:r>
          </a:p>
        </p:txBody>
      </p:sp>
      <p:graphicFrame>
        <p:nvGraphicFramePr>
          <p:cNvPr id="4" name="Table 4">
            <a:extLst>
              <a:ext uri="{FF2B5EF4-FFF2-40B4-BE49-F238E27FC236}">
                <a16:creationId xmlns:a16="http://schemas.microsoft.com/office/drawing/2014/main" id="{953C478B-1CE6-46D8-B702-B4C04A63EC15}"/>
              </a:ext>
            </a:extLst>
          </p:cNvPr>
          <p:cNvGraphicFramePr>
            <a:graphicFrameLocks noGrp="1"/>
          </p:cNvGraphicFramePr>
          <p:nvPr>
            <p:ph idx="1"/>
            <p:extLst>
              <p:ext uri="{D42A27DB-BD31-4B8C-83A1-F6EECF244321}">
                <p14:modId xmlns:p14="http://schemas.microsoft.com/office/powerpoint/2010/main" val="3416866217"/>
              </p:ext>
            </p:extLst>
          </p:nvPr>
        </p:nvGraphicFramePr>
        <p:xfrm>
          <a:off x="1096963" y="1846262"/>
          <a:ext cx="10058400" cy="4310285"/>
        </p:xfrm>
        <a:graphic>
          <a:graphicData uri="http://schemas.openxmlformats.org/drawingml/2006/table">
            <a:tbl>
              <a:tblPr firstRow="1" bandRow="1">
                <a:tableStyleId>{2D5ABB26-0587-4C30-8999-92F81FD0307C}</a:tableStyleId>
              </a:tblPr>
              <a:tblGrid>
                <a:gridCol w="5029200">
                  <a:extLst>
                    <a:ext uri="{9D8B030D-6E8A-4147-A177-3AD203B41FA5}">
                      <a16:colId xmlns:a16="http://schemas.microsoft.com/office/drawing/2014/main" val="787204150"/>
                    </a:ext>
                  </a:extLst>
                </a:gridCol>
                <a:gridCol w="5029200">
                  <a:extLst>
                    <a:ext uri="{9D8B030D-6E8A-4147-A177-3AD203B41FA5}">
                      <a16:colId xmlns:a16="http://schemas.microsoft.com/office/drawing/2014/main" val="3773224744"/>
                    </a:ext>
                  </a:extLst>
                </a:gridCol>
              </a:tblGrid>
              <a:tr h="2085245">
                <a:tc>
                  <a:txBody>
                    <a:bodyPr/>
                    <a:lstStyle/>
                    <a:p>
                      <a:r>
                        <a:rPr lang="en-US" sz="2800" dirty="0"/>
                        <a:t>Raymond Amparo:</a:t>
                      </a:r>
                    </a:p>
                    <a:p>
                      <a:pPr marL="457200" indent="-457200">
                        <a:buFont typeface="Arial" panose="020B0604020202020204" pitchFamily="34" charset="0"/>
                        <a:buChar char="•"/>
                      </a:pPr>
                      <a:r>
                        <a:rPr lang="en-US" sz="2800" dirty="0"/>
                        <a:t>Functionality and design for flight search and reservation</a:t>
                      </a:r>
                    </a:p>
                    <a:p>
                      <a:pPr marL="457200" indent="-457200">
                        <a:buFont typeface="Arial" panose="020B0604020202020204" pitchFamily="34" charset="0"/>
                        <a:buChar char="•"/>
                      </a:pPr>
                      <a:r>
                        <a:rPr lang="en-US" sz="2800" dirty="0"/>
                        <a:t>Search-to-checkout page navigation</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2800" dirty="0"/>
                        <a:t>Tal Grossman:</a:t>
                      </a:r>
                    </a:p>
                    <a:p>
                      <a:pPr marL="457200" indent="-457200">
                        <a:buFont typeface="Arial" panose="020B0604020202020204" pitchFamily="34" charset="0"/>
                        <a:buChar char="•"/>
                      </a:pPr>
                      <a:r>
                        <a:rPr lang="en-US" sz="2800" dirty="0"/>
                        <a:t>Front end design</a:t>
                      </a:r>
                    </a:p>
                    <a:p>
                      <a:pPr marL="457200" indent="-457200">
                        <a:buFont typeface="Arial" panose="020B0604020202020204" pitchFamily="34" charset="0"/>
                        <a:buChar char="•"/>
                      </a:pPr>
                      <a:r>
                        <a:rPr lang="en-US" sz="2800" dirty="0"/>
                        <a:t>Login-to-dashboard page navigation</a:t>
                      </a:r>
                    </a:p>
                  </a:txBody>
                  <a:tcPr>
                    <a:lnL>
                      <a:noFill/>
                    </a:lnL>
                  </a:tcPr>
                </a:tc>
                <a:extLst>
                  <a:ext uri="{0D108BD9-81ED-4DB2-BD59-A6C34878D82A}">
                    <a16:rowId xmlns:a16="http://schemas.microsoft.com/office/drawing/2014/main" val="2410775160"/>
                  </a:ext>
                </a:extLst>
              </a:tr>
              <a:tr h="2085245">
                <a:tc>
                  <a:txBody>
                    <a:bodyPr/>
                    <a:lstStyle/>
                    <a:p>
                      <a:r>
                        <a:rPr lang="en-US" sz="2800" dirty="0" err="1"/>
                        <a:t>Ashar</a:t>
                      </a:r>
                      <a:r>
                        <a:rPr lang="en-US" sz="2800" dirty="0"/>
                        <a:t> Habib:</a:t>
                      </a:r>
                    </a:p>
                    <a:p>
                      <a:pPr marL="457200" indent="-457200">
                        <a:buFont typeface="Arial" panose="020B0604020202020204" pitchFamily="34" charset="0"/>
                        <a:buChar char="•"/>
                      </a:pPr>
                      <a:r>
                        <a:rPr lang="en-US" sz="2800" dirty="0" err="1"/>
                        <a:t>Javascript</a:t>
                      </a:r>
                      <a:r>
                        <a:rPr lang="en-US" sz="2800" dirty="0"/>
                        <a:t> fetch requests to APIs</a:t>
                      </a:r>
                    </a:p>
                    <a:p>
                      <a:pPr marL="457200" indent="-457200">
                        <a:buFont typeface="Arial" panose="020B0604020202020204" pitchFamily="34" charset="0"/>
                        <a:buChar char="•"/>
                      </a:pPr>
                      <a:r>
                        <a:rPr lang="en-US" sz="2800" dirty="0"/>
                        <a:t>Backend</a:t>
                      </a:r>
                    </a:p>
                  </a:txBody>
                  <a:tcPr>
                    <a:lnT>
                      <a:noFill/>
                    </a:lnT>
                  </a:tcPr>
                </a:tc>
                <a:tc>
                  <a:txBody>
                    <a:bodyPr/>
                    <a:lstStyle/>
                    <a:p>
                      <a:r>
                        <a:rPr lang="en-US" sz="2800" dirty="0"/>
                        <a:t>Kent </a:t>
                      </a:r>
                      <a:r>
                        <a:rPr lang="en-US" sz="2800" dirty="0" err="1"/>
                        <a:t>Paglomotan</a:t>
                      </a:r>
                      <a:r>
                        <a:rPr lang="en-US" sz="2800" dirty="0"/>
                        <a:t>:</a:t>
                      </a:r>
                    </a:p>
                    <a:p>
                      <a:pPr marL="457200" indent="-457200">
                        <a:buFont typeface="Arial" panose="020B0604020202020204" pitchFamily="34" charset="0"/>
                        <a:buChar char="•"/>
                      </a:pPr>
                      <a:r>
                        <a:rPr lang="en-US" sz="2800" dirty="0"/>
                        <a:t>Functionality for logging in and establishing new users</a:t>
                      </a:r>
                    </a:p>
                    <a:p>
                      <a:pPr marL="457200" indent="-457200">
                        <a:buFont typeface="Arial" panose="020B0604020202020204" pitchFamily="34" charset="0"/>
                        <a:buChar char="•"/>
                      </a:pPr>
                      <a:r>
                        <a:rPr lang="en-US" sz="2800" dirty="0"/>
                        <a:t>Unit testing and backend</a:t>
                      </a:r>
                    </a:p>
                  </a:txBody>
                  <a:tcPr/>
                </a:tc>
                <a:extLst>
                  <a:ext uri="{0D108BD9-81ED-4DB2-BD59-A6C34878D82A}">
                    <a16:rowId xmlns:a16="http://schemas.microsoft.com/office/drawing/2014/main" val="959365878"/>
                  </a:ext>
                </a:extLst>
              </a:tr>
            </a:tbl>
          </a:graphicData>
        </a:graphic>
      </p:graphicFrame>
    </p:spTree>
    <p:extLst>
      <p:ext uri="{BB962C8B-B14F-4D97-AF65-F5344CB8AC3E}">
        <p14:creationId xmlns:p14="http://schemas.microsoft.com/office/powerpoint/2010/main" val="235231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08871-9487-4355-83E2-3CAA24C455D3}"/>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F00C5D62-01BA-47BC-ACDE-F8F4B945AF8D}"/>
              </a:ext>
            </a:extLst>
          </p:cNvPr>
          <p:cNvSpPr>
            <a:spLocks noGrp="1"/>
          </p:cNvSpPr>
          <p:nvPr>
            <p:ph idx="1"/>
          </p:nvPr>
        </p:nvSpPr>
        <p:spPr/>
        <p:txBody>
          <a:bodyPr/>
          <a:lstStyle/>
          <a:p>
            <a:r>
              <a:rPr lang="en-US" dirty="0"/>
              <a:t>Navigating complex JSONs from the API</a:t>
            </a:r>
          </a:p>
          <a:p>
            <a:r>
              <a:rPr lang="en-US" dirty="0"/>
              <a:t>Plane tickets require lots of personal information (passport/license #, payment information)</a:t>
            </a:r>
          </a:p>
          <a:p>
            <a:r>
              <a:rPr lang="en-US" dirty="0"/>
              <a:t>Planning and organization would be absolutely essential to manage the project features.</a:t>
            </a:r>
          </a:p>
          <a:p>
            <a:r>
              <a:rPr lang="en-US" dirty="0"/>
              <a:t>We are all in different time zones</a:t>
            </a:r>
          </a:p>
        </p:txBody>
      </p:sp>
    </p:spTree>
    <p:extLst>
      <p:ext uri="{BB962C8B-B14F-4D97-AF65-F5344CB8AC3E}">
        <p14:creationId xmlns:p14="http://schemas.microsoft.com/office/powerpoint/2010/main" val="323013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BA070-FE31-479A-975A-E45EF579619B}"/>
              </a:ext>
            </a:extLst>
          </p:cNvPr>
          <p:cNvSpPr>
            <a:spLocks noGrp="1"/>
          </p:cNvSpPr>
          <p:nvPr>
            <p:ph type="title"/>
          </p:nvPr>
        </p:nvSpPr>
        <p:spPr/>
        <p:txBody>
          <a:bodyPr/>
          <a:lstStyle/>
          <a:p>
            <a:r>
              <a:rPr lang="en-US" dirty="0"/>
              <a:t>What Went Well</a:t>
            </a:r>
          </a:p>
        </p:txBody>
      </p:sp>
      <p:sp>
        <p:nvSpPr>
          <p:cNvPr id="3" name="Content Placeholder 2">
            <a:extLst>
              <a:ext uri="{FF2B5EF4-FFF2-40B4-BE49-F238E27FC236}">
                <a16:creationId xmlns:a16="http://schemas.microsoft.com/office/drawing/2014/main" id="{2A00232A-20A1-4924-8552-1B7C032F4699}"/>
              </a:ext>
            </a:extLst>
          </p:cNvPr>
          <p:cNvSpPr>
            <a:spLocks noGrp="1"/>
          </p:cNvSpPr>
          <p:nvPr>
            <p:ph idx="1"/>
          </p:nvPr>
        </p:nvSpPr>
        <p:spPr/>
        <p:txBody>
          <a:bodyPr/>
          <a:lstStyle/>
          <a:p>
            <a:r>
              <a:rPr lang="en-US" dirty="0"/>
              <a:t>Front end design structure and layout</a:t>
            </a:r>
          </a:p>
          <a:p>
            <a:r>
              <a:rPr lang="en-US" dirty="0"/>
              <a:t>Database structure and data parsing</a:t>
            </a:r>
          </a:p>
          <a:p>
            <a:r>
              <a:rPr lang="en-US" dirty="0"/>
              <a:t>Standups and teammate communication</a:t>
            </a:r>
          </a:p>
          <a:p>
            <a:r>
              <a:rPr lang="en-US" dirty="0"/>
              <a:t>Dedication and work ethic</a:t>
            </a:r>
          </a:p>
        </p:txBody>
      </p:sp>
    </p:spTree>
    <p:extLst>
      <p:ext uri="{BB962C8B-B14F-4D97-AF65-F5344CB8AC3E}">
        <p14:creationId xmlns:p14="http://schemas.microsoft.com/office/powerpoint/2010/main" val="2331223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43FF-AA51-4C6A-87ED-1D29B07B6306}"/>
              </a:ext>
            </a:extLst>
          </p:cNvPr>
          <p:cNvSpPr>
            <a:spLocks noGrp="1"/>
          </p:cNvSpPr>
          <p:nvPr>
            <p:ph type="title"/>
          </p:nvPr>
        </p:nvSpPr>
        <p:spPr/>
        <p:txBody>
          <a:bodyPr/>
          <a:lstStyle/>
          <a:p>
            <a:r>
              <a:rPr lang="en-US" dirty="0"/>
              <a:t>What We Learned</a:t>
            </a:r>
          </a:p>
        </p:txBody>
      </p:sp>
      <p:sp>
        <p:nvSpPr>
          <p:cNvPr id="3" name="Content Placeholder 2">
            <a:extLst>
              <a:ext uri="{FF2B5EF4-FFF2-40B4-BE49-F238E27FC236}">
                <a16:creationId xmlns:a16="http://schemas.microsoft.com/office/drawing/2014/main" id="{2263F3EB-CF0D-4BA2-9B72-833BED7ECA96}"/>
              </a:ext>
            </a:extLst>
          </p:cNvPr>
          <p:cNvSpPr>
            <a:spLocks noGrp="1"/>
          </p:cNvSpPr>
          <p:nvPr>
            <p:ph idx="1"/>
          </p:nvPr>
        </p:nvSpPr>
        <p:spPr/>
        <p:txBody>
          <a:bodyPr/>
          <a:lstStyle/>
          <a:p>
            <a:r>
              <a:rPr lang="en-US" dirty="0"/>
              <a:t>Always have user stories visible to see what still needs to be accomplished.</a:t>
            </a:r>
          </a:p>
          <a:p>
            <a:r>
              <a:rPr lang="en-US" dirty="0"/>
              <a:t>It is extremely important track who is working on what feature and to update progress regularly.</a:t>
            </a:r>
          </a:p>
          <a:p>
            <a:r>
              <a:rPr lang="en-US" dirty="0"/>
              <a:t>Merging from backend to frontend is time-consuming and difficult</a:t>
            </a:r>
          </a:p>
          <a:p>
            <a:r>
              <a:rPr lang="en-US" dirty="0"/>
              <a:t>For the purposes of learning, it’s best to work on a variety of project areas (styling, service, etc.)</a:t>
            </a:r>
          </a:p>
          <a:p>
            <a:pPr marL="0" indent="0">
              <a:buNone/>
            </a:pPr>
            <a:endParaRPr lang="en-US" dirty="0"/>
          </a:p>
        </p:txBody>
      </p:sp>
    </p:spTree>
    <p:extLst>
      <p:ext uri="{BB962C8B-B14F-4D97-AF65-F5344CB8AC3E}">
        <p14:creationId xmlns:p14="http://schemas.microsoft.com/office/powerpoint/2010/main" val="399071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1F2E4-B510-474F-93CA-1DF523242B84}"/>
              </a:ext>
            </a:extLst>
          </p:cNvPr>
          <p:cNvSpPr>
            <a:spLocks noGrp="1"/>
          </p:cNvSpPr>
          <p:nvPr>
            <p:ph type="ctrTitle"/>
          </p:nvPr>
        </p:nvSpPr>
        <p:spPr/>
        <p:txBody>
          <a:bodyPr/>
          <a:lstStyle/>
          <a:p>
            <a:pPr algn="ctr"/>
            <a:r>
              <a:rPr lang="en-US" dirty="0"/>
              <a:t>Demo</a:t>
            </a:r>
          </a:p>
        </p:txBody>
      </p:sp>
      <p:sp>
        <p:nvSpPr>
          <p:cNvPr id="4" name="Subtitle 3">
            <a:extLst>
              <a:ext uri="{FF2B5EF4-FFF2-40B4-BE49-F238E27FC236}">
                <a16:creationId xmlns:a16="http://schemas.microsoft.com/office/drawing/2014/main" id="{3023F24E-0907-405B-A106-C2FA5DFE2A5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32778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139</TotalTime>
  <Words>453</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Retrospect</vt:lpstr>
      <vt:lpstr>Hawk Airlines Reservation System</vt:lpstr>
      <vt:lpstr>Project Introduction</vt:lpstr>
      <vt:lpstr>User Stories</vt:lpstr>
      <vt:lpstr>APIs Used</vt:lpstr>
      <vt:lpstr>Roles</vt:lpstr>
      <vt:lpstr>Challenges</vt:lpstr>
      <vt:lpstr>What Went Well</vt:lpstr>
      <vt:lpstr>What We Learned</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Hawk Airlines Reservation System</dc:title>
  <dc:creator>Tal Grossman</dc:creator>
  <cp:lastModifiedBy>Tal Grossman</cp:lastModifiedBy>
  <cp:revision>34</cp:revision>
  <dcterms:created xsi:type="dcterms:W3CDTF">2021-07-25T03:23:32Z</dcterms:created>
  <dcterms:modified xsi:type="dcterms:W3CDTF">2021-07-25T19:10:38Z</dcterms:modified>
</cp:coreProperties>
</file>