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6" d="100"/>
          <a:sy n="116"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F28544-D47E-412A-ACFF-81750B5B738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39860631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3329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31685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0315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3971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5F28544-D47E-412A-ACFF-81750B5B7383}"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1998461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5F28544-D47E-412A-ACFF-81750B5B7383}"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299207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F28544-D47E-412A-ACFF-81750B5B738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3098363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F28544-D47E-412A-ACFF-81750B5B738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6103219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F28544-D47E-412A-ACFF-81750B5B738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124938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28544-D47E-412A-ACFF-81750B5B738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4911424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62435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F28544-D47E-412A-ACFF-81750B5B7383}"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246479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F28544-D47E-412A-ACFF-81750B5B7383}"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226094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28544-D47E-412A-ACFF-81750B5B7383}"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49054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196606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28544-D47E-412A-ACFF-81750B5B738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EE4E0-5576-460F-B785-280C278496F0}" type="slidenum">
              <a:rPr lang="en-US" smtClean="0"/>
              <a:t>‹#›</a:t>
            </a:fld>
            <a:endParaRPr lang="en-US"/>
          </a:p>
        </p:txBody>
      </p:sp>
    </p:spTree>
    <p:extLst>
      <p:ext uri="{BB962C8B-B14F-4D97-AF65-F5344CB8AC3E}">
        <p14:creationId xmlns:p14="http://schemas.microsoft.com/office/powerpoint/2010/main" val="64987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5F28544-D47E-412A-ACFF-81750B5B7383}" type="datetimeFigureOut">
              <a:rPr lang="en-US" smtClean="0"/>
              <a:t>3/8/2018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4EEE4E0-5576-460F-B785-280C278496F0}" type="slidenum">
              <a:rPr lang="en-US" smtClean="0"/>
              <a:t>‹#›</a:t>
            </a:fld>
            <a:endParaRPr lang="en-US"/>
          </a:p>
        </p:txBody>
      </p:sp>
    </p:spTree>
    <p:extLst>
      <p:ext uri="{BB962C8B-B14F-4D97-AF65-F5344CB8AC3E}">
        <p14:creationId xmlns:p14="http://schemas.microsoft.com/office/powerpoint/2010/main" val="290864083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725430"/>
            <a:ext cx="9440034" cy="1828801"/>
          </a:xfrm>
        </p:spPr>
        <p:txBody>
          <a:bodyPr/>
          <a:lstStyle/>
          <a:p>
            <a:r>
              <a:rPr lang="en-US" dirty="0" smtClean="0"/>
              <a:t>Chemical Resonance Modelling</a:t>
            </a:r>
            <a:endParaRPr lang="en-US" dirty="0"/>
          </a:p>
        </p:txBody>
      </p:sp>
      <p:sp>
        <p:nvSpPr>
          <p:cNvPr id="3" name="Subtitle 2"/>
          <p:cNvSpPr>
            <a:spLocks noGrp="1"/>
          </p:cNvSpPr>
          <p:nvPr>
            <p:ph type="subTitle" idx="1"/>
          </p:nvPr>
        </p:nvSpPr>
        <p:spPr>
          <a:xfrm>
            <a:off x="1370692" y="2554231"/>
            <a:ext cx="9440034" cy="1049867"/>
          </a:xfrm>
        </p:spPr>
        <p:txBody>
          <a:bodyPr/>
          <a:lstStyle/>
          <a:p>
            <a:r>
              <a:rPr lang="en-US" dirty="0" smtClean="0"/>
              <a:t>Johan Rosqvist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137" y="3079164"/>
            <a:ext cx="6657143" cy="2990476"/>
          </a:xfrm>
          <a:prstGeom prst="rect">
            <a:avLst/>
          </a:prstGeom>
        </p:spPr>
      </p:pic>
      <p:sp>
        <p:nvSpPr>
          <p:cNvPr id="5" name="TextBox 4"/>
          <p:cNvSpPr txBox="1"/>
          <p:nvPr/>
        </p:nvSpPr>
        <p:spPr>
          <a:xfrm>
            <a:off x="2858530" y="6054811"/>
            <a:ext cx="5527589" cy="369332"/>
          </a:xfrm>
          <a:prstGeom prst="rect">
            <a:avLst/>
          </a:prstGeom>
          <a:noFill/>
        </p:spPr>
        <p:txBody>
          <a:bodyPr wrap="square" rtlCol="0">
            <a:spAutoFit/>
          </a:bodyPr>
          <a:lstStyle/>
          <a:p>
            <a:r>
              <a:rPr lang="en-US" dirty="0" smtClean="0"/>
              <a:t>Image sourced from Wikimedia Commons</a:t>
            </a:r>
            <a:endParaRPr lang="en-US" dirty="0"/>
          </a:p>
        </p:txBody>
      </p:sp>
    </p:spTree>
    <p:extLst>
      <p:ext uri="{BB962C8B-B14F-4D97-AF65-F5344CB8AC3E}">
        <p14:creationId xmlns:p14="http://schemas.microsoft.com/office/powerpoint/2010/main" val="1440794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494100" indent="-457200">
              <a:buFont typeface="+mj-lt"/>
              <a:buAutoNum type="arabicPeriod"/>
            </a:pPr>
            <a:r>
              <a:rPr lang="en-US" sz="2800" b="1" dirty="0" smtClean="0">
                <a:effectLst/>
              </a:rPr>
              <a:t>Elements </a:t>
            </a:r>
            <a:r>
              <a:rPr lang="en-US" sz="2800" b="1" dirty="0">
                <a:effectLst/>
              </a:rPr>
              <a:t>of the Theory of Resonance</a:t>
            </a:r>
            <a:r>
              <a:rPr lang="en-US" sz="2800" dirty="0">
                <a:effectLst/>
              </a:rPr>
              <a:t>, E.W. Brown, At The University Press, Osmania University</a:t>
            </a:r>
          </a:p>
          <a:p>
            <a:pPr marL="494100" indent="-457200">
              <a:buFont typeface="+mj-lt"/>
              <a:buAutoNum type="arabicPeriod"/>
            </a:pPr>
            <a:r>
              <a:rPr lang="en-US" sz="2800" b="1" dirty="0" smtClean="0">
                <a:effectLst/>
              </a:rPr>
              <a:t>A </a:t>
            </a:r>
            <a:r>
              <a:rPr lang="en-US" sz="2800" b="1" dirty="0">
                <a:effectLst/>
              </a:rPr>
              <a:t>Chemist's Guide to Valence Bond Theory</a:t>
            </a:r>
            <a:r>
              <a:rPr lang="en-US" sz="2800" dirty="0">
                <a:effectLst/>
              </a:rPr>
              <a:t>, Sason S. Shaik, Philippe C. Hiberty, Wiley-</a:t>
            </a:r>
            <a:r>
              <a:rPr lang="en-US" sz="2800" dirty="0" err="1">
                <a:effectLst/>
              </a:rPr>
              <a:t>Interscience</a:t>
            </a:r>
            <a:r>
              <a:rPr lang="en-US" sz="2800" dirty="0">
                <a:effectLst/>
              </a:rPr>
              <a:t> </a:t>
            </a:r>
            <a:r>
              <a:rPr lang="en-US" sz="2800" dirty="0" smtClean="0">
                <a:effectLst/>
              </a:rPr>
              <a:t>pg. </a:t>
            </a:r>
            <a:r>
              <a:rPr lang="en-US" sz="2800" dirty="0">
                <a:effectLst/>
              </a:rPr>
              <a:t>200-203</a:t>
            </a:r>
          </a:p>
          <a:p>
            <a:endParaRPr lang="en-US" sz="2800" dirty="0"/>
          </a:p>
        </p:txBody>
      </p:sp>
    </p:spTree>
    <p:extLst>
      <p:ext uri="{BB962C8B-B14F-4D97-AF65-F5344CB8AC3E}">
        <p14:creationId xmlns:p14="http://schemas.microsoft.com/office/powerpoint/2010/main" val="174407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61903" y="2388973"/>
            <a:ext cx="5105654" cy="27514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Resonant Structures</a:t>
            </a:r>
            <a:endParaRPr lang="en-US" dirty="0"/>
          </a:p>
        </p:txBody>
      </p:sp>
      <p:sp>
        <p:nvSpPr>
          <p:cNvPr id="3" name="Content Placeholder 2"/>
          <p:cNvSpPr>
            <a:spLocks noGrp="1"/>
          </p:cNvSpPr>
          <p:nvPr>
            <p:ph sz="half" idx="1"/>
          </p:nvPr>
        </p:nvSpPr>
        <p:spPr/>
        <p:txBody>
          <a:bodyPr>
            <a:normAutofit/>
          </a:bodyPr>
          <a:lstStyle/>
          <a:p>
            <a:r>
              <a:rPr lang="en-US" sz="2400" dirty="0" smtClean="0">
                <a:effectLst/>
              </a:rPr>
              <a:t>Molecules may have resonant structures</a:t>
            </a:r>
          </a:p>
          <a:p>
            <a:r>
              <a:rPr lang="en-US" sz="2400" dirty="0" smtClean="0">
                <a:effectLst/>
              </a:rPr>
              <a:t>Bonds</a:t>
            </a:r>
          </a:p>
          <a:p>
            <a:pPr lvl="1"/>
            <a:r>
              <a:rPr lang="en-US" dirty="0" smtClean="0">
                <a:effectLst/>
              </a:rPr>
              <a:t>Sigma (</a:t>
            </a:r>
            <a:r>
              <a:rPr lang="el-GR" dirty="0" smtClean="0">
                <a:effectLst/>
                <a:latin typeface="Georgia" panose="02040502050405020303" pitchFamily="18" charset="0"/>
              </a:rPr>
              <a:t>σ</a:t>
            </a:r>
            <a:r>
              <a:rPr lang="en-US" dirty="0" smtClean="0">
                <a:effectLst/>
                <a:latin typeface="Georgia" panose="02040502050405020303" pitchFamily="18" charset="0"/>
              </a:rPr>
              <a:t>)</a:t>
            </a:r>
            <a:endParaRPr lang="en-US" dirty="0" smtClean="0">
              <a:effectLst/>
            </a:endParaRPr>
          </a:p>
          <a:p>
            <a:pPr lvl="1"/>
            <a:r>
              <a:rPr lang="en-US" sz="2200" dirty="0" smtClean="0">
                <a:effectLst/>
              </a:rPr>
              <a:t>Pi (</a:t>
            </a:r>
            <a:r>
              <a:rPr lang="el-GR" sz="2200" dirty="0" smtClean="0">
                <a:effectLst/>
                <a:latin typeface="Georgia" panose="02040502050405020303" pitchFamily="18" charset="0"/>
              </a:rPr>
              <a:t>π</a:t>
            </a:r>
            <a:r>
              <a:rPr lang="en-US" sz="2200" dirty="0" smtClean="0">
                <a:effectLst/>
                <a:latin typeface="Georgia" panose="02040502050405020303" pitchFamily="18" charset="0"/>
              </a:rPr>
              <a:t>)</a:t>
            </a:r>
            <a:endParaRPr lang="en-US" sz="2200" dirty="0" smtClean="0">
              <a:effectLst/>
            </a:endParaRPr>
          </a:p>
          <a:p>
            <a:r>
              <a:rPr lang="en-US" sz="2400" dirty="0" smtClean="0">
                <a:effectLst/>
              </a:rPr>
              <a:t>Resonance Hybrid</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2419029"/>
            <a:ext cx="5065712" cy="2685104"/>
          </a:xfrm>
        </p:spPr>
      </p:pic>
      <p:sp>
        <p:nvSpPr>
          <p:cNvPr id="7" name="TextBox 6"/>
          <p:cNvSpPr txBox="1"/>
          <p:nvPr/>
        </p:nvSpPr>
        <p:spPr>
          <a:xfrm>
            <a:off x="6161903" y="5170467"/>
            <a:ext cx="5527589" cy="369332"/>
          </a:xfrm>
          <a:prstGeom prst="rect">
            <a:avLst/>
          </a:prstGeom>
          <a:noFill/>
        </p:spPr>
        <p:txBody>
          <a:bodyPr wrap="square" rtlCol="0">
            <a:spAutoFit/>
          </a:bodyPr>
          <a:lstStyle/>
          <a:p>
            <a:r>
              <a:rPr lang="en-US" dirty="0" smtClean="0"/>
              <a:t>Image sourced from Wikimedia Commons</a:t>
            </a:r>
            <a:endParaRPr lang="en-US" dirty="0"/>
          </a:p>
        </p:txBody>
      </p:sp>
    </p:spTree>
    <p:extLst>
      <p:ext uri="{BB962C8B-B14F-4D97-AF65-F5344CB8AC3E}">
        <p14:creationId xmlns:p14="http://schemas.microsoft.com/office/powerpoint/2010/main" val="490576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94854" y="2281881"/>
            <a:ext cx="5072703" cy="296562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Molecular Orbital Theory</a:t>
            </a:r>
            <a:endParaRPr lang="en-US" dirty="0"/>
          </a:p>
        </p:txBody>
      </p:sp>
      <p:sp>
        <p:nvSpPr>
          <p:cNvPr id="3" name="Content Placeholder 2"/>
          <p:cNvSpPr>
            <a:spLocks noGrp="1"/>
          </p:cNvSpPr>
          <p:nvPr>
            <p:ph sz="half" idx="1"/>
          </p:nvPr>
        </p:nvSpPr>
        <p:spPr/>
        <p:txBody>
          <a:bodyPr>
            <a:normAutofit/>
          </a:bodyPr>
          <a:lstStyle/>
          <a:p>
            <a:r>
              <a:rPr lang="en-US" sz="2400" dirty="0" smtClean="0">
                <a:effectLst/>
              </a:rPr>
              <a:t>VB versus MO</a:t>
            </a:r>
            <a:endParaRPr lang="en-US" sz="2400" dirty="0">
              <a:effectLst/>
            </a:endParaRPr>
          </a:p>
          <a:p>
            <a:endParaRPr lang="en-US" sz="2400" dirty="0" smtClean="0">
              <a:effectLst/>
            </a:endParaRPr>
          </a:p>
          <a:p>
            <a:r>
              <a:rPr lang="en-US" sz="2400" dirty="0" smtClean="0">
                <a:effectLst/>
              </a:rPr>
              <a:t>MO and Quantum Combination</a:t>
            </a:r>
          </a:p>
          <a:p>
            <a:pPr lvl="1"/>
            <a:r>
              <a:rPr lang="en-US" sz="2200" dirty="0" smtClean="0">
                <a:effectLst/>
              </a:rPr>
              <a:t>Quantum wave function</a:t>
            </a:r>
            <a:endParaRPr lang="en-US" sz="2200" dirty="0">
              <a:effectLst/>
            </a:endParaRPr>
          </a:p>
          <a:p>
            <a:endParaRPr lang="en-US" sz="24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02363" y="2287920"/>
            <a:ext cx="5065712" cy="2947323"/>
          </a:xfrm>
        </p:spPr>
      </p:pic>
      <p:sp>
        <p:nvSpPr>
          <p:cNvPr id="7" name="TextBox 6"/>
          <p:cNvSpPr txBox="1"/>
          <p:nvPr/>
        </p:nvSpPr>
        <p:spPr>
          <a:xfrm>
            <a:off x="6194854" y="5247503"/>
            <a:ext cx="5527589" cy="369332"/>
          </a:xfrm>
          <a:prstGeom prst="rect">
            <a:avLst/>
          </a:prstGeom>
          <a:noFill/>
        </p:spPr>
        <p:txBody>
          <a:bodyPr wrap="square" rtlCol="0">
            <a:spAutoFit/>
          </a:bodyPr>
          <a:lstStyle/>
          <a:p>
            <a:r>
              <a:rPr lang="en-US" dirty="0" smtClean="0"/>
              <a:t>Image sourced from Wikimedia Commons</a:t>
            </a:r>
            <a:endParaRPr lang="en-US" dirty="0"/>
          </a:p>
        </p:txBody>
      </p:sp>
    </p:spTree>
    <p:extLst>
      <p:ext uri="{BB962C8B-B14F-4D97-AF65-F5344CB8AC3E}">
        <p14:creationId xmlns:p14="http://schemas.microsoft.com/office/powerpoint/2010/main" val="1843530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900" indent="0">
              <a:buNone/>
            </a:pPr>
            <a:r>
              <a:rPr lang="en-US" dirty="0">
                <a:effectLst/>
              </a:rPr>
              <a:t>The first thing that was done was apply the Euler Equation to the given equation of the system</a:t>
            </a:r>
            <a:r>
              <a:rPr lang="en-US" dirty="0" smtClean="0">
                <a:effectLst/>
              </a:rPr>
              <a:t>:</a:t>
            </a:r>
          </a:p>
          <a:p>
            <a:endParaRPr lang="en-US" dirty="0">
              <a:effectLst/>
            </a:endParaRPr>
          </a:p>
          <a:p>
            <a:pPr marL="36900" indent="0">
              <a:buNone/>
            </a:pPr>
            <a:r>
              <a:rPr lang="en-US" dirty="0">
                <a:effectLst/>
              </a:rPr>
              <a:t>This yielded a pair of equations that were very similar to a previous problem in which nuclear decay was modelled and one nuclei decayed into another. In this particular instance, the two molecules could "decay" into each other. Thus, the code was largely recycled to yield</a:t>
            </a:r>
            <a:r>
              <a:rPr lang="en-US" dirty="0" smtClean="0">
                <a:effectLst/>
              </a:rPr>
              <a:t>:</a:t>
            </a:r>
          </a:p>
          <a:p>
            <a:endParaRPr lang="en-US" dirty="0">
              <a:effectLst/>
            </a:endParaRPr>
          </a:p>
          <a:p>
            <a:pPr marL="36900" indent="0">
              <a:buNone/>
            </a:pPr>
            <a:r>
              <a:rPr lang="en-US" dirty="0">
                <a:effectLst/>
              </a:rPr>
              <a:t>Where NPop is the new population, and CPop is the previous population. Population A is the nuclei being calculated, while Population B is the other potential nuclei. This function was done iteratively over a period of time, and graphed.</a:t>
            </a:r>
            <a:endParaRPr lang="en-US" dirty="0"/>
          </a:p>
        </p:txBody>
      </p:sp>
      <p:sp>
        <p:nvSpPr>
          <p:cNvPr id="12" name="Rectangle 11"/>
          <p:cNvSpPr/>
          <p:nvPr/>
        </p:nvSpPr>
        <p:spPr>
          <a:xfrm>
            <a:off x="3023287" y="4007344"/>
            <a:ext cx="5445210" cy="49427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09962" y="2356382"/>
            <a:ext cx="1462567" cy="5884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Euler Equation Solution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854" y="4168754"/>
            <a:ext cx="5172075" cy="1714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143" y="2469370"/>
            <a:ext cx="1316203" cy="362433"/>
          </a:xfrm>
          <a:prstGeom prst="rect">
            <a:avLst/>
          </a:prstGeom>
        </p:spPr>
      </p:pic>
      <p:pic>
        <p:nvPicPr>
          <p:cNvPr id="11" name="Picture 10"/>
          <p:cNvPicPr>
            <a:picLocks noChangeAspect="1"/>
          </p:cNvPicPr>
          <p:nvPr/>
        </p:nvPicPr>
        <p:blipFill>
          <a:blip r:embed="rId4"/>
          <a:stretch>
            <a:fillRect/>
          </a:stretch>
        </p:blipFill>
        <p:spPr>
          <a:xfrm>
            <a:off x="6083749" y="2356382"/>
            <a:ext cx="1726001" cy="5884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844" y="2469898"/>
            <a:ext cx="1323810" cy="361905"/>
          </a:xfrm>
          <a:prstGeom prst="rect">
            <a:avLst/>
          </a:prstGeom>
        </p:spPr>
      </p:pic>
    </p:spTree>
    <p:extLst>
      <p:ext uri="{BB962C8B-B14F-4D97-AF65-F5344CB8AC3E}">
        <p14:creationId xmlns:p14="http://schemas.microsoft.com/office/powerpoint/2010/main" val="30871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52397"/>
            <a:ext cx="9590550" cy="891517"/>
          </a:xfrm>
        </p:spPr>
        <p:txBody>
          <a:bodyPr/>
          <a:lstStyle/>
          <a:p>
            <a:r>
              <a:rPr lang="en-US" dirty="0" smtClean="0"/>
              <a:t>Models Using Equal Decay</a:t>
            </a:r>
            <a:endParaRPr lang="en-US" dirty="0"/>
          </a:p>
        </p:txBody>
      </p:sp>
      <p:sp>
        <p:nvSpPr>
          <p:cNvPr id="7" name="Rectangle 6"/>
          <p:cNvSpPr/>
          <p:nvPr/>
        </p:nvSpPr>
        <p:spPr>
          <a:xfrm>
            <a:off x="1320137" y="2878874"/>
            <a:ext cx="9565814" cy="228746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295401" y="1373901"/>
            <a:ext cx="9590550" cy="1507054"/>
          </a:xfrm>
        </p:spPr>
        <p:txBody>
          <a:bodyPr/>
          <a:lstStyle/>
          <a:p>
            <a:r>
              <a:rPr lang="en-US" dirty="0">
                <a:effectLst/>
              </a:rPr>
              <a:t>By testing a variety of combinations of factors, I was able to produce a few different graphs, with some clear trends. In this instance, I tested a situation in which the decays were equal, but with varying initial populations.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124" y="2878874"/>
            <a:ext cx="3152902" cy="22893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48" y="2878874"/>
            <a:ext cx="3109651" cy="22874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137" y="2880955"/>
            <a:ext cx="3147487" cy="2285384"/>
          </a:xfrm>
          <a:prstGeom prst="rect">
            <a:avLst/>
          </a:prstGeom>
        </p:spPr>
      </p:pic>
    </p:spTree>
    <p:extLst>
      <p:ext uri="{BB962C8B-B14F-4D97-AF65-F5344CB8AC3E}">
        <p14:creationId xmlns:p14="http://schemas.microsoft.com/office/powerpoint/2010/main" val="1502013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1" y="2578442"/>
            <a:ext cx="9590550" cy="31962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1" y="362466"/>
            <a:ext cx="9590550" cy="739588"/>
          </a:xfrm>
        </p:spPr>
        <p:txBody>
          <a:bodyPr>
            <a:normAutofit/>
          </a:bodyPr>
          <a:lstStyle/>
          <a:p>
            <a:r>
              <a:rPr lang="en-US" dirty="0" smtClean="0"/>
              <a:t>Models Using Equal Population</a:t>
            </a:r>
            <a:endParaRPr lang="en-US" dirty="0"/>
          </a:p>
        </p:txBody>
      </p:sp>
      <p:sp>
        <p:nvSpPr>
          <p:cNvPr id="3" name="Text Placeholder 2"/>
          <p:cNvSpPr>
            <a:spLocks noGrp="1"/>
          </p:cNvSpPr>
          <p:nvPr>
            <p:ph type="body" idx="1"/>
          </p:nvPr>
        </p:nvSpPr>
        <p:spPr>
          <a:xfrm>
            <a:off x="1295401" y="1225620"/>
            <a:ext cx="9590550" cy="718510"/>
          </a:xfrm>
        </p:spPr>
        <p:txBody>
          <a:bodyPr/>
          <a:lstStyle/>
          <a:p>
            <a:r>
              <a:rPr lang="en-US" dirty="0">
                <a:effectLst/>
              </a:rPr>
              <a:t>Then, I began testing what happened when they had the same initial population, and with different decays.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389" y="2578442"/>
            <a:ext cx="4487562" cy="32584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2578442"/>
            <a:ext cx="4487561" cy="3258410"/>
          </a:xfrm>
          <a:prstGeom prst="rect">
            <a:avLst/>
          </a:prstGeom>
        </p:spPr>
      </p:pic>
    </p:spTree>
    <p:extLst>
      <p:ext uri="{BB962C8B-B14F-4D97-AF65-F5344CB8AC3E}">
        <p14:creationId xmlns:p14="http://schemas.microsoft.com/office/powerpoint/2010/main" val="322760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45369" y="2391826"/>
            <a:ext cx="4890614" cy="30204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1" y="362466"/>
            <a:ext cx="9590550" cy="739588"/>
          </a:xfrm>
        </p:spPr>
        <p:txBody>
          <a:bodyPr>
            <a:normAutofit/>
          </a:bodyPr>
          <a:lstStyle/>
          <a:p>
            <a:r>
              <a:rPr lang="en-US" dirty="0" smtClean="0"/>
              <a:t>Single Molecule Model</a:t>
            </a:r>
            <a:endParaRPr lang="en-US" dirty="0"/>
          </a:p>
        </p:txBody>
      </p:sp>
      <p:sp>
        <p:nvSpPr>
          <p:cNvPr id="3" name="Text Placeholder 2"/>
          <p:cNvSpPr>
            <a:spLocks noGrp="1"/>
          </p:cNvSpPr>
          <p:nvPr>
            <p:ph type="body" idx="1"/>
          </p:nvPr>
        </p:nvSpPr>
        <p:spPr>
          <a:xfrm>
            <a:off x="1295401" y="1225620"/>
            <a:ext cx="9590550" cy="718510"/>
          </a:xfrm>
        </p:spPr>
        <p:txBody>
          <a:bodyPr>
            <a:normAutofit fontScale="92500"/>
          </a:bodyPr>
          <a:lstStyle/>
          <a:p>
            <a:r>
              <a:rPr lang="en-US" dirty="0">
                <a:effectLst/>
              </a:rPr>
              <a:t>For comparison purposes, I also tested what happened when both populations had the same decay rate, but one population had only a single molecule, while the other had none.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369" y="2391826"/>
            <a:ext cx="4890614" cy="3020433"/>
          </a:xfrm>
          <a:prstGeom prst="rect">
            <a:avLst/>
          </a:prstGeom>
        </p:spPr>
      </p:pic>
      <p:sp>
        <p:nvSpPr>
          <p:cNvPr id="8" name="Text Placeholder 2"/>
          <p:cNvSpPr txBox="1">
            <a:spLocks/>
          </p:cNvSpPr>
          <p:nvPr/>
        </p:nvSpPr>
        <p:spPr>
          <a:xfrm>
            <a:off x="1295401" y="5500700"/>
            <a:ext cx="9590550" cy="718510"/>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100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dirty="0">
                <a:effectLst/>
              </a:rPr>
              <a:t>Notably, the result the two settle to is 0.5, which is not an observable result. Instead, it is similar to the splitting of light into orthogonal bases. The average is zero, but one will only observe +1 or -1 counts.</a:t>
            </a:r>
            <a:endParaRPr lang="en-US" dirty="0"/>
          </a:p>
        </p:txBody>
      </p:sp>
    </p:spTree>
    <p:extLst>
      <p:ext uri="{BB962C8B-B14F-4D97-AF65-F5344CB8AC3E}">
        <p14:creationId xmlns:p14="http://schemas.microsoft.com/office/powerpoint/2010/main" val="1384360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the Models</a:t>
            </a:r>
            <a:endParaRPr lang="en-US" dirty="0"/>
          </a:p>
        </p:txBody>
      </p:sp>
      <p:sp>
        <p:nvSpPr>
          <p:cNvPr id="3" name="Content Placeholder 2"/>
          <p:cNvSpPr>
            <a:spLocks noGrp="1"/>
          </p:cNvSpPr>
          <p:nvPr>
            <p:ph idx="1"/>
          </p:nvPr>
        </p:nvSpPr>
        <p:spPr/>
        <p:txBody>
          <a:bodyPr>
            <a:normAutofit/>
          </a:bodyPr>
          <a:lstStyle/>
          <a:p>
            <a:r>
              <a:rPr lang="en-US" sz="2400" dirty="0" smtClean="0">
                <a:effectLst/>
              </a:rPr>
              <a:t>Molecular Properties and Modelling</a:t>
            </a:r>
            <a:endParaRPr lang="en-US" sz="2200" dirty="0"/>
          </a:p>
          <a:p>
            <a:pPr lvl="1"/>
            <a:r>
              <a:rPr lang="en-US" dirty="0" smtClean="0">
                <a:effectLst/>
              </a:rPr>
              <a:t>Order or preference non-present</a:t>
            </a:r>
          </a:p>
          <a:p>
            <a:pPr lvl="1"/>
            <a:r>
              <a:rPr lang="en-US" dirty="0" smtClean="0">
                <a:effectLst/>
              </a:rPr>
              <a:t>Weighting given by “decays”</a:t>
            </a:r>
            <a:endParaRPr lang="en-US" dirty="0">
              <a:effectLst/>
            </a:endParaRPr>
          </a:p>
          <a:p>
            <a:r>
              <a:rPr lang="en-US" sz="2400" dirty="0" smtClean="0">
                <a:effectLst/>
              </a:rPr>
              <a:t>Applying to MO</a:t>
            </a:r>
          </a:p>
          <a:p>
            <a:pPr lvl="1"/>
            <a:r>
              <a:rPr lang="en-US" sz="2200" dirty="0" smtClean="0">
                <a:effectLst/>
              </a:rPr>
              <a:t>Pi(</a:t>
            </a:r>
            <a:r>
              <a:rPr lang="el-GR" sz="2200" dirty="0" smtClean="0">
                <a:effectLst/>
                <a:latin typeface="Georgia" panose="02040502050405020303" pitchFamily="18" charset="0"/>
              </a:rPr>
              <a:t>π</a:t>
            </a:r>
            <a:r>
              <a:rPr lang="en-US" sz="2200" dirty="0" smtClean="0">
                <a:effectLst/>
                <a:latin typeface="Georgia" panose="02040502050405020303" pitchFamily="18" charset="0"/>
              </a:rPr>
              <a:t>)</a:t>
            </a:r>
            <a:r>
              <a:rPr lang="en-US" sz="2200" dirty="0" smtClean="0">
                <a:effectLst/>
              </a:rPr>
              <a:t> bonds</a:t>
            </a:r>
          </a:p>
          <a:p>
            <a:pPr lvl="1"/>
            <a:r>
              <a:rPr lang="en-US" sz="2200" dirty="0" smtClean="0">
                <a:effectLst/>
              </a:rPr>
              <a:t>Quantum Wave Equation</a:t>
            </a:r>
          </a:p>
        </p:txBody>
      </p:sp>
    </p:spTree>
    <p:extLst>
      <p:ext uri="{BB962C8B-B14F-4D97-AF65-F5344CB8AC3E}">
        <p14:creationId xmlns:p14="http://schemas.microsoft.com/office/powerpoint/2010/main" val="333864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Models</a:t>
            </a:r>
            <a:endParaRPr lang="en-US" dirty="0"/>
          </a:p>
        </p:txBody>
      </p:sp>
      <p:sp>
        <p:nvSpPr>
          <p:cNvPr id="3" name="Content Placeholder 2"/>
          <p:cNvSpPr>
            <a:spLocks noGrp="1"/>
          </p:cNvSpPr>
          <p:nvPr>
            <p:ph idx="1"/>
          </p:nvPr>
        </p:nvSpPr>
        <p:spPr/>
        <p:txBody>
          <a:bodyPr>
            <a:noAutofit/>
          </a:bodyPr>
          <a:lstStyle/>
          <a:p>
            <a:r>
              <a:rPr lang="en-US" sz="2400" dirty="0" smtClean="0"/>
              <a:t>What was asked?</a:t>
            </a:r>
          </a:p>
          <a:p>
            <a:pPr lvl="1"/>
            <a:r>
              <a:rPr lang="en-US" sz="2400" dirty="0" smtClean="0"/>
              <a:t>How can hybrids be represented?</a:t>
            </a:r>
          </a:p>
          <a:p>
            <a:pPr lvl="1"/>
            <a:r>
              <a:rPr lang="en-US" sz="2400" dirty="0" smtClean="0"/>
              <a:t>How do hybrid structures play into it?</a:t>
            </a:r>
          </a:p>
          <a:p>
            <a:endParaRPr lang="en-US" sz="2400" dirty="0" smtClean="0"/>
          </a:p>
          <a:p>
            <a:r>
              <a:rPr lang="en-US" sz="2400" dirty="0" smtClean="0"/>
              <a:t>What was found?</a:t>
            </a:r>
          </a:p>
          <a:p>
            <a:pPr lvl="1"/>
            <a:r>
              <a:rPr lang="en-US" sz="2400" dirty="0" smtClean="0">
                <a:effectLst/>
              </a:rPr>
              <a:t>Wave function behaviour (populations, weightings)</a:t>
            </a:r>
          </a:p>
          <a:p>
            <a:pPr lvl="1"/>
            <a:r>
              <a:rPr lang="en-US" sz="2400" dirty="0" smtClean="0">
                <a:effectLst/>
              </a:rPr>
              <a:t>Hybridization of Quantum Physics and Chemistry</a:t>
            </a:r>
            <a:endParaRPr lang="en-US" sz="2400" dirty="0"/>
          </a:p>
        </p:txBody>
      </p:sp>
    </p:spTree>
    <p:extLst>
      <p:ext uri="{BB962C8B-B14F-4D97-AF65-F5344CB8AC3E}">
        <p14:creationId xmlns:p14="http://schemas.microsoft.com/office/powerpoint/2010/main" val="29768811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97</TotalTime>
  <Words>437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Calisto MT</vt:lpstr>
      <vt:lpstr>Georgia</vt:lpstr>
      <vt:lpstr>Trebuchet MS</vt:lpstr>
      <vt:lpstr>Wingdings 2</vt:lpstr>
      <vt:lpstr>Slate</vt:lpstr>
      <vt:lpstr>Chemical Resonance Modelling</vt:lpstr>
      <vt:lpstr>Resonant Structures</vt:lpstr>
      <vt:lpstr>Molecular Orbital Theory</vt:lpstr>
      <vt:lpstr>Euler Equation Solution</vt:lpstr>
      <vt:lpstr>Models Using Equal Decay</vt:lpstr>
      <vt:lpstr>Models Using Equal Population</vt:lpstr>
      <vt:lpstr>Single Molecule Model</vt:lpstr>
      <vt:lpstr>Analysis of the Models</vt:lpstr>
      <vt:lpstr>Results of Models</vt:lpstr>
      <vt:lpstr>References</vt:lpstr>
    </vt:vector>
  </TitlesOfParts>
  <Company>Pacific University - UIS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Resonance Modelling</dc:title>
  <dc:creator>AutoBVT</dc:creator>
  <cp:lastModifiedBy>AutoBVT</cp:lastModifiedBy>
  <cp:revision>12</cp:revision>
  <dcterms:created xsi:type="dcterms:W3CDTF">2018-03-08T21:22:28Z</dcterms:created>
  <dcterms:modified xsi:type="dcterms:W3CDTF">2018-03-08T23:00:12Z</dcterms:modified>
</cp:coreProperties>
</file>