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64" r:id="rId4"/>
    <p:sldId id="258" r:id="rId5"/>
    <p:sldId id="268" r:id="rId6"/>
    <p:sldId id="259" r:id="rId7"/>
    <p:sldId id="260" r:id="rId8"/>
    <p:sldId id="261" r:id="rId9"/>
    <p:sldId id="262" r:id="rId10"/>
    <p:sldId id="263" r:id="rId11"/>
    <p:sldId id="265" r:id="rId12"/>
    <p:sldId id="266" r:id="rId13"/>
    <p:sldId id="269" r:id="rId14"/>
    <p:sldId id="270" r:id="rId15"/>
    <p:sldId id="271" r:id="rId16"/>
    <p:sldId id="272" r:id="rId17"/>
    <p:sldId id="275" r:id="rId18"/>
    <p:sldId id="273" r:id="rId19"/>
    <p:sldId id="274" r:id="rId20"/>
    <p:sldId id="267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0" autoAdjust="0"/>
    <p:restoredTop sz="94611" autoAdjust="0"/>
  </p:normalViewPr>
  <p:slideViewPr>
    <p:cSldViewPr snapToGrid="0">
      <p:cViewPr varScale="1">
        <p:scale>
          <a:sx n="42" d="100"/>
          <a:sy n="42" d="100"/>
        </p:scale>
        <p:origin x="-86" y="-2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53" y="437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49B1A8-CC36-43BC-BD4E-ACC7E01A25A2}" type="datetimeFigureOut">
              <a:rPr lang="en-US" smtClean="0"/>
              <a:t>10/28/2013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CEAFD8-8CA0-499B-9E8B-2E16542A0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0008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57D7C-9A4D-493A-A791-A8A6E499791E}" type="datetime1">
              <a:rPr lang="en-US" smtClean="0"/>
              <a:t>10/28/2013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F2A47-2449-4177-936B-D38711025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334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1E75B-A92D-47FF-8D50-46BF0085E80C}" type="datetime1">
              <a:rPr lang="en-US" smtClean="0"/>
              <a:t>10/28/2013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F2A47-2449-4177-936B-D38711025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884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BDA43-8580-4EE1-92C5-86945ABDAFDD}" type="datetime1">
              <a:rPr lang="en-US" smtClean="0"/>
              <a:t>10/28/2013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F2A47-2449-4177-936B-D38711025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644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34229-8EDA-41AA-AE07-820D9A3053FC}" type="datetime1">
              <a:rPr lang="en-US" smtClean="0"/>
              <a:t>10/28/2013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F2A47-2449-4177-936B-D38711025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341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70745-450B-4278-A491-5F547C35790E}" type="datetime1">
              <a:rPr lang="en-US" smtClean="0"/>
              <a:t>10/28/2013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F2A47-2449-4177-936B-D38711025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388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A43B7-3C86-48E4-8FA6-121D49C249CD}" type="datetime1">
              <a:rPr lang="en-US" smtClean="0"/>
              <a:t>10/28/2013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F2A47-2449-4177-936B-D38711025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993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14DAE-E1F5-4BF7-AFC0-34CB35DA9999}" type="datetime1">
              <a:rPr lang="en-US" smtClean="0"/>
              <a:t>10/28/2013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F2A47-2449-4177-936B-D38711025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113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2F51C-1ED5-4CF3-BA37-9C3282DA6BBC}" type="datetime1">
              <a:rPr lang="en-US" smtClean="0"/>
              <a:t>10/28/2013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F2A47-2449-4177-936B-D38711025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219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7C0E6-63CC-40F6-AFD1-B2552E18B2FF}" type="datetime1">
              <a:rPr lang="en-US" smtClean="0"/>
              <a:t>10/28/2013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F2A47-2449-4177-936B-D38711025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989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164C8-EAB8-4FB7-94DC-C23A1259DE9D}" type="datetime1">
              <a:rPr lang="en-US" smtClean="0"/>
              <a:t>10/28/2013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F2A47-2449-4177-936B-D38711025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787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6F926-2136-4301-A413-D6BE459BB108}" type="datetime1">
              <a:rPr lang="en-US" smtClean="0"/>
              <a:t>10/28/2013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F2A47-2449-4177-936B-D38711025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959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41A268-7D6F-430E-AD9B-565B4A96B62B}" type="datetime1">
              <a:rPr lang="en-US" smtClean="0"/>
              <a:t>10/28/2013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6F2A47-2449-4177-936B-D38711025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070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urceforge.net/projects/pywin32/files/?source=navbar" TargetMode="External"/><Relationship Id="rId2" Type="http://schemas.openxmlformats.org/officeDocument/2006/relationships/hyperlink" Target="http://www.python.org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shatz/idrtools_v0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fd.uci.edu/~gohlke/pythonlibs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mailto:ashatz.hero@gmail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in </a:t>
            </a:r>
            <a:r>
              <a:rPr lang="en-US" dirty="0" err="1" smtClean="0"/>
              <a:t>Idrisi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An Introduction to </a:t>
            </a:r>
            <a:r>
              <a:rPr lang="en-US" dirty="0" err="1" smtClean="0"/>
              <a:t>idrtools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A.J. </a:t>
            </a:r>
            <a:r>
              <a:rPr lang="en-US" dirty="0" err="1" smtClean="0"/>
              <a:t>Shatz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F2A47-2449-4177-936B-D3871102539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554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Customized </a:t>
            </a:r>
            <a:r>
              <a:rPr lang="en-US" dirty="0" err="1" smtClean="0"/>
              <a:t>Idrisi</a:t>
            </a:r>
            <a:r>
              <a:rPr lang="en-US" dirty="0" smtClean="0"/>
              <a:t> tools – Boyce Continuous 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F2A47-2449-4177-936B-D38711025393}" type="slidenum">
              <a:rPr lang="en-US" smtClean="0"/>
              <a:t>10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8221"/>
            <a:ext cx="4038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Divide SDM/HSM model output (0 – 1.0) into user-defined thresholds/classes (b)</a:t>
            </a:r>
          </a:p>
          <a:p>
            <a:r>
              <a:rPr lang="en-US" smtClean="0"/>
              <a:t>Calculate Predicted Frequency</a:t>
            </a:r>
          </a:p>
          <a:p>
            <a:pPr lvl="1"/>
            <a:r>
              <a:rPr lang="en-US" smtClean="0"/>
              <a:t>Proportion of all validation locations (p) within threshold/class (b)</a:t>
            </a:r>
          </a:p>
          <a:p>
            <a:r>
              <a:rPr lang="en-US" smtClean="0"/>
              <a:t>Calculate Expected Frequency</a:t>
            </a:r>
          </a:p>
          <a:p>
            <a:pPr lvl="1"/>
            <a:r>
              <a:rPr lang="en-US" smtClean="0"/>
              <a:t>Proportion of total study area (a) within the threshold /class (b)</a:t>
            </a:r>
          </a:p>
          <a:p>
            <a:r>
              <a:rPr lang="en-US" smtClean="0"/>
              <a:t>Predicted/Expected Ratio</a:t>
            </a:r>
          </a:p>
          <a:p>
            <a:pPr lvl="1"/>
            <a:r>
              <a:rPr lang="en-US" smtClean="0"/>
              <a:t>ratio of Predicted Frequency to Expected Frequency</a:t>
            </a:r>
          </a:p>
          <a:p>
            <a:r>
              <a:rPr lang="en-US" smtClean="0"/>
              <a:t>Boyce Index – Spearman’s Rho of P/E ratio and average habitat suitability across all thresholds/classes.</a:t>
            </a:r>
          </a:p>
          <a:p>
            <a:pPr lvl="1"/>
            <a:r>
              <a:rPr lang="en-US" smtClean="0"/>
              <a:t>Ranges from -1 to 1, where 1 indicates good model performance, -1 indicates poor model performance, and 0 indicates models no better than random</a:t>
            </a:r>
          </a:p>
          <a:p>
            <a:r>
              <a:rPr lang="en-US" smtClean="0"/>
              <a:t>Boyce Continuous Index</a:t>
            </a:r>
          </a:p>
          <a:p>
            <a:pPr lvl="1"/>
            <a:r>
              <a:rPr lang="en-US" smtClean="0"/>
              <a:t>Define window W</a:t>
            </a:r>
          </a:p>
          <a:p>
            <a:pPr lvl="1"/>
            <a:r>
              <a:rPr lang="en-US" smtClean="0"/>
              <a:t>Calculate P/E ratio within window W</a:t>
            </a:r>
          </a:p>
          <a:p>
            <a:pPr lvl="1"/>
            <a:r>
              <a:rPr lang="en-US" smtClean="0"/>
              <a:t>Move the window slightly and recalculate P/E for all possible windows.</a:t>
            </a:r>
            <a:endParaRPr lang="en-US" dirty="0"/>
          </a:p>
        </p:txBody>
      </p:sp>
      <p:pic>
        <p:nvPicPr>
          <p:cNvPr id="6" name="Content Placeholder 4"/>
          <p:cNvPicPr>
            <a:picLocks/>
          </p:cNvPicPr>
          <p:nvPr/>
        </p:nvPicPr>
        <p:blipFill rotWithShape="1">
          <a:blip r:embed="rId2"/>
          <a:srcRect l="11049" t="64519" r="84524" b="27678"/>
          <a:stretch/>
        </p:blipFill>
        <p:spPr bwMode="auto">
          <a:xfrm>
            <a:off x="5646821" y="1732548"/>
            <a:ext cx="1227221" cy="66574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788442" y="1868905"/>
            <a:ext cx="79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(1)</a:t>
            </a:r>
            <a:endParaRPr lang="en-US" dirty="0"/>
          </a:p>
        </p:txBody>
      </p:sp>
      <p:pic>
        <p:nvPicPr>
          <p:cNvPr id="8" name="Picture 7"/>
          <p:cNvPicPr/>
          <p:nvPr/>
        </p:nvPicPr>
        <p:blipFill rotWithShape="1">
          <a:blip r:embed="rId3"/>
          <a:srcRect l="33784" t="24252" r="63880" b="71194"/>
          <a:stretch/>
        </p:blipFill>
        <p:spPr bwMode="auto">
          <a:xfrm>
            <a:off x="5877828" y="3657601"/>
            <a:ext cx="853440" cy="56147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Picture 8"/>
          <p:cNvPicPr/>
          <p:nvPr/>
        </p:nvPicPr>
        <p:blipFill rotWithShape="1">
          <a:blip r:embed="rId4"/>
          <a:srcRect l="15898" t="70655" r="73846" b="11871"/>
          <a:stretch/>
        </p:blipFill>
        <p:spPr bwMode="auto">
          <a:xfrm>
            <a:off x="5565675" y="2646946"/>
            <a:ext cx="1477745" cy="79007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10" name="Straight Connector 9"/>
          <p:cNvCxnSpPr/>
          <p:nvPr/>
        </p:nvCxnSpPr>
        <p:spPr>
          <a:xfrm>
            <a:off x="4932946" y="5333998"/>
            <a:ext cx="299987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820525" y="2857317"/>
            <a:ext cx="79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828547" y="3753672"/>
            <a:ext cx="79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(3)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4940969" y="5137482"/>
            <a:ext cx="0" cy="3930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932819" y="5137482"/>
            <a:ext cx="0" cy="3930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949008" y="5911509"/>
            <a:ext cx="304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957030" y="5714993"/>
            <a:ext cx="0" cy="1965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245785" y="5710986"/>
            <a:ext cx="0" cy="1965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582659" y="4831795"/>
            <a:ext cx="17004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SDM Soft Classification Values</a:t>
            </a:r>
            <a:endParaRPr lang="en-US" sz="900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5245785" y="5911509"/>
            <a:ext cx="304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542562" y="5710986"/>
            <a:ext cx="0" cy="1965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144139" y="5911509"/>
            <a:ext cx="304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440916" y="5710986"/>
            <a:ext cx="0" cy="1965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550585" y="5911509"/>
            <a:ext cx="304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5847362" y="5710986"/>
            <a:ext cx="0" cy="1965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847362" y="5911509"/>
            <a:ext cx="304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6144139" y="5710986"/>
            <a:ext cx="0" cy="1965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448939" y="5911509"/>
            <a:ext cx="304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745716" y="5710986"/>
            <a:ext cx="0" cy="1965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6738620" y="5911509"/>
            <a:ext cx="304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7035397" y="5710986"/>
            <a:ext cx="0" cy="1965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7035397" y="5911509"/>
            <a:ext cx="304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7332174" y="5710986"/>
            <a:ext cx="0" cy="1965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7340197" y="5911509"/>
            <a:ext cx="304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7636974" y="5710986"/>
            <a:ext cx="0" cy="1965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7636976" y="5911509"/>
            <a:ext cx="304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7933753" y="5710986"/>
            <a:ext cx="0" cy="1965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808621" y="4904507"/>
            <a:ext cx="24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0</a:t>
            </a:r>
            <a:endParaRPr lang="en-US" sz="1100" dirty="0"/>
          </a:p>
        </p:txBody>
      </p:sp>
      <p:sp>
        <p:nvSpPr>
          <p:cNvPr id="38" name="TextBox 37"/>
          <p:cNvSpPr txBox="1"/>
          <p:nvPr/>
        </p:nvSpPr>
        <p:spPr>
          <a:xfrm>
            <a:off x="7752345" y="4915977"/>
            <a:ext cx="3769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1.0</a:t>
            </a:r>
            <a:endParaRPr lang="en-US" sz="1100" dirty="0"/>
          </a:p>
        </p:txBody>
      </p:sp>
      <p:sp>
        <p:nvSpPr>
          <p:cNvPr id="39" name="TextBox 38"/>
          <p:cNvSpPr txBox="1"/>
          <p:nvPr/>
        </p:nvSpPr>
        <p:spPr>
          <a:xfrm>
            <a:off x="4953000" y="5905233"/>
            <a:ext cx="30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932946" y="5911509"/>
            <a:ext cx="30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W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28086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0" presetClass="exit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0" presetClass="exit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0" presetClass="exit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0" presetClass="exit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0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0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0" presetClass="exit" presetSubtype="0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0" presetClass="exit" presetSubtype="0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0" presetClass="exit" presetSubtype="0" fill="hold" nodeType="withEffect">
                                  <p:stCondLst>
                                    <p:cond delay="7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0" presetClass="exit" presetSubtype="0" fill="hold" nodeType="withEffect">
                                  <p:stCondLst>
                                    <p:cond delay="7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0" presetClass="exit" presetSubtype="0" fill="hold" nodeType="withEffect">
                                  <p:stCondLst>
                                    <p:cond delay="8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0" presetClass="exit" presetSubtype="0" fill="hold" nodeType="withEffect">
                                  <p:stCondLst>
                                    <p:cond delay="8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0" presetClass="exit" presetSubtype="0" fill="hold" nodeType="withEffect">
                                  <p:stCondLst>
                                    <p:cond delay="9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0" presetClass="exit" presetSubtype="0" fill="hold" nodeType="withEffect">
                                  <p:stCondLst>
                                    <p:cond delay="9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0" presetClass="exit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0" presetClass="exit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0" presetClass="exit" presetSubtype="0" fill="hold" nodeType="withEffect">
                                  <p:stCondLst>
                                    <p:cond delay="1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0" presetClass="exit" presetSubtype="0" fill="hold" nodeType="withEffect">
                                  <p:stCondLst>
                                    <p:cond delay="1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0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0" presetClass="exit" presetSubtype="0" fill="hold" nodeType="withEffect">
                                  <p:stCondLst>
                                    <p:cond delay="1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0" presetClass="exit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42" presetClass="path" presetSubtype="0" accel="50000" de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2.5E-6 2.96296E-6 L 0.29445 -0.00116 " pathEditMode="relative" rAng="0" ptsTypes="AA">
                                      <p:cBhvr>
                                        <p:cTn id="232" dur="5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722" y="-69"/>
                                    </p:animMotion>
                                  </p:childTnLst>
                                </p:cTn>
                              </p:par>
                              <p:par>
                                <p:cTn id="233" presetID="42" presetClass="path" presetSubtype="0" accel="50000" de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2.5E-6 4.81481E-6 L 0.29462 0.00046 " pathEditMode="relative" rAng="0" ptsTypes="AA">
                                      <p:cBhvr>
                                        <p:cTn id="234" dur="5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722" y="23"/>
                                    </p:animMotion>
                                  </p:childTnLst>
                                </p:cTn>
                              </p:par>
                              <p:par>
                                <p:cTn id="235" presetID="42" presetClass="path" presetSubtype="0" accel="50000" de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1.11111E-6 -7.40741E-7 L 0.29392 0.00116 " pathEditMode="relative" rAng="0" ptsTypes="AA">
                                      <p:cBhvr>
                                        <p:cTn id="236" dur="5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87" y="46"/>
                                    </p:animMotion>
                                  </p:childTnLst>
                                </p:cTn>
                              </p:par>
                              <p:par>
                                <p:cTn id="237" presetID="10" presetClass="exit" presetSubtype="0" fill="hold" nodeType="withEffect">
                                  <p:stCondLst>
                                    <p:cond delay="6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10" presetClass="exit" presetSubtype="0" fill="hold" nodeType="withEffect">
                                  <p:stCondLst>
                                    <p:cond delay="6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0" presetClass="exit" presetSubtype="0" fill="hold" nodeType="withEffect">
                                  <p:stCondLst>
                                    <p:cond delay="6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10" presetClass="exit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12" grpId="0"/>
      <p:bldP spid="18" grpId="0"/>
      <p:bldP spid="37" grpId="0"/>
      <p:bldP spid="38" grpId="0"/>
      <p:bldP spid="39" grpId="0"/>
      <p:bldP spid="39" grpId="1"/>
      <p:bldP spid="40" grpId="0"/>
      <p:bldP spid="40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IDRISI/Python Personal Toolbox – </a:t>
            </a:r>
            <a:r>
              <a:rPr lang="en-US" dirty="0" err="1" smtClean="0"/>
              <a:t>idrtools.mytools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Ex. Boyce Continuous Index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F2A47-2449-4177-936B-D38711025393}" type="slidenum">
              <a:rPr lang="en-US" smtClean="0"/>
              <a:t>11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389" y="2379155"/>
            <a:ext cx="7303767" cy="1095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90909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of </a:t>
            </a:r>
            <a:r>
              <a:rPr lang="en-US" dirty="0" err="1" smtClean="0"/>
              <a:t>idrtools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Provides users an easier way to access IDRISI Explorer and Modules using a Python shell.</a:t>
            </a:r>
          </a:p>
          <a:p>
            <a:r>
              <a:rPr lang="en-US" dirty="0" smtClean="0"/>
              <a:t>Allows for easier and more customizable batch processing and tool development.</a:t>
            </a:r>
          </a:p>
          <a:p>
            <a:r>
              <a:rPr lang="en-US" dirty="0" smtClean="0"/>
              <a:t>Harbors a better environment for IDRISI tool creation and sharing online.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F2A47-2449-4177-936B-D3871102539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8732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</a:t>
            </a:r>
            <a:r>
              <a:rPr lang="en-US" dirty="0" err="1" smtClean="0"/>
              <a:t>idrtools</a:t>
            </a:r>
            <a:r>
              <a:rPr lang="en-US" dirty="0" smtClean="0"/>
              <a:t> for your PC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System requirements:</a:t>
            </a:r>
          </a:p>
          <a:p>
            <a:pPr lvl="1"/>
            <a:r>
              <a:rPr lang="en-US" dirty="0" smtClean="0"/>
              <a:t>Python v2.7 – Version 2.7.5 is currently available at </a:t>
            </a:r>
            <a:r>
              <a:rPr lang="en-US" dirty="0" smtClean="0">
                <a:hlinkClick r:id="rId2"/>
              </a:rPr>
              <a:t>www.python.org</a:t>
            </a:r>
            <a:endParaRPr lang="en-US" dirty="0" smtClean="0"/>
          </a:p>
          <a:p>
            <a:pPr lvl="1"/>
            <a:r>
              <a:rPr lang="en-US" dirty="0" smtClean="0"/>
              <a:t>Pywin32 - </a:t>
            </a:r>
            <a:r>
              <a:rPr lang="en-US" dirty="0">
                <a:hlinkClick r:id="rId3"/>
              </a:rPr>
              <a:t>http://sourceforge.net/projects/pywin32/files/?</a:t>
            </a:r>
            <a:r>
              <a:rPr lang="en-US" dirty="0" smtClean="0">
                <a:hlinkClick r:id="rId3"/>
              </a:rPr>
              <a:t>source=navbar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F2A47-2449-4177-936B-D3871102539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2914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</a:t>
            </a:r>
            <a:r>
              <a:rPr lang="en-US" dirty="0" err="1" smtClean="0"/>
              <a:t>idrtools</a:t>
            </a:r>
            <a:r>
              <a:rPr lang="en-US" dirty="0" smtClean="0"/>
              <a:t> for your PC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All files for the project are stored on </a:t>
            </a:r>
            <a:r>
              <a:rPr lang="en-US" dirty="0" err="1" smtClean="0"/>
              <a:t>GitHub</a:t>
            </a:r>
            <a:r>
              <a:rPr lang="en-US" dirty="0" smtClean="0"/>
              <a:t>: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github.com/Ashatz/idrtools_v0</a:t>
            </a:r>
            <a:endParaRPr lang="en-US" dirty="0" smtClean="0"/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sz="2800" dirty="0" smtClean="0"/>
              <a:t>if</a:t>
            </a:r>
            <a:r>
              <a:rPr lang="en-US" dirty="0" smtClean="0"/>
              <a:t> </a:t>
            </a:r>
            <a:r>
              <a:rPr lang="en-US" sz="2800" dirty="0" err="1" smtClean="0"/>
              <a:t>github_account</a:t>
            </a:r>
            <a:r>
              <a:rPr lang="en-US" sz="2800" dirty="0" smtClean="0"/>
              <a:t> == True:    # If you have a </a:t>
            </a:r>
            <a:r>
              <a:rPr lang="en-US" sz="2800" dirty="0" err="1" smtClean="0"/>
              <a:t>GitHub</a:t>
            </a:r>
            <a:r>
              <a:rPr lang="en-US" sz="2800" dirty="0" smtClean="0"/>
              <a:t> 					        account…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err="1" smtClean="0"/>
              <a:t>github_login</a:t>
            </a:r>
            <a:r>
              <a:rPr lang="en-US" dirty="0" smtClean="0"/>
              <a:t>() # Login 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err="1" smtClean="0"/>
              <a:t>github_follow</a:t>
            </a:r>
            <a:r>
              <a:rPr lang="en-US" dirty="0" smtClean="0"/>
              <a:t>(‘</a:t>
            </a:r>
            <a:r>
              <a:rPr lang="en-US" dirty="0" err="1" smtClean="0"/>
              <a:t>Ashatz</a:t>
            </a:r>
            <a:r>
              <a:rPr lang="en-US" dirty="0" smtClean="0"/>
              <a:t>’) # and Follow me</a:t>
            </a:r>
          </a:p>
          <a:p>
            <a:pPr marL="457200" lvl="1" indent="0">
              <a:buNone/>
            </a:pPr>
            <a:r>
              <a:rPr lang="en-US" dirty="0" smtClean="0"/>
              <a:t>else: #If not…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err="1" smtClean="0"/>
              <a:t>github_create_account</a:t>
            </a:r>
            <a:r>
              <a:rPr lang="en-US" dirty="0" smtClean="0"/>
              <a:t>() # create one NOW!!!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F2A47-2449-4177-936B-D3871102539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5144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</a:t>
            </a:r>
            <a:r>
              <a:rPr lang="en-US" dirty="0" err="1"/>
              <a:t>idrtools</a:t>
            </a:r>
            <a:r>
              <a:rPr lang="en-US" dirty="0"/>
              <a:t> for your PC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If you thought that the Python jokes were over…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sz="2000" dirty="0" err="1" smtClean="0"/>
              <a:t>def</a:t>
            </a:r>
            <a:r>
              <a:rPr lang="en-US" sz="2000" dirty="0" smtClean="0"/>
              <a:t> </a:t>
            </a:r>
            <a:r>
              <a:rPr lang="en-US" sz="2000" dirty="0" err="1" smtClean="0"/>
              <a:t>git_stuff</a:t>
            </a:r>
            <a:r>
              <a:rPr lang="en-US" sz="2000" dirty="0" smtClean="0"/>
              <a:t>(repo)</a:t>
            </a:r>
          </a:p>
          <a:p>
            <a:pPr marL="0" indent="0"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github_navigate</a:t>
            </a:r>
            <a:r>
              <a:rPr lang="en-US" sz="2000" dirty="0" smtClean="0"/>
              <a:t>(repo) # Follow the link posted earlier to the </a:t>
            </a:r>
            <a:r>
              <a:rPr lang="en-US" sz="2000" dirty="0" err="1" smtClean="0"/>
              <a:t>idrtools</a:t>
            </a:r>
            <a:r>
              <a:rPr lang="en-US" sz="2000" dirty="0" smtClean="0"/>
              <a:t>  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                                            repository</a:t>
            </a:r>
          </a:p>
          <a:p>
            <a:pPr marL="0" indent="0"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github_watch</a:t>
            </a:r>
            <a:r>
              <a:rPr lang="en-US" sz="2000" dirty="0" smtClean="0"/>
              <a:t>(repo) # Watch the repository for updates</a:t>
            </a:r>
          </a:p>
          <a:p>
            <a:pPr marL="0" indent="0"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github_fork</a:t>
            </a:r>
            <a:r>
              <a:rPr lang="en-US" sz="2000" dirty="0" smtClean="0"/>
              <a:t>(repo) # Fork this repository to your own  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                                                   repository</a:t>
            </a:r>
          </a:p>
          <a:p>
            <a:pPr marL="0" indent="0"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github_clone</a:t>
            </a:r>
            <a:r>
              <a:rPr lang="en-US" sz="2000" dirty="0" smtClean="0"/>
              <a:t>(repo) # Copy the files to your desktop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err="1" smtClean="0"/>
              <a:t>Git_stuff</a:t>
            </a:r>
            <a:r>
              <a:rPr lang="en-US" sz="2000" dirty="0" smtClean="0"/>
              <a:t>(‘idrtools_v0’) # Do all of this before continuing please…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F2A47-2449-4177-936B-D3871102539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0128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</a:t>
            </a:r>
            <a:r>
              <a:rPr lang="en-US" dirty="0" err="1"/>
              <a:t>idrtools</a:t>
            </a:r>
            <a:r>
              <a:rPr lang="en-US" dirty="0"/>
              <a:t> for your PC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Now that we are on a roll…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800" dirty="0" err="1"/>
              <a:t>d</a:t>
            </a:r>
            <a:r>
              <a:rPr lang="en-US" sz="2800" dirty="0" err="1" smtClean="0"/>
              <a:t>ef</a:t>
            </a:r>
            <a:r>
              <a:rPr lang="en-US" sz="2800" dirty="0" smtClean="0"/>
              <a:t> </a:t>
            </a:r>
            <a:r>
              <a:rPr lang="en-US" sz="2800" dirty="0" err="1" smtClean="0"/>
              <a:t>unpack_repo</a:t>
            </a:r>
            <a:r>
              <a:rPr lang="en-US" sz="2800" dirty="0" smtClean="0"/>
              <a:t>(repo): # Unpack the repository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unzip(repo) # Extract all files within the repo to 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                              your desktop or directory of choice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err="1" smtClean="0"/>
              <a:t>copy_repo</a:t>
            </a:r>
            <a:r>
              <a:rPr lang="en-US" sz="2800" dirty="0" smtClean="0"/>
              <a:t>(repo) # Navigate to 		</a:t>
            </a:r>
          </a:p>
          <a:p>
            <a:pPr marL="0" indent="0">
              <a:buNone/>
            </a:pPr>
            <a:r>
              <a:rPr lang="en-US" sz="2800" dirty="0" smtClean="0"/>
              <a:t>		                     ‘C:\Python27\Lib\site-packages\ </a:t>
            </a:r>
          </a:p>
          <a:p>
            <a:pPr marL="0" indent="0">
              <a:buNone/>
            </a:pPr>
            <a:r>
              <a:rPr lang="en-US" sz="2800" dirty="0" smtClean="0"/>
              <a:t>                                               and copy the unzipped ‘</a:t>
            </a:r>
            <a:r>
              <a:rPr lang="en-US" sz="2800" dirty="0" err="1" smtClean="0"/>
              <a:t>idrtools</a:t>
            </a:r>
            <a:r>
              <a:rPr lang="en-US" sz="2800" dirty="0" smtClean="0"/>
              <a:t>’</a:t>
            </a:r>
          </a:p>
          <a:p>
            <a:pPr marL="0" indent="0">
              <a:buNone/>
            </a:pPr>
            <a:r>
              <a:rPr lang="en-US" sz="2800" dirty="0" smtClean="0"/>
              <a:t>                                               directory here.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 err="1" smtClean="0"/>
              <a:t>unpack_repo</a:t>
            </a:r>
            <a:r>
              <a:rPr lang="en-US" sz="2800" dirty="0" smtClean="0"/>
              <a:t>(‘idrtools_v0’)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F2A47-2449-4177-936B-D3871102539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3758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useful 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– Allows for mathematical computation of data.</a:t>
            </a:r>
          </a:p>
          <a:p>
            <a:r>
              <a:rPr lang="en-US" dirty="0" err="1" smtClean="0"/>
              <a:t>Scipy</a:t>
            </a:r>
            <a:r>
              <a:rPr lang="en-US" dirty="0" smtClean="0"/>
              <a:t> – Allows for statistical analysis of data.</a:t>
            </a:r>
          </a:p>
          <a:p>
            <a:endParaRPr lang="en-US" dirty="0"/>
          </a:p>
          <a:p>
            <a:r>
              <a:rPr lang="en-US" dirty="0" smtClean="0"/>
              <a:t>You can find all of the packages you will ever want and need here:</a:t>
            </a:r>
          </a:p>
          <a:p>
            <a:r>
              <a:rPr lang="en-US" dirty="0">
                <a:hlinkClick r:id="rId2"/>
              </a:rPr>
              <a:t>http://www.lfd.uci.edu/~</a:t>
            </a:r>
            <a:r>
              <a:rPr lang="en-US" dirty="0" smtClean="0">
                <a:hlinkClick r:id="rId2"/>
              </a:rPr>
              <a:t>gohlke/pythonlibs</a:t>
            </a:r>
            <a:r>
              <a:rPr lang="en-US" dirty="0">
                <a:hlinkClick r:id="rId2"/>
              </a:rPr>
              <a:t>/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F2A47-2449-4177-936B-D3871102539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2484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Tutorial Material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Idrisi</a:t>
            </a:r>
            <a:r>
              <a:rPr lang="en-US" dirty="0"/>
              <a:t> with </a:t>
            </a:r>
            <a:r>
              <a:rPr lang="en-US" dirty="0" smtClean="0"/>
              <a:t>Python: An </a:t>
            </a:r>
            <a:r>
              <a:rPr lang="en-US" dirty="0"/>
              <a:t>Introduction to the </a:t>
            </a:r>
            <a:r>
              <a:rPr lang="en-US" dirty="0" err="1"/>
              <a:t>idrtools</a:t>
            </a:r>
            <a:r>
              <a:rPr lang="en-US" dirty="0"/>
              <a:t> </a:t>
            </a:r>
            <a:r>
              <a:rPr lang="en-US" dirty="0" smtClean="0"/>
              <a:t>Package</a:t>
            </a:r>
          </a:p>
          <a:p>
            <a:pPr lvl="1"/>
            <a:r>
              <a:rPr lang="en-US" dirty="0" smtClean="0"/>
              <a:t>Currently under development.</a:t>
            </a:r>
          </a:p>
          <a:p>
            <a:pPr lvl="1"/>
            <a:r>
              <a:rPr lang="en-US" dirty="0" smtClean="0"/>
              <a:t>Goes over Project Object setup and </a:t>
            </a:r>
            <a:r>
              <a:rPr lang="en-US" dirty="0" err="1" smtClean="0"/>
              <a:t>Idrisi</a:t>
            </a:r>
            <a:r>
              <a:rPr lang="en-US" dirty="0" smtClean="0"/>
              <a:t> file creation.</a:t>
            </a:r>
          </a:p>
          <a:p>
            <a:pPr lvl="1"/>
            <a:r>
              <a:rPr lang="en-US" dirty="0" smtClean="0"/>
              <a:t>Addresses data visualization and batch processing using </a:t>
            </a:r>
            <a:r>
              <a:rPr lang="en-US" dirty="0" err="1" smtClean="0"/>
              <a:t>Idrisi</a:t>
            </a:r>
            <a:r>
              <a:rPr lang="en-US" dirty="0" smtClean="0"/>
              <a:t> modules.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F2A47-2449-4177-936B-D3871102539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526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 need help!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would be interested in helping develop </a:t>
            </a:r>
            <a:r>
              <a:rPr lang="en-US" dirty="0" err="1" smtClean="0"/>
              <a:t>idrtools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Please send me an email at </a:t>
            </a:r>
            <a:r>
              <a:rPr lang="en-US" dirty="0" smtClean="0">
                <a:hlinkClick r:id="rId2"/>
              </a:rPr>
              <a:t>ashatz.hero@gmail.com</a:t>
            </a:r>
            <a:endParaRPr lang="en-US" dirty="0" smtClean="0"/>
          </a:p>
          <a:p>
            <a:pPr lvl="1"/>
            <a:r>
              <a:rPr lang="en-US" dirty="0" smtClean="0"/>
              <a:t>Tell me what you would like to do</a:t>
            </a:r>
          </a:p>
          <a:p>
            <a:pPr lvl="1"/>
            <a:r>
              <a:rPr lang="en-US" dirty="0" smtClean="0"/>
              <a:t>Follow me on </a:t>
            </a:r>
            <a:r>
              <a:rPr lang="en-US" dirty="0" err="1" smtClean="0"/>
              <a:t>GitHub</a:t>
            </a:r>
            <a:endParaRPr lang="en-US" dirty="0" smtClean="0"/>
          </a:p>
          <a:p>
            <a:pPr lvl="1"/>
            <a:r>
              <a:rPr lang="en-US" dirty="0" smtClean="0"/>
              <a:t>Experiment with the software and find bugs…there are plenty to go around.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F2A47-2449-4177-936B-D3871102539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689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Python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Python is a high-level language (like C, C++, Perl, Java, and JavaScript).</a:t>
            </a:r>
          </a:p>
          <a:p>
            <a:r>
              <a:rPr lang="en-US" dirty="0" smtClean="0"/>
              <a:t>Python code is executed via an interpreter – code must execute one line at a time (unlike compiled code).</a:t>
            </a:r>
          </a:p>
          <a:p>
            <a:r>
              <a:rPr lang="en-US" dirty="0" smtClean="0"/>
              <a:t>Python contains numerous variable types:</a:t>
            </a:r>
          </a:p>
          <a:p>
            <a:pPr lvl="1"/>
            <a:r>
              <a:rPr lang="en-US" dirty="0" smtClean="0"/>
              <a:t>Integers, floats, strings, and </a:t>
            </a:r>
            <a:r>
              <a:rPr lang="en-US" dirty="0" err="1" smtClean="0"/>
              <a:t>booleans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Lists, tuples, and dictionaries.</a:t>
            </a:r>
          </a:p>
          <a:p>
            <a:r>
              <a:rPr lang="en-US" dirty="0" smtClean="0"/>
              <a:t>Python also contains many statements and operations:</a:t>
            </a:r>
          </a:p>
          <a:p>
            <a:pPr lvl="1"/>
            <a:r>
              <a:rPr lang="en-US" dirty="0" smtClean="0"/>
              <a:t>Conditional statements (if, else, and, or, </a:t>
            </a:r>
            <a:r>
              <a:rPr lang="en-US" dirty="0" err="1" smtClean="0"/>
              <a:t>elif</a:t>
            </a:r>
            <a:r>
              <a:rPr lang="en-US" dirty="0" smtClean="0"/>
              <a:t>, not)</a:t>
            </a:r>
          </a:p>
          <a:p>
            <a:pPr lvl="1"/>
            <a:r>
              <a:rPr lang="en-US" dirty="0" smtClean="0"/>
              <a:t>Loops (while and for)</a:t>
            </a:r>
          </a:p>
          <a:p>
            <a:r>
              <a:rPr lang="en-US" dirty="0" smtClean="0"/>
              <a:t>Python allows users to read/write text files (.txt, .</a:t>
            </a:r>
            <a:r>
              <a:rPr lang="en-US" dirty="0" err="1" smtClean="0"/>
              <a:t>csv</a:t>
            </a:r>
            <a:r>
              <a:rPr lang="en-US" dirty="0" smtClean="0"/>
              <a:t>, .</a:t>
            </a:r>
            <a:r>
              <a:rPr lang="en-US" dirty="0" err="1" smtClean="0"/>
              <a:t>rgf</a:t>
            </a:r>
            <a:r>
              <a:rPr lang="en-US" dirty="0" smtClean="0"/>
              <a:t>, .</a:t>
            </a:r>
            <a:r>
              <a:rPr lang="en-US" dirty="0" err="1" smtClean="0"/>
              <a:t>rcl</a:t>
            </a:r>
            <a:r>
              <a:rPr lang="en-US" dirty="0" smtClean="0"/>
              <a:t>, .</a:t>
            </a:r>
            <a:r>
              <a:rPr lang="en-US" dirty="0" err="1" smtClean="0"/>
              <a:t>avl</a:t>
            </a:r>
            <a:r>
              <a:rPr lang="en-US" dirty="0" smtClean="0"/>
              <a:t>, etc.)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F2A47-2449-4177-936B-D3871102539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558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F2A47-2449-4177-936B-D38711025393}" type="slidenum">
              <a:rPr lang="en-US" smtClean="0"/>
              <a:t>20</a:t>
            </a:fld>
            <a:endParaRPr lang="en-US"/>
          </a:p>
        </p:txBody>
      </p:sp>
      <p:pic>
        <p:nvPicPr>
          <p:cNvPr id="5122" name="Picture 2" descr="http://www.notanon.com/wp-content/uploads/2010/10/snak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944" y="1460497"/>
            <a:ext cx="5352355" cy="4710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://www.geomatique.fr/idrisi/files/idrisi_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3991" y="1460497"/>
            <a:ext cx="4685401" cy="1567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http://planetejeanjaures.free.fr/histoire/renaissance/al%20idrisi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8142" y="3247197"/>
            <a:ext cx="2381250" cy="292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7022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Utility of Python in GIS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Allows for easier batch processing of GIS data.</a:t>
            </a:r>
          </a:p>
          <a:p>
            <a:r>
              <a:rPr lang="en-US" dirty="0" smtClean="0"/>
              <a:t>Grants users the options to develop specialized research tools.</a:t>
            </a:r>
          </a:p>
          <a:p>
            <a:r>
              <a:rPr lang="en-US" dirty="0" smtClean="0"/>
              <a:t>Ensures accuracy and repeatability of both batch processes and tool execution.</a:t>
            </a:r>
          </a:p>
          <a:p>
            <a:r>
              <a:rPr lang="en-US" dirty="0" smtClean="0"/>
              <a:t>Fosters a greater community of users creating and sharing tools online. 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F2A47-2449-4177-936B-D3871102539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088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IDRISI Environment (using Python)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idrtools</a:t>
            </a:r>
            <a:r>
              <a:rPr lang="en-US" dirty="0" smtClean="0"/>
              <a:t> module: allows users to access the COM server for the IDRISI API.  </a:t>
            </a:r>
          </a:p>
          <a:p>
            <a:pPr lvl="1"/>
            <a:r>
              <a:rPr lang="en-US" dirty="0" smtClean="0"/>
              <a:t>Before: 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Now:</a:t>
            </a:r>
          </a:p>
          <a:p>
            <a:pPr lvl="1"/>
            <a:endParaRPr lang="en-US" dirty="0" smtClean="0"/>
          </a:p>
          <a:p>
            <a:r>
              <a:rPr lang="en-US" dirty="0" err="1"/>
              <a:t>i</a:t>
            </a:r>
            <a:r>
              <a:rPr lang="en-US" dirty="0" err="1" smtClean="0"/>
              <a:t>drtools</a:t>
            </a:r>
            <a:r>
              <a:rPr lang="en-US" dirty="0" smtClean="0"/>
              <a:t> contains valuable tools </a:t>
            </a:r>
            <a:r>
              <a:rPr lang="en-US" dirty="0" smtClean="0"/>
              <a:t>that:</a:t>
            </a:r>
          </a:p>
          <a:p>
            <a:pPr lvl="1"/>
            <a:r>
              <a:rPr lang="en-US" dirty="0"/>
              <a:t>H</a:t>
            </a:r>
            <a:r>
              <a:rPr lang="en-US" dirty="0" smtClean="0"/>
              <a:t>ave </a:t>
            </a:r>
            <a:r>
              <a:rPr lang="en-US" dirty="0" smtClean="0"/>
              <a:t>similar functionality to </a:t>
            </a:r>
            <a:r>
              <a:rPr lang="en-US" dirty="0" err="1" smtClean="0"/>
              <a:t>Idrisi</a:t>
            </a:r>
            <a:r>
              <a:rPr lang="en-US" dirty="0" smtClean="0"/>
              <a:t> </a:t>
            </a:r>
            <a:r>
              <a:rPr lang="en-US" dirty="0" smtClean="0"/>
              <a:t>Explorer.</a:t>
            </a:r>
          </a:p>
          <a:p>
            <a:pPr lvl="1"/>
            <a:r>
              <a:rPr lang="en-US" dirty="0" smtClean="0"/>
              <a:t>Allow you to write </a:t>
            </a:r>
            <a:r>
              <a:rPr lang="en-US" dirty="0" err="1" smtClean="0"/>
              <a:t>Idrisi</a:t>
            </a:r>
            <a:r>
              <a:rPr lang="en-US" dirty="0" smtClean="0"/>
              <a:t>-specific files.</a:t>
            </a:r>
          </a:p>
          <a:p>
            <a:pPr lvl="1"/>
            <a:r>
              <a:rPr lang="en-US" dirty="0" smtClean="0"/>
              <a:t>Access the </a:t>
            </a:r>
            <a:r>
              <a:rPr lang="en-US" dirty="0" err="1" smtClean="0"/>
              <a:t>Idrisi</a:t>
            </a:r>
            <a:r>
              <a:rPr lang="en-US" dirty="0" smtClean="0"/>
              <a:t> API to run modules.</a:t>
            </a:r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399" y="2971800"/>
            <a:ext cx="690154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399" y="3881805"/>
            <a:ext cx="3450772" cy="293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F2A47-2449-4177-936B-D3871102539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496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Project Object – Your very own </a:t>
            </a:r>
            <a:r>
              <a:rPr lang="en-US" dirty="0" err="1" smtClean="0"/>
              <a:t>Idrisi</a:t>
            </a:r>
            <a:r>
              <a:rPr lang="en-US" dirty="0" smtClean="0"/>
              <a:t> Explorer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project object, defined by the class </a:t>
            </a:r>
            <a:r>
              <a:rPr lang="en-US" dirty="0" err="1" smtClean="0"/>
              <a:t>IdrisiExplorer</a:t>
            </a:r>
            <a:r>
              <a:rPr lang="en-US" dirty="0" smtClean="0"/>
              <a:t>(), serves the function of </a:t>
            </a:r>
            <a:r>
              <a:rPr lang="en-US" dirty="0" err="1" smtClean="0"/>
              <a:t>Idrisi</a:t>
            </a:r>
            <a:r>
              <a:rPr lang="en-US" dirty="0" smtClean="0"/>
              <a:t> Explorer by allowing users to:</a:t>
            </a:r>
          </a:p>
          <a:p>
            <a:pPr lvl="1"/>
            <a:r>
              <a:rPr lang="en-US" dirty="0" smtClean="0"/>
              <a:t>Access working and resource directories.</a:t>
            </a:r>
          </a:p>
          <a:p>
            <a:pPr lvl="1"/>
            <a:r>
              <a:rPr lang="en-US" dirty="0" smtClean="0"/>
              <a:t>Listing files in project directories.</a:t>
            </a:r>
          </a:p>
          <a:p>
            <a:pPr lvl="1"/>
            <a:r>
              <a:rPr lang="en-US" dirty="0" smtClean="0"/>
              <a:t>Changing file type filters for file listings.</a:t>
            </a:r>
          </a:p>
          <a:p>
            <a:pPr lvl="1"/>
            <a:r>
              <a:rPr lang="en-US" dirty="0" smtClean="0"/>
              <a:t>Creating and setting new projects</a:t>
            </a:r>
          </a:p>
          <a:p>
            <a:r>
              <a:rPr lang="en-US" dirty="0" smtClean="0"/>
              <a:t>It begins with: </a:t>
            </a:r>
          </a:p>
          <a:p>
            <a:pPr marL="457200" lvl="1" indent="0" algn="ctr">
              <a:buNone/>
            </a:pPr>
            <a:r>
              <a:rPr lang="en-US" dirty="0" smtClean="0"/>
              <a:t>object = </a:t>
            </a:r>
            <a:r>
              <a:rPr lang="en-US" dirty="0" err="1" smtClean="0"/>
              <a:t>IdrisiExplorer</a:t>
            </a:r>
            <a:r>
              <a:rPr lang="en-US" dirty="0" smtClean="0"/>
              <a:t>(‘Project Name’)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F2A47-2449-4177-936B-D38711025393}" type="slidenum">
              <a:rPr lang="en-US" smtClean="0"/>
              <a:t>5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667"/>
          <a:stretch/>
        </p:blipFill>
        <p:spPr bwMode="auto">
          <a:xfrm>
            <a:off x="857396" y="5864352"/>
            <a:ext cx="7168896" cy="390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1967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Utility of </a:t>
            </a:r>
            <a:r>
              <a:rPr lang="en-US" dirty="0" smtClean="0"/>
              <a:t>the Project Object in </a:t>
            </a:r>
            <a:r>
              <a:rPr lang="en-US" dirty="0" err="1" smtClean="0"/>
              <a:t>idrtools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Add or remove resource directories: </a:t>
            </a:r>
          </a:p>
          <a:p>
            <a:pPr lvl="1"/>
            <a:r>
              <a:rPr lang="en-US" dirty="0" err="1" smtClean="0"/>
              <a:t>object.addResourceDir</a:t>
            </a:r>
            <a:r>
              <a:rPr lang="en-US" dirty="0" smtClean="0"/>
              <a:t>(path) – add resource directory</a:t>
            </a:r>
          </a:p>
          <a:p>
            <a:pPr lvl="1"/>
            <a:r>
              <a:rPr lang="en-US" dirty="0" err="1" smtClean="0"/>
              <a:t>object.remResourceDir</a:t>
            </a:r>
            <a:r>
              <a:rPr lang="en-US" dirty="0" smtClean="0"/>
              <a:t>(path) – remove resource directory</a:t>
            </a:r>
          </a:p>
          <a:p>
            <a:pPr lvl="1"/>
            <a:r>
              <a:rPr lang="en-US" dirty="0" err="1" smtClean="0"/>
              <a:t>object.remAllResourceDir</a:t>
            </a:r>
            <a:r>
              <a:rPr lang="en-US" dirty="0" smtClean="0"/>
              <a:t>() – remove all resource directories</a:t>
            </a:r>
            <a:endParaRPr lang="en-US" dirty="0" smtClean="0"/>
          </a:p>
          <a:p>
            <a:r>
              <a:rPr lang="en-US" dirty="0" smtClean="0"/>
              <a:t>List working </a:t>
            </a:r>
            <a:r>
              <a:rPr lang="en-US" dirty="0" smtClean="0"/>
              <a:t>and resource directories in your workspace: </a:t>
            </a:r>
          </a:p>
          <a:p>
            <a:pPr lvl="1"/>
            <a:r>
              <a:rPr lang="en-US" dirty="0" err="1" smtClean="0"/>
              <a:t>object.getProjectDirs</a:t>
            </a:r>
            <a:r>
              <a:rPr lang="en-US" dirty="0" smtClean="0"/>
              <a:t>() – creates list of project directory file paths</a:t>
            </a:r>
            <a:endParaRPr lang="en-US" dirty="0"/>
          </a:p>
          <a:p>
            <a:pPr lvl="1"/>
            <a:r>
              <a:rPr lang="en-US" dirty="0" err="1"/>
              <a:t>o</a:t>
            </a:r>
            <a:r>
              <a:rPr lang="en-US" dirty="0" err="1" smtClean="0"/>
              <a:t>bject.getWorkingDir</a:t>
            </a:r>
            <a:r>
              <a:rPr lang="en-US" dirty="0" smtClean="0"/>
              <a:t>() – </a:t>
            </a:r>
            <a:r>
              <a:rPr lang="en-US" dirty="0" err="1" smtClean="0"/>
              <a:t>object.getProjectDirs</a:t>
            </a:r>
            <a:r>
              <a:rPr lang="en-US" dirty="0" smtClean="0"/>
              <a:t>()[0]</a:t>
            </a:r>
          </a:p>
          <a:p>
            <a:pPr lvl="1"/>
            <a:r>
              <a:rPr lang="en-US" dirty="0" err="1"/>
              <a:t>o</a:t>
            </a:r>
            <a:r>
              <a:rPr lang="en-US" dirty="0" err="1" smtClean="0"/>
              <a:t>bject.getResourceDirs</a:t>
            </a:r>
            <a:r>
              <a:rPr lang="en-US" dirty="0" smtClean="0"/>
              <a:t>() – </a:t>
            </a:r>
            <a:r>
              <a:rPr lang="en-US" dirty="0" err="1" smtClean="0"/>
              <a:t>object.getProjectDirs</a:t>
            </a:r>
            <a:r>
              <a:rPr lang="en-US" dirty="0" smtClean="0"/>
              <a:t>()[1:]</a:t>
            </a:r>
          </a:p>
          <a:p>
            <a:r>
              <a:rPr lang="en-US" dirty="0" smtClean="0"/>
              <a:t>List </a:t>
            </a:r>
            <a:r>
              <a:rPr lang="en-US" dirty="0" smtClean="0"/>
              <a:t>files in a </a:t>
            </a:r>
            <a:r>
              <a:rPr lang="en-US" dirty="0" smtClean="0"/>
              <a:t>directory:</a:t>
            </a:r>
          </a:p>
          <a:p>
            <a:pPr lvl="1"/>
            <a:r>
              <a:rPr lang="en-US" dirty="0" err="1" smtClean="0"/>
              <a:t>o</a:t>
            </a:r>
            <a:r>
              <a:rPr lang="en-US" dirty="0" err="1" smtClean="0"/>
              <a:t>bject.ListFile</a:t>
            </a:r>
            <a:r>
              <a:rPr lang="en-US" dirty="0" smtClean="0"/>
              <a:t>(directory, wildcard, case sensitivity, filter) – lists files in a directory according to optional wildcard,  case sensitivity, and file filter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F2A47-2449-4177-936B-D3871102539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839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Reading and Writing files in </a:t>
            </a:r>
            <a:r>
              <a:rPr lang="en-US" dirty="0" err="1" smtClean="0"/>
              <a:t>Idrisi</a:t>
            </a:r>
            <a:r>
              <a:rPr lang="en-US" dirty="0" smtClean="0"/>
              <a:t> – </a:t>
            </a:r>
            <a:r>
              <a:rPr lang="en-US" dirty="0" err="1" smtClean="0"/>
              <a:t>IdrisiFiles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119872" cy="3403854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Read and write raster group files.</a:t>
            </a:r>
          </a:p>
          <a:p>
            <a:r>
              <a:rPr lang="en-US" dirty="0" smtClean="0"/>
              <a:t>Read Documentation Files (.</a:t>
            </a:r>
            <a:r>
              <a:rPr lang="en-US" dirty="0" err="1" smtClean="0"/>
              <a:t>rdc</a:t>
            </a:r>
            <a:r>
              <a:rPr lang="en-US" dirty="0" smtClean="0"/>
              <a:t>, .</a:t>
            </a:r>
            <a:r>
              <a:rPr lang="en-US" dirty="0" err="1" smtClean="0"/>
              <a:t>vdc</a:t>
            </a:r>
            <a:r>
              <a:rPr lang="en-US" dirty="0" smtClean="0"/>
              <a:t>, .</a:t>
            </a:r>
            <a:r>
              <a:rPr lang="en-US" dirty="0" err="1" smtClean="0"/>
              <a:t>adc</a:t>
            </a:r>
            <a:r>
              <a:rPr lang="en-US" dirty="0" smtClean="0"/>
              <a:t>)</a:t>
            </a:r>
          </a:p>
          <a:p>
            <a:r>
              <a:rPr lang="en-US" dirty="0" smtClean="0"/>
              <a:t>Read .</a:t>
            </a:r>
            <a:r>
              <a:rPr lang="en-US" dirty="0" err="1" smtClean="0"/>
              <a:t>avl</a:t>
            </a:r>
            <a:r>
              <a:rPr lang="en-US" dirty="0" smtClean="0"/>
              <a:t> files and store values as a </a:t>
            </a:r>
            <a:r>
              <a:rPr lang="en-US" dirty="0" smtClean="0"/>
              <a:t>list and write .</a:t>
            </a:r>
            <a:r>
              <a:rPr lang="en-US" dirty="0" err="1" smtClean="0"/>
              <a:t>avl</a:t>
            </a:r>
            <a:r>
              <a:rPr lang="en-US" dirty="0" smtClean="0"/>
              <a:t> files </a:t>
            </a:r>
            <a:endParaRPr lang="en-US" dirty="0" smtClean="0"/>
          </a:p>
          <a:p>
            <a:r>
              <a:rPr lang="en-US" dirty="0" smtClean="0"/>
              <a:t>Write .</a:t>
            </a:r>
            <a:r>
              <a:rPr lang="en-US" dirty="0" err="1" smtClean="0"/>
              <a:t>rcl</a:t>
            </a:r>
            <a:r>
              <a:rPr lang="en-US" dirty="0" smtClean="0"/>
              <a:t> files for customized reclassifications.</a:t>
            </a:r>
          </a:p>
          <a:p>
            <a:r>
              <a:rPr lang="en-US" dirty="0" smtClean="0"/>
              <a:t>Ex. </a:t>
            </a:r>
            <a:r>
              <a:rPr lang="en-US" dirty="0" err="1" smtClean="0"/>
              <a:t>IdrisiFiles.WriteRgf</a:t>
            </a:r>
            <a:r>
              <a:rPr lang="en-US" dirty="0" smtClean="0"/>
              <a:t>() and </a:t>
            </a:r>
            <a:r>
              <a:rPr lang="en-US" dirty="0" err="1" smtClean="0"/>
              <a:t>IdrisiFiles.ReadRgf</a:t>
            </a:r>
            <a:r>
              <a:rPr lang="en-US" dirty="0" smtClean="0"/>
              <a:t>():  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F2A47-2449-4177-936B-D38711025393}" type="slidenum">
              <a:rPr lang="en-US" smtClean="0"/>
              <a:t>7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004" y="5004054"/>
            <a:ext cx="63246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0530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Using IDRISI modules in Python – </a:t>
            </a:r>
            <a:r>
              <a:rPr lang="en-US" dirty="0" err="1" smtClean="0"/>
              <a:t>idrtools.modules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Allows for easier use of IDRISI modules while preserving traditional macro parameter values.</a:t>
            </a:r>
          </a:p>
          <a:p>
            <a:r>
              <a:rPr lang="en-US" dirty="0" smtClean="0"/>
              <a:t>Ex. Composite:</a:t>
            </a:r>
          </a:p>
          <a:p>
            <a:pPr lvl="1"/>
            <a:r>
              <a:rPr lang="en-US" dirty="0" smtClean="0"/>
              <a:t>Before: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Now: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267200"/>
            <a:ext cx="8062332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F2A47-2449-4177-936B-D38711025393}" type="slidenum">
              <a:rPr lang="en-US" smtClean="0"/>
              <a:t>8</a:t>
            </a:fld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5913501"/>
            <a:ext cx="6334125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5722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Batch processing in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Ex. Madagascar Mean NDVI Calculation:</a:t>
            </a:r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286000"/>
            <a:ext cx="7915656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F2A47-2449-4177-936B-D3871102539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55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3598</TotalTime>
  <Words>934</Words>
  <Application>Microsoft Office PowerPoint</Application>
  <PresentationFormat>On-screen Show (4:3)</PresentationFormat>
  <Paragraphs>165</Paragraphs>
  <Slides>20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Python in Idrisi: An Introduction to idrtools</vt:lpstr>
      <vt:lpstr>Introduction to Python </vt:lpstr>
      <vt:lpstr>Utility of Python in GIS</vt:lpstr>
      <vt:lpstr>The IDRISI Environment (using Python)</vt:lpstr>
      <vt:lpstr>The Project Object – Your very own Idrisi Explorer</vt:lpstr>
      <vt:lpstr>Utility of the Project Object in idrtools</vt:lpstr>
      <vt:lpstr>Reading and Writing files in Idrisi – IdrisiFiles()</vt:lpstr>
      <vt:lpstr>Using IDRISI modules in Python – idrtools.modules</vt:lpstr>
      <vt:lpstr>Batch processing in Python</vt:lpstr>
      <vt:lpstr>Customized Idrisi tools – Boyce Continuous Index</vt:lpstr>
      <vt:lpstr>The IDRISI/Python Personal Toolbox – idrtools.mytools</vt:lpstr>
      <vt:lpstr>Benefits of idrtools</vt:lpstr>
      <vt:lpstr>Getting idrtools for your PC</vt:lpstr>
      <vt:lpstr>Getting idrtools for your PC</vt:lpstr>
      <vt:lpstr>Getting idrtools for your PC</vt:lpstr>
      <vt:lpstr>Getting idrtools for your PC</vt:lpstr>
      <vt:lpstr>Other useful packages</vt:lpstr>
      <vt:lpstr>Tutorial Material</vt:lpstr>
      <vt:lpstr>I need help!</vt:lpstr>
      <vt:lpstr>Questions?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in Idrisi: An Introduction to idrtools</dc:title>
  <dc:creator>Andrew Shatz</dc:creator>
  <cp:lastModifiedBy>Andrew Shatz</cp:lastModifiedBy>
  <cp:revision>29</cp:revision>
  <dcterms:created xsi:type="dcterms:W3CDTF">2013-09-03T23:08:28Z</dcterms:created>
  <dcterms:modified xsi:type="dcterms:W3CDTF">2013-10-30T12:54:28Z</dcterms:modified>
</cp:coreProperties>
</file>