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7" r:id="rId2"/>
    <p:sldId id="462" r:id="rId3"/>
    <p:sldId id="387" r:id="rId4"/>
    <p:sldId id="368" r:id="rId5"/>
    <p:sldId id="369" r:id="rId6"/>
    <p:sldId id="370" r:id="rId7"/>
    <p:sldId id="258" r:id="rId8"/>
    <p:sldId id="259" r:id="rId9"/>
    <p:sldId id="371" r:id="rId10"/>
    <p:sldId id="262" r:id="rId11"/>
    <p:sldId id="372" r:id="rId12"/>
    <p:sldId id="374" r:id="rId13"/>
    <p:sldId id="263" r:id="rId14"/>
    <p:sldId id="373" r:id="rId15"/>
    <p:sldId id="392" r:id="rId16"/>
    <p:sldId id="264" r:id="rId17"/>
    <p:sldId id="266" r:id="rId18"/>
    <p:sldId id="267" r:id="rId19"/>
    <p:sldId id="268" r:id="rId20"/>
    <p:sldId id="270" r:id="rId21"/>
    <p:sldId id="271" r:id="rId22"/>
    <p:sldId id="375" r:id="rId23"/>
    <p:sldId id="376" r:id="rId24"/>
    <p:sldId id="377" r:id="rId25"/>
    <p:sldId id="273" r:id="rId26"/>
    <p:sldId id="274" r:id="rId27"/>
    <p:sldId id="382" r:id="rId28"/>
    <p:sldId id="276" r:id="rId29"/>
    <p:sldId id="277" r:id="rId30"/>
    <p:sldId id="278" r:id="rId31"/>
    <p:sldId id="279" r:id="rId32"/>
    <p:sldId id="280" r:id="rId33"/>
    <p:sldId id="38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5"/>
    <p:restoredTop sz="93910"/>
  </p:normalViewPr>
  <p:slideViewPr>
    <p:cSldViewPr snapToGrid="0" snapToObjects="1">
      <p:cViewPr>
        <p:scale>
          <a:sx n="86" d="100"/>
          <a:sy n="86" d="100"/>
        </p:scale>
        <p:origin x="-1224" y="-6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DB4B4-F88A-A045-ABD5-7624204FA17F}" type="datetimeFigureOut">
              <a:rPr lang="en-US" smtClean="0"/>
              <a:t>9/18/18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FC2BF-AFBC-2D4F-9C77-81B71514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78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5774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13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43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14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96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15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03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F1DBE1-F881-447A-BD83-525E419A7BDF}" type="slidenum">
              <a:rPr lang="en-US"/>
              <a:pPr/>
              <a:t>16</a:t>
            </a:fld>
            <a:endParaRPr lang="en-US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40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537920-C064-4783-BA27-1563C3CA487C}" type="slidenum">
              <a:rPr lang="en-US"/>
              <a:pPr/>
              <a:t>17</a:t>
            </a:fld>
            <a:endParaRPr lang="en-US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09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994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941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051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040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75BABC-8AE4-4864-9D16-4FBEEC793F13}" type="slidenum">
              <a:rPr lang="en-US"/>
              <a:pPr/>
              <a:t>25</a:t>
            </a:fld>
            <a:endParaRPr lang="en-US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5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571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C14D81-D799-4CF1-80FC-FA801A29DB3A}" type="slidenum">
              <a:rPr lang="en-US"/>
              <a:pPr/>
              <a:t>26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654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C14D81-D799-4CF1-80FC-FA801A29DB3A}" type="slidenum">
              <a:rPr lang="en-US"/>
              <a:pPr/>
              <a:t>27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248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94A279-2CFC-42E7-B264-814B65AE43D4}" type="slidenum">
              <a:rPr lang="en-US"/>
              <a:pPr/>
              <a:t>28</a:t>
            </a:fld>
            <a:endParaRPr lang="en-US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724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D3D508-DEE3-4B48-8B21-E612AFF5B608}" type="slidenum">
              <a:rPr lang="en-US"/>
              <a:pPr/>
              <a:t>30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646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B94508-F7E1-47A8-A3D4-38299D702657}" type="slidenum">
              <a:rPr lang="en-US"/>
              <a:pPr/>
              <a:t>31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918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45F0F2-A68C-4D6C-83C7-25655A43559B}" type="slidenum">
              <a:rPr lang="en-US"/>
              <a:pPr/>
              <a:t>32</a:t>
            </a:fld>
            <a:endParaRPr lang="en-US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47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354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94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7C051A-E1BE-4115-B362-29E8152F7B81}" type="slidenum">
              <a:rPr lang="en-US"/>
              <a:pPr/>
              <a:t>8</a:t>
            </a:fld>
            <a:endParaRPr lang="en-US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45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BAFAC4-A9B6-4548-84A8-8CA362D91D62}" type="slidenum">
              <a:rPr lang="en-US"/>
              <a:pPr/>
              <a:t>10</a:t>
            </a:fld>
            <a:endParaRPr lang="en-US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735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11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14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12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33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25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40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90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3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8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5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3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54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6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1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1FEA7-45D8-2D44-B4D3-34CB831CBB98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80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00095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Lectures 2, 3 &amp; 4:</a:t>
            </a:r>
            <a:br>
              <a:rPr lang="en-US" dirty="0" smtClean="0"/>
            </a:br>
            <a:r>
              <a:rPr lang="en-US" dirty="0" smtClean="0"/>
              <a:t>Introduction to SQL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8460" y="5845052"/>
            <a:ext cx="10409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Copyright: These slides are the modified version of the slides used in CS145 </a:t>
            </a:r>
            <a:r>
              <a:rPr lang="en-US" dirty="0"/>
              <a:t>Introduction to </a:t>
            </a:r>
            <a:r>
              <a:rPr lang="en-US" dirty="0" smtClean="0"/>
              <a:t>Databases course</a:t>
            </a:r>
          </a:p>
          <a:p>
            <a:r>
              <a:rPr lang="en-US" dirty="0" smtClean="0"/>
              <a:t>at Stanford </a:t>
            </a:r>
            <a:r>
              <a:rPr lang="en-US" dirty="0"/>
              <a:t>by Dr. Peter </a:t>
            </a:r>
            <a:r>
              <a:rPr lang="en-US" dirty="0" err="1"/>
              <a:t>Bailis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547D-5CA1-48CC-BABC-156000CC738F}" type="slidenum">
              <a:rPr lang="en-US"/>
              <a:pPr/>
              <a:t>10</a:t>
            </a:fld>
            <a:endParaRPr lang="en-US"/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is a…</a:t>
            </a:r>
            <a:endParaRPr lang="en-US" dirty="0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Definition Language (DDL)</a:t>
            </a:r>
          </a:p>
          <a:p>
            <a:pPr lvl="1"/>
            <a:r>
              <a:rPr lang="en-US" dirty="0" smtClean="0"/>
              <a:t>Define relational </a:t>
            </a:r>
            <a:r>
              <a:rPr lang="en-US" i="1" dirty="0" smtClean="0"/>
              <a:t>schemata</a:t>
            </a:r>
            <a:endParaRPr lang="en-US" dirty="0" smtClean="0"/>
          </a:p>
          <a:p>
            <a:pPr lvl="1"/>
            <a:r>
              <a:rPr lang="en-US" dirty="0" smtClean="0"/>
              <a:t>Create/alter/delete </a:t>
            </a:r>
            <a:r>
              <a:rPr lang="en-US" dirty="0"/>
              <a:t>tables and their attributes</a:t>
            </a:r>
          </a:p>
          <a:p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Manipulation Language (DML)</a:t>
            </a:r>
          </a:p>
          <a:p>
            <a:pPr lvl="1"/>
            <a:r>
              <a:rPr lang="en-US" dirty="0" smtClean="0"/>
              <a:t>Insert/delete/modify tuples in tables</a:t>
            </a:r>
          </a:p>
          <a:p>
            <a:pPr lvl="1"/>
            <a:r>
              <a:rPr lang="en-US" dirty="0" smtClean="0"/>
              <a:t>Query </a:t>
            </a:r>
            <a:r>
              <a:rPr lang="en-US" dirty="0"/>
              <a:t>one or more tables – discussed </a:t>
            </a:r>
            <a:r>
              <a:rPr lang="en-US" dirty="0" smtClean="0"/>
              <a:t>next!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2765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SQL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0108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11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SQL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618871"/>
              </p:ext>
            </p:extLst>
          </p:nvPr>
        </p:nvGraphicFramePr>
        <p:xfrm>
          <a:off x="2980764" y="2606348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2909046" y="2108779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1690688"/>
            <a:ext cx="312420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smtClean="0">
                <a:latin typeface="+mj-lt"/>
              </a:rPr>
              <a:t>relation</a:t>
            </a:r>
            <a:r>
              <a:rPr lang="en-US" sz="2400" dirty="0" smtClean="0">
                <a:latin typeface="+mj-lt"/>
              </a:rPr>
              <a:t> or </a:t>
            </a:r>
            <a:r>
              <a:rPr lang="en-US" sz="2400" b="1" u="sng" dirty="0" smtClean="0">
                <a:latin typeface="+mj-lt"/>
              </a:rPr>
              <a:t>table</a:t>
            </a:r>
            <a:r>
              <a:rPr lang="en-US" sz="2400" dirty="0" smtClean="0">
                <a:latin typeface="+mj-lt"/>
              </a:rPr>
              <a:t> is a </a:t>
            </a:r>
            <a:r>
              <a:rPr lang="en-US" sz="2400" b="1" i="1" dirty="0" err="1" smtClean="0">
                <a:latin typeface="+mj-lt"/>
              </a:rPr>
              <a:t>multiset</a:t>
            </a:r>
            <a:r>
              <a:rPr lang="en-US" sz="2400" dirty="0" smtClean="0">
                <a:latin typeface="+mj-lt"/>
              </a:rPr>
              <a:t> of tuples having the attributes specified by the schema</a:t>
            </a:r>
            <a:endParaRPr lang="en-US" sz="24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29600" y="3797140"/>
            <a:ext cx="3545030" cy="962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Let’s break this definition down</a:t>
            </a:r>
            <a:endParaRPr lang="en-US" sz="2800" dirty="0"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028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SQL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618871"/>
              </p:ext>
            </p:extLst>
          </p:nvPr>
        </p:nvGraphicFramePr>
        <p:xfrm>
          <a:off x="2980764" y="2606348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2909046" y="2108779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20100" y="1554781"/>
            <a:ext cx="312420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err="1" smtClean="0">
                <a:latin typeface="+mj-lt"/>
              </a:rPr>
              <a:t>multiset</a:t>
            </a:r>
            <a:r>
              <a:rPr lang="en-US" sz="2400" dirty="0" smtClean="0">
                <a:latin typeface="+mj-lt"/>
              </a:rPr>
              <a:t> is an unordered list (or: a set with multiple duplicate instances allowed)</a:t>
            </a:r>
            <a:endParaRPr lang="en-US" sz="24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13317" y="3494668"/>
            <a:ext cx="21377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List:            [1, 1, 2, 3]</a:t>
            </a:r>
          </a:p>
          <a:p>
            <a:r>
              <a:rPr lang="en-US" dirty="0" smtClean="0"/>
              <a:t>Set:            {1, 2, 3}</a:t>
            </a:r>
          </a:p>
          <a:p>
            <a:r>
              <a:rPr lang="en-US" dirty="0" err="1" smtClean="0"/>
              <a:t>Multiset</a:t>
            </a:r>
            <a:r>
              <a:rPr lang="en-US" dirty="0" smtClean="0"/>
              <a:t>:   {1, 1, 2, 3}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92844" y="4922597"/>
            <a:ext cx="277870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.e. no </a:t>
            </a:r>
            <a:r>
              <a:rPr lang="en-US" i="1" dirty="0" smtClean="0"/>
              <a:t>next()</a:t>
            </a:r>
            <a:r>
              <a:rPr lang="en-US" dirty="0" smtClean="0"/>
              <a:t>, etc. methods!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0110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13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SQL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618871"/>
              </p:ext>
            </p:extLst>
          </p:nvPr>
        </p:nvGraphicFramePr>
        <p:xfrm>
          <a:off x="2980764" y="2606348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2909046" y="2108779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5983941" y="2501154"/>
            <a:ext cx="1761565" cy="2649070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073874" y="2108779"/>
            <a:ext cx="3279926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An </a:t>
            </a:r>
            <a:r>
              <a:rPr lang="en-US" sz="2400" b="1" u="sng" dirty="0" smtClean="0">
                <a:latin typeface="+mj-lt"/>
              </a:rPr>
              <a:t>attribute</a:t>
            </a:r>
            <a:r>
              <a:rPr lang="en-US" sz="2400" dirty="0" smtClean="0">
                <a:latin typeface="+mj-lt"/>
              </a:rPr>
              <a:t> (or </a:t>
            </a:r>
            <a:r>
              <a:rPr lang="en-US" sz="2400" b="1" u="sng" dirty="0" smtClean="0">
                <a:latin typeface="+mj-lt"/>
              </a:rPr>
              <a:t>column</a:t>
            </a:r>
            <a:r>
              <a:rPr lang="en-US" sz="2400" dirty="0" smtClean="0">
                <a:latin typeface="+mj-lt"/>
              </a:rPr>
              <a:t>) is a typed data entry present in each tuple in the relation</a:t>
            </a:r>
            <a:endParaRPr lang="en-US" sz="24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73874" y="4673314"/>
            <a:ext cx="327992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i="1" dirty="0" smtClean="0"/>
              <a:t>NB: Attributes must have an </a:t>
            </a:r>
            <a:r>
              <a:rPr lang="en-US" b="1" i="1" u="sng" dirty="0" smtClean="0"/>
              <a:t>atomic</a:t>
            </a:r>
            <a:r>
              <a:rPr lang="en-US" i="1" dirty="0" smtClean="0"/>
              <a:t> type in standard SQL, i.e. not a list, set, etc. </a:t>
            </a:r>
            <a:endParaRPr lang="en-US" b="1" i="1" u="sng" dirty="0"/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14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SQL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618871"/>
              </p:ext>
            </p:extLst>
          </p:nvPr>
        </p:nvGraphicFramePr>
        <p:xfrm>
          <a:off x="2980764" y="2606348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2909046" y="2108779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2895599" y="4464424"/>
            <a:ext cx="4849907" cy="658905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135470" y="4464424"/>
            <a:ext cx="312420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smtClean="0">
                <a:latin typeface="+mj-lt"/>
              </a:rPr>
              <a:t>tuple</a:t>
            </a:r>
            <a:r>
              <a:rPr lang="en-US" sz="2400" dirty="0" smtClean="0">
                <a:latin typeface="+mj-lt"/>
              </a:rPr>
              <a:t> or </a:t>
            </a:r>
            <a:r>
              <a:rPr lang="en-US" sz="2400" b="1" u="sng" dirty="0" smtClean="0">
                <a:latin typeface="+mj-lt"/>
              </a:rPr>
              <a:t>row</a:t>
            </a:r>
            <a:r>
              <a:rPr lang="en-US" sz="2400" dirty="0" smtClean="0">
                <a:latin typeface="+mj-lt"/>
              </a:rPr>
              <a:t> is a single entry in the table having the attributes specified by the schema</a:t>
            </a:r>
            <a:endParaRPr lang="en-US" sz="24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01259" y="5664752"/>
            <a:ext cx="379642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i="1" dirty="0" smtClean="0"/>
              <a:t>Also referred to sometimes as a </a:t>
            </a:r>
            <a:r>
              <a:rPr lang="en-US" b="1" i="1" u="sng" dirty="0" smtClean="0"/>
              <a:t>record</a:t>
            </a:r>
            <a:endParaRPr lang="en-US" i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2686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15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SQL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109520"/>
              </p:ext>
            </p:extLst>
          </p:nvPr>
        </p:nvGraphicFramePr>
        <p:xfrm>
          <a:off x="2724184" y="2349788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2652466" y="1852219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6" name="Right Brace 5"/>
          <p:cNvSpPr/>
          <p:nvPr/>
        </p:nvSpPr>
        <p:spPr>
          <a:xfrm>
            <a:off x="7553143" y="2274461"/>
            <a:ext cx="363893" cy="25869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54020" y="3106272"/>
            <a:ext cx="238086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The number of tuples is the </a:t>
            </a:r>
            <a:r>
              <a:rPr lang="en-US" b="1" u="sng" dirty="0" smtClean="0">
                <a:latin typeface="+mj-lt"/>
              </a:rPr>
              <a:t>cardinality</a:t>
            </a:r>
            <a:r>
              <a:rPr lang="en-US" dirty="0" smtClean="0">
                <a:latin typeface="+mj-lt"/>
              </a:rPr>
              <a:t> of the relation</a:t>
            </a:r>
            <a:endParaRPr lang="en-US" dirty="0">
              <a:latin typeface="+mj-lt"/>
            </a:endParaRPr>
          </a:p>
        </p:txBody>
      </p:sp>
      <p:sp>
        <p:nvSpPr>
          <p:cNvPr id="15" name="Right Brace 14"/>
          <p:cNvSpPr/>
          <p:nvPr/>
        </p:nvSpPr>
        <p:spPr>
          <a:xfrm rot="5400000">
            <a:off x="4842805" y="2828511"/>
            <a:ext cx="363893" cy="47445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870181" y="5541585"/>
            <a:ext cx="238086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The number of attributes is the </a:t>
            </a:r>
            <a:r>
              <a:rPr lang="en-US" b="1" u="sng" dirty="0" smtClean="0">
                <a:latin typeface="+mj-lt"/>
              </a:rPr>
              <a:t>arity</a:t>
            </a:r>
            <a:r>
              <a:rPr lang="en-US" b="1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of the relation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8158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292A-D71F-4960-A670-1AD11466BC0F}" type="slidenum">
              <a:rPr lang="en-US"/>
              <a:pPr/>
              <a:t>16</a:t>
            </a:fld>
            <a:endParaRPr lang="en-US"/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Types in SQL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Atomic types: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Characters: CHAR(20), VARCHAR(50)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Numbers: INT, BIGINT, SMALLINT, FLOAT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Others: MONEY, DATETIME, …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Every </a:t>
            </a:r>
            <a:r>
              <a:rPr lang="en-US" dirty="0"/>
              <a:t>attribute must have an atomic type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Hence tables are </a:t>
            </a:r>
            <a:r>
              <a:rPr lang="en-US" dirty="0" smtClean="0"/>
              <a:t>flat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2407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DBD6C-6555-47FC-BB60-D2EFC8517D67}" type="slidenum">
              <a:rPr lang="en-US"/>
              <a:pPr/>
              <a:t>17</a:t>
            </a:fld>
            <a:endParaRPr lang="en-US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Schemas</a:t>
            </a:r>
            <a:endParaRPr lang="en-US" dirty="0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30373"/>
            <a:ext cx="105156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</a:t>
            </a:r>
            <a:r>
              <a:rPr lang="en-US" b="1" dirty="0"/>
              <a:t>schema</a:t>
            </a:r>
            <a:r>
              <a:rPr lang="en-US" dirty="0"/>
              <a:t> of a table is the table </a:t>
            </a:r>
            <a:r>
              <a:rPr lang="en-US" dirty="0" smtClean="0"/>
              <a:t>name, its attributes, and their types: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 </a:t>
            </a:r>
            <a:r>
              <a:rPr lang="en-US" b="1" dirty="0"/>
              <a:t>key</a:t>
            </a:r>
            <a:r>
              <a:rPr lang="en-US" dirty="0"/>
              <a:t> is an attribute whose values are </a:t>
            </a:r>
            <a:r>
              <a:rPr lang="en-US" dirty="0" smtClean="0"/>
              <a:t>unique; we </a:t>
            </a:r>
            <a:r>
              <a:rPr lang="en-US" dirty="0"/>
              <a:t>underline a </a:t>
            </a:r>
            <a:r>
              <a:rPr lang="en-US" dirty="0" smtClean="0"/>
              <a:t>key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Rectangle 35"/>
          <p:cNvSpPr>
            <a:spLocks noChangeArrowheads="1"/>
          </p:cNvSpPr>
          <p:nvPr/>
        </p:nvSpPr>
        <p:spPr bwMode="auto">
          <a:xfrm>
            <a:off x="1207618" y="3119696"/>
            <a:ext cx="9279991" cy="7571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Category: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Manufacturer: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4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1207618" y="5181762"/>
            <a:ext cx="9279991" cy="7571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4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Category: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Manufacturer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4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46649"/>
            <a:ext cx="10515600" cy="4911351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 key is an implicit constraint on which tuples can be in the relation</a:t>
            </a:r>
          </a:p>
          <a:p>
            <a:pPr lvl="1"/>
            <a:endParaRPr lang="en-US" dirty="0" smtClean="0"/>
          </a:p>
          <a:p>
            <a:pPr lvl="1"/>
            <a:r>
              <a:rPr lang="en-US" sz="2800" dirty="0"/>
              <a:t>i</a:t>
            </a:r>
            <a:r>
              <a:rPr lang="en-US" sz="2800" dirty="0" smtClean="0"/>
              <a:t>.e. if two tuples agree on the values of the key, then they must be the same tuple!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808694" y="5373505"/>
            <a:ext cx="4975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Which would you select as a key?</a:t>
            </a:r>
          </a:p>
          <a:p>
            <a:r>
              <a:rPr lang="en-US" sz="2400" dirty="0"/>
              <a:t>2. Is a key always guaranteed to exist?</a:t>
            </a:r>
          </a:p>
          <a:p>
            <a:r>
              <a:rPr lang="en-US" sz="2400" dirty="0"/>
              <a:t>3. Can we have more than one key?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7880" y="1672031"/>
            <a:ext cx="792480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 </a:t>
            </a:r>
            <a:r>
              <a:rPr lang="en-US" sz="2800" b="1" u="sng" dirty="0" smtClean="0">
                <a:latin typeface="+mj-lt"/>
              </a:rPr>
              <a:t>key</a:t>
            </a:r>
            <a:r>
              <a:rPr lang="en-US" sz="2800" dirty="0" smtClean="0">
                <a:latin typeface="+mj-lt"/>
              </a:rPr>
              <a:t> is a </a:t>
            </a:r>
            <a:r>
              <a:rPr lang="en-US" sz="2800" b="1" dirty="0" smtClean="0">
                <a:latin typeface="+mj-lt"/>
              </a:rPr>
              <a:t>minimal subset of attributes</a:t>
            </a:r>
            <a:r>
              <a:rPr lang="en-US" sz="2800" dirty="0" smtClean="0">
                <a:latin typeface="+mj-lt"/>
              </a:rPr>
              <a:t> that acts as a unique identifier for tuples in a relation</a:t>
            </a:r>
            <a:endParaRPr lang="en-US" sz="2800" dirty="0"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3137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Keys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3" name="Rectangle 35"/>
          <p:cNvSpPr>
            <a:spLocks noChangeArrowheads="1"/>
          </p:cNvSpPr>
          <p:nvPr/>
        </p:nvSpPr>
        <p:spPr bwMode="auto">
          <a:xfrm>
            <a:off x="4699280" y="4905927"/>
            <a:ext cx="7084826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sid:string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name:string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float)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286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and NOT NULL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say “don’t know the value” we use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NULL</a:t>
            </a:r>
          </a:p>
          <a:p>
            <a:pPr lvl="1"/>
            <a:r>
              <a:rPr lang="en-US" dirty="0" smtClean="0"/>
              <a:t>NULL has (sometimes painful) semantics, more detail later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369435"/>
              </p:ext>
            </p:extLst>
          </p:nvPr>
        </p:nvGraphicFramePr>
        <p:xfrm>
          <a:off x="1905000" y="3820412"/>
          <a:ext cx="2895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066800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sid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name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gpa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Bob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3.9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143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Jim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NULL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09882" y="4736847"/>
            <a:ext cx="488128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Say, Jim just enrolled in his first class.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57068" y="5943600"/>
            <a:ext cx="992454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In SQL, we may constrain a column to be NOT NULL, e.g., </a:t>
            </a:r>
            <a:r>
              <a:rPr lang="en-US" sz="2400" dirty="0" smtClean="0"/>
              <a:t>“</a:t>
            </a:r>
            <a:r>
              <a:rPr lang="en-US" sz="2400" dirty="0"/>
              <a:t>n</a:t>
            </a:r>
            <a:r>
              <a:rPr lang="en-US" sz="2400" dirty="0" smtClean="0"/>
              <a:t>ame” in this table</a:t>
            </a:r>
            <a:endParaRPr lang="en-US" sz="2400" dirty="0"/>
          </a:p>
        </p:txBody>
      </p:sp>
      <p:sp>
        <p:nvSpPr>
          <p:cNvPr id="12" name="Rectangle 35"/>
          <p:cNvSpPr>
            <a:spLocks noChangeArrowheads="1"/>
          </p:cNvSpPr>
          <p:nvPr/>
        </p:nvSpPr>
        <p:spPr bwMode="auto">
          <a:xfrm>
            <a:off x="1905000" y="3053649"/>
            <a:ext cx="7084826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sid:string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name:string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float)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33137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Keys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979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If you still have </a:t>
            </a:r>
            <a:r>
              <a:rPr lang="en-US" dirty="0" err="1" smtClean="0">
                <a:latin typeface="+mj-lt"/>
              </a:rPr>
              <a:t>Jupyter</a:t>
            </a:r>
            <a:r>
              <a:rPr lang="en-US" dirty="0" smtClean="0">
                <a:latin typeface="+mj-lt"/>
              </a:rPr>
              <a:t> trouble, let us know!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2950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actually specify arbitrary assertions</a:t>
            </a:r>
          </a:p>
          <a:p>
            <a:pPr lvl="1"/>
            <a:r>
              <a:rPr lang="en-US" dirty="0" smtClean="0"/>
              <a:t>E.g. “</a:t>
            </a:r>
            <a:r>
              <a:rPr lang="en-US" i="1" dirty="0" smtClean="0"/>
              <a:t>There cannot be 25 people in the DB class”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 practice, we don’t specify many such constraints. Why?</a:t>
            </a:r>
            <a:endParaRPr lang="en-US" dirty="0"/>
          </a:p>
          <a:p>
            <a:pPr lvl="1"/>
            <a:r>
              <a:rPr lang="en-US" sz="3200" u="sng" dirty="0" smtClean="0"/>
              <a:t>Performance!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34353" y="5357793"/>
            <a:ext cx="9323294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Whenever </a:t>
            </a:r>
            <a:r>
              <a:rPr lang="en-US" sz="2800" dirty="0">
                <a:latin typeface="+mj-lt"/>
              </a:rPr>
              <a:t>we do something </a:t>
            </a:r>
            <a:r>
              <a:rPr lang="en-US" sz="2800" dirty="0" smtClean="0">
                <a:latin typeface="+mj-lt"/>
              </a:rPr>
              <a:t>ugly (or avoid doing something convenient) it’s </a:t>
            </a:r>
            <a:r>
              <a:rPr lang="en-US" sz="2800" dirty="0">
                <a:latin typeface="+mj-lt"/>
              </a:rPr>
              <a:t>for the sake of performance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3137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Keys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0596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Schema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Schema and Constraints are how databases understand the semantics (meaning) of data</a:t>
            </a:r>
          </a:p>
          <a:p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hey are also useful for optimization</a:t>
            </a:r>
          </a:p>
          <a:p>
            <a:endParaRPr lang="en-US" dirty="0" smtClean="0"/>
          </a:p>
          <a:p>
            <a:r>
              <a:rPr lang="en-US" dirty="0" smtClean="0"/>
              <a:t>SQL supports general constraints: </a:t>
            </a:r>
          </a:p>
          <a:p>
            <a:pPr lvl="1"/>
            <a:r>
              <a:rPr lang="en-US" dirty="0" smtClean="0"/>
              <a:t>Keys and foreign keys are most important</a:t>
            </a:r>
          </a:p>
          <a:p>
            <a:pPr lvl="1"/>
            <a:r>
              <a:rPr lang="en-US" dirty="0" smtClean="0"/>
              <a:t>We’ll give you a chance to write the others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87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Summary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8342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 </a:t>
            </a:r>
            <a:r>
              <a:rPr lang="en-US" dirty="0" smtClean="0">
                <a:hlinkClick r:id="rId2" action="ppaction://hlinkfile"/>
              </a:rPr>
              <a:t>Activity-2-1.ipynb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696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Single-table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23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078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666255"/>
            <a:ext cx="6454588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The SFW query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Other useful operators: LIKE, DISTINCT, ORDER BY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Single-table queries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061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526F-8790-44EF-9560-02FEAC2B4870}" type="slidenum">
              <a:rPr lang="en-US"/>
              <a:pPr/>
              <a:t>25</a:t>
            </a:fld>
            <a:endParaRPr lang="en-US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Query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896218" y="1572308"/>
            <a:ext cx="918424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endParaRPr lang="en-US" dirty="0"/>
          </a:p>
          <a:p>
            <a:pPr marL="457200" indent="-457200" eaLnBrk="0" hangingPunct="0">
              <a:buFont typeface="Arial" charset="0"/>
              <a:buChar char="•"/>
            </a:pPr>
            <a:r>
              <a:rPr lang="en-US" sz="2800" dirty="0"/>
              <a:t>Basic </a:t>
            </a:r>
            <a:r>
              <a:rPr lang="en-US" sz="2800" dirty="0" smtClean="0"/>
              <a:t>form </a:t>
            </a:r>
            <a:r>
              <a:rPr lang="en-US" sz="2800" dirty="0"/>
              <a:t>(there are many many more bells and whistles)</a:t>
            </a:r>
          </a:p>
          <a:p>
            <a:pPr eaLnBrk="0" hangingPunct="0"/>
            <a:endParaRPr lang="en-US" sz="2800" dirty="0"/>
          </a:p>
          <a:p>
            <a:pPr eaLnBrk="0" hangingPunct="0"/>
            <a:endParaRPr lang="en-US" dirty="0"/>
          </a:p>
          <a:p>
            <a:pPr eaLnBrk="0" hangingPunct="0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37063" y="4928421"/>
            <a:ext cx="434340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Call </a:t>
            </a:r>
            <a:r>
              <a:rPr lang="en-US" sz="2800" dirty="0" smtClean="0">
                <a:latin typeface="+mj-lt"/>
              </a:rPr>
              <a:t>this a </a:t>
            </a:r>
            <a:r>
              <a:rPr lang="en-US" sz="2800" b="1" u="sng" dirty="0">
                <a:latin typeface="+mj-lt"/>
              </a:rPr>
              <a:t>SFW</a:t>
            </a:r>
            <a:r>
              <a:rPr lang="en-US" sz="2800" dirty="0">
                <a:latin typeface="+mj-lt"/>
              </a:rPr>
              <a:t> query.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323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SFW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2149926" y="2957303"/>
            <a:ext cx="6676828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&lt;attributes&gt;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800" dirty="0">
                <a:latin typeface="Menlo" charset="0"/>
                <a:ea typeface="Menlo" charset="0"/>
                <a:cs typeface="Menlo" charset="0"/>
              </a:rPr>
            </a:b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&lt;one or more relations&gt;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800" dirty="0">
                <a:latin typeface="Menlo" charset="0"/>
                <a:ea typeface="Menlo" charset="0"/>
                <a:cs typeface="Menlo" charset="0"/>
              </a:rPr>
            </a:b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&lt;conditions&gt;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101B-DADB-43FB-B06F-64B9832C7E47}" type="slidenum">
              <a:rPr lang="en-US"/>
              <a:pPr/>
              <a:t>26</a:t>
            </a:fld>
            <a:endParaRPr lang="en-US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SQL </a:t>
            </a:r>
            <a:r>
              <a:rPr lang="en-US" dirty="0" smtClean="0"/>
              <a:t>Query: Selection</a:t>
            </a:r>
            <a:endParaRPr lang="en-US" dirty="0"/>
          </a:p>
        </p:txBody>
      </p:sp>
      <p:graphicFrame>
        <p:nvGraphicFramePr>
          <p:cNvPr id="14438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800854"/>
              </p:ext>
            </p:extLst>
          </p:nvPr>
        </p:nvGraphicFramePr>
        <p:xfrm>
          <a:off x="4433598" y="1685315"/>
          <a:ext cx="6234404" cy="1828800"/>
        </p:xfrm>
        <a:graphic>
          <a:graphicData uri="http://schemas.openxmlformats.org/drawingml/2006/table">
            <a:tbl>
              <a:tblPr/>
              <a:tblGrid>
                <a:gridCol w="1675914"/>
                <a:gridCol w="1273695"/>
                <a:gridCol w="1541842"/>
                <a:gridCol w="1742953"/>
              </a:tblGrid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4421" name="AutoShape 37"/>
          <p:cNvSpPr>
            <a:spLocks noChangeArrowheads="1"/>
          </p:cNvSpPr>
          <p:nvPr/>
        </p:nvSpPr>
        <p:spPr bwMode="auto">
          <a:xfrm>
            <a:off x="7246000" y="3769659"/>
            <a:ext cx="609600" cy="138499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4454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037469"/>
              </p:ext>
            </p:extLst>
          </p:nvPr>
        </p:nvGraphicFramePr>
        <p:xfrm>
          <a:off x="4433600" y="5410198"/>
          <a:ext cx="6234403" cy="1097280"/>
        </p:xfrm>
        <a:graphic>
          <a:graphicData uri="http://schemas.openxmlformats.org/drawingml/2006/table">
            <a:tbl>
              <a:tblPr/>
              <a:tblGrid>
                <a:gridCol w="1668620"/>
                <a:gridCol w="1268964"/>
                <a:gridCol w="1558212"/>
                <a:gridCol w="1738607"/>
              </a:tblGrid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7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323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SFW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1891398" y="3954324"/>
            <a:ext cx="4339650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*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Category = ‘Gadgets’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0152" y="2130897"/>
            <a:ext cx="3407648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+mj-lt"/>
              </a:rPr>
              <a:t>Selection</a:t>
            </a:r>
            <a:r>
              <a:rPr lang="en-US" sz="2400" dirty="0" smtClean="0">
                <a:latin typeface="+mj-lt"/>
              </a:rPr>
              <a:t> is the operation of filtering a relation’s tuples on some condition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101B-DADB-43FB-B06F-64B9832C7E47}" type="slidenum">
              <a:rPr lang="en-US"/>
              <a:pPr/>
              <a:t>27</a:t>
            </a:fld>
            <a:endParaRPr lang="en-US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SQL </a:t>
            </a:r>
            <a:r>
              <a:rPr lang="en-US" dirty="0" smtClean="0"/>
              <a:t>Query: Projection</a:t>
            </a:r>
            <a:endParaRPr lang="en-US" dirty="0"/>
          </a:p>
        </p:txBody>
      </p:sp>
      <p:graphicFrame>
        <p:nvGraphicFramePr>
          <p:cNvPr id="14438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800854"/>
              </p:ext>
            </p:extLst>
          </p:nvPr>
        </p:nvGraphicFramePr>
        <p:xfrm>
          <a:off x="4433598" y="1685315"/>
          <a:ext cx="6234404" cy="1828800"/>
        </p:xfrm>
        <a:graphic>
          <a:graphicData uri="http://schemas.openxmlformats.org/drawingml/2006/table">
            <a:tbl>
              <a:tblPr/>
              <a:tblGrid>
                <a:gridCol w="1675914"/>
                <a:gridCol w="1273695"/>
                <a:gridCol w="1541842"/>
                <a:gridCol w="1742953"/>
              </a:tblGrid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4421" name="AutoShape 37"/>
          <p:cNvSpPr>
            <a:spLocks noChangeArrowheads="1"/>
          </p:cNvSpPr>
          <p:nvPr/>
        </p:nvSpPr>
        <p:spPr bwMode="auto">
          <a:xfrm>
            <a:off x="7246000" y="3769659"/>
            <a:ext cx="609600" cy="138499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4454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287895"/>
              </p:ext>
            </p:extLst>
          </p:nvPr>
        </p:nvGraphicFramePr>
        <p:xfrm>
          <a:off x="5212704" y="5410198"/>
          <a:ext cx="4676191" cy="1097280"/>
        </p:xfrm>
        <a:graphic>
          <a:graphicData uri="http://schemas.openxmlformats.org/drawingml/2006/table">
            <a:tbl>
              <a:tblPr/>
              <a:tblGrid>
                <a:gridCol w="1668620"/>
                <a:gridCol w="1268964"/>
                <a:gridCol w="1738607"/>
              </a:tblGrid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7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323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SFW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1350316" y="3954324"/>
            <a:ext cx="5262979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Price, Manufacturer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ategory = ‘Gadgets’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0152" y="1853010"/>
            <a:ext cx="3407648" cy="1938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+mj-lt"/>
              </a:rPr>
              <a:t>Projection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is the operation of producing an output table with tuples that have a subset of their prior attributes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756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2F50-448E-45B0-9025-39BA41339210}" type="slidenum">
              <a:rPr lang="en-US"/>
              <a:pPr/>
              <a:t>28</a:t>
            </a:fld>
            <a:endParaRPr lang="en-US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Notation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323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SFW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AutoShape 37"/>
          <p:cNvSpPr>
            <a:spLocks noChangeArrowheads="1"/>
          </p:cNvSpPr>
          <p:nvPr/>
        </p:nvSpPr>
        <p:spPr bwMode="auto">
          <a:xfrm>
            <a:off x="6733884" y="3171143"/>
            <a:ext cx="609600" cy="138499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35"/>
          <p:cNvSpPr>
            <a:spLocks noChangeArrowheads="1"/>
          </p:cNvSpPr>
          <p:nvPr/>
        </p:nvSpPr>
        <p:spPr bwMode="auto">
          <a:xfrm>
            <a:off x="838200" y="3355808"/>
            <a:ext cx="5262979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Price, Manufacturer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ategory = ‘Gadgets’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Rectangle 35"/>
          <p:cNvSpPr>
            <a:spLocks noChangeArrowheads="1"/>
          </p:cNvSpPr>
          <p:nvPr/>
        </p:nvSpPr>
        <p:spPr bwMode="auto">
          <a:xfrm>
            <a:off x="3556783" y="2314478"/>
            <a:ext cx="6963802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Category, 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Manfacturer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" name="Rectangle 35"/>
          <p:cNvSpPr>
            <a:spLocks noChangeArrowheads="1"/>
          </p:cNvSpPr>
          <p:nvPr/>
        </p:nvSpPr>
        <p:spPr bwMode="auto">
          <a:xfrm>
            <a:off x="4286529" y="4748645"/>
            <a:ext cx="5504309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Answer(PName, Price</a:t>
            </a:r>
            <a:r>
              <a:rPr lang="en-US" sz="2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Manfacturer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04717" y="2323710"/>
            <a:ext cx="186140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Input schema</a:t>
            </a:r>
            <a:endParaRPr lang="en-US" sz="240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04717" y="4790762"/>
            <a:ext cx="208903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Output schema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E785-290F-4CF6-ADF0-EB2AD60461E4}" type="slidenum">
              <a:rPr lang="en-US"/>
              <a:pPr/>
              <a:t>29</a:t>
            </a:fld>
            <a:endParaRPr lang="en-US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Details</a:t>
            </a:r>
            <a:endParaRPr lang="en-US" dirty="0"/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SQL </a:t>
            </a:r>
            <a:r>
              <a:rPr lang="en-US" b="1" dirty="0" smtClean="0"/>
              <a:t>commands</a:t>
            </a:r>
            <a:r>
              <a:rPr lang="en-US" dirty="0" smtClean="0"/>
              <a:t> are case </a:t>
            </a:r>
            <a:r>
              <a:rPr lang="en-US" dirty="0"/>
              <a:t>insensitive: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Same: </a:t>
            </a:r>
            <a:r>
              <a:rPr lang="en-US" dirty="0" smtClean="0"/>
              <a:t>SELECT,  Select,  </a:t>
            </a:r>
            <a:r>
              <a:rPr lang="en-US" dirty="0"/>
              <a:t>select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Same: </a:t>
            </a:r>
            <a:r>
              <a:rPr lang="en-US" dirty="0" smtClean="0"/>
              <a:t>Product,   product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dirty="0" smtClean="0"/>
          </a:p>
          <a:p>
            <a:r>
              <a:rPr lang="en-US" b="1" dirty="0" smtClean="0"/>
              <a:t>Values</a:t>
            </a:r>
            <a:r>
              <a:rPr lang="en-US" dirty="0" smtClean="0"/>
              <a:t> are </a:t>
            </a:r>
            <a:r>
              <a:rPr lang="en-US" b="1" dirty="0" smtClean="0"/>
              <a:t>not:</a:t>
            </a:r>
            <a:endParaRPr lang="en-US" b="1" dirty="0"/>
          </a:p>
          <a:p>
            <a:pPr lvl="1">
              <a:lnSpc>
                <a:spcPct val="90000"/>
              </a:lnSpc>
            </a:pPr>
            <a:r>
              <a:rPr lang="en-US" u="sng" dirty="0"/>
              <a:t>Different:</a:t>
            </a:r>
            <a:r>
              <a:rPr lang="en-US" dirty="0"/>
              <a:t> ‘Seattle</a:t>
            </a:r>
            <a:r>
              <a:rPr lang="en-US" dirty="0" smtClean="0"/>
              <a:t>’,  </a:t>
            </a:r>
            <a:r>
              <a:rPr lang="en-US" dirty="0"/>
              <a:t>‘</a:t>
            </a:r>
            <a:r>
              <a:rPr lang="en-US" dirty="0" err="1"/>
              <a:t>seattle</a:t>
            </a:r>
            <a:r>
              <a:rPr lang="en-US" dirty="0"/>
              <a:t>’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Use single quotes for constants: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‘</a:t>
            </a:r>
            <a:r>
              <a:rPr lang="en-US" dirty="0" err="1"/>
              <a:t>abc</a:t>
            </a:r>
            <a:r>
              <a:rPr lang="en-US" dirty="0"/>
              <a:t>’  - yes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“</a:t>
            </a:r>
            <a:r>
              <a:rPr lang="en-US" dirty="0" err="1"/>
              <a:t>abc</a:t>
            </a:r>
            <a:r>
              <a:rPr lang="en-US" dirty="0"/>
              <a:t>” - no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323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SFW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00095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Lecture 2:</a:t>
            </a:r>
            <a:r>
              <a:rPr lang="en-US" dirty="0"/>
              <a:t> </a:t>
            </a:r>
            <a:r>
              <a:rPr lang="en-US" dirty="0" smtClean="0"/>
              <a:t>SQL Part I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0253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1483-E1F0-436D-B0C4-8D219A5AD8F2}" type="slidenum">
              <a:rPr lang="en-US"/>
              <a:pPr/>
              <a:t>30</a:t>
            </a:fld>
            <a:endParaRPr lang="en-US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LIKE: Simple String Pattern Matching</a:t>
            </a:r>
            <a:endParaRPr lang="en-US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36810" y="3711071"/>
            <a:ext cx="6318380" cy="2286000"/>
          </a:xfrm>
        </p:spPr>
        <p:txBody>
          <a:bodyPr/>
          <a:lstStyle/>
          <a:p>
            <a:pPr marL="609600" indent="-609600"/>
            <a:r>
              <a:rPr lang="en-US" dirty="0"/>
              <a:t>s </a:t>
            </a:r>
            <a:r>
              <a:rPr lang="en-US" b="1" dirty="0"/>
              <a:t>LIKE</a:t>
            </a:r>
            <a:r>
              <a:rPr lang="en-US" dirty="0"/>
              <a:t> p:  pattern matching on strings</a:t>
            </a:r>
          </a:p>
          <a:p>
            <a:pPr marL="609600" indent="-609600"/>
            <a:r>
              <a:rPr lang="en-US" dirty="0"/>
              <a:t>p may contain two special symbols:</a:t>
            </a:r>
          </a:p>
          <a:p>
            <a:pPr marL="990600" lvl="1" indent="-533400"/>
            <a:r>
              <a:rPr lang="en-US" dirty="0"/>
              <a:t>%  = any sequence of characters</a:t>
            </a:r>
          </a:p>
          <a:p>
            <a:pPr marL="990600" lvl="1" indent="-533400"/>
            <a:r>
              <a:rPr lang="en-US" dirty="0"/>
              <a:t>_   = any single character</a:t>
            </a: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3470989" y="2103438"/>
            <a:ext cx="5250022" cy="10895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smtClean="0">
                <a:latin typeface="Menlo" charset="0"/>
                <a:ea typeface="Menlo" charset="0"/>
                <a:cs typeface="Menlo" charset="0"/>
              </a:rPr>
              <a:t>*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smtClean="0">
                <a:latin typeface="Menlo" charset="0"/>
                <a:ea typeface="Menlo" charset="0"/>
                <a:cs typeface="Menlo" charset="0"/>
              </a:rPr>
              <a:t>Products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smtClean="0">
                <a:latin typeface="Menlo" charset="0"/>
                <a:ea typeface="Menlo" charset="0"/>
                <a:cs typeface="Menlo" charset="0"/>
              </a:rPr>
              <a:t>PName </a:t>
            </a:r>
            <a:r>
              <a:rPr lang="en-US" sz="2400" b="1" dirty="0">
                <a:latin typeface="Menlo" charset="0"/>
                <a:ea typeface="Menlo" charset="0"/>
                <a:cs typeface="Menlo" charset="0"/>
              </a:rPr>
              <a:t>LIKE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‘%gizmo%’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1528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Other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4034-38E0-4772-80C3-35B6F682A55E}" type="slidenum">
              <a:rPr lang="en-US"/>
              <a:pPr/>
              <a:t>31</a:t>
            </a:fld>
            <a:endParaRPr lang="en-US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DISTINCT: Eliminating </a:t>
            </a:r>
            <a:r>
              <a:rPr lang="en-US" dirty="0"/>
              <a:t>Duplicates</a:t>
            </a:r>
          </a:p>
        </p:txBody>
      </p:sp>
      <p:sp>
        <p:nvSpPr>
          <p:cNvPr id="150531" name="Rectangle 3"/>
          <p:cNvSpPr>
            <a:spLocks noChangeArrowheads="1"/>
          </p:cNvSpPr>
          <p:nvPr/>
        </p:nvSpPr>
        <p:spPr bwMode="auto">
          <a:xfrm>
            <a:off x="1438472" y="2133601"/>
            <a:ext cx="4631797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Category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3133834" y="3600071"/>
            <a:ext cx="9903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latin typeface="+mj-lt"/>
              </a:rPr>
              <a:t>Versus</a:t>
            </a:r>
            <a:endParaRPr lang="en-US" sz="2400" dirty="0">
              <a:latin typeface="+mj-lt"/>
            </a:endParaRPr>
          </a:p>
        </p:txBody>
      </p:sp>
      <p:sp>
        <p:nvSpPr>
          <p:cNvPr id="150533" name="Rectangle 5"/>
          <p:cNvSpPr>
            <a:spLocks noChangeArrowheads="1"/>
          </p:cNvSpPr>
          <p:nvPr/>
        </p:nvSpPr>
        <p:spPr bwMode="auto">
          <a:xfrm>
            <a:off x="2374214" y="4697209"/>
            <a:ext cx="2964123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C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ategory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150567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591708"/>
              </p:ext>
            </p:extLst>
          </p:nvPr>
        </p:nvGraphicFramePr>
        <p:xfrm>
          <a:off x="7772400" y="4163808"/>
          <a:ext cx="1981200" cy="2286000"/>
        </p:xfrm>
        <a:graphic>
          <a:graphicData uri="http://schemas.openxmlformats.org/drawingml/2006/table">
            <a:tbl>
              <a:tblPr/>
              <a:tblGrid>
                <a:gridCol w="1981200"/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0582" name="Group 54"/>
          <p:cNvGraphicFramePr>
            <a:graphicFrameLocks noGrp="1"/>
          </p:cNvGraphicFramePr>
          <p:nvPr/>
        </p:nvGraphicFramePr>
        <p:xfrm>
          <a:off x="7772400" y="1905000"/>
          <a:ext cx="1981200" cy="1828800"/>
        </p:xfrm>
        <a:graphic>
          <a:graphicData uri="http://schemas.openxmlformats.org/drawingml/2006/table">
            <a:tbl>
              <a:tblPr/>
              <a:tblGrid>
                <a:gridCol w="1981200"/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0583" name="AutoShape 55"/>
          <p:cNvSpPr>
            <a:spLocks noChangeArrowheads="1"/>
          </p:cNvSpPr>
          <p:nvPr/>
        </p:nvSpPr>
        <p:spPr bwMode="auto">
          <a:xfrm>
            <a:off x="6657005" y="2343280"/>
            <a:ext cx="544287" cy="411637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1528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Other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AutoShape 55"/>
          <p:cNvSpPr>
            <a:spLocks noChangeArrowheads="1"/>
          </p:cNvSpPr>
          <p:nvPr/>
        </p:nvSpPr>
        <p:spPr bwMode="auto">
          <a:xfrm>
            <a:off x="6653508" y="4906888"/>
            <a:ext cx="544287" cy="411637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02D97-CCAA-4512-B572-D64BCF59CDE8}" type="slidenum">
              <a:rPr lang="en-US"/>
              <a:pPr/>
              <a:t>32</a:t>
            </a:fld>
            <a:endParaRPr lang="en-US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BY: Sorting </a:t>
            </a:r>
            <a:r>
              <a:rPr lang="en-US" dirty="0"/>
              <a:t>the Results</a:t>
            </a:r>
          </a:p>
        </p:txBody>
      </p:sp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2283840" y="2249201"/>
            <a:ext cx="7622600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Price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anufacturer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Product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Category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=‘gizmo’ AND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Price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50</a:t>
            </a:r>
          </a:p>
          <a:p>
            <a:pPr eaLnBrk="0" hangingPunct="0"/>
            <a:r>
              <a:rPr lang="en-US" sz="2400" dirty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ORDER BY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rice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1528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Other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46581" y="4458133"/>
            <a:ext cx="2690342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  <a:cs typeface="Calibri (Light Headings)"/>
              </a:rPr>
              <a:t>Ties </a:t>
            </a:r>
            <a:r>
              <a:rPr lang="en-US" sz="2000" dirty="0">
                <a:latin typeface="+mj-lt"/>
                <a:cs typeface="Calibri (Light Headings)"/>
              </a:rPr>
              <a:t>are broken by the second attribute on the ORDER BY list, etc.</a:t>
            </a:r>
          </a:p>
          <a:p>
            <a:endParaRPr lang="en-US" sz="20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80795" y="4458133"/>
            <a:ext cx="2690342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>
                <a:latin typeface="+mj-lt"/>
              </a:rPr>
              <a:t>Ordering is ascending, unless you specify the DESC keyword.</a:t>
            </a:r>
          </a:p>
          <a:p>
            <a:endParaRPr lang="en-US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 </a:t>
            </a:r>
            <a:r>
              <a:rPr lang="en-US" dirty="0" smtClean="0">
                <a:hlinkClick r:id="rId2" action="ppaction://hlinkfile"/>
              </a:rPr>
              <a:t>Activity-2-2.ipynb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1049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SQL introduction &amp; schema definitions</a:t>
            </a:r>
            <a:endParaRPr lang="en-US" dirty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ACTIVITY: Table creation</a:t>
            </a:r>
          </a:p>
          <a:p>
            <a:pPr lvl="1"/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Basic single-table queries</a:t>
            </a:r>
          </a:p>
          <a:p>
            <a:pPr lvl="1"/>
            <a:r>
              <a:rPr lang="en-US" dirty="0" smtClean="0">
                <a:latin typeface="+mj-lt"/>
              </a:rPr>
              <a:t>ACTIVITY: Single-table queries!</a:t>
            </a:r>
          </a:p>
          <a:p>
            <a:pPr lvl="1"/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Multi-table queries</a:t>
            </a:r>
          </a:p>
          <a:p>
            <a:pPr lvl="1"/>
            <a:r>
              <a:rPr lang="en-US" dirty="0" smtClean="0">
                <a:latin typeface="+mj-lt"/>
              </a:rPr>
              <a:t>ACTIVITY: Multi-table queries!</a:t>
            </a: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3512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SQL Introduction &amp; Definitions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0801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13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What is SQL?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Basic schema definitions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Keys &amp; constraints intro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CREATE TABLE statements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169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1"/>
            <a:ext cx="10515600" cy="5110747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Dark times 5 years ago.</a:t>
            </a:r>
          </a:p>
          <a:p>
            <a:pPr lvl="1"/>
            <a:r>
              <a:rPr lang="en-US" dirty="0" smtClean="0"/>
              <a:t>Are databases dead?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Now, as before: everyone sells SQL </a:t>
            </a:r>
            <a:endParaRPr lang="en-US" dirty="0"/>
          </a:p>
          <a:p>
            <a:pPr lvl="1"/>
            <a:r>
              <a:rPr lang="en-US" dirty="0" smtClean="0"/>
              <a:t>Pig, Hive, Impala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“Not-Yet-SQL?”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177" y="4193672"/>
            <a:ext cx="1447800" cy="133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762" y="2413000"/>
            <a:ext cx="1565702" cy="29370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9053" y="2057400"/>
            <a:ext cx="3048000" cy="711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11430" y="3184818"/>
            <a:ext cx="1521996" cy="2032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2765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SQL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3001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44B9-D1EF-4D11-A3FF-47B6DD513258}" type="slidenum">
              <a:rPr lang="en-US"/>
              <a:pPr/>
              <a:t>8</a:t>
            </a:fld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30480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Basic SQL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2765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SQL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295965" cy="3660775"/>
          </a:xfrm>
        </p:spPr>
        <p:txBody>
          <a:bodyPr>
            <a:normAutofit lnSpcReduction="10000"/>
          </a:bodyPr>
          <a:lstStyle/>
          <a:p>
            <a:pPr eaLnBrk="0" hangingPunct="0"/>
            <a:r>
              <a:rPr lang="en-US" dirty="0" smtClean="0"/>
              <a:t>SQL is a standard </a:t>
            </a:r>
            <a:r>
              <a:rPr lang="en-US" dirty="0"/>
              <a:t>language for querying and manipulating </a:t>
            </a:r>
            <a:r>
              <a:rPr lang="en-US" dirty="0" smtClean="0"/>
              <a:t>data</a:t>
            </a:r>
          </a:p>
          <a:p>
            <a:pPr eaLnBrk="0" hangingPunct="0"/>
            <a:endParaRPr lang="en-US" dirty="0" smtClean="0"/>
          </a:p>
          <a:p>
            <a:pPr eaLnBrk="0" hangingPunct="0"/>
            <a:r>
              <a:rPr lang="en-US" dirty="0" smtClean="0"/>
              <a:t>SQL is a </a:t>
            </a:r>
            <a:r>
              <a:rPr lang="en-US" b="1" dirty="0" smtClean="0"/>
              <a:t>very high-level </a:t>
            </a:r>
            <a:r>
              <a:rPr lang="en-US" dirty="0" smtClean="0"/>
              <a:t>programming language</a:t>
            </a:r>
          </a:p>
          <a:p>
            <a:pPr lvl="1" eaLnBrk="0" hangingPunct="0"/>
            <a:r>
              <a:rPr lang="en-US" dirty="0" smtClean="0"/>
              <a:t>This works because it is optimized well!</a:t>
            </a:r>
            <a:endParaRPr lang="en-US" dirty="0"/>
          </a:p>
          <a:p>
            <a:pPr eaLnBrk="0" hangingPunct="0"/>
            <a:endParaRPr lang="en-US" dirty="0"/>
          </a:p>
          <a:p>
            <a:pPr eaLnBrk="0" hangingPunct="0"/>
            <a:r>
              <a:rPr lang="en-US" dirty="0"/>
              <a:t>Many standards out there: </a:t>
            </a:r>
            <a:endParaRPr lang="en-US" dirty="0" smtClean="0"/>
          </a:p>
          <a:p>
            <a:pPr lvl="1" eaLnBrk="0" hangingPunct="0"/>
            <a:r>
              <a:rPr lang="en-US" dirty="0" smtClean="0"/>
              <a:t>ANSI </a:t>
            </a:r>
            <a:r>
              <a:rPr lang="en-US" dirty="0"/>
              <a:t>SQL,  SQL92 (a.k.a. SQL2),  SQL99 (a.k.a. SQL3), </a:t>
            </a:r>
            <a:r>
              <a:rPr lang="en-US" dirty="0" smtClean="0"/>
              <a:t>….</a:t>
            </a:r>
          </a:p>
          <a:p>
            <a:pPr lvl="1" eaLnBrk="0" hangingPunct="0"/>
            <a:r>
              <a:rPr lang="en-US" dirty="0" smtClean="0"/>
              <a:t>Vendors </a:t>
            </a:r>
            <a:r>
              <a:rPr lang="en-US" dirty="0"/>
              <a:t>support various subsets</a:t>
            </a:r>
          </a:p>
          <a:p>
            <a:pPr lvl="1" eaLnBrk="0" hangingPunct="0"/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66047" y="5699909"/>
            <a:ext cx="8659906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latin typeface="+mj-lt"/>
              </a:rPr>
              <a:t>NB</a:t>
            </a:r>
            <a:r>
              <a:rPr lang="en-US" sz="2800" dirty="0">
                <a:latin typeface="+mj-lt"/>
              </a:rPr>
              <a:t>: Probably the world’s most successful </a:t>
            </a:r>
            <a:r>
              <a:rPr lang="en-US" sz="2800" b="1" dirty="0">
                <a:latin typeface="+mj-lt"/>
              </a:rPr>
              <a:t>parallel</a:t>
            </a:r>
            <a:r>
              <a:rPr lang="en-US" sz="2800" dirty="0">
                <a:latin typeface="+mj-lt"/>
              </a:rPr>
              <a:t> programming language (</a:t>
            </a:r>
            <a:r>
              <a:rPr lang="en-US" sz="2800" dirty="0" err="1">
                <a:latin typeface="+mj-lt"/>
              </a:rPr>
              <a:t>multicore</a:t>
            </a:r>
            <a:r>
              <a:rPr lang="en-US" sz="2800" dirty="0">
                <a:latin typeface="+mj-lt"/>
              </a:rPr>
              <a:t>?)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95447" y="2457637"/>
            <a:ext cx="3572966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+mj-lt"/>
              </a:rPr>
              <a:t>SQL</a:t>
            </a:r>
            <a:r>
              <a:rPr lang="en-US" sz="2400" dirty="0" smtClean="0">
                <a:latin typeface="+mj-lt"/>
              </a:rPr>
              <a:t> stands for</a:t>
            </a:r>
          </a:p>
          <a:p>
            <a:r>
              <a:rPr lang="en-US" sz="2400" b="1" u="sng" dirty="0" smtClean="0">
                <a:latin typeface="+mj-lt"/>
              </a:rPr>
              <a:t>S</a:t>
            </a:r>
            <a:r>
              <a:rPr lang="en-US" sz="2400" dirty="0" smtClean="0">
                <a:latin typeface="+mj-lt"/>
              </a:rPr>
              <a:t>tructured </a:t>
            </a:r>
            <a:r>
              <a:rPr lang="en-US" sz="2400" b="1" u="sng" dirty="0" smtClean="0">
                <a:latin typeface="+mj-lt"/>
              </a:rPr>
              <a:t>Q</a:t>
            </a:r>
            <a:r>
              <a:rPr lang="en-US" sz="2400" dirty="0" smtClean="0">
                <a:latin typeface="+mj-lt"/>
              </a:rPr>
              <a:t>uery </a:t>
            </a:r>
            <a:r>
              <a:rPr lang="en-US" sz="2400" b="1" u="sng" dirty="0" smtClean="0">
                <a:latin typeface="+mj-lt"/>
              </a:rPr>
              <a:t>L</a:t>
            </a:r>
            <a:r>
              <a:rPr lang="en-US" sz="2400" dirty="0" smtClean="0">
                <a:latin typeface="+mj-lt"/>
              </a:rPr>
              <a:t>anguage</a:t>
            </a:r>
            <a:endParaRPr lang="en-US" sz="2400" dirty="0">
              <a:latin typeface="+mj-l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2765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SQL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2022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4773</TotalTime>
  <Words>1593</Words>
  <Application>Microsoft Macintosh PowerPoint</Application>
  <PresentationFormat>Custom</PresentationFormat>
  <Paragraphs>421</Paragraphs>
  <Slides>33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Lectures 2, 3 &amp; 4: Introduction to SQL</vt:lpstr>
      <vt:lpstr>Announcements!</vt:lpstr>
      <vt:lpstr>Lecture 2: SQL Part I</vt:lpstr>
      <vt:lpstr>Today’s Lecture</vt:lpstr>
      <vt:lpstr>1. SQL Introduction &amp; Definitions</vt:lpstr>
      <vt:lpstr>What you will learn about in this section</vt:lpstr>
      <vt:lpstr>SQL Motivation</vt:lpstr>
      <vt:lpstr>Basic SQL</vt:lpstr>
      <vt:lpstr>SQL Introduction</vt:lpstr>
      <vt:lpstr>SQL is a…</vt:lpstr>
      <vt:lpstr>Tables in SQL</vt:lpstr>
      <vt:lpstr>Tables in SQL</vt:lpstr>
      <vt:lpstr>Tables in SQL</vt:lpstr>
      <vt:lpstr>Tables in SQL</vt:lpstr>
      <vt:lpstr>Tables in SQL</vt:lpstr>
      <vt:lpstr>Data Types in SQL</vt:lpstr>
      <vt:lpstr>Table Schemas</vt:lpstr>
      <vt:lpstr>Key constraints</vt:lpstr>
      <vt:lpstr>NULL and NOT NULL</vt:lpstr>
      <vt:lpstr>General Constraints</vt:lpstr>
      <vt:lpstr>Summary of Schema Information</vt:lpstr>
      <vt:lpstr>ACTIVITY:  Activity-2-1.ipynb</vt:lpstr>
      <vt:lpstr>2. Single-table queries</vt:lpstr>
      <vt:lpstr>What you will learn about in this section</vt:lpstr>
      <vt:lpstr>SQL Query</vt:lpstr>
      <vt:lpstr>Simple SQL Query: Selection</vt:lpstr>
      <vt:lpstr>Simple SQL Query: Projection</vt:lpstr>
      <vt:lpstr>Notation</vt:lpstr>
      <vt:lpstr>A Few Details</vt:lpstr>
      <vt:lpstr>LIKE: Simple String Pattern Matching</vt:lpstr>
      <vt:lpstr>DISTINCT: Eliminating Duplicates</vt:lpstr>
      <vt:lpstr>ORDER BY: Sorting the Results</vt:lpstr>
      <vt:lpstr>ACTIVITY:  Activity-2-2.ipynb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Lectures 2&amp;3: Introduction to SQL</dc:title>
  <dc:creator>Alex Ratner</dc:creator>
  <cp:lastModifiedBy>Mohammad Dashti</cp:lastModifiedBy>
  <cp:revision>254</cp:revision>
  <dcterms:created xsi:type="dcterms:W3CDTF">2015-09-12T15:05:51Z</dcterms:created>
  <dcterms:modified xsi:type="dcterms:W3CDTF">2018-09-18T09:25:42Z</dcterms:modified>
</cp:coreProperties>
</file>