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73" r:id="rId3"/>
    <p:sldId id="258" r:id="rId4"/>
    <p:sldId id="275" r:id="rId5"/>
    <p:sldId id="260" r:id="rId6"/>
    <p:sldId id="278" r:id="rId7"/>
    <p:sldId id="279" r:id="rId8"/>
    <p:sldId id="280" r:id="rId9"/>
    <p:sldId id="265" r:id="rId10"/>
    <p:sldId id="282" r:id="rId11"/>
    <p:sldId id="287" r:id="rId12"/>
    <p:sldId id="283" r:id="rId13"/>
    <p:sldId id="284" r:id="rId14"/>
    <p:sldId id="285" r:id="rId15"/>
    <p:sldId id="281" r:id="rId16"/>
    <p:sldId id="289" r:id="rId17"/>
    <p:sldId id="286" r:id="rId18"/>
    <p:sldId id="290" r:id="rId19"/>
    <p:sldId id="291" r:id="rId20"/>
    <p:sldId id="292" r:id="rId21"/>
    <p:sldId id="293" r:id="rId22"/>
    <p:sldId id="288" r:id="rId23"/>
    <p:sldId id="266" r:id="rId24"/>
    <p:sldId id="276" r:id="rId25"/>
    <p:sldId id="27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BE88F-DF89-4590-A58A-C1540C44ACAE}" v="11" dt="2024-05-09T18:07:25.2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rani Biradar" userId="612c2d74f4c1ee8f" providerId="LiveId" clId="{F23BE88F-DF89-4590-A58A-C1540C44ACAE}"/>
    <pc:docChg chg="undo custSel modSld">
      <pc:chgData name="Asharani Biradar" userId="612c2d74f4c1ee8f" providerId="LiveId" clId="{F23BE88F-DF89-4590-A58A-C1540C44ACAE}" dt="2024-05-09T18:07:42.339" v="296" actId="14100"/>
      <pc:docMkLst>
        <pc:docMk/>
      </pc:docMkLst>
      <pc:sldChg chg="modSp mod">
        <pc:chgData name="Asharani Biradar" userId="612c2d74f4c1ee8f" providerId="LiveId" clId="{F23BE88F-DF89-4590-A58A-C1540C44ACAE}" dt="2024-05-09T17:48:34.394" v="30" actId="20577"/>
        <pc:sldMkLst>
          <pc:docMk/>
          <pc:sldMk cId="1271664932" sldId="258"/>
        </pc:sldMkLst>
        <pc:spChg chg="mod">
          <ac:chgData name="Asharani Biradar" userId="612c2d74f4c1ee8f" providerId="LiveId" clId="{F23BE88F-DF89-4590-A58A-C1540C44ACAE}" dt="2024-05-09T17:48:34.394" v="30" actId="20577"/>
          <ac:spMkLst>
            <pc:docMk/>
            <pc:sldMk cId="1271664932" sldId="258"/>
            <ac:spMk id="3" creationId="{00000000-0000-0000-0000-000000000000}"/>
          </ac:spMkLst>
        </pc:spChg>
      </pc:sldChg>
      <pc:sldChg chg="modSp mod">
        <pc:chgData name="Asharani Biradar" userId="612c2d74f4c1ee8f" providerId="LiveId" clId="{F23BE88F-DF89-4590-A58A-C1540C44ACAE}" dt="2024-05-09T17:59:19.718" v="225" actId="404"/>
        <pc:sldMkLst>
          <pc:docMk/>
          <pc:sldMk cId="2261309133" sldId="260"/>
        </pc:sldMkLst>
        <pc:graphicFrameChg chg="mod modGraphic">
          <ac:chgData name="Asharani Biradar" userId="612c2d74f4c1ee8f" providerId="LiveId" clId="{F23BE88F-DF89-4590-A58A-C1540C44ACAE}" dt="2024-05-09T17:59:19.718" v="225" actId="404"/>
          <ac:graphicFrameMkLst>
            <pc:docMk/>
            <pc:sldMk cId="2261309133" sldId="260"/>
            <ac:graphicFrameMk id="4" creationId="{00000000-0000-0000-0000-000000000000}"/>
          </ac:graphicFrameMkLst>
        </pc:graphicFrameChg>
      </pc:sldChg>
      <pc:sldChg chg="addSp modSp mod">
        <pc:chgData name="Asharani Biradar" userId="612c2d74f4c1ee8f" providerId="LiveId" clId="{F23BE88F-DF89-4590-A58A-C1540C44ACAE}" dt="2024-05-09T18:07:42.339" v="296" actId="14100"/>
        <pc:sldMkLst>
          <pc:docMk/>
          <pc:sldMk cId="2306325719" sldId="282"/>
        </pc:sldMkLst>
        <pc:spChg chg="mod">
          <ac:chgData name="Asharani Biradar" userId="612c2d74f4c1ee8f" providerId="LiveId" clId="{F23BE88F-DF89-4590-A58A-C1540C44ACAE}" dt="2024-05-09T18:06:52.271" v="290" actId="20577"/>
          <ac:spMkLst>
            <pc:docMk/>
            <pc:sldMk cId="2306325719" sldId="282"/>
            <ac:spMk id="3" creationId="{00000000-0000-0000-0000-000000000000}"/>
          </ac:spMkLst>
        </pc:spChg>
        <pc:picChg chg="add mod">
          <ac:chgData name="Asharani Biradar" userId="612c2d74f4c1ee8f" providerId="LiveId" clId="{F23BE88F-DF89-4590-A58A-C1540C44ACAE}" dt="2024-05-09T18:04:24.519" v="270" actId="1076"/>
          <ac:picMkLst>
            <pc:docMk/>
            <pc:sldMk cId="2306325719" sldId="282"/>
            <ac:picMk id="4" creationId="{FBC18899-59DB-DFAA-67CB-6623E87D1E6C}"/>
          </ac:picMkLst>
        </pc:picChg>
        <pc:picChg chg="add mod">
          <ac:chgData name="Asharani Biradar" userId="612c2d74f4c1ee8f" providerId="LiveId" clId="{F23BE88F-DF89-4590-A58A-C1540C44ACAE}" dt="2024-05-09T18:07:42.339" v="296" actId="14100"/>
          <ac:picMkLst>
            <pc:docMk/>
            <pc:sldMk cId="2306325719" sldId="282"/>
            <ac:picMk id="5" creationId="{B8892763-FB74-7DF8-F162-4BDF45A14A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8EAD2-3B78-4162-BFAC-5DEC3D349984}" type="datetimeFigureOut">
              <a:rPr lang="en-US" smtClean="0"/>
              <a:t>5/9/2024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41F4A-5CD0-448B-BF3F-41D4F3C44EDF}" type="slidenum">
              <a:rPr lang="en-US" smtClean="0"/>
              <a:t>‹#›</a:t>
            </a:fld>
            <a:endParaRPr lang="en-US"/>
          </a:p>
        </p:txBody>
      </p:sp>
    </p:spTree>
    <p:extLst>
      <p:ext uri="{BB962C8B-B14F-4D97-AF65-F5344CB8AC3E}">
        <p14:creationId xmlns:p14="http://schemas.microsoft.com/office/powerpoint/2010/main" val="146387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F41F4A-5CD0-448B-BF3F-41D4F3C44EDF}" type="slidenum">
              <a:rPr lang="en-US" smtClean="0"/>
              <a:t>5</a:t>
            </a:fld>
            <a:endParaRPr lang="en-US"/>
          </a:p>
        </p:txBody>
      </p:sp>
    </p:spTree>
    <p:extLst>
      <p:ext uri="{BB962C8B-B14F-4D97-AF65-F5344CB8AC3E}">
        <p14:creationId xmlns:p14="http://schemas.microsoft.com/office/powerpoint/2010/main" val="10105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00A2D7-93FE-4621-B9E0-A18805E86FBC}"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102772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00A2D7-93FE-4621-B9E0-A18805E86FBC}"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5513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00A2D7-93FE-4621-B9E0-A18805E86FBC}"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45547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00A2D7-93FE-4621-B9E0-A18805E86FBC}"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6367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A2D7-93FE-4621-B9E0-A18805E86FBC}"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197797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00A2D7-93FE-4621-B9E0-A18805E86FBC}"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1790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00A2D7-93FE-4621-B9E0-A18805E86FBC}"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112469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00A2D7-93FE-4621-B9E0-A18805E86FBC}"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105588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0A2D7-93FE-4621-B9E0-A18805E86FBC}" type="datetimeFigureOut">
              <a:rPr lang="en-GB" smtClean="0"/>
              <a:t>09/05/2024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425196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A2D7-93FE-4621-B9E0-A18805E86FBC}"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379411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A2D7-93FE-4621-B9E0-A18805E86FBC}"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05C5B-04CD-4A23-9B18-528EF33AE728}" type="slidenum">
              <a:rPr lang="en-GB" smtClean="0"/>
              <a:t>‹#›</a:t>
            </a:fld>
            <a:endParaRPr lang="en-GB"/>
          </a:p>
        </p:txBody>
      </p:sp>
    </p:spTree>
    <p:extLst>
      <p:ext uri="{BB962C8B-B14F-4D97-AF65-F5344CB8AC3E}">
        <p14:creationId xmlns:p14="http://schemas.microsoft.com/office/powerpoint/2010/main" val="354034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B00A2D7-93FE-4621-B9E0-A18805E86FBC}" type="datetimeFigureOut">
              <a:rPr lang="en-GB" smtClean="0"/>
              <a:t>09/05/2024</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405C5B-04CD-4A23-9B18-528EF33AE728}" type="slidenum">
              <a:rPr lang="en-GB" smtClean="0"/>
              <a:t>‹#›</a:t>
            </a:fld>
            <a:endParaRPr lang="en-GB"/>
          </a:p>
        </p:txBody>
      </p:sp>
    </p:spTree>
    <p:extLst>
      <p:ext uri="{BB962C8B-B14F-4D97-AF65-F5344CB8AC3E}">
        <p14:creationId xmlns:p14="http://schemas.microsoft.com/office/powerpoint/2010/main" val="392166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3528"/>
            <a:ext cx="8229600" cy="733183"/>
          </a:xfrm>
        </p:spPr>
        <p:txBody>
          <a:bodyPr>
            <a:normAutofit fontScale="90000"/>
          </a:bodyPr>
          <a:lstStyle/>
          <a:p>
            <a:r>
              <a:rPr lang="en-US" sz="3100" dirty="0">
                <a:latin typeface="Times New Roman" pitchFamily="18" charset="0"/>
                <a:cs typeface="Times New Roman" pitchFamily="18" charset="0"/>
              </a:rPr>
              <a:t>      </a:t>
            </a: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US" sz="2700" dirty="0">
                <a:latin typeface="Times New Roman" pitchFamily="18" charset="0"/>
                <a:cs typeface="Times New Roman" pitchFamily="18" charset="0"/>
              </a:rPr>
            </a:br>
            <a:r>
              <a:rPr lang="en-US" sz="1600" dirty="0"/>
              <a:t>Academic Year 2023-24</a:t>
            </a:r>
            <a:br>
              <a:rPr lang="en-US" sz="2700" dirty="0">
                <a:latin typeface="Times New Roman" pitchFamily="18" charset="0"/>
                <a:cs typeface="Times New Roman" pitchFamily="18" charset="0"/>
              </a:rPr>
            </a:br>
            <a:r>
              <a:rPr lang="en-US" sz="2000" b="1" dirty="0">
                <a:latin typeface="Times New Roman" pitchFamily="18" charset="0"/>
                <a:cs typeface="Times New Roman" pitchFamily="18" charset="0"/>
              </a:rPr>
              <a:t>A Mini Project Presentation</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 on</a:t>
            </a: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r>
              <a:rPr lang="en-US" sz="3100" dirty="0">
                <a:latin typeface="Times New Roman" pitchFamily="18" charset="0"/>
                <a:cs typeface="Times New Roman" pitchFamily="18" charset="0"/>
              </a:rPr>
              <a:t>                            </a:t>
            </a:r>
            <a:br>
              <a:rPr lang="en-US" sz="3100" dirty="0">
                <a:latin typeface="Times New Roman" pitchFamily="18" charset="0"/>
                <a:cs typeface="Times New Roman" pitchFamily="18" charset="0"/>
              </a:rPr>
            </a:br>
            <a:br>
              <a:rPr lang="en-US" sz="3100" dirty="0">
                <a:latin typeface="Times New Roman" pitchFamily="18" charset="0"/>
                <a:cs typeface="Times New Roman" pitchFamily="18" charset="0"/>
              </a:rPr>
            </a:br>
            <a:br>
              <a:rPr lang="en-GB" dirty="0"/>
            </a:br>
            <a:endParaRPr lang="en-GB" dirty="0"/>
          </a:p>
        </p:txBody>
      </p:sp>
      <p:sp>
        <p:nvSpPr>
          <p:cNvPr id="3" name="Content Placeholder 2"/>
          <p:cNvSpPr>
            <a:spLocks noGrp="1"/>
          </p:cNvSpPr>
          <p:nvPr>
            <p:ph idx="1"/>
          </p:nvPr>
        </p:nvSpPr>
        <p:spPr>
          <a:xfrm>
            <a:off x="611560" y="1422648"/>
            <a:ext cx="8229600" cy="789062"/>
          </a:xfrm>
        </p:spPr>
        <p:txBody>
          <a:bodyPr>
            <a:normAutofit/>
          </a:bodyPr>
          <a:lstStyle/>
          <a:p>
            <a:pPr marL="0" indent="0" algn="ctr">
              <a:buNone/>
            </a:pPr>
            <a:r>
              <a:rPr lang="en-US" sz="2800" dirty="0">
                <a:latin typeface="Times New Roman" pitchFamily="18" charset="0"/>
                <a:cs typeface="Times New Roman" pitchFamily="18" charset="0"/>
              </a:rPr>
              <a:t>Title of project</a:t>
            </a:r>
          </a:p>
          <a:p>
            <a:pPr marL="0" indent="0" algn="ctr">
              <a:buNone/>
            </a:pPr>
            <a:endParaRPr lang="en-US" sz="8600" dirty="0">
              <a:latin typeface="Times New Roman" pitchFamily="18" charset="0"/>
              <a:cs typeface="Times New Roman" pitchFamily="18" charset="0"/>
            </a:endParaRPr>
          </a:p>
          <a:p>
            <a:pPr marL="0" indent="0" algn="ctr">
              <a:buNone/>
            </a:pPr>
            <a:endParaRPr lang="en-US" sz="8600" dirty="0">
              <a:latin typeface="Times New Roman" pitchFamily="18" charset="0"/>
              <a:cs typeface="Times New Roman" pitchFamily="18" charset="0"/>
            </a:endParaRPr>
          </a:p>
          <a:p>
            <a:pPr marL="0" indent="0" algn="ctr">
              <a:buNone/>
            </a:pPr>
            <a:endParaRPr lang="en-US" sz="8600" dirty="0">
              <a:latin typeface="Times New Roman" pitchFamily="18" charset="0"/>
              <a:cs typeface="Times New Roman" pitchFamily="18" charset="0"/>
            </a:endParaRPr>
          </a:p>
          <a:p>
            <a:pPr marL="0" indent="0" algn="ctr">
              <a:buNone/>
            </a:pPr>
            <a:endParaRPr lang="en-US" sz="8600" dirty="0">
              <a:latin typeface="Times New Roman" pitchFamily="18" charset="0"/>
              <a:cs typeface="Times New Roman" pitchFamily="18" charset="0"/>
            </a:endParaRPr>
          </a:p>
          <a:p>
            <a:pPr marL="0" indent="0" algn="ctr">
              <a:buNone/>
            </a:pPr>
            <a:endParaRPr lang="en-GB" sz="2800" dirty="0">
              <a:latin typeface="Times New Roman" pitchFamily="18" charset="0"/>
              <a:cs typeface="Times New Roman" pitchFamily="18" charset="0"/>
            </a:endParaRPr>
          </a:p>
          <a:p>
            <a:pPr marL="0" indent="0" algn="ctr">
              <a:buNone/>
            </a:pPr>
            <a:endParaRPr lang="en-GB" sz="2800" dirty="0">
              <a:latin typeface="Times New Roman" pitchFamily="18" charset="0"/>
              <a:cs typeface="Times New Roman" pitchFamily="18" charset="0"/>
            </a:endParaRPr>
          </a:p>
          <a:p>
            <a:pPr marL="0" indent="0" algn="ctr">
              <a:buNone/>
            </a:pPr>
            <a:endParaRPr lang="en-GB" sz="2800" dirty="0"/>
          </a:p>
        </p:txBody>
      </p:sp>
      <p:pic>
        <p:nvPicPr>
          <p:cNvPr id="4" name="Picture 2" descr="C:\Users\Rahul\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699793" cy="11097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03648" y="2049521"/>
            <a:ext cx="7200800" cy="1477328"/>
          </a:xfrm>
          <a:prstGeom prst="rect">
            <a:avLst/>
          </a:prstGeom>
          <a:noFill/>
        </p:spPr>
        <p:txBody>
          <a:bodyPr wrap="square" rtlCol="0">
            <a:spAutoFit/>
          </a:bodyPr>
          <a:lstStyle/>
          <a:p>
            <a:pPr algn="just"/>
            <a:r>
              <a:rPr lang="en-US" b="1" dirty="0"/>
              <a:t>     Presented By            			Seat No</a:t>
            </a:r>
          </a:p>
          <a:p>
            <a:pPr algn="just"/>
            <a:r>
              <a:rPr lang="en-US" b="1" dirty="0"/>
              <a:t>Miss. Asharani Ramesh Biradar	                 </a:t>
            </a:r>
            <a:r>
              <a:rPr lang="en-IN" dirty="0"/>
              <a:t>T190553009 </a:t>
            </a:r>
            <a:r>
              <a:rPr lang="en-US" b="1" dirty="0"/>
              <a:t>	</a:t>
            </a:r>
          </a:p>
          <a:p>
            <a:pPr algn="just"/>
            <a:r>
              <a:rPr lang="en-US" b="1" dirty="0"/>
              <a:t>Mr. Jitendra </a:t>
            </a:r>
            <a:r>
              <a:rPr lang="en-IN" b="1" dirty="0" err="1"/>
              <a:t>Balshiram</a:t>
            </a:r>
            <a:r>
              <a:rPr lang="en-IN" b="1" dirty="0"/>
              <a:t> </a:t>
            </a:r>
            <a:r>
              <a:rPr lang="en-IN" b="1" dirty="0" err="1"/>
              <a:t>Chikhale</a:t>
            </a:r>
            <a:r>
              <a:rPr lang="en-IN" b="1" dirty="0"/>
              <a:t>                              </a:t>
            </a:r>
            <a:r>
              <a:rPr lang="en-IN" dirty="0"/>
              <a:t>T190553011</a:t>
            </a:r>
            <a:endParaRPr lang="en-US" b="1" dirty="0"/>
          </a:p>
          <a:p>
            <a:pPr algn="just"/>
            <a:r>
              <a:rPr lang="en-US" b="1" dirty="0"/>
              <a:t>Mr. </a:t>
            </a:r>
            <a:r>
              <a:rPr lang="en-IN" b="1" dirty="0"/>
              <a:t>Yash Maruti </a:t>
            </a:r>
            <a:r>
              <a:rPr lang="en-IN" b="1" dirty="0" err="1"/>
              <a:t>Belavalekar</a:t>
            </a:r>
            <a:r>
              <a:rPr lang="en-US" b="1" dirty="0"/>
              <a:t>		                  </a:t>
            </a:r>
            <a:r>
              <a:rPr lang="en-IN" dirty="0"/>
              <a:t>T190553085</a:t>
            </a:r>
            <a:endParaRPr lang="en-US" b="1" dirty="0"/>
          </a:p>
          <a:p>
            <a:pPr algn="just"/>
            <a:endParaRPr lang="en-US" b="1" dirty="0"/>
          </a:p>
        </p:txBody>
      </p:sp>
      <p:sp>
        <p:nvSpPr>
          <p:cNvPr id="8" name="TextBox 7"/>
          <p:cNvSpPr txBox="1"/>
          <p:nvPr/>
        </p:nvSpPr>
        <p:spPr>
          <a:xfrm>
            <a:off x="3389136" y="3363838"/>
            <a:ext cx="2708627" cy="646331"/>
          </a:xfrm>
          <a:prstGeom prst="rect">
            <a:avLst/>
          </a:prstGeom>
          <a:noFill/>
        </p:spPr>
        <p:txBody>
          <a:bodyPr wrap="none" rtlCol="0">
            <a:spAutoFit/>
          </a:bodyPr>
          <a:lstStyle/>
          <a:p>
            <a:pPr algn="ctr"/>
            <a:r>
              <a:rPr lang="en-US" b="1" dirty="0"/>
              <a:t>     Guided By</a:t>
            </a:r>
          </a:p>
          <a:p>
            <a:r>
              <a:rPr lang="en-US" b="1" dirty="0"/>
              <a:t>Prof. Mahesh G. Chinchole</a:t>
            </a:r>
          </a:p>
        </p:txBody>
      </p:sp>
      <p:sp>
        <p:nvSpPr>
          <p:cNvPr id="12" name="TextBox 11"/>
          <p:cNvSpPr txBox="1"/>
          <p:nvPr/>
        </p:nvSpPr>
        <p:spPr>
          <a:xfrm>
            <a:off x="1862123" y="4024684"/>
            <a:ext cx="6418243" cy="1107996"/>
          </a:xfrm>
          <a:prstGeom prst="rect">
            <a:avLst/>
          </a:prstGeom>
          <a:noFill/>
        </p:spPr>
        <p:txBody>
          <a:bodyPr wrap="square" rtlCol="0">
            <a:spAutoFit/>
          </a:bodyPr>
          <a:lstStyle/>
          <a:p>
            <a:pPr algn="ctr"/>
            <a:r>
              <a:rPr lang="en-US" sz="1400" b="1" dirty="0"/>
              <a:t>Department of Electronics and Telecommunication Engineering</a:t>
            </a:r>
            <a:r>
              <a:rPr lang="en-US" b="1" dirty="0"/>
              <a:t>, </a:t>
            </a:r>
          </a:p>
          <a:p>
            <a:pPr algn="ctr"/>
            <a:r>
              <a:rPr lang="en-US" b="1" dirty="0"/>
              <a:t> Nutan Maharashtra Institute of Engineering and Technology, </a:t>
            </a:r>
            <a:r>
              <a:rPr lang="en-US" sz="1400" b="1" dirty="0"/>
              <a:t>Talegaon Dabhade, Maharashtra 410507 </a:t>
            </a:r>
            <a:endParaRPr lang="en-US" b="1" dirty="0"/>
          </a:p>
          <a:p>
            <a:pPr algn="ctr"/>
            <a:r>
              <a:rPr lang="en-GB" sz="1600" b="1" dirty="0" err="1"/>
              <a:t>Savitribai</a:t>
            </a:r>
            <a:r>
              <a:rPr lang="en-GB" sz="1600" b="1" dirty="0"/>
              <a:t> Phule Pune University, Pune.</a:t>
            </a:r>
            <a:endParaRPr lang="en-US" sz="1600" b="1" dirty="0"/>
          </a:p>
        </p:txBody>
      </p:sp>
      <p:pic>
        <p:nvPicPr>
          <p:cNvPr id="5" name="Picture 20"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103529"/>
            <a:ext cx="1097061" cy="104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99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29600" cy="661764"/>
          </a:xfrm>
        </p:spPr>
        <p:txBody>
          <a:bodyPr>
            <a:normAutofit/>
          </a:bodyPr>
          <a:lstStyle/>
          <a:p>
            <a:pPr>
              <a:defRPr/>
            </a:pPr>
            <a:r>
              <a:rPr lang="en-GB" sz="2100" b="1" dirty="0"/>
              <a:t>BLOCK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IN" sz="1600" dirty="0"/>
              <a:t>DESCRIPTION OF HARDWARE COMPONENTS</a:t>
            </a:r>
          </a:p>
          <a:p>
            <a:pPr marL="0" indent="0" algn="just">
              <a:buNone/>
            </a:pPr>
            <a:r>
              <a:rPr lang="en-IN" sz="1600" dirty="0">
                <a:solidFill>
                  <a:schemeClr val="tx2"/>
                </a:solidFill>
              </a:rPr>
              <a:t>ESP8266</a:t>
            </a:r>
          </a:p>
          <a:p>
            <a:pPr marL="0" indent="0" algn="just">
              <a:buNone/>
            </a:pPr>
            <a:r>
              <a:rPr lang="en-US" sz="1400" dirty="0"/>
              <a:t>The robotic arm can be controlled wirelessly by connecting it to a computer or</a:t>
            </a:r>
          </a:p>
          <a:p>
            <a:pPr marL="0" indent="0" algn="just">
              <a:buNone/>
            </a:pPr>
            <a:r>
              <a:rPr lang="en-US" sz="1400" dirty="0"/>
              <a:t> mobile device via the ESP8266. This eliminates the need for physical connections</a:t>
            </a:r>
          </a:p>
          <a:p>
            <a:pPr marL="0" indent="0" algn="just">
              <a:buNone/>
            </a:pPr>
            <a:r>
              <a:rPr lang="en-US" sz="1400" dirty="0"/>
              <a:t> and allows for remote operation of the arm.</a:t>
            </a:r>
            <a:r>
              <a:rPr lang="en-IN" sz="1400" dirty="0">
                <a:solidFill>
                  <a:srgbClr val="000000"/>
                </a:solidFill>
                <a:effectLst/>
                <a:latin typeface="Times New Roman" panose="02020603050405020304" pitchFamily="18" charset="0"/>
                <a:ea typeface="Times New Roman" panose="02020603050405020304" pitchFamily="18" charset="0"/>
              </a:rPr>
              <a:t>ESP8266EX offers a complete</a:t>
            </a:r>
          </a:p>
          <a:p>
            <a:pPr marL="0" indent="0" algn="just">
              <a:buNone/>
            </a:pPr>
            <a:r>
              <a:rPr lang="en-IN" sz="1400" dirty="0">
                <a:solidFill>
                  <a:srgbClr val="000000"/>
                </a:solidFill>
                <a:effectLst/>
                <a:latin typeface="Times New Roman" panose="02020603050405020304" pitchFamily="18" charset="0"/>
                <a:ea typeface="Times New Roman" panose="02020603050405020304" pitchFamily="18" charset="0"/>
              </a:rPr>
              <a:t> and self-contained Wi-Fi networking solution; it can be used to host the </a:t>
            </a:r>
          </a:p>
          <a:p>
            <a:pPr marL="0" indent="0" algn="just">
              <a:buNone/>
            </a:pPr>
            <a:r>
              <a:rPr lang="en-IN" sz="1400" dirty="0">
                <a:solidFill>
                  <a:srgbClr val="000000"/>
                </a:solidFill>
                <a:effectLst/>
                <a:latin typeface="Times New Roman" panose="02020603050405020304" pitchFamily="18" charset="0"/>
                <a:ea typeface="Times New Roman" panose="02020603050405020304" pitchFamily="18" charset="0"/>
              </a:rPr>
              <a:t>application or to offload Wi-Fi networking functions from another application  processor</a:t>
            </a:r>
            <a:r>
              <a:rPr lang="en-IN" sz="1800" dirty="0">
                <a:solidFill>
                  <a:srgbClr val="000000"/>
                </a:solidFill>
                <a:effectLst/>
                <a:latin typeface="Times New Roman" panose="02020603050405020304" pitchFamily="18" charset="0"/>
                <a:ea typeface="Times New Roman" panose="02020603050405020304" pitchFamily="18" charset="0"/>
              </a:rPr>
              <a:t>.</a:t>
            </a:r>
          </a:p>
          <a:p>
            <a:pPr marL="0" indent="0" algn="just">
              <a:buNone/>
            </a:pPr>
            <a:r>
              <a:rPr lang="en-IN" sz="2400" dirty="0">
                <a:solidFill>
                  <a:schemeClr val="tx2"/>
                </a:solidFill>
                <a:latin typeface="Times New Roman" panose="02020603050405020304" pitchFamily="18" charset="0"/>
                <a:ea typeface="Times New Roman" panose="02020603050405020304" pitchFamily="18" charset="0"/>
              </a:rPr>
              <a:t> </a:t>
            </a:r>
            <a:r>
              <a:rPr lang="en-IN" sz="1400" dirty="0">
                <a:solidFill>
                  <a:schemeClr val="tx2"/>
                </a:solidFill>
              </a:rPr>
              <a:t>MG 996R SERVO MOTOR</a:t>
            </a:r>
            <a:r>
              <a:rPr lang="en-IN" sz="2400" dirty="0">
                <a:solidFill>
                  <a:schemeClr val="tx2"/>
                </a:solidFill>
                <a:effectLst/>
                <a:latin typeface="Times New Roman" panose="02020603050405020304" pitchFamily="18" charset="0"/>
                <a:ea typeface="Times New Roman" panose="02020603050405020304" pitchFamily="18" charset="0"/>
              </a:rPr>
              <a:t> </a:t>
            </a:r>
          </a:p>
          <a:p>
            <a:pPr marL="0" indent="0" algn="just">
              <a:buNone/>
            </a:pPr>
            <a:r>
              <a:rPr lang="en-US" sz="1400" dirty="0"/>
              <a:t>The MG996R servo motor is a high-performance motor known for its exceptional </a:t>
            </a:r>
          </a:p>
          <a:p>
            <a:pPr marL="0" indent="0" algn="just">
              <a:buNone/>
            </a:pPr>
            <a:r>
              <a:rPr lang="en-US" sz="1400" dirty="0"/>
              <a:t>torque and precise control. Designed for robotics, automation, and other projects</a:t>
            </a:r>
          </a:p>
          <a:p>
            <a:pPr marL="0" indent="0" algn="just">
              <a:buNone/>
            </a:pPr>
            <a:r>
              <a:rPr lang="en-US" sz="1400" dirty="0"/>
              <a:t> requiring reliable motor movement, the MG996R delivers impressive </a:t>
            </a:r>
          </a:p>
          <a:p>
            <a:pPr marL="0" indent="0" algn="just">
              <a:buNone/>
            </a:pPr>
            <a:r>
              <a:rPr lang="en-US" sz="1400" dirty="0"/>
              <a:t>performance and versatility.</a:t>
            </a:r>
            <a:endParaRPr lang="en-IN" sz="2400" dirty="0"/>
          </a:p>
        </p:txBody>
      </p:sp>
      <p:pic>
        <p:nvPicPr>
          <p:cNvPr id="4" name="Picture 3">
            <a:extLst>
              <a:ext uri="{FF2B5EF4-FFF2-40B4-BE49-F238E27FC236}">
                <a16:creationId xmlns:a16="http://schemas.microsoft.com/office/drawing/2014/main" id="{FBC18899-59DB-DFAA-67CB-6623E87D1E6C}"/>
              </a:ext>
            </a:extLst>
          </p:cNvPr>
          <p:cNvPicPr/>
          <p:nvPr/>
        </p:nvPicPr>
        <p:blipFill>
          <a:blip r:embed="rId2"/>
          <a:stretch>
            <a:fillRect/>
          </a:stretch>
        </p:blipFill>
        <p:spPr>
          <a:xfrm>
            <a:off x="6444208" y="1131590"/>
            <a:ext cx="2460039" cy="1544568"/>
          </a:xfrm>
          <a:prstGeom prst="rect">
            <a:avLst/>
          </a:prstGeom>
        </p:spPr>
      </p:pic>
      <p:pic>
        <p:nvPicPr>
          <p:cNvPr id="5" name="Picture 4">
            <a:extLst>
              <a:ext uri="{FF2B5EF4-FFF2-40B4-BE49-F238E27FC236}">
                <a16:creationId xmlns:a16="http://schemas.microsoft.com/office/drawing/2014/main" id="{B8892763-FB74-7DF8-F162-4BDF45A14A22}"/>
              </a:ext>
            </a:extLst>
          </p:cNvPr>
          <p:cNvPicPr/>
          <p:nvPr/>
        </p:nvPicPr>
        <p:blipFill rotWithShape="1">
          <a:blip r:embed="rId3"/>
          <a:srcRect t="4018"/>
          <a:stretch/>
        </p:blipFill>
        <p:spPr bwMode="auto">
          <a:xfrm>
            <a:off x="6516216" y="2950498"/>
            <a:ext cx="2180928" cy="15475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632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7250"/>
          </a:xfrm>
        </p:spPr>
        <p:txBody>
          <a:bodyPr>
            <a:normAutofit/>
          </a:bodyPr>
          <a:lstStyle/>
          <a:p>
            <a:pPr algn="l">
              <a:defRPr/>
            </a:pPr>
            <a:r>
              <a:rPr lang="en-GB" sz="2100" b="1" dirty="0"/>
              <a:t>Block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Section wise block diagrams…..</a:t>
            </a:r>
          </a:p>
          <a:p>
            <a:pPr marL="0" indent="0" algn="just">
              <a:buNone/>
            </a:pPr>
            <a:r>
              <a:rPr lang="en-GB" sz="2000" dirty="0">
                <a:latin typeface="Times New Roman" pitchFamily="18" charset="0"/>
                <a:cs typeface="Times New Roman" pitchFamily="18" charset="0"/>
              </a:rPr>
              <a:t>3. </a:t>
            </a:r>
            <a:r>
              <a:rPr lang="en-GB" sz="2000" b="1" dirty="0">
                <a:latin typeface="Times New Roman" pitchFamily="18" charset="0"/>
                <a:cs typeface="Times New Roman" pitchFamily="18" charset="0"/>
              </a:rPr>
              <a:t>Pin diagrams/architecture details of all components</a:t>
            </a:r>
          </a:p>
          <a:p>
            <a:pPr algn="just">
              <a:buFontTx/>
              <a:buChar char="-"/>
            </a:pPr>
            <a:r>
              <a:rPr lang="en-GB" sz="2000" dirty="0">
                <a:latin typeface="Times New Roman" pitchFamily="18" charset="0"/>
                <a:cs typeface="Times New Roman" pitchFamily="18" charset="0"/>
              </a:rPr>
              <a:t>Requirements</a:t>
            </a:r>
          </a:p>
          <a:p>
            <a:pPr algn="just">
              <a:buFontTx/>
              <a:buChar char="-"/>
            </a:pPr>
            <a:r>
              <a:rPr lang="en-GB" sz="2000" dirty="0">
                <a:latin typeface="Times New Roman" pitchFamily="18" charset="0"/>
                <a:cs typeface="Times New Roman" pitchFamily="18" charset="0"/>
              </a:rPr>
              <a:t>Specifications </a:t>
            </a:r>
          </a:p>
          <a:p>
            <a:pPr algn="just">
              <a:buFontTx/>
              <a:buChar char="-"/>
            </a:pPr>
            <a:r>
              <a:rPr lang="en-GB" sz="2000" dirty="0">
                <a:latin typeface="Times New Roman" pitchFamily="18" charset="0"/>
                <a:cs typeface="Times New Roman" pitchFamily="18" charset="0"/>
              </a:rPr>
              <a:t>Ratings</a:t>
            </a:r>
          </a:p>
        </p:txBody>
      </p:sp>
    </p:spTree>
    <p:extLst>
      <p:ext uri="{BB962C8B-B14F-4D97-AF65-F5344CB8AC3E}">
        <p14:creationId xmlns:p14="http://schemas.microsoft.com/office/powerpoint/2010/main" val="244914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7250"/>
          </a:xfrm>
        </p:spPr>
        <p:txBody>
          <a:bodyPr>
            <a:normAutofit/>
          </a:bodyPr>
          <a:lstStyle/>
          <a:p>
            <a:pPr algn="l">
              <a:defRPr/>
            </a:pPr>
            <a:r>
              <a:rPr lang="en-GB" sz="2100" b="1" dirty="0"/>
              <a:t>Block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Section wise block diagrams…..</a:t>
            </a:r>
          </a:p>
          <a:p>
            <a:pPr marL="0" indent="0" algn="just">
              <a:buNone/>
            </a:pPr>
            <a:r>
              <a:rPr lang="en-GB" sz="2000" dirty="0">
                <a:latin typeface="Times New Roman" pitchFamily="18" charset="0"/>
                <a:cs typeface="Times New Roman" pitchFamily="18" charset="0"/>
              </a:rPr>
              <a:t>2. </a:t>
            </a:r>
            <a:r>
              <a:rPr lang="en-GB" sz="2000" b="1" dirty="0">
                <a:latin typeface="Times New Roman" pitchFamily="18" charset="0"/>
                <a:cs typeface="Times New Roman" pitchFamily="18" charset="0"/>
              </a:rPr>
              <a:t>Sensor Sections</a:t>
            </a:r>
          </a:p>
          <a:p>
            <a:pPr algn="just">
              <a:buFontTx/>
              <a:buChar char="-"/>
            </a:pPr>
            <a:r>
              <a:rPr lang="en-GB" sz="2000" dirty="0">
                <a:latin typeface="Times New Roman" pitchFamily="18" charset="0"/>
                <a:cs typeface="Times New Roman" pitchFamily="18" charset="0"/>
              </a:rPr>
              <a:t>Design Aspects/requirements</a:t>
            </a:r>
          </a:p>
          <a:p>
            <a:pPr algn="just">
              <a:buFontTx/>
              <a:buChar char="-"/>
            </a:pPr>
            <a:r>
              <a:rPr lang="en-GB" sz="2000" dirty="0">
                <a:latin typeface="Times New Roman" pitchFamily="18" charset="0"/>
                <a:cs typeface="Times New Roman" pitchFamily="18" charset="0"/>
              </a:rPr>
              <a:t>Specifications </a:t>
            </a:r>
          </a:p>
          <a:p>
            <a:pPr algn="just">
              <a:buFontTx/>
              <a:buChar char="-"/>
            </a:pPr>
            <a:r>
              <a:rPr lang="en-GB" sz="2000" dirty="0">
                <a:latin typeface="Times New Roman" pitchFamily="18" charset="0"/>
                <a:cs typeface="Times New Roman" pitchFamily="18" charset="0"/>
              </a:rPr>
              <a:t>Design equations or principals…</a:t>
            </a:r>
          </a:p>
        </p:txBody>
      </p:sp>
    </p:spTree>
    <p:extLst>
      <p:ext uri="{BB962C8B-B14F-4D97-AF65-F5344CB8AC3E}">
        <p14:creationId xmlns:p14="http://schemas.microsoft.com/office/powerpoint/2010/main" val="158314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2"/>
            <a:ext cx="8229600" cy="517748"/>
          </a:xfrm>
        </p:spPr>
        <p:txBody>
          <a:bodyPr>
            <a:normAutofit/>
          </a:bodyPr>
          <a:lstStyle/>
          <a:p>
            <a:pPr>
              <a:defRPr/>
            </a:pPr>
            <a:r>
              <a:rPr lang="en-GB" sz="2100" b="1" dirty="0"/>
              <a:t>CIRCUIT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Main Circuit Diagram</a:t>
            </a:r>
          </a:p>
          <a:p>
            <a:pPr marL="0" indent="0" algn="just">
              <a:buNone/>
            </a:pPr>
            <a:endParaRPr lang="en-GB"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CBA4282-40F0-0920-FE00-85B5DBB2FCB6}"/>
              </a:ext>
            </a:extLst>
          </p:cNvPr>
          <p:cNvPicPr/>
          <p:nvPr/>
        </p:nvPicPr>
        <p:blipFill>
          <a:blip r:embed="rId2"/>
          <a:stretch>
            <a:fillRect/>
          </a:stretch>
        </p:blipFill>
        <p:spPr>
          <a:xfrm>
            <a:off x="1835696" y="1635646"/>
            <a:ext cx="5174838" cy="3024336"/>
          </a:xfrm>
          <a:prstGeom prst="rect">
            <a:avLst/>
          </a:prstGeom>
        </p:spPr>
      </p:pic>
    </p:spTree>
    <p:extLst>
      <p:ext uri="{BB962C8B-B14F-4D97-AF65-F5344CB8AC3E}">
        <p14:creationId xmlns:p14="http://schemas.microsoft.com/office/powerpoint/2010/main" val="417927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7250"/>
          </a:xfrm>
        </p:spPr>
        <p:txBody>
          <a:bodyPr>
            <a:normAutofit/>
          </a:bodyPr>
          <a:lstStyle/>
          <a:p>
            <a:pPr algn="l">
              <a:defRPr/>
            </a:pPr>
            <a:r>
              <a:rPr lang="en-GB" sz="2100" b="1" dirty="0"/>
              <a:t>Circuit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Section wise circuit diagram</a:t>
            </a:r>
          </a:p>
        </p:txBody>
      </p:sp>
    </p:spTree>
    <p:extLst>
      <p:ext uri="{BB962C8B-B14F-4D97-AF65-F5344CB8AC3E}">
        <p14:creationId xmlns:p14="http://schemas.microsoft.com/office/powerpoint/2010/main" val="156397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8229600" cy="589756"/>
          </a:xfrm>
        </p:spPr>
        <p:txBody>
          <a:bodyPr>
            <a:normAutofit/>
          </a:bodyPr>
          <a:lstStyle/>
          <a:p>
            <a:pPr>
              <a:defRPr/>
            </a:pPr>
            <a:r>
              <a:rPr lang="en-GB" sz="2100" b="1" dirty="0"/>
              <a:t>MAIN PCB LAYOUT WITH SECTIONS</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err="1">
                <a:latin typeface="Times New Roman" pitchFamily="18" charset="0"/>
                <a:cs typeface="Times New Roman" pitchFamily="18" charset="0"/>
              </a:rPr>
              <a:t>Eg</a:t>
            </a:r>
            <a:r>
              <a:rPr lang="en-GB" sz="2000" dirty="0">
                <a:latin typeface="Times New Roman" pitchFamily="18" charset="0"/>
                <a:cs typeface="Times New Roman" pitchFamily="18" charset="0"/>
              </a:rPr>
              <a:t>….</a:t>
            </a:r>
          </a:p>
          <a:p>
            <a:pPr marL="0" indent="0" algn="just">
              <a:buNone/>
            </a:pPr>
            <a:endParaRPr lang="en-GB" sz="2000" dirty="0">
              <a:latin typeface="Times New Roman" pitchFamily="18" charset="0"/>
              <a:cs typeface="Times New Roman" pitchFamily="18" charset="0"/>
            </a:endParaRPr>
          </a:p>
          <a:p>
            <a:pPr marL="457200" indent="-457200" algn="just">
              <a:buFont typeface="+mj-lt"/>
              <a:buAutoNum type="arabicPeriod"/>
            </a:pPr>
            <a:r>
              <a:rPr lang="en-GB" sz="2000" dirty="0">
                <a:latin typeface="Times New Roman" pitchFamily="18" charset="0"/>
                <a:cs typeface="Times New Roman" pitchFamily="18" charset="0"/>
              </a:rPr>
              <a:t>Base section</a:t>
            </a:r>
          </a:p>
          <a:p>
            <a:pPr marL="457200" indent="-457200" algn="just">
              <a:buFont typeface="+mj-lt"/>
              <a:buAutoNum type="arabicPeriod"/>
            </a:pPr>
            <a:r>
              <a:rPr lang="en-GB" sz="2000" dirty="0" err="1">
                <a:latin typeface="Times New Roman" pitchFamily="18" charset="0"/>
                <a:cs typeface="Times New Roman" pitchFamily="18" charset="0"/>
              </a:rPr>
              <a:t>Tx</a:t>
            </a:r>
            <a:r>
              <a:rPr lang="en-GB" sz="2000" dirty="0">
                <a:latin typeface="Times New Roman" pitchFamily="18" charset="0"/>
                <a:cs typeface="Times New Roman" pitchFamily="18" charset="0"/>
              </a:rPr>
              <a:t>. Section</a:t>
            </a:r>
          </a:p>
          <a:p>
            <a:pPr marL="457200" indent="-457200" algn="just">
              <a:buFont typeface="+mj-lt"/>
              <a:buAutoNum type="arabicPeriod"/>
            </a:pPr>
            <a:r>
              <a:rPr lang="en-GB" sz="2000" dirty="0" err="1">
                <a:latin typeface="Times New Roman" pitchFamily="18" charset="0"/>
                <a:cs typeface="Times New Roman" pitchFamily="18" charset="0"/>
              </a:rPr>
              <a:t>Rx.section</a:t>
            </a:r>
            <a:endParaRPr lang="en-GB" sz="2000" dirty="0">
              <a:latin typeface="Times New Roman" pitchFamily="18" charset="0"/>
              <a:cs typeface="Times New Roman" pitchFamily="18" charset="0"/>
            </a:endParaRPr>
          </a:p>
          <a:p>
            <a:pPr marL="0" indent="0" algn="just">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373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0324"/>
            <a:ext cx="8229600" cy="857250"/>
          </a:xfrm>
        </p:spPr>
        <p:txBody>
          <a:bodyPr>
            <a:normAutofit/>
          </a:bodyPr>
          <a:lstStyle/>
          <a:p>
            <a:pPr>
              <a:defRPr/>
            </a:pPr>
            <a:r>
              <a:rPr lang="en-GB" sz="2100" b="1" dirty="0"/>
              <a:t>WORKINGS/FLOWCHART/OPERATIONS:</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Working Intro—</a:t>
            </a:r>
          </a:p>
          <a:p>
            <a:pPr marL="0" indent="0" algn="just">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868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0324"/>
            <a:ext cx="8229600" cy="857250"/>
          </a:xfrm>
        </p:spPr>
        <p:txBody>
          <a:bodyPr>
            <a:normAutofit/>
          </a:bodyPr>
          <a:lstStyle/>
          <a:p>
            <a:pPr algn="l">
              <a:defRPr/>
            </a:pPr>
            <a:r>
              <a:rPr lang="en-GB" sz="2100" b="1" dirty="0"/>
              <a:t>Workings/Flowchart/Operations:</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Summarised flowcharts</a:t>
            </a:r>
          </a:p>
          <a:p>
            <a:pPr marL="0" indent="0" algn="just">
              <a:buNone/>
            </a:pPr>
            <a:r>
              <a:rPr lang="en-GB" sz="2000" dirty="0" err="1">
                <a:latin typeface="Times New Roman" pitchFamily="18" charset="0"/>
                <a:cs typeface="Times New Roman" pitchFamily="18" charset="0"/>
              </a:rPr>
              <a:t>Eg</a:t>
            </a:r>
            <a:r>
              <a:rPr lang="en-GB" sz="2000" dirty="0">
                <a:latin typeface="Times New Roman" pitchFamily="18" charset="0"/>
                <a:cs typeface="Times New Roman" pitchFamily="18" charset="0"/>
              </a:rPr>
              <a:t>..</a:t>
            </a:r>
          </a:p>
          <a:p>
            <a:pPr marL="457200" indent="-457200" algn="just">
              <a:buAutoNum type="arabicPeriod"/>
            </a:pPr>
            <a:r>
              <a:rPr lang="en-GB" sz="2000" dirty="0">
                <a:latin typeface="Times New Roman" pitchFamily="18" charset="0"/>
                <a:cs typeface="Times New Roman" pitchFamily="18" charset="0"/>
              </a:rPr>
              <a:t>Transmitter section</a:t>
            </a:r>
          </a:p>
          <a:p>
            <a:pPr marL="457200" indent="-457200" algn="just">
              <a:buAutoNum type="arabicPeriod"/>
            </a:pPr>
            <a:r>
              <a:rPr lang="en-GB" sz="2000" dirty="0">
                <a:latin typeface="Times New Roman" pitchFamily="18" charset="0"/>
                <a:cs typeface="Times New Roman" pitchFamily="18" charset="0"/>
              </a:rPr>
              <a:t>Receiver section</a:t>
            </a:r>
          </a:p>
          <a:p>
            <a:pPr marL="457200" indent="-457200" algn="just">
              <a:buAutoNum type="arabicPeriod"/>
            </a:pPr>
            <a:endParaRPr lang="en-GB" sz="2000" dirty="0">
              <a:latin typeface="Times New Roman" pitchFamily="18" charset="0"/>
              <a:cs typeface="Times New Roman" pitchFamily="18" charset="0"/>
            </a:endParaRPr>
          </a:p>
          <a:p>
            <a:pPr marL="0" indent="0" algn="just">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67298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0324"/>
            <a:ext cx="8229600" cy="857250"/>
          </a:xfrm>
        </p:spPr>
        <p:txBody>
          <a:bodyPr>
            <a:normAutofit/>
          </a:bodyPr>
          <a:lstStyle/>
          <a:p>
            <a:pPr algn="l">
              <a:defRPr/>
            </a:pPr>
            <a:r>
              <a:rPr lang="en-GB" sz="2100" b="1" dirty="0"/>
              <a:t>Workings/Flowchart/Operations:</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Summarised Operation</a:t>
            </a:r>
          </a:p>
          <a:p>
            <a:pPr marL="0" indent="0" algn="just">
              <a:buNone/>
            </a:pPr>
            <a:r>
              <a:rPr lang="en-GB" sz="2000" dirty="0" err="1">
                <a:latin typeface="Times New Roman" pitchFamily="18" charset="0"/>
                <a:cs typeface="Times New Roman" pitchFamily="18" charset="0"/>
              </a:rPr>
              <a:t>Eg</a:t>
            </a:r>
            <a:r>
              <a:rPr lang="en-GB" sz="2000" dirty="0">
                <a:latin typeface="Times New Roman" pitchFamily="18" charset="0"/>
                <a:cs typeface="Times New Roman" pitchFamily="18" charset="0"/>
              </a:rPr>
              <a:t>..</a:t>
            </a:r>
          </a:p>
          <a:p>
            <a:pPr marL="457200" indent="-457200" algn="just">
              <a:buAutoNum type="arabicPeriod"/>
            </a:pPr>
            <a:r>
              <a:rPr lang="en-GB" sz="2000" dirty="0">
                <a:latin typeface="Times New Roman" pitchFamily="18" charset="0"/>
                <a:cs typeface="Times New Roman" pitchFamily="18" charset="0"/>
              </a:rPr>
              <a:t>Each components operation in Transmitter section </a:t>
            </a:r>
          </a:p>
          <a:p>
            <a:pPr marL="457200" indent="-457200" algn="just">
              <a:buAutoNum type="arabicPeriod"/>
            </a:pPr>
            <a:r>
              <a:rPr lang="en-GB" sz="2000" dirty="0">
                <a:latin typeface="Times New Roman" pitchFamily="18" charset="0"/>
                <a:cs typeface="Times New Roman" pitchFamily="18" charset="0"/>
              </a:rPr>
              <a:t>Each components operation in Receiver section</a:t>
            </a:r>
          </a:p>
          <a:p>
            <a:pPr marL="457200" indent="-457200" algn="just">
              <a:buAutoNum type="arabicPeriod"/>
            </a:pPr>
            <a:endParaRPr lang="en-GB" sz="2000" dirty="0">
              <a:latin typeface="Times New Roman" pitchFamily="18" charset="0"/>
              <a:cs typeface="Times New Roman" pitchFamily="18" charset="0"/>
            </a:endParaRPr>
          </a:p>
          <a:p>
            <a:pPr marL="457200" indent="-457200" algn="just">
              <a:buAutoNum type="arabicPeriod"/>
            </a:pPr>
            <a:endParaRPr lang="en-GB" sz="2000" dirty="0">
              <a:latin typeface="Times New Roman" pitchFamily="18" charset="0"/>
              <a:cs typeface="Times New Roman" pitchFamily="18" charset="0"/>
            </a:endParaRPr>
          </a:p>
          <a:p>
            <a:pPr marL="0" indent="0" algn="just">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432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8229600" cy="589756"/>
          </a:xfrm>
        </p:spPr>
        <p:txBody>
          <a:bodyPr>
            <a:normAutofit/>
          </a:bodyPr>
          <a:lstStyle/>
          <a:p>
            <a:pPr>
              <a:defRPr/>
            </a:pPr>
            <a:r>
              <a:rPr lang="en-GB" sz="2100" b="1" dirty="0"/>
              <a:t>PROPOSED/EXPECTED RESULTS/PHOTOS</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endParaRPr lang="en-GB"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37A502C-262C-C0A0-1762-F25BEFB3845C}"/>
              </a:ext>
            </a:extLst>
          </p:cNvPr>
          <p:cNvPicPr/>
          <p:nvPr/>
        </p:nvPicPr>
        <p:blipFill>
          <a:blip r:embed="rId2"/>
          <a:stretch>
            <a:fillRect/>
          </a:stretch>
        </p:blipFill>
        <p:spPr>
          <a:xfrm>
            <a:off x="6372200" y="1005576"/>
            <a:ext cx="2148830" cy="2092072"/>
          </a:xfrm>
          <a:prstGeom prst="rect">
            <a:avLst/>
          </a:prstGeom>
        </p:spPr>
      </p:pic>
    </p:spTree>
    <p:extLst>
      <p:ext uri="{BB962C8B-B14F-4D97-AF65-F5344CB8AC3E}">
        <p14:creationId xmlns:p14="http://schemas.microsoft.com/office/powerpoint/2010/main" val="131905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1" y="1"/>
            <a:ext cx="7467600" cy="479822"/>
          </a:xfrm>
        </p:spPr>
        <p:txBody>
          <a:bodyPr>
            <a:normAutofit/>
          </a:bodyPr>
          <a:lstStyle/>
          <a:p>
            <a:pPr algn="l">
              <a:defRPr/>
            </a:pPr>
            <a:r>
              <a:rPr lang="en-US" altLang="en-US" sz="2100" b="1" dirty="0"/>
              <a:t>Flow of Presentation</a:t>
            </a:r>
            <a:r>
              <a:rPr lang="en-US" sz="2100" b="1" dirty="0"/>
              <a:t> </a:t>
            </a:r>
          </a:p>
        </p:txBody>
      </p:sp>
      <p:sp>
        <p:nvSpPr>
          <p:cNvPr id="3075" name="Content Placeholder 2"/>
          <p:cNvSpPr>
            <a:spLocks noGrp="1"/>
          </p:cNvSpPr>
          <p:nvPr>
            <p:ph idx="1"/>
          </p:nvPr>
        </p:nvSpPr>
        <p:spPr>
          <a:xfrm>
            <a:off x="395536" y="627534"/>
            <a:ext cx="8382000" cy="4800600"/>
          </a:xfrm>
        </p:spPr>
        <p:txBody>
          <a:bodyPr>
            <a:normAutofit fontScale="85000" lnSpcReduction="20000"/>
          </a:bodyPr>
          <a:lstStyle/>
          <a:p>
            <a:pPr marL="342931" indent="-342931" algn="just">
              <a:spcAft>
                <a:spcPts val="450"/>
              </a:spcAft>
              <a:buFont typeface="+mj-lt"/>
              <a:buAutoNum type="arabicPeriod"/>
              <a:defRPr/>
            </a:pPr>
            <a:r>
              <a:rPr lang="en-US" sz="1700" dirty="0"/>
              <a:t>Problem Statement</a:t>
            </a:r>
          </a:p>
          <a:p>
            <a:pPr marL="342931" indent="-342931" algn="just">
              <a:spcAft>
                <a:spcPts val="450"/>
              </a:spcAft>
              <a:buFont typeface="+mj-lt"/>
              <a:buAutoNum type="arabicPeriod"/>
              <a:defRPr/>
            </a:pPr>
            <a:r>
              <a:rPr lang="en-US" sz="1700" dirty="0"/>
              <a:t>Need of Project</a:t>
            </a:r>
          </a:p>
          <a:p>
            <a:pPr marL="342931" indent="-342931" algn="just">
              <a:spcAft>
                <a:spcPts val="450"/>
              </a:spcAft>
              <a:buFont typeface="+mj-lt"/>
              <a:buAutoNum type="arabicPeriod"/>
              <a:defRPr/>
            </a:pPr>
            <a:r>
              <a:rPr lang="en-US" sz="1700" dirty="0"/>
              <a:t>Aim &amp; Objectives of Project of project</a:t>
            </a:r>
          </a:p>
          <a:p>
            <a:pPr marL="342931" indent="-342931" algn="just">
              <a:spcAft>
                <a:spcPts val="450"/>
              </a:spcAft>
              <a:buFont typeface="+mj-lt"/>
              <a:buAutoNum type="arabicPeriod"/>
              <a:defRPr/>
            </a:pPr>
            <a:r>
              <a:rPr lang="en-US" sz="1700" dirty="0"/>
              <a:t>Literature survey</a:t>
            </a:r>
          </a:p>
          <a:p>
            <a:pPr marL="342931" indent="-342931" algn="just">
              <a:spcAft>
                <a:spcPts val="450"/>
              </a:spcAft>
              <a:buFont typeface="+mj-lt"/>
              <a:buAutoNum type="arabicPeriod"/>
              <a:defRPr/>
            </a:pPr>
            <a:r>
              <a:rPr lang="en-US" sz="1700" dirty="0"/>
              <a:t>Introduction</a:t>
            </a:r>
          </a:p>
          <a:p>
            <a:pPr marL="342931" indent="-342931" algn="just">
              <a:spcAft>
                <a:spcPts val="450"/>
              </a:spcAft>
              <a:buFont typeface="+mj-lt"/>
              <a:buAutoNum type="arabicPeriod"/>
              <a:defRPr/>
            </a:pPr>
            <a:r>
              <a:rPr lang="en-US" sz="1700" dirty="0"/>
              <a:t>Methodologies/Techniques </a:t>
            </a:r>
          </a:p>
          <a:p>
            <a:pPr marL="342931" indent="-342931" algn="just">
              <a:spcAft>
                <a:spcPts val="450"/>
              </a:spcAft>
              <a:buFont typeface="+mj-lt"/>
              <a:buAutoNum type="arabicPeriod"/>
              <a:defRPr/>
            </a:pPr>
            <a:r>
              <a:rPr lang="en-US" sz="1700" dirty="0"/>
              <a:t>Software and Hardware tools</a:t>
            </a:r>
          </a:p>
          <a:p>
            <a:pPr marL="342931" indent="-342931" algn="just">
              <a:spcAft>
                <a:spcPts val="450"/>
              </a:spcAft>
              <a:buFont typeface="+mj-lt"/>
              <a:buAutoNum type="arabicPeriod"/>
              <a:defRPr/>
            </a:pPr>
            <a:r>
              <a:rPr lang="en-US" sz="1700" dirty="0"/>
              <a:t>Block diagrams</a:t>
            </a:r>
          </a:p>
          <a:p>
            <a:pPr marL="342931" indent="-342931" algn="just">
              <a:spcAft>
                <a:spcPts val="450"/>
              </a:spcAft>
              <a:buFont typeface="+mj-lt"/>
              <a:buAutoNum type="arabicPeriod"/>
              <a:defRPr/>
            </a:pPr>
            <a:r>
              <a:rPr lang="en-US" sz="1700" dirty="0"/>
              <a:t>Circuit diagrams/Pin diagrams</a:t>
            </a:r>
          </a:p>
          <a:p>
            <a:pPr marL="342931" indent="-342931" algn="just">
              <a:spcAft>
                <a:spcPts val="450"/>
              </a:spcAft>
              <a:buFont typeface="+mj-lt"/>
              <a:buAutoNum type="arabicPeriod"/>
              <a:defRPr/>
            </a:pPr>
            <a:r>
              <a:rPr lang="en-US" sz="1700" dirty="0"/>
              <a:t>PCB Layouts</a:t>
            </a:r>
          </a:p>
          <a:p>
            <a:pPr marL="342931" indent="-342931" algn="just">
              <a:spcAft>
                <a:spcPts val="450"/>
              </a:spcAft>
              <a:buFont typeface="+mj-lt"/>
              <a:buAutoNum type="arabicPeriod"/>
              <a:defRPr/>
            </a:pPr>
            <a:r>
              <a:rPr lang="en-US" sz="1700" dirty="0"/>
              <a:t>Operations/workings/flowchart</a:t>
            </a:r>
          </a:p>
          <a:p>
            <a:pPr marL="342931" indent="-342931" algn="just">
              <a:spcAft>
                <a:spcPts val="450"/>
              </a:spcAft>
              <a:buFont typeface="+mj-lt"/>
              <a:buAutoNum type="arabicPeriod"/>
              <a:defRPr/>
            </a:pPr>
            <a:r>
              <a:rPr lang="en-US" sz="1700" dirty="0"/>
              <a:t>Proposed/expected results/photos</a:t>
            </a:r>
          </a:p>
          <a:p>
            <a:pPr marL="342931" indent="-342931" algn="just">
              <a:spcAft>
                <a:spcPts val="450"/>
              </a:spcAft>
              <a:buFont typeface="+mj-lt"/>
              <a:buAutoNum type="arabicPeriod"/>
              <a:defRPr/>
            </a:pPr>
            <a:r>
              <a:rPr lang="en-US" sz="1700" dirty="0"/>
              <a:t>Advantages</a:t>
            </a:r>
          </a:p>
          <a:p>
            <a:pPr marL="342931" indent="-342931" algn="just">
              <a:spcAft>
                <a:spcPts val="450"/>
              </a:spcAft>
              <a:buFont typeface="+mj-lt"/>
              <a:buAutoNum type="arabicPeriod"/>
              <a:defRPr/>
            </a:pPr>
            <a:r>
              <a:rPr lang="en-US" sz="1700" dirty="0"/>
              <a:t>Limitations</a:t>
            </a:r>
          </a:p>
          <a:p>
            <a:pPr marL="342931" indent="-342931" algn="just">
              <a:spcAft>
                <a:spcPts val="450"/>
              </a:spcAft>
              <a:buFont typeface="+mj-lt"/>
              <a:buAutoNum type="arabicPeriod"/>
              <a:defRPr/>
            </a:pPr>
            <a:r>
              <a:rPr lang="en-US" sz="1700" dirty="0"/>
              <a:t>Conclusion </a:t>
            </a:r>
          </a:p>
          <a:p>
            <a:pPr marL="342931" indent="-342931" algn="just">
              <a:spcAft>
                <a:spcPts val="450"/>
              </a:spcAft>
              <a:buFont typeface="+mj-lt"/>
              <a:buAutoNum type="arabicPeriod"/>
              <a:defRPr/>
            </a:pPr>
            <a:r>
              <a:rPr lang="en-US" sz="1700" dirty="0"/>
              <a:t>References</a:t>
            </a:r>
          </a:p>
          <a:p>
            <a:pPr marL="300066" indent="-300066">
              <a:buSzPct val="75000"/>
              <a:buFont typeface="Century Schoolbook" pitchFamily="18" charset="0"/>
              <a:buAutoNum type="arabicPeriod"/>
              <a:defRPr/>
            </a:pPr>
            <a:endParaRPr lang="en-US" sz="1400" dirty="0">
              <a:latin typeface="Times New Roman" pitchFamily="18" charset="0"/>
              <a:cs typeface="Times New Roman" pitchFamily="18" charset="0"/>
            </a:endParaRPr>
          </a:p>
          <a:p>
            <a:pPr marL="300066" indent="-300066">
              <a:buSzPct val="75000"/>
              <a:buFont typeface="Century Schoolbook" pitchFamily="18" charset="0"/>
              <a:buAutoNum type="arabicPeriod"/>
              <a:defRPr/>
            </a:pPr>
            <a:endParaRPr lang="en-US" sz="1400" dirty="0">
              <a:latin typeface="Times New Roman" pitchFamily="18" charset="0"/>
              <a:cs typeface="Times New Roman" pitchFamily="18" charset="0"/>
            </a:endParaRPr>
          </a:p>
          <a:p>
            <a:pPr marL="300066" indent="-300066">
              <a:buSzPct val="75000"/>
              <a:buFont typeface="Century Schoolbook" pitchFamily="18" charset="0"/>
              <a:buAutoNum type="arabicPeriod"/>
              <a:defRPr/>
            </a:pPr>
            <a:endParaRPr lang="en-US" sz="1400" dirty="0">
              <a:latin typeface="Times New Roman" pitchFamily="18" charset="0"/>
              <a:cs typeface="Times New Roman" pitchFamily="18" charset="0"/>
            </a:endParaRPr>
          </a:p>
          <a:p>
            <a:pPr marL="300066" indent="-300066">
              <a:buSzPct val="75000"/>
              <a:buFont typeface="Century Schoolbook" pitchFamily="18" charset="0"/>
              <a:buAutoNum type="arabicPeriod"/>
              <a:defRPr/>
            </a:pPr>
            <a:endParaRPr lang="en-US" sz="1400" dirty="0">
              <a:latin typeface="Times New Roman" pitchFamily="18" charset="0"/>
              <a:cs typeface="Times New Roman" pitchFamily="18" charset="0"/>
            </a:endParaRPr>
          </a:p>
          <a:p>
            <a:pPr marL="300066" indent="-300066">
              <a:buSzPct val="75000"/>
              <a:buFont typeface="Century Schoolbook" pitchFamily="18" charset="0"/>
              <a:buAutoNum type="arabicPeriod"/>
              <a:defRPr/>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9647412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p>
        </p:txBody>
      </p:sp>
      <p:sp>
        <p:nvSpPr>
          <p:cNvPr id="3" name="Content Placeholder 2"/>
          <p:cNvSpPr>
            <a:spLocks noGrp="1"/>
          </p:cNvSpPr>
          <p:nvPr>
            <p:ph idx="1"/>
          </p:nvPr>
        </p:nvSpPr>
        <p:spPr/>
        <p:txBody>
          <a:bodyPr>
            <a:normAutofit/>
          </a:bodyPr>
          <a:lstStyle/>
          <a:p>
            <a:r>
              <a:rPr lang="en-US" sz="1400" dirty="0"/>
              <a:t>User-Friendly Interface: Utilizes </a:t>
            </a:r>
            <a:r>
              <a:rPr lang="en-US" sz="1400" dirty="0" err="1"/>
              <a:t>WiFi</a:t>
            </a:r>
            <a:r>
              <a:rPr lang="en-US" sz="1400" dirty="0"/>
              <a:t> technology, which is easy to use and does not require special training, enhancing accessibility for a wider user base </a:t>
            </a:r>
          </a:p>
          <a:p>
            <a:r>
              <a:rPr lang="en-US" sz="1400" dirty="0"/>
              <a:t>• Enhanced Safety: By allowing wireless operation, the project reduces the need for human intervention in hazardous tasks, improving safety in such environments</a:t>
            </a:r>
          </a:p>
          <a:p>
            <a:r>
              <a:rPr lang="en-US" sz="1400" dirty="0"/>
              <a:t> • Potential for Adaptability: The use of </a:t>
            </a:r>
            <a:r>
              <a:rPr lang="en-US" sz="1400" dirty="0" err="1"/>
              <a:t>WiFi</a:t>
            </a:r>
            <a:r>
              <a:rPr lang="en-US" sz="1400" dirty="0"/>
              <a:t> technology opens up possibilities for integrating additional features and functionalities to enhance the robotic arm's capabilities in the future</a:t>
            </a:r>
          </a:p>
          <a:p>
            <a:r>
              <a:rPr lang="en-US" sz="1400" dirty="0"/>
              <a:t>Wireless Operation: Enables remote operation of the robotic arm, providing flexibility and convenience in controlling the device</a:t>
            </a:r>
            <a:endParaRPr lang="en-US" sz="2400" dirty="0"/>
          </a:p>
        </p:txBody>
      </p:sp>
    </p:spTree>
    <p:extLst>
      <p:ext uri="{BB962C8B-B14F-4D97-AF65-F5344CB8AC3E}">
        <p14:creationId xmlns:p14="http://schemas.microsoft.com/office/powerpoint/2010/main" val="415604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LIMITATIONS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4807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2"/>
            <a:ext cx="8229600" cy="517748"/>
          </a:xfrm>
        </p:spPr>
        <p:txBody>
          <a:bodyPr>
            <a:normAutofit/>
          </a:bodyPr>
          <a:lstStyle/>
          <a:p>
            <a:pPr>
              <a:defRPr/>
            </a:pPr>
            <a:r>
              <a:rPr lang="en-GB" sz="2100" b="1" dirty="0"/>
              <a:t>CONCLUSION</a:t>
            </a:r>
          </a:p>
        </p:txBody>
      </p:sp>
      <p:sp>
        <p:nvSpPr>
          <p:cNvPr id="3" name="Content Placeholder 2"/>
          <p:cNvSpPr>
            <a:spLocks noGrp="1"/>
          </p:cNvSpPr>
          <p:nvPr>
            <p:ph idx="1"/>
          </p:nvPr>
        </p:nvSpPr>
        <p:spPr>
          <a:xfrm>
            <a:off x="107504" y="1059582"/>
            <a:ext cx="8229600" cy="3127106"/>
          </a:xfrm>
        </p:spPr>
        <p:txBody>
          <a:bodyPr>
            <a:normAutofit/>
          </a:bodyPr>
          <a:lstStyle/>
          <a:p>
            <a:pPr marL="0" indent="0" algn="just">
              <a:buNone/>
            </a:pPr>
            <a:r>
              <a:rPr lang="en-US" sz="1400" dirty="0"/>
              <a:t>The project successfully implemented a </a:t>
            </a:r>
            <a:r>
              <a:rPr lang="en-US" sz="1400" dirty="0" err="1"/>
              <a:t>WiFi</a:t>
            </a:r>
            <a:r>
              <a:rPr lang="en-US" sz="1400" dirty="0"/>
              <a:t>-controlled robotic arm for pick and place tasks, showcasing the efficacy of wireless technology in robotics. The system offers effective solution for remote robot operation, emphasizing the accessibility and user-friendly nature of </a:t>
            </a:r>
            <a:r>
              <a:rPr lang="en-US" sz="1400" dirty="0" err="1"/>
              <a:t>WiFi</a:t>
            </a:r>
            <a:r>
              <a:rPr lang="en-US" sz="1400" dirty="0"/>
              <a:t> technology. This study highlights the potential of </a:t>
            </a:r>
            <a:r>
              <a:rPr lang="en-US" sz="1400" dirty="0" err="1"/>
              <a:t>WiFi</a:t>
            </a:r>
            <a:r>
              <a:rPr lang="en-US" sz="1400" dirty="0"/>
              <a:t> as an interface medium for robotics, catering to a diverse user base, including individuals with impairments. Overall, the project fulfills its objective of creating a low-priced, adaptable, and secure </a:t>
            </a:r>
            <a:r>
              <a:rPr lang="en-US" sz="1400" dirty="0" err="1"/>
              <a:t>WiFi</a:t>
            </a:r>
            <a:r>
              <a:rPr lang="en-US" sz="1400" dirty="0"/>
              <a:t> -controlled robotic arm. The significance of wireless technologies in enhancing robotic functionality and usability is underscored by this project</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79796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2556"/>
            <a:ext cx="8229600" cy="857250"/>
          </a:xfrm>
        </p:spPr>
        <p:txBody>
          <a:bodyPr>
            <a:normAutofit/>
          </a:bodyPr>
          <a:lstStyle/>
          <a:p>
            <a:pPr algn="l">
              <a:defRPr/>
            </a:pPr>
            <a:r>
              <a:rPr lang="en-GB" sz="2100" b="1" dirty="0"/>
              <a:t>References</a:t>
            </a:r>
          </a:p>
        </p:txBody>
      </p:sp>
      <p:sp>
        <p:nvSpPr>
          <p:cNvPr id="3" name="Content Placeholder 2"/>
          <p:cNvSpPr>
            <a:spLocks noGrp="1"/>
          </p:cNvSpPr>
          <p:nvPr>
            <p:ph idx="1"/>
          </p:nvPr>
        </p:nvSpPr>
        <p:spPr>
          <a:xfrm>
            <a:off x="179512" y="681540"/>
            <a:ext cx="8856984" cy="4536504"/>
          </a:xfrm>
        </p:spPr>
        <p:txBody>
          <a:bodyPr>
            <a:normAutofit/>
          </a:bodyPr>
          <a:lstStyle/>
          <a:p>
            <a:pPr marL="0" marR="694055" indent="0" algn="just">
              <a:lnSpc>
                <a:spcPct val="150000"/>
              </a:lnSpc>
              <a:spcAft>
                <a:spcPts val="47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1] Arduino Based Pick and Place Robot with Robotic Arm for Industrial Use”</a:t>
            </a:r>
          </a:p>
          <a:p>
            <a:pPr marL="0" marR="694055" indent="0" algn="just">
              <a:lnSpc>
                <a:spcPct val="150000"/>
              </a:lnSpc>
              <a:spcAft>
                <a:spcPts val="470"/>
              </a:spcAft>
              <a:buNone/>
            </a:pP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Shazia</a:t>
            </a:r>
            <a:r>
              <a:rPr lang="en-IN" sz="1400" dirty="0">
                <a:solidFill>
                  <a:srgbClr val="000000"/>
                </a:solidFill>
                <a:effectLst/>
                <a:latin typeface="Times New Roman" panose="02020603050405020304" pitchFamily="18" charset="0"/>
                <a:ea typeface="Times New Roman" panose="02020603050405020304" pitchFamily="18" charset="0"/>
              </a:rPr>
              <a:t> Afroze1, Md. Jubair Hossain2 Md. </a:t>
            </a:r>
            <a:r>
              <a:rPr lang="en-IN" sz="1400" dirty="0" err="1">
                <a:solidFill>
                  <a:srgbClr val="000000"/>
                </a:solidFill>
                <a:effectLst/>
                <a:latin typeface="Times New Roman" panose="02020603050405020304" pitchFamily="18" charset="0"/>
                <a:ea typeface="Times New Roman" panose="02020603050405020304" pitchFamily="18" charset="0"/>
              </a:rPr>
              <a:t>Istiak</a:t>
            </a:r>
            <a:r>
              <a:rPr lang="en-IN" sz="1400" dirty="0">
                <a:solidFill>
                  <a:srgbClr val="000000"/>
                </a:solidFill>
                <a:effectLst/>
                <a:latin typeface="Times New Roman" panose="02020603050405020304" pitchFamily="18" charset="0"/>
                <a:ea typeface="Times New Roman" panose="02020603050405020304" pitchFamily="18" charset="0"/>
              </a:rPr>
              <a:t> Hossain Paran3</a:t>
            </a:r>
          </a:p>
          <a:p>
            <a:pPr marL="0" marR="694055" indent="0" algn="just">
              <a:lnSpc>
                <a:spcPct val="150000"/>
              </a:lnSpc>
              <a:spcAft>
                <a:spcPts val="470"/>
              </a:spcAft>
              <a:buNone/>
            </a:pPr>
            <a:r>
              <a:rPr lang="en-IN" sz="1400" dirty="0">
                <a:solidFill>
                  <a:srgbClr val="000000"/>
                </a:solidFill>
                <a:effectLst/>
                <a:latin typeface="Times New Roman" panose="02020603050405020304" pitchFamily="18" charset="0"/>
                <a:ea typeface="Times New Roman" panose="02020603050405020304" pitchFamily="18" charset="0"/>
              </a:rPr>
              <a:t> 2] Wireless Pick and Place Robotic Hand for Industrial Application</a:t>
            </a:r>
          </a:p>
          <a:p>
            <a:pPr marL="0" marR="694055" indent="0" algn="just">
              <a:lnSpc>
                <a:spcPct val="150000"/>
              </a:lnSpc>
              <a:spcAft>
                <a:spcPts val="15"/>
              </a:spcAft>
              <a:buNone/>
            </a:pPr>
            <a:r>
              <a:rPr lang="en-IN" sz="1400" dirty="0">
                <a:solidFill>
                  <a:srgbClr val="000000"/>
                </a:solidFill>
                <a:effectLst/>
                <a:latin typeface="Times New Roman" panose="02020603050405020304" pitchFamily="18" charset="0"/>
                <a:ea typeface="Times New Roman" panose="02020603050405020304" pitchFamily="18" charset="0"/>
              </a:rPr>
              <a:t> Mr. Najeemullah1, Shoaib Khan2, Md. Shahed hussain3, Abu Bakar4[1]</a:t>
            </a:r>
          </a:p>
          <a:p>
            <a:pPr marL="0" marR="694055" lvl="0" indent="0" algn="just">
              <a:lnSpc>
                <a:spcPct val="150000"/>
              </a:lnSpc>
              <a:spcAft>
                <a:spcPts val="175"/>
              </a:spcAft>
              <a:buNone/>
            </a:pPr>
            <a:r>
              <a:rPr lang="en-IN" sz="1400" dirty="0">
                <a:solidFill>
                  <a:srgbClr val="000000"/>
                </a:solidFill>
                <a:effectLst/>
                <a:latin typeface="Times New Roman" panose="02020603050405020304" pitchFamily="18" charset="0"/>
                <a:ea typeface="Times New Roman" panose="02020603050405020304" pitchFamily="18" charset="0"/>
              </a:rPr>
              <a:t> 3] Robotic Arm Control using Internet of Things (IoT)</a:t>
            </a:r>
          </a:p>
          <a:p>
            <a:pPr marL="0" marR="694055" indent="0" algn="just">
              <a:lnSpc>
                <a:spcPct val="150000"/>
              </a:lnSpc>
              <a:spcAft>
                <a:spcPts val="175"/>
              </a:spcAft>
              <a:buNone/>
            </a:pPr>
            <a:r>
              <a:rPr lang="en-IN" sz="1400" dirty="0">
                <a:solidFill>
                  <a:srgbClr val="000000"/>
                </a:solidFill>
                <a:effectLst/>
                <a:latin typeface="Times New Roman" panose="02020603050405020304" pitchFamily="18" charset="0"/>
                <a:ea typeface="Times New Roman" panose="02020603050405020304" pitchFamily="18" charset="0"/>
              </a:rPr>
              <a:t> Amirah ‘Aisha Badrul Hisham Low Zi Han, Mohamad </a:t>
            </a:r>
            <a:r>
              <a:rPr lang="en-IN" sz="1400" dirty="0" err="1">
                <a:solidFill>
                  <a:srgbClr val="000000"/>
                </a:solidFill>
                <a:effectLst/>
                <a:latin typeface="Times New Roman" panose="02020603050405020304" pitchFamily="18" charset="0"/>
                <a:ea typeface="Times New Roman" panose="02020603050405020304" pitchFamily="18" charset="0"/>
              </a:rPr>
              <a:t>Hafis</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Izran</a:t>
            </a:r>
            <a:r>
              <a:rPr lang="en-IN" sz="1400" dirty="0">
                <a:solidFill>
                  <a:srgbClr val="000000"/>
                </a:solidFill>
                <a:effectLst/>
                <a:latin typeface="Times New Roman" panose="02020603050405020304" pitchFamily="18" charset="0"/>
                <a:ea typeface="Times New Roman" panose="02020603050405020304" pitchFamily="18" charset="0"/>
              </a:rPr>
              <a:t> Ishak and Nurul </a:t>
            </a:r>
            <a:r>
              <a:rPr lang="en-IN" sz="1400" dirty="0" err="1">
                <a:solidFill>
                  <a:srgbClr val="000000"/>
                </a:solidFill>
                <a:effectLst/>
                <a:latin typeface="Times New Roman" panose="02020603050405020304" pitchFamily="18" charset="0"/>
                <a:ea typeface="Times New Roman" panose="02020603050405020304" pitchFamily="18" charset="0"/>
              </a:rPr>
              <a:t>Hawan</a:t>
            </a:r>
            <a:r>
              <a:rPr lang="en-IN" sz="1400" dirty="0">
                <a:solidFill>
                  <a:srgbClr val="000000"/>
                </a:solidFill>
                <a:effectLst/>
                <a:latin typeface="Times New Roman" panose="02020603050405020304" pitchFamily="18" charset="0"/>
                <a:ea typeface="Times New Roman" panose="02020603050405020304" pitchFamily="18" charset="0"/>
              </a:rPr>
              <a:t>  Idris</a:t>
            </a:r>
          </a:p>
          <a:p>
            <a:pPr marL="0" lvl="0" indent="0" algn="just">
              <a:buNone/>
            </a:pPr>
            <a:endParaRPr lang="en-GB" sz="1400" dirty="0"/>
          </a:p>
          <a:p>
            <a:pPr marL="0" indent="0" algn="just">
              <a:buNone/>
            </a:pPr>
            <a:endParaRPr lang="en-GB" sz="1400" dirty="0"/>
          </a:p>
        </p:txBody>
      </p:sp>
    </p:spTree>
    <p:extLst>
      <p:ext uri="{BB962C8B-B14F-4D97-AF65-F5344CB8AC3E}">
        <p14:creationId xmlns:p14="http://schemas.microsoft.com/office/powerpoint/2010/main" val="352393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3518"/>
            <a:ext cx="8229600" cy="4111105"/>
          </a:xfrm>
        </p:spPr>
        <p:txBody>
          <a:bodyPr/>
          <a:lstStyle/>
          <a:p>
            <a:pPr marL="0" indent="0">
              <a:buNone/>
            </a:pPr>
            <a:r>
              <a:rPr lang="en-US" b="1" dirty="0">
                <a:solidFill>
                  <a:srgbClr val="7030A0"/>
                </a:solidFill>
              </a:rPr>
              <a:t> </a:t>
            </a:r>
          </a:p>
          <a:p>
            <a:pPr marL="0" indent="0">
              <a:buNone/>
            </a:pPr>
            <a:endParaRPr lang="en-US" b="1" dirty="0">
              <a:solidFill>
                <a:srgbClr val="7030A0"/>
              </a:solidFill>
            </a:endParaRPr>
          </a:p>
          <a:p>
            <a:pPr marL="0" indent="0">
              <a:buNone/>
            </a:pPr>
            <a:endParaRPr lang="en-US" b="1" dirty="0">
              <a:solidFill>
                <a:srgbClr val="7030A0"/>
              </a:solidFill>
            </a:endParaRPr>
          </a:p>
          <a:p>
            <a:pPr marL="0" indent="0">
              <a:buNone/>
            </a:pPr>
            <a:r>
              <a:rPr lang="en-US" b="1" dirty="0">
                <a:solidFill>
                  <a:srgbClr val="7030A0"/>
                </a:solidFill>
              </a:rPr>
              <a:t>                                 Thank you….</a:t>
            </a:r>
          </a:p>
          <a:p>
            <a:pPr marL="0" indent="0" algn="ctr">
              <a:buNone/>
            </a:pPr>
            <a:r>
              <a:rPr lang="en-US" b="1" dirty="0">
                <a:solidFill>
                  <a:srgbClr val="7030A0"/>
                </a:solidFill>
              </a:rPr>
              <a:t>	</a:t>
            </a:r>
          </a:p>
        </p:txBody>
      </p:sp>
    </p:spTree>
    <p:extLst>
      <p:ext uri="{BB962C8B-B14F-4D97-AF65-F5344CB8AC3E}">
        <p14:creationId xmlns:p14="http://schemas.microsoft.com/office/powerpoint/2010/main" val="3039667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a:t>Note: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Equations should be numbered as per sequence.</a:t>
            </a:r>
          </a:p>
          <a:p>
            <a:pPr marL="457200" indent="-457200">
              <a:buFont typeface="+mj-lt"/>
              <a:buAutoNum type="arabicPeriod"/>
            </a:pPr>
            <a:r>
              <a:rPr lang="en-US" sz="2000" dirty="0"/>
              <a:t>Tables and figures should be numbered properly as per sequence.</a:t>
            </a:r>
          </a:p>
          <a:p>
            <a:pPr marL="457200" indent="-457200">
              <a:buFont typeface="+mj-lt"/>
              <a:buAutoNum type="arabicPeriod"/>
            </a:pPr>
            <a:r>
              <a:rPr lang="en-US" sz="2000" dirty="0"/>
              <a:t>Base papers mentioned in literature must brought at the time of presentation in the from of hard copies.</a:t>
            </a:r>
          </a:p>
          <a:p>
            <a:pPr marL="457200" indent="-457200">
              <a:buFont typeface="+mj-lt"/>
              <a:buAutoNum type="arabicPeriod"/>
            </a:pPr>
            <a:r>
              <a:rPr lang="en-US" sz="2000" dirty="0"/>
              <a:t>Must keep project log book signed by Guide, Coordinator and HOD .</a:t>
            </a:r>
          </a:p>
          <a:p>
            <a:pPr marL="457200" indent="-457200">
              <a:buFont typeface="+mj-lt"/>
              <a:buAutoNum type="arabicPeriod"/>
            </a:pPr>
            <a:r>
              <a:rPr lang="en-US" sz="2000" dirty="0"/>
              <a:t>There should not have any hidden graphics/styles in the presentation </a:t>
            </a:r>
            <a:r>
              <a:rPr lang="en-US" sz="2000" dirty="0" err="1"/>
              <a:t>ppt</a:t>
            </a:r>
            <a:r>
              <a:rPr lang="en-US" sz="2000" dirty="0"/>
              <a:t> of seminar.</a:t>
            </a:r>
          </a:p>
          <a:p>
            <a:pPr marL="457200" indent="-457200">
              <a:buFont typeface="+mj-lt"/>
              <a:buAutoNum type="arabicPeriod"/>
            </a:pPr>
            <a:r>
              <a:rPr lang="en-US" sz="2000" dirty="0"/>
              <a:t>Manage assigned work in to or up to 40 slides (Minimum 30 Slides) effectively and clearly.</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100062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7474"/>
            <a:ext cx="8229600" cy="857250"/>
          </a:xfrm>
        </p:spPr>
        <p:txBody>
          <a:bodyPr>
            <a:normAutofit/>
          </a:bodyPr>
          <a:lstStyle/>
          <a:p>
            <a:pPr algn="l">
              <a:defRPr/>
            </a:pPr>
            <a:endParaRPr lang="en-GB" sz="2100" b="1" dirty="0"/>
          </a:p>
        </p:txBody>
      </p:sp>
      <p:sp>
        <p:nvSpPr>
          <p:cNvPr id="3" name="Content Placeholder 2"/>
          <p:cNvSpPr>
            <a:spLocks noGrp="1"/>
          </p:cNvSpPr>
          <p:nvPr>
            <p:ph idx="1"/>
          </p:nvPr>
        </p:nvSpPr>
        <p:spPr>
          <a:xfrm>
            <a:off x="107502" y="1131590"/>
            <a:ext cx="9036498" cy="3096344"/>
          </a:xfrm>
        </p:spPr>
        <p:txBody>
          <a:bodyPr>
            <a:noAutofit/>
          </a:bodyPr>
          <a:lstStyle/>
          <a:p>
            <a:pPr marL="228600" indent="-228600" algn="just">
              <a:buFont typeface="+mj-lt"/>
              <a:buAutoNum type="arabicPeriod"/>
            </a:pPr>
            <a:endParaRPr lang="en-GB" sz="2000" dirty="0"/>
          </a:p>
          <a:p>
            <a:pPr marL="228600" indent="-228600" algn="just">
              <a:buFont typeface="+mj-lt"/>
              <a:buAutoNum type="arabicPeriod"/>
            </a:pPr>
            <a:r>
              <a:rPr lang="en-GB" sz="2000" b="1" dirty="0"/>
              <a:t>Problem Statement: </a:t>
            </a:r>
          </a:p>
          <a:p>
            <a:pPr marL="228600" indent="-228600" algn="just">
              <a:buFont typeface="+mj-lt"/>
              <a:buAutoNum type="arabicPeriod"/>
            </a:pPr>
            <a:r>
              <a:rPr lang="en-US" sz="1400" dirty="0">
                <a:latin typeface="Arial" panose="020B0604020202020204" pitchFamily="34" charset="0"/>
                <a:cs typeface="Arial" panose="020B0604020202020204" pitchFamily="34" charset="0"/>
              </a:rPr>
              <a:t>The aim is to design and implement adaptable, secure </a:t>
            </a:r>
            <a:r>
              <a:rPr lang="en-US" sz="1400" dirty="0" err="1">
                <a:latin typeface="Arial" panose="020B0604020202020204" pitchFamily="34" charset="0"/>
                <a:cs typeface="Arial" panose="020B0604020202020204" pitchFamily="34" charset="0"/>
              </a:rPr>
              <a:t>WiFi</a:t>
            </a:r>
            <a:r>
              <a:rPr lang="en-US" sz="1400" dirty="0">
                <a:latin typeface="Arial" panose="020B0604020202020204" pitchFamily="34" charset="0"/>
                <a:cs typeface="Arial" panose="020B0604020202020204" pitchFamily="34" charset="0"/>
              </a:rPr>
              <a:t>-controlled robotic arm for pick and place tasks, utilizing wireless technology advancements to enhance remote operation capabilities and human work.</a:t>
            </a:r>
            <a:endParaRPr lang="en-GB" sz="2000" dirty="0"/>
          </a:p>
          <a:p>
            <a:pPr marL="0" indent="0" algn="just">
              <a:buNone/>
            </a:pPr>
            <a:r>
              <a:rPr lang="en-GB" sz="2000" dirty="0"/>
              <a:t>Needs:</a:t>
            </a:r>
          </a:p>
          <a:p>
            <a:pPr marL="514350" indent="-514350" algn="just">
              <a:buAutoNum type="romanUcPeriod"/>
            </a:pPr>
            <a:r>
              <a:rPr lang="en-US" sz="1400" dirty="0"/>
              <a:t>Efficiency: Improve efficiency by eliminating the need for manual intervention in the pick and place tasks</a:t>
            </a:r>
            <a:r>
              <a:rPr lang="en-US" sz="2000" dirty="0"/>
              <a:t>.</a:t>
            </a:r>
          </a:p>
          <a:p>
            <a:pPr marL="514350" indent="-514350" algn="just">
              <a:buAutoNum type="romanUcPeriod"/>
            </a:pPr>
            <a:r>
              <a:rPr lang="en-US" sz="1400" dirty="0"/>
              <a:t>Safety: Prioritize safety measures to prevent accidents during operation, including emergency stop mechanisms and collision detection.</a:t>
            </a:r>
          </a:p>
          <a:p>
            <a:pPr marL="514350" indent="-514350" algn="just">
              <a:buAutoNum type="romanUcPeriod"/>
            </a:pPr>
            <a:r>
              <a:rPr lang="en-US" sz="1400" dirty="0"/>
              <a:t>User-Friendly Interface: Develop a user-friendly interface to send commands to the robotic arm, making it accessible to users with minimal technical expertise.</a:t>
            </a:r>
            <a:endParaRPr lang="en-GB" sz="2000" dirty="0"/>
          </a:p>
        </p:txBody>
      </p:sp>
    </p:spTree>
    <p:extLst>
      <p:ext uri="{BB962C8B-B14F-4D97-AF65-F5344CB8AC3E}">
        <p14:creationId xmlns:p14="http://schemas.microsoft.com/office/powerpoint/2010/main" val="127166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defRPr/>
            </a:pPr>
            <a:r>
              <a:rPr lang="en-US" sz="2100" b="1" dirty="0"/>
              <a:t>Aim </a:t>
            </a:r>
          </a:p>
        </p:txBody>
      </p:sp>
      <p:sp>
        <p:nvSpPr>
          <p:cNvPr id="3" name="Content Placeholder 2"/>
          <p:cNvSpPr>
            <a:spLocks noGrp="1"/>
          </p:cNvSpPr>
          <p:nvPr>
            <p:ph idx="1"/>
          </p:nvPr>
        </p:nvSpPr>
        <p:spPr>
          <a:xfrm>
            <a:off x="539552" y="915566"/>
            <a:ext cx="8147248" cy="3679057"/>
          </a:xfrm>
        </p:spPr>
        <p:txBody>
          <a:bodyPr>
            <a:normAutofit/>
          </a:bodyPr>
          <a:lstStyle/>
          <a:p>
            <a:r>
              <a:rPr lang="en-US" sz="1400" dirty="0"/>
              <a:t>The aim of the project is to design and implement a pick and place robotic arm system utilizing ESP8266 for connectivity and control via a Blynk app over </a:t>
            </a:r>
            <a:r>
              <a:rPr lang="en-US" sz="1400" dirty="0" err="1"/>
              <a:t>WiFi</a:t>
            </a:r>
            <a:r>
              <a:rPr lang="en-US" sz="1400" dirty="0"/>
              <a:t>, enabling users to remotely operate the robotic arm for various tasks like sorting, assembly, or automation.</a:t>
            </a:r>
            <a:endParaRPr lang="en-US" sz="2400" dirty="0"/>
          </a:p>
          <a:p>
            <a:pPr marL="0" indent="0">
              <a:buNone/>
            </a:pPr>
            <a:endParaRPr lang="en-US" sz="2400" dirty="0"/>
          </a:p>
          <a:p>
            <a:pPr marL="0" indent="0">
              <a:buNone/>
            </a:pPr>
            <a:r>
              <a:rPr lang="en-US" sz="2400" dirty="0"/>
              <a:t>Objective</a:t>
            </a:r>
          </a:p>
          <a:p>
            <a:r>
              <a:rPr lang="en-US" sz="1400" dirty="0"/>
              <a:t>Development of a wireless pick and place robotic hand for industrial applications</a:t>
            </a:r>
            <a:endParaRPr lang="en-US" sz="2400" dirty="0"/>
          </a:p>
          <a:p>
            <a:r>
              <a:rPr lang="en-US" sz="1400" dirty="0"/>
              <a:t>Enhancing efficiency and safety in industrial operations</a:t>
            </a:r>
          </a:p>
          <a:p>
            <a:r>
              <a:rPr lang="en-US" sz="1400" dirty="0"/>
              <a:t>Integration of IoT and robotics technologies</a:t>
            </a:r>
          </a:p>
          <a:p>
            <a:r>
              <a:rPr lang="en-IN" sz="1400" dirty="0"/>
              <a:t>High-performance design</a:t>
            </a:r>
            <a:endParaRPr lang="en-US" sz="2400" dirty="0"/>
          </a:p>
        </p:txBody>
      </p:sp>
    </p:spTree>
    <p:extLst>
      <p:ext uri="{BB962C8B-B14F-4D97-AF65-F5344CB8AC3E}">
        <p14:creationId xmlns:p14="http://schemas.microsoft.com/office/powerpoint/2010/main" val="47535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32" y="51470"/>
            <a:ext cx="8229600" cy="432048"/>
          </a:xfrm>
        </p:spPr>
        <p:txBody>
          <a:bodyPr>
            <a:normAutofit fontScale="90000"/>
          </a:bodyPr>
          <a:lstStyle/>
          <a:p>
            <a:pPr algn="l">
              <a:defRPr/>
            </a:pPr>
            <a:r>
              <a:rPr lang="en-US" dirty="0"/>
              <a:t> </a:t>
            </a:r>
            <a:br>
              <a:rPr lang="en-US" dirty="0"/>
            </a:br>
            <a:r>
              <a:rPr lang="en-GB" sz="2300" b="1" dirty="0"/>
              <a:t>Literature  Survey</a:t>
            </a:r>
            <a:br>
              <a:rPr lang="en-GB" sz="2300" b="1" dirty="0"/>
            </a:br>
            <a:br>
              <a:rPr lang="en-GB" sz="2300" b="1" dirty="0"/>
            </a:br>
            <a:endParaRPr lang="en-US" sz="2300" b="1" dirty="0"/>
          </a:p>
        </p:txBody>
      </p:sp>
      <p:graphicFrame>
        <p:nvGraphicFramePr>
          <p:cNvPr id="4" name="Table 3"/>
          <p:cNvGraphicFramePr>
            <a:graphicFrameLocks noGrp="1"/>
          </p:cNvGraphicFramePr>
          <p:nvPr>
            <p:extLst>
              <p:ext uri="{D42A27DB-BD31-4B8C-83A1-F6EECF244321}">
                <p14:modId xmlns:p14="http://schemas.microsoft.com/office/powerpoint/2010/main" val="2598642409"/>
              </p:ext>
            </p:extLst>
          </p:nvPr>
        </p:nvGraphicFramePr>
        <p:xfrm>
          <a:off x="359531" y="-22948"/>
          <a:ext cx="8424937" cy="9230700"/>
        </p:xfrm>
        <a:graphic>
          <a:graphicData uri="http://schemas.openxmlformats.org/drawingml/2006/table">
            <a:tbl>
              <a:tblPr firstRow="1" bandRow="1">
                <a:tableStyleId>{5C22544A-7EE6-4342-B048-85BDC9FD1C3A}</a:tableStyleId>
              </a:tblPr>
              <a:tblGrid>
                <a:gridCol w="504055">
                  <a:extLst>
                    <a:ext uri="{9D8B030D-6E8A-4147-A177-3AD203B41FA5}">
                      <a16:colId xmlns:a16="http://schemas.microsoft.com/office/drawing/2014/main" val="3614671693"/>
                    </a:ext>
                  </a:extLst>
                </a:gridCol>
                <a:gridCol w="936104">
                  <a:extLst>
                    <a:ext uri="{9D8B030D-6E8A-4147-A177-3AD203B41FA5}">
                      <a16:colId xmlns:a16="http://schemas.microsoft.com/office/drawing/2014/main" val="3952560093"/>
                    </a:ext>
                  </a:extLst>
                </a:gridCol>
                <a:gridCol w="2772310">
                  <a:extLst>
                    <a:ext uri="{9D8B030D-6E8A-4147-A177-3AD203B41FA5}">
                      <a16:colId xmlns:a16="http://schemas.microsoft.com/office/drawing/2014/main" val="2064455622"/>
                    </a:ext>
                  </a:extLst>
                </a:gridCol>
                <a:gridCol w="1476162">
                  <a:extLst>
                    <a:ext uri="{9D8B030D-6E8A-4147-A177-3AD203B41FA5}">
                      <a16:colId xmlns:a16="http://schemas.microsoft.com/office/drawing/2014/main" val="1459736787"/>
                    </a:ext>
                  </a:extLst>
                </a:gridCol>
                <a:gridCol w="1332150">
                  <a:extLst>
                    <a:ext uri="{9D8B030D-6E8A-4147-A177-3AD203B41FA5}">
                      <a16:colId xmlns:a16="http://schemas.microsoft.com/office/drawing/2014/main" val="3320193488"/>
                    </a:ext>
                  </a:extLst>
                </a:gridCol>
                <a:gridCol w="1404156">
                  <a:extLst>
                    <a:ext uri="{9D8B030D-6E8A-4147-A177-3AD203B41FA5}">
                      <a16:colId xmlns:a16="http://schemas.microsoft.com/office/drawing/2014/main" val="841268006"/>
                    </a:ext>
                  </a:extLst>
                </a:gridCol>
              </a:tblGrid>
              <a:tr h="4068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baseline="0" dirty="0"/>
                        <a:t>Sr. No.</a:t>
                      </a:r>
                      <a:endParaRPr kumimoji="0" lang="en-US" sz="1200" b="1" i="0" u="none" strike="noStrike" kern="1200" baseline="0" dirty="0">
                        <a:solidFill>
                          <a:schemeClr val="lt1"/>
                        </a:solidFill>
                        <a:latin typeface="Times New Roman" panose="02020603050405020304" pitchFamily="18" charset="0"/>
                        <a:ea typeface="+mn-ea"/>
                        <a:cs typeface="Times New Roman" panose="02020603050405020304" pitchFamily="18" charset="0"/>
                      </a:endParaRPr>
                    </a:p>
                  </a:txBody>
                  <a:tcPr marL="121624" marR="121624" marT="45693" marB="45693" anchor="ctr"/>
                </a:tc>
                <a:tc>
                  <a:txBody>
                    <a:bodyPr/>
                    <a:lstStyle/>
                    <a:p>
                      <a:pPr marL="0" algn="ctr" rtl="0" eaLnBrk="1" latinLnBrk="0" hangingPunct="1"/>
                      <a:r>
                        <a:rPr kumimoji="0" lang="en-US" sz="1200" u="none" strike="noStrike" kern="1200" baseline="0" dirty="0"/>
                        <a:t>Year</a:t>
                      </a:r>
                      <a:endParaRPr kumimoji="0" lang="en-US" sz="1200" b="1" i="0" u="none" strike="noStrike" kern="1200" baseline="0" dirty="0">
                        <a:solidFill>
                          <a:schemeClr val="lt1"/>
                        </a:solidFill>
                        <a:latin typeface="Times New Roman" panose="02020603050405020304" pitchFamily="18" charset="0"/>
                        <a:ea typeface="+mn-ea"/>
                        <a:cs typeface="Times New Roman" panose="02020603050405020304" pitchFamily="18" charset="0"/>
                      </a:endParaRPr>
                    </a:p>
                  </a:txBody>
                  <a:tcPr marL="121624" marR="121624" marT="45693" marB="45693" anchor="ctr"/>
                </a:tc>
                <a:tc>
                  <a:txBody>
                    <a:bodyPr/>
                    <a:lstStyle/>
                    <a:p>
                      <a:pPr marL="0" algn="ctr" rtl="0" eaLnBrk="1" latinLnBrk="0" hangingPunct="1"/>
                      <a:r>
                        <a:rPr kumimoji="0" lang="en-US" sz="1200" u="none" strike="noStrike" kern="1200" baseline="0" dirty="0"/>
                        <a:t>Authors &amp; Publications</a:t>
                      </a:r>
                      <a:endParaRPr kumimoji="0" lang="en-US" sz="1200" b="1" i="0" u="none" strike="noStrike" kern="1200" baseline="0" dirty="0">
                        <a:solidFill>
                          <a:schemeClr val="lt1"/>
                        </a:solidFill>
                        <a:latin typeface="Times New Roman" panose="02020603050405020304" pitchFamily="18" charset="0"/>
                        <a:ea typeface="+mn-ea"/>
                        <a:cs typeface="Times New Roman" panose="02020603050405020304" pitchFamily="18" charset="0"/>
                      </a:endParaRPr>
                    </a:p>
                  </a:txBody>
                  <a:tcPr marL="121624" marR="121624" marT="45693" marB="45693" anchor="ctr"/>
                </a:tc>
                <a:tc>
                  <a:txBody>
                    <a:bodyPr/>
                    <a:lstStyle/>
                    <a:p>
                      <a:pPr algn="ctr"/>
                      <a:r>
                        <a:rPr lang="en-US" sz="1200" dirty="0"/>
                        <a:t>Methods/Algorithm Used</a:t>
                      </a:r>
                    </a:p>
                  </a:txBody>
                  <a:tcPr/>
                </a:tc>
                <a:tc>
                  <a:txBody>
                    <a:bodyPr/>
                    <a:lstStyle/>
                    <a:p>
                      <a:pPr algn="ctr"/>
                      <a:r>
                        <a:rPr lang="en-US" sz="1200" dirty="0"/>
                        <a:t>Advantage</a:t>
                      </a:r>
                    </a:p>
                  </a:txBody>
                  <a:tcPr/>
                </a:tc>
                <a:tc>
                  <a:txBody>
                    <a:bodyPr/>
                    <a:lstStyle/>
                    <a:p>
                      <a:pPr algn="ctr"/>
                      <a:r>
                        <a:rPr lang="en-US" sz="1200" dirty="0"/>
                        <a:t>Disadvantage</a:t>
                      </a:r>
                    </a:p>
                  </a:txBody>
                  <a:tcPr/>
                </a:tc>
                <a:extLst>
                  <a:ext uri="{0D108BD9-81ED-4DB2-BD59-A6C34878D82A}">
                    <a16:rowId xmlns:a16="http://schemas.microsoft.com/office/drawing/2014/main" val="4272613500"/>
                  </a:ext>
                </a:extLst>
              </a:tr>
              <a:tr h="2196847">
                <a:tc>
                  <a:txBody>
                    <a:bodyPr/>
                    <a:lstStyle/>
                    <a:p>
                      <a:pPr algn="ctr"/>
                      <a:endParaRPr lang="en-US" sz="1200" dirty="0"/>
                    </a:p>
                    <a:p>
                      <a:pPr algn="ctr"/>
                      <a:endParaRPr lang="en-US" sz="1200" dirty="0"/>
                    </a:p>
                    <a:p>
                      <a:pPr algn="ctr"/>
                      <a:r>
                        <a:rPr lang="en-US" sz="1200" dirty="0"/>
                        <a:t>1</a:t>
                      </a:r>
                    </a:p>
                  </a:txBody>
                  <a:tcPr/>
                </a:tc>
                <a:tc>
                  <a:txBody>
                    <a:bodyPr/>
                    <a:lstStyle/>
                    <a:p>
                      <a:r>
                        <a:rPr lang="en-US" sz="1200" dirty="0"/>
                        <a:t>2023</a:t>
                      </a:r>
                    </a:p>
                  </a:txBody>
                  <a:tcPr marL="121624" marR="121624" marT="45693" marB="456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Arduino Based Pick and Place Robot with Robotic Arm for Industrial Use </a:t>
                      </a:r>
                      <a:r>
                        <a:rPr lang="en-IN" sz="1200" dirty="0" err="1"/>
                        <a:t>Shazia</a:t>
                      </a:r>
                      <a:r>
                        <a:rPr lang="en-IN" sz="1200" dirty="0"/>
                        <a:t> Afroze1, Md. Jubair Hossain2 Md. </a:t>
                      </a:r>
                      <a:r>
                        <a:rPr lang="en-IN" sz="1200" dirty="0" err="1"/>
                        <a:t>Istiak</a:t>
                      </a:r>
                      <a:r>
                        <a:rPr lang="en-IN" sz="1200" dirty="0"/>
                        <a:t> Hossain Paran3</a:t>
                      </a:r>
                      <a:endParaRPr lang="en-US" sz="1200" b="0" dirty="0">
                        <a:latin typeface="Times New Roman" panose="02020603050405020304" pitchFamily="18" charset="0"/>
                        <a:cs typeface="Times New Roman" panose="02020603050405020304" pitchFamily="18" charset="0"/>
                      </a:endParaRPr>
                    </a:p>
                  </a:txBody>
                  <a:tcPr marL="121624" marR="121624" marT="45693" marB="45693"/>
                </a:tc>
                <a:tc>
                  <a:txBody>
                    <a:bodyPr/>
                    <a:lstStyle/>
                    <a:p>
                      <a:pPr algn="just"/>
                      <a:r>
                        <a:rPr lang="en-US" sz="1200" dirty="0"/>
                        <a:t>The project focuses on developing an Arduino-based pick and place robotic system for industrial use. The system aims to automate tasks in various industries like bottle filling, packaging, and bomb disposal, reducing human error.</a:t>
                      </a:r>
                    </a:p>
                  </a:txBody>
                  <a:tcPr/>
                </a:tc>
                <a:tc>
                  <a:txBody>
                    <a:bodyPr/>
                    <a:lstStyle/>
                    <a:p>
                      <a:r>
                        <a:rPr lang="en-US" sz="1200" dirty="0"/>
                        <a:t>Reduces time for to complete the work and </a:t>
                      </a:r>
                      <a:r>
                        <a:rPr lang="en-US" sz="1200" dirty="0" err="1"/>
                        <a:t>mimimal</a:t>
                      </a:r>
                      <a:r>
                        <a:rPr lang="en-US" sz="1200" dirty="0"/>
                        <a:t> the human 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dk1"/>
                          </a:solidFill>
                          <a:latin typeface="+mn-lt"/>
                          <a:ea typeface="+mn-ea"/>
                          <a:cs typeface="+mn-cs"/>
                        </a:rPr>
                        <a:t>Increades</a:t>
                      </a:r>
                      <a:r>
                        <a:rPr lang="en-US" sz="1200" b="0" i="0" u="none" strike="noStrike" kern="1200" baseline="0" dirty="0">
                          <a:solidFill>
                            <a:schemeClr val="dk1"/>
                          </a:solidFill>
                          <a:latin typeface="+mn-lt"/>
                          <a:ea typeface="+mn-ea"/>
                          <a:cs typeface="+mn-cs"/>
                        </a:rPr>
                        <a:t> cost</a:t>
                      </a:r>
                      <a:endParaRPr lang="en-US" sz="1800" b="0" i="0" u="none" strike="noStrike" kern="1200" baseline="0" dirty="0">
                        <a:solidFill>
                          <a:schemeClr val="dk1"/>
                        </a:solidFill>
                        <a:latin typeface="+mn-lt"/>
                        <a:ea typeface="+mn-ea"/>
                        <a:cs typeface="+mn-cs"/>
                      </a:endParaRPr>
                    </a:p>
                    <a:p>
                      <a:endParaRPr lang="en-US" sz="1200" dirty="0"/>
                    </a:p>
                  </a:txBody>
                  <a:tcPr/>
                </a:tc>
                <a:extLst>
                  <a:ext uri="{0D108BD9-81ED-4DB2-BD59-A6C34878D82A}">
                    <a16:rowId xmlns:a16="http://schemas.microsoft.com/office/drawing/2014/main" val="1896279893"/>
                  </a:ext>
                </a:extLst>
              </a:tr>
              <a:tr h="5207340">
                <a:tc>
                  <a:txBody>
                    <a:bodyPr/>
                    <a:lstStyle/>
                    <a:p>
                      <a:r>
                        <a:rPr lang="en-US" dirty="0"/>
                        <a:t>2</a:t>
                      </a:r>
                    </a:p>
                  </a:txBody>
                  <a:tcPr/>
                </a:tc>
                <a:tc>
                  <a:txBody>
                    <a:bodyPr/>
                    <a:lstStyle/>
                    <a:p>
                      <a:endParaRPr lang="en-US" sz="1400" dirty="0"/>
                    </a:p>
                  </a:txBody>
                  <a:tcPr/>
                </a:tc>
                <a:tc>
                  <a:txBody>
                    <a:bodyPr/>
                    <a:lstStyle/>
                    <a:p>
                      <a:r>
                        <a:rPr lang="en-US" sz="1400" dirty="0"/>
                        <a:t>Wireless Pick and Place Robotic Hand for Industrial Applications Mr. Najeemullah1, Shoaib Khan2, Md. Shahed hussain3, Abu Bakar4 </a:t>
                      </a:r>
                    </a:p>
                  </a:txBody>
                  <a:tcPr/>
                </a:tc>
                <a:tc>
                  <a:txBody>
                    <a:bodyPr/>
                    <a:lstStyle/>
                    <a:p>
                      <a:r>
                        <a:rPr lang="en-US" sz="1400" dirty="0"/>
                        <a:t>Pick and Place robot can assist a disabled person so that they can give instructions to the robot and get their works done. This pick and place robot can pick the objects from one place to another place. Robots are meant for making the tasks easy and safer.</a:t>
                      </a:r>
                      <a:endParaRPr lang="en-US" dirty="0"/>
                    </a:p>
                  </a:txBody>
                  <a:tcPr/>
                </a:tc>
                <a:tc>
                  <a:txBody>
                    <a:bodyPr/>
                    <a:lstStyle/>
                    <a:p>
                      <a:r>
                        <a:rPr lang="en-US" sz="1400" dirty="0"/>
                        <a:t>Robots can replace the presence of a human and can do dangerous operations.</a:t>
                      </a:r>
                    </a:p>
                  </a:txBody>
                  <a:tcPr/>
                </a:tc>
                <a:tc>
                  <a:txBody>
                    <a:bodyPr/>
                    <a:lstStyle/>
                    <a:p>
                      <a:r>
                        <a:rPr lang="en-US" sz="1400" dirty="0"/>
                        <a:t>Need training to operate</a:t>
                      </a:r>
                    </a:p>
                  </a:txBody>
                  <a:tcPr/>
                </a:tc>
                <a:extLst>
                  <a:ext uri="{0D108BD9-81ED-4DB2-BD59-A6C34878D82A}">
                    <a16:rowId xmlns:a16="http://schemas.microsoft.com/office/drawing/2014/main" val="1428610644"/>
                  </a:ext>
                </a:extLst>
              </a:tr>
              <a:tr h="325459">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3956693"/>
                  </a:ext>
                </a:extLst>
              </a:tr>
              <a:tr h="325459">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9753112"/>
                  </a:ext>
                </a:extLst>
              </a:tr>
              <a:tr h="325459">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64540546"/>
                  </a:ext>
                </a:extLst>
              </a:tr>
            </a:tbl>
          </a:graphicData>
        </a:graphic>
      </p:graphicFrame>
    </p:spTree>
    <p:extLst>
      <p:ext uri="{BB962C8B-B14F-4D97-AF65-F5344CB8AC3E}">
        <p14:creationId xmlns:p14="http://schemas.microsoft.com/office/powerpoint/2010/main" val="226130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t>INTRODUCTION</a:t>
            </a:r>
          </a:p>
        </p:txBody>
      </p:sp>
      <p:sp>
        <p:nvSpPr>
          <p:cNvPr id="5" name="Rectangle 4"/>
          <p:cNvSpPr/>
          <p:nvPr/>
        </p:nvSpPr>
        <p:spPr>
          <a:xfrm>
            <a:off x="457200" y="1063229"/>
            <a:ext cx="8229600" cy="3170099"/>
          </a:xfrm>
          <a:prstGeom prst="rect">
            <a:avLst/>
          </a:prstGeom>
        </p:spPr>
        <p:txBody>
          <a:bodyPr wrap="square">
            <a:spAutoFit/>
          </a:bodyPr>
          <a:lstStyle/>
          <a:p>
            <a:pPr algn="just"/>
            <a:r>
              <a:rPr lang="en-US" sz="1400" dirty="0"/>
              <a:t>  Robots are used in various environment ranging from homes to industries to provide assistant to human for a range of purpose such as operation in hazardous situations or operation in manufacturing sector. The design of a robot can be varied depending on its function, application and the environment. Robotic arm is most commonly used in industry such as manufacturing and assembling. The use of robotic arm is to overcome human inefficiency in performing repetitive task such as pick and place operation. Robotic arm is a reprogrammable and multifunctional manipulator design to assist human in various surroundings. Robotic arm is able to overcome human inefficiency in performing repetitive task such as pick and place. Thus, industry such as assembly and manufacturing have widely integrated robotic arm into their assembling line to overcome the problem of human inefficiency</a:t>
            </a:r>
            <a:r>
              <a:rPr lang="en-US" dirty="0"/>
              <a:t>.</a:t>
            </a:r>
          </a:p>
          <a:p>
            <a:pPr algn="just"/>
            <a:r>
              <a:rPr lang="en-US" sz="1400" dirty="0"/>
              <a:t>  The robot can be operated wirelessly through Blynk app using </a:t>
            </a:r>
            <a:r>
              <a:rPr lang="en-US" sz="1400" dirty="0" err="1"/>
              <a:t>WiFi</a:t>
            </a:r>
            <a:r>
              <a:rPr lang="en-US" sz="1400" dirty="0"/>
              <a:t>. An android app coupled with a ESP3266 performs the necessary functions. </a:t>
            </a:r>
            <a:r>
              <a:rPr lang="en-US" sz="1400" dirty="0" err="1"/>
              <a:t>WiFi</a:t>
            </a:r>
            <a:r>
              <a:rPr lang="en-US" sz="1400" dirty="0"/>
              <a:t> is used to establish a link between the smartphone app and the robot. The user operates the robot using buttons on the app. Using the sliders in the app we can manually control the movement of each servo or axis of the robot arm. With the same button we can pause the automatic operation as well as reset or delete all steps so that we can record new ones. </a:t>
            </a:r>
          </a:p>
        </p:txBody>
      </p:sp>
    </p:spTree>
    <p:extLst>
      <p:ext uri="{BB962C8B-B14F-4D97-AF65-F5344CB8AC3E}">
        <p14:creationId xmlns:p14="http://schemas.microsoft.com/office/powerpoint/2010/main" val="395227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METHODOLOGY ADOPTED</a:t>
            </a:r>
          </a:p>
        </p:txBody>
      </p:sp>
    </p:spTree>
    <p:extLst>
      <p:ext uri="{BB962C8B-B14F-4D97-AF65-F5344CB8AC3E}">
        <p14:creationId xmlns:p14="http://schemas.microsoft.com/office/powerpoint/2010/main" val="188780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752006" cy="432048"/>
          </a:xfrm>
        </p:spPr>
        <p:txBody>
          <a:bodyPr>
            <a:normAutofit fontScale="90000"/>
          </a:bodyPr>
          <a:lstStyle/>
          <a:p>
            <a:pPr>
              <a:defRPr/>
            </a:pPr>
            <a:r>
              <a:rPr lang="en-US" sz="2300" b="1" dirty="0"/>
              <a:t>SOFTWARE AND HARDWARE TOOLS USED</a:t>
            </a:r>
          </a:p>
        </p:txBody>
      </p:sp>
      <p:sp>
        <p:nvSpPr>
          <p:cNvPr id="4" name="TextBox 3">
            <a:extLst>
              <a:ext uri="{FF2B5EF4-FFF2-40B4-BE49-F238E27FC236}">
                <a16:creationId xmlns:a16="http://schemas.microsoft.com/office/drawing/2014/main" id="{2ED43B06-FE37-F3D9-A36A-6973DB3337DB}"/>
              </a:ext>
            </a:extLst>
          </p:cNvPr>
          <p:cNvSpPr txBox="1"/>
          <p:nvPr/>
        </p:nvSpPr>
        <p:spPr>
          <a:xfrm>
            <a:off x="1259632" y="915566"/>
            <a:ext cx="5598368" cy="2431435"/>
          </a:xfrm>
          <a:prstGeom prst="rect">
            <a:avLst/>
          </a:prstGeom>
          <a:noFill/>
        </p:spPr>
        <p:txBody>
          <a:bodyPr wrap="square">
            <a:spAutoFit/>
          </a:bodyPr>
          <a:lstStyle/>
          <a:p>
            <a:r>
              <a:rPr lang="en-IN" dirty="0"/>
              <a:t>HARDWARE COMPONENTS </a:t>
            </a:r>
          </a:p>
          <a:p>
            <a:pPr algn="just"/>
            <a:r>
              <a:rPr lang="en-IN" dirty="0"/>
              <a:t>• </a:t>
            </a:r>
            <a:r>
              <a:rPr lang="en-IN" sz="1400" dirty="0"/>
              <a:t>MG996R Servo Motor </a:t>
            </a:r>
          </a:p>
          <a:p>
            <a:pPr algn="just"/>
            <a:r>
              <a:rPr lang="en-IN" sz="1400" dirty="0"/>
              <a:t>• SG90 Micro Servo Motor</a:t>
            </a:r>
          </a:p>
          <a:p>
            <a:pPr algn="just"/>
            <a:r>
              <a:rPr lang="en-IN" sz="1400" dirty="0"/>
              <a:t>• HC-05 Bluetooth Module </a:t>
            </a:r>
          </a:p>
          <a:p>
            <a:pPr algn="just"/>
            <a:r>
              <a:rPr lang="en-IN" sz="1400" dirty="0"/>
              <a:t>• ESP8266 Board</a:t>
            </a:r>
          </a:p>
          <a:p>
            <a:pPr algn="just"/>
            <a:endParaRPr lang="en-IN" sz="1400" dirty="0"/>
          </a:p>
          <a:p>
            <a:pPr algn="just"/>
            <a:endParaRPr lang="en-IN" sz="1400" dirty="0"/>
          </a:p>
          <a:p>
            <a:pPr algn="just"/>
            <a:r>
              <a:rPr lang="en-IN" dirty="0"/>
              <a:t>SOFTWARE TOOL</a:t>
            </a:r>
          </a:p>
          <a:p>
            <a:pPr marL="285750" indent="-285750" algn="just">
              <a:buFont typeface="Arial" panose="020B0604020202020204" pitchFamily="34" charset="0"/>
              <a:buChar char="•"/>
            </a:pPr>
            <a:r>
              <a:rPr lang="en-IN" sz="1400" dirty="0"/>
              <a:t>BLYNK APP</a:t>
            </a:r>
          </a:p>
          <a:p>
            <a:pPr marL="285750" indent="-285750" algn="just">
              <a:buFont typeface="Arial" panose="020B0604020202020204" pitchFamily="34" charset="0"/>
              <a:buChar char="•"/>
            </a:pPr>
            <a:r>
              <a:rPr lang="en-IN" sz="1400" dirty="0"/>
              <a:t>ARDUINO APP</a:t>
            </a:r>
          </a:p>
        </p:txBody>
      </p:sp>
    </p:spTree>
    <p:extLst>
      <p:ext uri="{BB962C8B-B14F-4D97-AF65-F5344CB8AC3E}">
        <p14:creationId xmlns:p14="http://schemas.microsoft.com/office/powerpoint/2010/main" val="14009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8229600" cy="589756"/>
          </a:xfrm>
        </p:spPr>
        <p:txBody>
          <a:bodyPr>
            <a:normAutofit/>
          </a:bodyPr>
          <a:lstStyle/>
          <a:p>
            <a:pPr>
              <a:defRPr/>
            </a:pPr>
            <a:r>
              <a:rPr lang="en-GB" sz="2100" b="1" dirty="0"/>
              <a:t>BLOCK DIAGRAM OF PROJECT</a:t>
            </a:r>
          </a:p>
        </p:txBody>
      </p:sp>
      <p:sp>
        <p:nvSpPr>
          <p:cNvPr id="3" name="Content Placeholder 2"/>
          <p:cNvSpPr>
            <a:spLocks noGrp="1"/>
          </p:cNvSpPr>
          <p:nvPr>
            <p:ph idx="1"/>
          </p:nvPr>
        </p:nvSpPr>
        <p:spPr>
          <a:xfrm>
            <a:off x="457200" y="1005576"/>
            <a:ext cx="8229600" cy="3589046"/>
          </a:xfrm>
        </p:spPr>
        <p:txBody>
          <a:bodyPr>
            <a:normAutofit/>
          </a:bodyPr>
          <a:lstStyle/>
          <a:p>
            <a:pPr marL="0" indent="0" algn="just">
              <a:buNone/>
            </a:pPr>
            <a:r>
              <a:rPr lang="en-GB" sz="2000" dirty="0">
                <a:latin typeface="Times New Roman" pitchFamily="18" charset="0"/>
                <a:cs typeface="Times New Roman" pitchFamily="18" charset="0"/>
              </a:rPr>
              <a:t>Main Block Diagram</a:t>
            </a:r>
          </a:p>
          <a:p>
            <a:pPr marL="0" indent="0" algn="just">
              <a:buNone/>
            </a:pPr>
            <a:endParaRPr lang="en-GB"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4DB9413-4323-E529-1D0C-F74A5FA76131}"/>
              </a:ext>
            </a:extLst>
          </p:cNvPr>
          <p:cNvPicPr/>
          <p:nvPr/>
        </p:nvPicPr>
        <p:blipFill>
          <a:blip r:embed="rId2"/>
          <a:stretch>
            <a:fillRect/>
          </a:stretch>
        </p:blipFill>
        <p:spPr>
          <a:xfrm>
            <a:off x="1979712" y="1491630"/>
            <a:ext cx="4814798" cy="2964998"/>
          </a:xfrm>
          <a:prstGeom prst="rect">
            <a:avLst/>
          </a:prstGeom>
        </p:spPr>
      </p:pic>
    </p:spTree>
    <p:extLst>
      <p:ext uri="{BB962C8B-B14F-4D97-AF65-F5344CB8AC3E}">
        <p14:creationId xmlns:p14="http://schemas.microsoft.com/office/powerpoint/2010/main" val="2279006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1440</Words>
  <Application>Microsoft Office PowerPoint</Application>
  <PresentationFormat>On-screen Show (16:9)</PresentationFormat>
  <Paragraphs>165</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Schoolbook</vt:lpstr>
      <vt:lpstr>Times New Roman</vt:lpstr>
      <vt:lpstr>Office Theme</vt:lpstr>
      <vt:lpstr>            Academic Year 2023-24 A Mini Project Presentation  on                                 </vt:lpstr>
      <vt:lpstr>Flow of Presentation </vt:lpstr>
      <vt:lpstr>PowerPoint Presentation</vt:lpstr>
      <vt:lpstr>Aim </vt:lpstr>
      <vt:lpstr>  Literature  Survey  </vt:lpstr>
      <vt:lpstr>INTRODUCTION</vt:lpstr>
      <vt:lpstr>METHODOLOGY ADOPTED</vt:lpstr>
      <vt:lpstr>SOFTWARE AND HARDWARE TOOLS USED</vt:lpstr>
      <vt:lpstr>BLOCK DIAGRAM OF PROJECT</vt:lpstr>
      <vt:lpstr>BLOCK DIAGRAM OF PROJECT</vt:lpstr>
      <vt:lpstr>Block diagram of project</vt:lpstr>
      <vt:lpstr>Block diagram of project</vt:lpstr>
      <vt:lpstr>CIRCUIT DIAGRAM OF PROJECT</vt:lpstr>
      <vt:lpstr>Circuit diagram of project</vt:lpstr>
      <vt:lpstr>MAIN PCB LAYOUT WITH SECTIONS</vt:lpstr>
      <vt:lpstr>WORKINGS/FLOWCHART/OPERATIONS:</vt:lpstr>
      <vt:lpstr>Workings/Flowchart/Operations:</vt:lpstr>
      <vt:lpstr>Workings/Flowchart/Operations:</vt:lpstr>
      <vt:lpstr>PROPOSED/EXPECTED RESULTS/PHOTOS</vt:lpstr>
      <vt:lpstr>ADVANTAGES</vt:lpstr>
      <vt:lpstr>LIMITATIONS</vt:lpstr>
      <vt:lpstr>CONCLUSION</vt:lpstr>
      <vt:lpstr>References</vt:lpstr>
      <vt:lpstr>PowerPoint Presentation</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e-PG Project Exhibition - 2015   Design of Integrated GPS, GSM, and Bluetooth Ultra Wide Band Printed Monopole Antenna</dc:title>
  <dc:creator>SAGAR</dc:creator>
  <cp:lastModifiedBy>Asharani Biradar</cp:lastModifiedBy>
  <cp:revision>102</cp:revision>
  <dcterms:created xsi:type="dcterms:W3CDTF">2015-05-26T05:39:17Z</dcterms:created>
  <dcterms:modified xsi:type="dcterms:W3CDTF">2024-05-09T18:07:44Z</dcterms:modified>
</cp:coreProperties>
</file>