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90"/>
              </a:lnSpc>
            </a:pPr>
            <a:r>
              <a:rPr dirty="0" spc="-25"/>
              <a:t>Group</a:t>
            </a:r>
            <a:r>
              <a:rPr dirty="0" spc="35"/>
              <a:t> </a:t>
            </a:r>
            <a:r>
              <a:rPr dirty="0" spc="-15"/>
              <a:t>Members:</a:t>
            </a:r>
            <a:r>
              <a:rPr dirty="0" spc="100"/>
              <a:t> </a:t>
            </a:r>
            <a:r>
              <a:rPr dirty="0" spc="-5"/>
              <a:t>[0.5em]</a:t>
            </a:r>
            <a:r>
              <a:rPr dirty="0" spc="35"/>
              <a:t> </a:t>
            </a:r>
            <a:r>
              <a:rPr dirty="0" spc="-15"/>
              <a:t>Arjun</a:t>
            </a:r>
            <a:r>
              <a:rPr dirty="0" spc="40"/>
              <a:t> </a:t>
            </a:r>
            <a:r>
              <a:rPr dirty="0" spc="-15"/>
              <a:t>C</a:t>
            </a:r>
            <a:r>
              <a:rPr dirty="0" spc="35"/>
              <a:t> </a:t>
            </a:r>
            <a:r>
              <a:rPr dirty="0" spc="-25"/>
              <a:t>Santhosh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90"/>
              </a:lnSpc>
            </a:pPr>
            <a:r>
              <a:rPr dirty="0" spc="-15"/>
              <a:t>November </a:t>
            </a:r>
            <a:r>
              <a:rPr dirty="0" spc="-5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59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0"/>
              <a:t> </a:t>
            </a:r>
            <a:r>
              <a:rPr dirty="0" spc="135"/>
              <a:t>/</a:t>
            </a:r>
            <a:r>
              <a:rPr dirty="0" spc="-50"/>
              <a:t> </a:t>
            </a:r>
            <a:r>
              <a:rPr dirty="0" spc="-5"/>
              <a:t>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90"/>
              </a:lnSpc>
            </a:pPr>
            <a:r>
              <a:rPr dirty="0" spc="-25"/>
              <a:t>Group</a:t>
            </a:r>
            <a:r>
              <a:rPr dirty="0" spc="35"/>
              <a:t> </a:t>
            </a:r>
            <a:r>
              <a:rPr dirty="0" spc="-15"/>
              <a:t>Members:</a:t>
            </a:r>
            <a:r>
              <a:rPr dirty="0" spc="100"/>
              <a:t> </a:t>
            </a:r>
            <a:r>
              <a:rPr dirty="0" spc="-5"/>
              <a:t>[0.5em]</a:t>
            </a:r>
            <a:r>
              <a:rPr dirty="0" spc="35"/>
              <a:t> </a:t>
            </a:r>
            <a:r>
              <a:rPr dirty="0" spc="-15"/>
              <a:t>Arjun</a:t>
            </a:r>
            <a:r>
              <a:rPr dirty="0" spc="40"/>
              <a:t> </a:t>
            </a:r>
            <a:r>
              <a:rPr dirty="0" spc="-15"/>
              <a:t>C</a:t>
            </a:r>
            <a:r>
              <a:rPr dirty="0" spc="35"/>
              <a:t> </a:t>
            </a:r>
            <a:r>
              <a:rPr dirty="0" spc="-25"/>
              <a:t>Santhosh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90"/>
              </a:lnSpc>
            </a:pPr>
            <a:r>
              <a:rPr dirty="0" spc="-15"/>
              <a:t>November </a:t>
            </a:r>
            <a:r>
              <a:rPr dirty="0" spc="-5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59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0"/>
              <a:t> </a:t>
            </a:r>
            <a:r>
              <a:rPr dirty="0" spc="135"/>
              <a:t>/</a:t>
            </a:r>
            <a:r>
              <a:rPr dirty="0" spc="-50"/>
              <a:t> </a:t>
            </a:r>
            <a:r>
              <a:rPr dirty="0" spc="-5"/>
              <a:t>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90"/>
              </a:lnSpc>
            </a:pPr>
            <a:r>
              <a:rPr dirty="0" spc="-25"/>
              <a:t>Group</a:t>
            </a:r>
            <a:r>
              <a:rPr dirty="0" spc="35"/>
              <a:t> </a:t>
            </a:r>
            <a:r>
              <a:rPr dirty="0" spc="-15"/>
              <a:t>Members:</a:t>
            </a:r>
            <a:r>
              <a:rPr dirty="0" spc="100"/>
              <a:t> </a:t>
            </a:r>
            <a:r>
              <a:rPr dirty="0" spc="-5"/>
              <a:t>[0.5em]</a:t>
            </a:r>
            <a:r>
              <a:rPr dirty="0" spc="35"/>
              <a:t> </a:t>
            </a:r>
            <a:r>
              <a:rPr dirty="0" spc="-15"/>
              <a:t>Arjun</a:t>
            </a:r>
            <a:r>
              <a:rPr dirty="0" spc="40"/>
              <a:t> </a:t>
            </a:r>
            <a:r>
              <a:rPr dirty="0" spc="-15"/>
              <a:t>C</a:t>
            </a:r>
            <a:r>
              <a:rPr dirty="0" spc="35"/>
              <a:t> </a:t>
            </a:r>
            <a:r>
              <a:rPr dirty="0" spc="-25"/>
              <a:t>Santhosh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90"/>
              </a:lnSpc>
            </a:pPr>
            <a:r>
              <a:rPr dirty="0" spc="-15"/>
              <a:t>November </a:t>
            </a:r>
            <a:r>
              <a:rPr dirty="0" spc="-5"/>
              <a:t>2024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59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0"/>
              <a:t> </a:t>
            </a:r>
            <a:r>
              <a:rPr dirty="0" spc="135"/>
              <a:t>/</a:t>
            </a:r>
            <a:r>
              <a:rPr dirty="0" spc="-50"/>
              <a:t> </a:t>
            </a:r>
            <a:r>
              <a:rPr dirty="0" spc="-5"/>
              <a:t>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90"/>
              </a:lnSpc>
            </a:pPr>
            <a:r>
              <a:rPr dirty="0" spc="-25"/>
              <a:t>Group</a:t>
            </a:r>
            <a:r>
              <a:rPr dirty="0" spc="35"/>
              <a:t> </a:t>
            </a:r>
            <a:r>
              <a:rPr dirty="0" spc="-15"/>
              <a:t>Members:</a:t>
            </a:r>
            <a:r>
              <a:rPr dirty="0" spc="100"/>
              <a:t> </a:t>
            </a:r>
            <a:r>
              <a:rPr dirty="0" spc="-5"/>
              <a:t>[0.5em]</a:t>
            </a:r>
            <a:r>
              <a:rPr dirty="0" spc="35"/>
              <a:t> </a:t>
            </a:r>
            <a:r>
              <a:rPr dirty="0" spc="-15"/>
              <a:t>Arjun</a:t>
            </a:r>
            <a:r>
              <a:rPr dirty="0" spc="40"/>
              <a:t> </a:t>
            </a:r>
            <a:r>
              <a:rPr dirty="0" spc="-15"/>
              <a:t>C</a:t>
            </a:r>
            <a:r>
              <a:rPr dirty="0" spc="35"/>
              <a:t> </a:t>
            </a:r>
            <a:r>
              <a:rPr dirty="0" spc="-25"/>
              <a:t>Santhosh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90"/>
              </a:lnSpc>
            </a:pPr>
            <a:r>
              <a:rPr dirty="0" spc="-15"/>
              <a:t>November </a:t>
            </a:r>
            <a:r>
              <a:rPr dirty="0" spc="-5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59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0"/>
              <a:t> </a:t>
            </a:r>
            <a:r>
              <a:rPr dirty="0" spc="135"/>
              <a:t>/</a:t>
            </a:r>
            <a:r>
              <a:rPr dirty="0" spc="-50"/>
              <a:t> </a:t>
            </a:r>
            <a:r>
              <a:rPr dirty="0" spc="-5"/>
              <a:t>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90"/>
              </a:lnSpc>
            </a:pPr>
            <a:r>
              <a:rPr dirty="0" spc="-25"/>
              <a:t>Group</a:t>
            </a:r>
            <a:r>
              <a:rPr dirty="0" spc="35"/>
              <a:t> </a:t>
            </a:r>
            <a:r>
              <a:rPr dirty="0" spc="-15"/>
              <a:t>Members:</a:t>
            </a:r>
            <a:r>
              <a:rPr dirty="0" spc="100"/>
              <a:t> </a:t>
            </a:r>
            <a:r>
              <a:rPr dirty="0" spc="-5"/>
              <a:t>[0.5em]</a:t>
            </a:r>
            <a:r>
              <a:rPr dirty="0" spc="35"/>
              <a:t> </a:t>
            </a:r>
            <a:r>
              <a:rPr dirty="0" spc="-15"/>
              <a:t>Arjun</a:t>
            </a:r>
            <a:r>
              <a:rPr dirty="0" spc="40"/>
              <a:t> </a:t>
            </a:r>
            <a:r>
              <a:rPr dirty="0" spc="-15"/>
              <a:t>C</a:t>
            </a:r>
            <a:r>
              <a:rPr dirty="0" spc="35"/>
              <a:t> </a:t>
            </a:r>
            <a:r>
              <a:rPr dirty="0" spc="-25"/>
              <a:t>Santhosh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90"/>
              </a:lnSpc>
            </a:pPr>
            <a:r>
              <a:rPr dirty="0" spc="-15"/>
              <a:t>November </a:t>
            </a:r>
            <a:r>
              <a:rPr dirty="0" spc="-5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59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0"/>
              <a:t> </a:t>
            </a:r>
            <a:r>
              <a:rPr dirty="0" spc="135"/>
              <a:t>/</a:t>
            </a:r>
            <a:r>
              <a:rPr dirty="0" spc="-50"/>
              <a:t> </a:t>
            </a:r>
            <a:r>
              <a:rPr dirty="0" spc="-5"/>
              <a:t>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7699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D19A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7303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7CC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7303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7CC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66680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D19A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7303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7CC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7938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19A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73030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7CC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6668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E7CC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66680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D19A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73030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7CC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304781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E7CC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6668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19A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97161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D19A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70666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D19A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66680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D19A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02895"/>
          </a:xfrm>
          <a:custGeom>
            <a:avLst/>
            <a:gdLst/>
            <a:ahLst/>
            <a:cxnLst/>
            <a:rect l="l" t="t" r="r" b="b"/>
            <a:pathLst>
              <a:path w="4608195" h="302895">
                <a:moveTo>
                  <a:pt x="4608004" y="0"/>
                </a:moveTo>
                <a:lnTo>
                  <a:pt x="0" y="0"/>
                </a:lnTo>
                <a:lnTo>
                  <a:pt x="0" y="302831"/>
                </a:lnTo>
                <a:lnTo>
                  <a:pt x="4608004" y="302831"/>
                </a:lnTo>
                <a:lnTo>
                  <a:pt x="4608004" y="0"/>
                </a:lnTo>
                <a:close/>
              </a:path>
            </a:pathLst>
          </a:custGeom>
          <a:solidFill>
            <a:srgbClr val="8C04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7732"/>
            <a:ext cx="4419498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7855" y="848901"/>
            <a:ext cx="4174388" cy="1737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490" y="3364961"/>
            <a:ext cx="1301750" cy="90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90"/>
              </a:lnSpc>
            </a:pPr>
            <a:r>
              <a:rPr dirty="0" spc="-25"/>
              <a:t>Group</a:t>
            </a:r>
            <a:r>
              <a:rPr dirty="0" spc="35"/>
              <a:t> </a:t>
            </a:r>
            <a:r>
              <a:rPr dirty="0" spc="-15"/>
              <a:t>Members:</a:t>
            </a:r>
            <a:r>
              <a:rPr dirty="0" spc="100"/>
              <a:t> </a:t>
            </a:r>
            <a:r>
              <a:rPr dirty="0" spc="-5"/>
              <a:t>[0.5em]</a:t>
            </a:r>
            <a:r>
              <a:rPr dirty="0" spc="35"/>
              <a:t> </a:t>
            </a:r>
            <a:r>
              <a:rPr dirty="0" spc="-15"/>
              <a:t>Arjun</a:t>
            </a:r>
            <a:r>
              <a:rPr dirty="0" spc="40"/>
              <a:t> </a:t>
            </a:r>
            <a:r>
              <a:rPr dirty="0" spc="-15"/>
              <a:t>C</a:t>
            </a:r>
            <a:r>
              <a:rPr dirty="0" spc="35"/>
              <a:t> </a:t>
            </a:r>
            <a:r>
              <a:rPr dirty="0" spc="-25"/>
              <a:t>Santhosh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98887" y="3364961"/>
            <a:ext cx="485139" cy="90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90"/>
              </a:lnSpc>
            </a:pPr>
            <a:r>
              <a:rPr dirty="0" spc="-15"/>
              <a:t>November </a:t>
            </a:r>
            <a:r>
              <a:rPr dirty="0" spc="-5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49528" y="3364961"/>
            <a:ext cx="251460" cy="90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59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50"/>
              <a:t> </a:t>
            </a:r>
            <a:r>
              <a:rPr dirty="0" spc="135"/>
              <a:t>/</a:t>
            </a:r>
            <a:r>
              <a:rPr dirty="0" spc="-50"/>
              <a:t> </a:t>
            </a:r>
            <a:r>
              <a:rPr dirty="0" spc="-5"/>
              <a:t>11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slide" Target="slide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slide" Target="slide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image" Target="../media/image2.png"/><Relationship Id="rId5" Type="http://schemas.openxmlformats.org/officeDocument/2006/relationships/slide" Target="slide4.xml"/><Relationship Id="rId6" Type="http://schemas.openxmlformats.org/officeDocument/2006/relationships/image" Target="../media/image3.png"/><Relationship Id="rId7" Type="http://schemas.openxmlformats.org/officeDocument/2006/relationships/slide" Target="slide5.xml"/><Relationship Id="rId8" Type="http://schemas.openxmlformats.org/officeDocument/2006/relationships/slide" Target="slide6.xml"/><Relationship Id="rId9" Type="http://schemas.openxmlformats.org/officeDocument/2006/relationships/image" Target="../media/image4.png"/><Relationship Id="rId10" Type="http://schemas.openxmlformats.org/officeDocument/2006/relationships/slide" Target="slide7.xml"/><Relationship Id="rId11" Type="http://schemas.openxmlformats.org/officeDocument/2006/relationships/slide" Target="slide8.xml"/><Relationship Id="rId12" Type="http://schemas.openxmlformats.org/officeDocument/2006/relationships/slide" Target="slide9.xml"/><Relationship Id="rId13" Type="http://schemas.openxmlformats.org/officeDocument/2006/relationships/slide" Target="slide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" Target="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" Target="slide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slide" Target="slide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slide" Target="slide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7.png"/><Relationship Id="rId8" Type="http://schemas.openxmlformats.org/officeDocument/2006/relationships/slide" Target="slide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7.png"/><Relationship Id="rId4" Type="http://schemas.openxmlformats.org/officeDocument/2006/relationships/slide" Target="slide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slide" Target="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229" y="552983"/>
            <a:ext cx="4526915" cy="464184"/>
            <a:chOff x="66229" y="552983"/>
            <a:chExt cx="4526915" cy="464184"/>
          </a:xfrm>
        </p:grpSpPr>
        <p:sp>
          <p:nvSpPr>
            <p:cNvPr id="3" name="object 3"/>
            <p:cNvSpPr/>
            <p:nvPr/>
          </p:nvSpPr>
          <p:spPr>
            <a:xfrm>
              <a:off x="66229" y="552983"/>
              <a:ext cx="4476115" cy="82550"/>
            </a:xfrm>
            <a:custGeom>
              <a:avLst/>
              <a:gdLst/>
              <a:ahLst/>
              <a:cxnLst/>
              <a:rect l="l" t="t" r="r" b="b"/>
              <a:pathLst>
                <a:path w="4476115" h="82550">
                  <a:moveTo>
                    <a:pt x="442478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75587" y="82384"/>
                  </a:lnTo>
                  <a:lnTo>
                    <a:pt x="4475587" y="50800"/>
                  </a:lnTo>
                  <a:lnTo>
                    <a:pt x="4471579" y="31075"/>
                  </a:lnTo>
                  <a:lnTo>
                    <a:pt x="4460665" y="14922"/>
                  </a:lnTo>
                  <a:lnTo>
                    <a:pt x="4444512" y="4008"/>
                  </a:lnTo>
                  <a:lnTo>
                    <a:pt x="4424787" y="0"/>
                  </a:lnTo>
                  <a:close/>
                </a:path>
              </a:pathLst>
            </a:custGeom>
            <a:solidFill>
              <a:srgbClr val="8C04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7030" y="616245"/>
              <a:ext cx="4476115" cy="400685"/>
            </a:xfrm>
            <a:custGeom>
              <a:avLst/>
              <a:gdLst/>
              <a:ahLst/>
              <a:cxnLst/>
              <a:rect l="l" t="t" r="r" b="b"/>
              <a:pathLst>
                <a:path w="4476115" h="400684">
                  <a:moveTo>
                    <a:pt x="4475587" y="0"/>
                  </a:moveTo>
                  <a:lnTo>
                    <a:pt x="0" y="0"/>
                  </a:lnTo>
                  <a:lnTo>
                    <a:pt x="0" y="400352"/>
                  </a:lnTo>
                  <a:lnTo>
                    <a:pt x="4475587" y="400352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6229" y="597408"/>
              <a:ext cx="4476115" cy="368935"/>
            </a:xfrm>
            <a:custGeom>
              <a:avLst/>
              <a:gdLst/>
              <a:ahLst/>
              <a:cxnLst/>
              <a:rect l="l" t="t" r="r" b="b"/>
              <a:pathLst>
                <a:path w="4476115" h="368934">
                  <a:moveTo>
                    <a:pt x="4475587" y="0"/>
                  </a:moveTo>
                  <a:lnTo>
                    <a:pt x="0" y="0"/>
                  </a:lnTo>
                  <a:lnTo>
                    <a:pt x="0" y="317588"/>
                  </a:lnTo>
                  <a:lnTo>
                    <a:pt x="4008" y="337313"/>
                  </a:lnTo>
                  <a:lnTo>
                    <a:pt x="14922" y="353466"/>
                  </a:lnTo>
                  <a:lnTo>
                    <a:pt x="31075" y="364380"/>
                  </a:lnTo>
                  <a:lnTo>
                    <a:pt x="50800" y="368388"/>
                  </a:lnTo>
                  <a:lnTo>
                    <a:pt x="4424787" y="368388"/>
                  </a:lnTo>
                  <a:lnTo>
                    <a:pt x="4444512" y="364380"/>
                  </a:lnTo>
                  <a:lnTo>
                    <a:pt x="4460665" y="353466"/>
                  </a:lnTo>
                  <a:lnTo>
                    <a:pt x="4471579" y="337313"/>
                  </a:lnTo>
                  <a:lnTo>
                    <a:pt x="4475587" y="317588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8C04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48014" y="668907"/>
            <a:ext cx="71183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25"/>
              <a:t>SIEM</a:t>
            </a:r>
            <a:r>
              <a:rPr dirty="0" spc="-5"/>
              <a:t> </a:t>
            </a:r>
            <a:r>
              <a:rPr dirty="0" spc="-30"/>
              <a:t>Tool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72272" y="1101487"/>
            <a:ext cx="1849755" cy="90551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900" spc="-45" b="1">
                <a:latin typeface="Arial"/>
                <a:cs typeface="Arial"/>
              </a:rPr>
              <a:t>Group</a:t>
            </a:r>
            <a:r>
              <a:rPr dirty="0" sz="900" spc="45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Members:</a:t>
            </a:r>
            <a:endParaRPr sz="900">
              <a:latin typeface="Arial"/>
              <a:cs typeface="Arial"/>
            </a:endParaRPr>
          </a:p>
          <a:p>
            <a:pPr algn="just" marL="355600" marR="5080" indent="-7620">
              <a:lnSpc>
                <a:spcPct val="118100"/>
              </a:lnSpc>
              <a:spcBef>
                <a:spcPts val="275"/>
              </a:spcBef>
            </a:pPr>
            <a:r>
              <a:rPr dirty="0" sz="900" spc="-20">
                <a:latin typeface="Microsoft Sans Serif"/>
                <a:cs typeface="Microsoft Sans Serif"/>
              </a:rPr>
              <a:t>Roll </a:t>
            </a:r>
            <a:r>
              <a:rPr dirty="0" sz="900" spc="-15">
                <a:latin typeface="Microsoft Sans Serif"/>
                <a:cs typeface="Microsoft Sans Serif"/>
              </a:rPr>
              <a:t>No: </a:t>
            </a:r>
            <a:r>
              <a:rPr dirty="0" sz="900" spc="-35">
                <a:latin typeface="Microsoft Sans Serif"/>
                <a:cs typeface="Microsoft Sans Serif"/>
              </a:rPr>
              <a:t>CB.EN.U4CYS21010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Roll </a:t>
            </a:r>
            <a:r>
              <a:rPr dirty="0" sz="900" spc="-15">
                <a:latin typeface="Microsoft Sans Serif"/>
                <a:cs typeface="Microsoft Sans Serif"/>
              </a:rPr>
              <a:t>No: </a:t>
            </a:r>
            <a:r>
              <a:rPr dirty="0" sz="900" spc="-35">
                <a:latin typeface="Microsoft Sans Serif"/>
                <a:cs typeface="Microsoft Sans Serif"/>
              </a:rPr>
              <a:t>CB.EN.U4CYS21016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Roll </a:t>
            </a:r>
            <a:r>
              <a:rPr dirty="0" sz="900" spc="-15">
                <a:latin typeface="Microsoft Sans Serif"/>
                <a:cs typeface="Microsoft Sans Serif"/>
              </a:rPr>
              <a:t>No: </a:t>
            </a:r>
            <a:r>
              <a:rPr dirty="0" sz="900" spc="-35">
                <a:latin typeface="Microsoft Sans Serif"/>
                <a:cs typeface="Microsoft Sans Serif"/>
              </a:rPr>
              <a:t>CB.EN.U4CYS21038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Roll</a:t>
            </a:r>
            <a:r>
              <a:rPr dirty="0" sz="900" spc="35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No:</a:t>
            </a:r>
            <a:r>
              <a:rPr dirty="0" sz="900" spc="13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CB.EN.U4CYS21050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4567" y="1333668"/>
            <a:ext cx="960755" cy="673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970">
              <a:lnSpc>
                <a:spcPct val="118100"/>
              </a:lnSpc>
              <a:spcBef>
                <a:spcPts val="100"/>
              </a:spcBef>
            </a:pPr>
            <a:r>
              <a:rPr dirty="0" sz="900">
                <a:latin typeface="Microsoft Sans Serif"/>
                <a:cs typeface="Microsoft Sans Serif"/>
              </a:rPr>
              <a:t>Arjun </a:t>
            </a:r>
            <a:r>
              <a:rPr dirty="0" sz="900" spc="-65">
                <a:latin typeface="Microsoft Sans Serif"/>
                <a:cs typeface="Microsoft Sans Serif"/>
              </a:rPr>
              <a:t>C</a:t>
            </a:r>
            <a:r>
              <a:rPr dirty="0" sz="900" spc="105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Santhosh </a:t>
            </a:r>
            <a:r>
              <a:rPr dirty="0" sz="900" spc="-30">
                <a:latin typeface="Microsoft Sans Serif"/>
                <a:cs typeface="Microsoft Sans Serif"/>
              </a:rPr>
              <a:t> </a:t>
            </a:r>
            <a:r>
              <a:rPr dirty="0" sz="900" spc="-90">
                <a:latin typeface="Microsoft Sans Serif"/>
                <a:cs typeface="Microsoft Sans Serif"/>
              </a:rPr>
              <a:t>G</a:t>
            </a:r>
            <a:r>
              <a:rPr dirty="0" sz="900" spc="-85">
                <a:latin typeface="Microsoft Sans Serif"/>
                <a:cs typeface="Microsoft Sans Serif"/>
              </a:rPr>
              <a:t> </a:t>
            </a:r>
            <a:r>
              <a:rPr dirty="0" sz="900">
                <a:latin typeface="Microsoft Sans Serif"/>
                <a:cs typeface="Microsoft Sans Serif"/>
              </a:rPr>
              <a:t>H </a:t>
            </a:r>
            <a:r>
              <a:rPr dirty="0" sz="900" spc="-40">
                <a:latin typeface="Microsoft Sans Serif"/>
                <a:cs typeface="Microsoft Sans Serif"/>
              </a:rPr>
              <a:t>Hem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Sagar </a:t>
            </a:r>
            <a:r>
              <a:rPr dirty="0" sz="900" spc="-50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Madhav</a:t>
            </a:r>
            <a:r>
              <a:rPr dirty="0" sz="900" spc="-10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Harikumar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Nishanth</a:t>
            </a:r>
            <a:r>
              <a:rPr dirty="0" sz="900" spc="55">
                <a:latin typeface="Microsoft Sans Serif"/>
                <a:cs typeface="Microsoft Sans Serif"/>
              </a:rPr>
              <a:t> </a:t>
            </a:r>
            <a:r>
              <a:rPr dirty="0" sz="900" spc="-90">
                <a:latin typeface="Microsoft Sans Serif"/>
                <a:cs typeface="Microsoft Sans Serif"/>
              </a:rPr>
              <a:t>S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5371" y="2150597"/>
            <a:ext cx="1756410" cy="2051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710"/>
              </a:lnSpc>
              <a:spcBef>
                <a:spcPts val="95"/>
              </a:spcBef>
            </a:pPr>
            <a:r>
              <a:rPr dirty="0" sz="600" spc="-10">
                <a:latin typeface="Microsoft Sans Serif"/>
                <a:cs typeface="Microsoft Sans Serif"/>
              </a:rPr>
              <a:t>TIFAC-CORE</a:t>
            </a:r>
            <a:r>
              <a:rPr dirty="0" sz="600" spc="35">
                <a:latin typeface="Microsoft Sans Serif"/>
                <a:cs typeface="Microsoft Sans Serif"/>
              </a:rPr>
              <a:t> </a:t>
            </a:r>
            <a:r>
              <a:rPr dirty="0" sz="600">
                <a:latin typeface="Microsoft Sans Serif"/>
                <a:cs typeface="Microsoft Sans Serif"/>
              </a:rPr>
              <a:t>in</a:t>
            </a:r>
            <a:r>
              <a:rPr dirty="0" sz="600" spc="35">
                <a:latin typeface="Microsoft Sans Serif"/>
                <a:cs typeface="Microsoft Sans Serif"/>
              </a:rPr>
              <a:t> </a:t>
            </a:r>
            <a:r>
              <a:rPr dirty="0" sz="600" spc="-15">
                <a:latin typeface="Microsoft Sans Serif"/>
                <a:cs typeface="Microsoft Sans Serif"/>
              </a:rPr>
              <a:t>Cyber</a:t>
            </a:r>
            <a:r>
              <a:rPr dirty="0" sz="600" spc="40">
                <a:latin typeface="Microsoft Sans Serif"/>
                <a:cs typeface="Microsoft Sans Serif"/>
              </a:rPr>
              <a:t> </a:t>
            </a:r>
            <a:r>
              <a:rPr dirty="0" sz="600" spc="-10">
                <a:latin typeface="Microsoft Sans Serif"/>
                <a:cs typeface="Microsoft Sans Serif"/>
              </a:rPr>
              <a:t>Security</a:t>
            </a:r>
            <a:endParaRPr sz="600">
              <a:latin typeface="Microsoft Sans Serif"/>
              <a:cs typeface="Microsoft Sans Serif"/>
            </a:endParaRPr>
          </a:p>
          <a:p>
            <a:pPr algn="ctr">
              <a:lnSpc>
                <a:spcPts val="710"/>
              </a:lnSpc>
            </a:pPr>
            <a:r>
              <a:rPr dirty="0" sz="600" spc="15">
                <a:latin typeface="Microsoft Sans Serif"/>
                <a:cs typeface="Microsoft Sans Serif"/>
              </a:rPr>
              <a:t>Amrita</a:t>
            </a:r>
            <a:r>
              <a:rPr dirty="0" sz="600" spc="55">
                <a:latin typeface="Microsoft Sans Serif"/>
                <a:cs typeface="Microsoft Sans Serif"/>
              </a:rPr>
              <a:t> </a:t>
            </a:r>
            <a:r>
              <a:rPr dirty="0" sz="600" spc="-15">
                <a:latin typeface="Microsoft Sans Serif"/>
                <a:cs typeface="Microsoft Sans Serif"/>
              </a:rPr>
              <a:t>Vishwa</a:t>
            </a:r>
            <a:r>
              <a:rPr dirty="0" sz="600" spc="60">
                <a:latin typeface="Microsoft Sans Serif"/>
                <a:cs typeface="Microsoft Sans Serif"/>
              </a:rPr>
              <a:t> </a:t>
            </a:r>
            <a:r>
              <a:rPr dirty="0" sz="600" spc="-10">
                <a:latin typeface="Microsoft Sans Serif"/>
                <a:cs typeface="Microsoft Sans Serif"/>
              </a:rPr>
              <a:t>Vidyapeetham,</a:t>
            </a:r>
            <a:r>
              <a:rPr dirty="0" sz="600" spc="60">
                <a:latin typeface="Microsoft Sans Serif"/>
                <a:cs typeface="Microsoft Sans Serif"/>
              </a:rPr>
              <a:t> </a:t>
            </a:r>
            <a:r>
              <a:rPr dirty="0" sz="600" spc="-15">
                <a:latin typeface="Microsoft Sans Serif"/>
                <a:cs typeface="Microsoft Sans Serif"/>
              </a:rPr>
              <a:t>Coimbatore</a:t>
            </a:r>
            <a:r>
              <a:rPr dirty="0" sz="600" spc="60">
                <a:latin typeface="Microsoft Sans Serif"/>
                <a:cs typeface="Microsoft Sans Serif"/>
              </a:rPr>
              <a:t> </a:t>
            </a:r>
            <a:r>
              <a:rPr dirty="0" sz="600" spc="-30">
                <a:latin typeface="Microsoft Sans Serif"/>
                <a:cs typeface="Microsoft Sans Serif"/>
              </a:rPr>
              <a:t>Campus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6803" y="2510137"/>
            <a:ext cx="7950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latin typeface="Microsoft Sans Serif"/>
                <a:cs typeface="Microsoft Sans Serif"/>
              </a:rPr>
              <a:t>November</a:t>
            </a:r>
            <a:r>
              <a:rPr dirty="0" sz="900" spc="25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2024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4353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D19A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94736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7CC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2539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7CCD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3186798" y="3383695"/>
            <a:ext cx="203200" cy="55880"/>
            <a:chOff x="3186798" y="3383695"/>
            <a:chExt cx="203200" cy="55880"/>
          </a:xfrm>
        </p:grpSpPr>
        <p:sp>
          <p:nvSpPr>
            <p:cNvPr id="15" name="object 15"/>
            <p:cNvSpPr/>
            <p:nvPr/>
          </p:nvSpPr>
          <p:spPr>
            <a:xfrm>
              <a:off x="3249967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D19A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186798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7CCD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3478860" y="3382429"/>
            <a:ext cx="203200" cy="58419"/>
            <a:chOff x="3478860" y="3382429"/>
            <a:chExt cx="203200" cy="58419"/>
          </a:xfrm>
        </p:grpSpPr>
        <p:sp>
          <p:nvSpPr>
            <p:cNvPr id="18" name="object 18"/>
            <p:cNvSpPr/>
            <p:nvPr/>
          </p:nvSpPr>
          <p:spPr>
            <a:xfrm>
              <a:off x="3567761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D19A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478860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7CC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55061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E7CCD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3770922" y="3382429"/>
            <a:ext cx="203200" cy="58419"/>
            <a:chOff x="3770922" y="3382429"/>
            <a:chExt cx="203200" cy="58419"/>
          </a:xfrm>
        </p:grpSpPr>
        <p:sp>
          <p:nvSpPr>
            <p:cNvPr id="22" name="object 22"/>
            <p:cNvSpPr/>
            <p:nvPr/>
          </p:nvSpPr>
          <p:spPr>
            <a:xfrm>
              <a:off x="3847123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D19A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770922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7CC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847123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E7CCD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4139185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19AA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27" name="object 27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D19A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D19A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D19A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7732"/>
            <a:ext cx="701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b="1">
                <a:solidFill>
                  <a:srgbClr val="FFFFFF"/>
                </a:solidFill>
                <a:latin typeface="Arial"/>
                <a:cs typeface="Arial"/>
              </a:rPr>
              <a:t>Dash</a:t>
            </a:r>
            <a:r>
              <a:rPr dirty="0" sz="1100" spc="-20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100" spc="-6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100" spc="-9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100" spc="-45" b="1">
                <a:solidFill>
                  <a:srgbClr val="FFFFFF"/>
                </a:solidFill>
                <a:latin typeface="Arial"/>
                <a:cs typeface="Arial"/>
              </a:rPr>
              <a:t>rd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418" y="654580"/>
            <a:ext cx="3499104" cy="18944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72818" y="2662210"/>
            <a:ext cx="8629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0" b="1">
                <a:solidFill>
                  <a:srgbClr val="8C0435"/>
                </a:solidFill>
                <a:latin typeface="Arial"/>
                <a:cs typeface="Arial"/>
              </a:rPr>
              <a:t>Figure:</a:t>
            </a:r>
            <a:r>
              <a:rPr dirty="0" sz="800" spc="30" b="1">
                <a:solidFill>
                  <a:srgbClr val="8C0435"/>
                </a:solidFill>
                <a:latin typeface="Arial"/>
                <a:cs typeface="Arial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Dashboard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61766"/>
            <a:ext cx="4608195" cy="94615"/>
            <a:chOff x="0" y="3361766"/>
            <a:chExt cx="4608195" cy="94615"/>
          </a:xfrm>
        </p:grpSpPr>
        <p:sp>
          <p:nvSpPr>
            <p:cNvPr id="6" name="object 6"/>
            <p:cNvSpPr/>
            <p:nvPr/>
          </p:nvSpPr>
          <p:spPr>
            <a:xfrm>
              <a:off x="0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5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01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4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903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4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C04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249467" y="3377661"/>
            <a:ext cx="352425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90"/>
              </a:lnSpc>
            </a:pPr>
            <a:r>
              <a:rPr dirty="0" sz="500" spc="5" b="1">
                <a:solidFill>
                  <a:srgbClr val="FFFFFF"/>
                </a:solidFill>
                <a:latin typeface="Arial"/>
                <a:cs typeface="Arial"/>
              </a:rPr>
              <a:t>N.U4CYS21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pc="-25"/>
              <a:t>Group</a:t>
            </a:r>
            <a:r>
              <a:rPr dirty="0" spc="35"/>
              <a:t> </a:t>
            </a:r>
            <a:r>
              <a:rPr dirty="0" spc="-15"/>
              <a:t>Members:</a:t>
            </a:r>
            <a:r>
              <a:rPr dirty="0" spc="100"/>
              <a:t> </a:t>
            </a:r>
            <a:r>
              <a:rPr dirty="0" spc="-5"/>
              <a:t>[0.5em]</a:t>
            </a:r>
            <a:r>
              <a:rPr dirty="0" spc="35"/>
              <a:t> </a:t>
            </a:r>
            <a:r>
              <a:rPr dirty="0" spc="-15"/>
              <a:t>Arjun</a:t>
            </a:r>
            <a:r>
              <a:rPr dirty="0" spc="40"/>
              <a:t> </a:t>
            </a:r>
            <a:r>
              <a:rPr dirty="0" spc="-15"/>
              <a:t>C</a:t>
            </a:r>
            <a:r>
              <a:rPr dirty="0" spc="35"/>
              <a:t> </a:t>
            </a:r>
            <a:r>
              <a:rPr dirty="0" spc="-25"/>
              <a:t>Santhosh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91969" y="3364961"/>
            <a:ext cx="624840" cy="9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z="500" spc="-1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dirty="0" sz="500" spc="1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Presentation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pc="-15"/>
              <a:t>November </a:t>
            </a:r>
            <a:r>
              <a:rPr dirty="0" spc="-5"/>
              <a:t>2024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314733" y="3364961"/>
            <a:ext cx="286385" cy="9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90"/>
              </a:lnSpc>
            </a:pPr>
            <a:fld id="{81D60167-4931-47E6-BA6A-407CBD079E47}" type="slidenum">
              <a:rPr dirty="0" sz="500" spc="-5" b="1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dirty="0" sz="5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135" b="1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5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 b="1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7732"/>
            <a:ext cx="7124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 b="1">
                <a:solidFill>
                  <a:srgbClr val="FFFFFF"/>
                </a:solidFill>
                <a:latin typeface="Arial"/>
                <a:cs typeface="Arial"/>
              </a:rPr>
              <a:t>Risks</a:t>
            </a:r>
            <a:r>
              <a:rPr dirty="0" sz="11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45" b="1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418" y="713628"/>
            <a:ext cx="3499104" cy="17468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69948" y="2573641"/>
            <a:ext cx="8686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0" b="1">
                <a:solidFill>
                  <a:srgbClr val="8C0435"/>
                </a:solidFill>
                <a:latin typeface="Arial"/>
                <a:cs typeface="Arial"/>
              </a:rPr>
              <a:t>Figure:</a:t>
            </a:r>
            <a:r>
              <a:rPr dirty="0" sz="800" spc="40" b="1">
                <a:solidFill>
                  <a:srgbClr val="8C0435"/>
                </a:solidFill>
                <a:latin typeface="Arial"/>
                <a:cs typeface="Arial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Risks</a:t>
            </a:r>
            <a:r>
              <a:rPr dirty="0" sz="800" spc="45">
                <a:latin typeface="Microsoft Sans Serif"/>
                <a:cs typeface="Microsoft Sans Serif"/>
              </a:rPr>
              <a:t> </a:t>
            </a:r>
            <a:r>
              <a:rPr dirty="0" sz="800" spc="-40">
                <a:latin typeface="Microsoft Sans Serif"/>
                <a:cs typeface="Microsoft Sans Serif"/>
              </a:rPr>
              <a:t>Page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61766"/>
            <a:ext cx="4608195" cy="94615"/>
            <a:chOff x="0" y="3361766"/>
            <a:chExt cx="4608195" cy="94615"/>
          </a:xfrm>
        </p:grpSpPr>
        <p:sp>
          <p:nvSpPr>
            <p:cNvPr id="6" name="object 6"/>
            <p:cNvSpPr/>
            <p:nvPr/>
          </p:nvSpPr>
          <p:spPr>
            <a:xfrm>
              <a:off x="0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5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01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4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903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4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C04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249467" y="3377661"/>
            <a:ext cx="352425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90"/>
              </a:lnSpc>
            </a:pPr>
            <a:r>
              <a:rPr dirty="0" sz="500" spc="5" b="1">
                <a:solidFill>
                  <a:srgbClr val="FFFFFF"/>
                </a:solidFill>
                <a:latin typeface="Arial"/>
                <a:cs typeface="Arial"/>
              </a:rPr>
              <a:t>N.U4CYS21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pc="-25"/>
              <a:t>Group</a:t>
            </a:r>
            <a:r>
              <a:rPr dirty="0" spc="35"/>
              <a:t> </a:t>
            </a:r>
            <a:r>
              <a:rPr dirty="0" spc="-15"/>
              <a:t>Members:</a:t>
            </a:r>
            <a:r>
              <a:rPr dirty="0" spc="100"/>
              <a:t> </a:t>
            </a:r>
            <a:r>
              <a:rPr dirty="0" spc="-5"/>
              <a:t>[0.5em]</a:t>
            </a:r>
            <a:r>
              <a:rPr dirty="0" spc="35"/>
              <a:t> </a:t>
            </a:r>
            <a:r>
              <a:rPr dirty="0" spc="-15"/>
              <a:t>Arjun</a:t>
            </a:r>
            <a:r>
              <a:rPr dirty="0" spc="40"/>
              <a:t> </a:t>
            </a:r>
            <a:r>
              <a:rPr dirty="0" spc="-15"/>
              <a:t>C</a:t>
            </a:r>
            <a:r>
              <a:rPr dirty="0" spc="35"/>
              <a:t> </a:t>
            </a:r>
            <a:r>
              <a:rPr dirty="0" spc="-25"/>
              <a:t>Santhosh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91969" y="3364961"/>
            <a:ext cx="624840" cy="9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z="500" spc="-1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dirty="0" sz="500" spc="1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Presentation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pc="-15"/>
              <a:t>November </a:t>
            </a:r>
            <a:r>
              <a:rPr dirty="0" spc="-5"/>
              <a:t>2024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314733" y="3364961"/>
            <a:ext cx="286385" cy="9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90"/>
              </a:lnSpc>
            </a:pPr>
            <a:fld id="{81D60167-4931-47E6-BA6A-407CBD079E47}" type="slidenum">
              <a:rPr dirty="0" sz="500" spc="-5" b="1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dirty="0" sz="5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135" b="1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5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 b="1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7732"/>
            <a:ext cx="48895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5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85" y="701586"/>
            <a:ext cx="135699" cy="1356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9550" y="679406"/>
            <a:ext cx="11874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9259" sz="900" spc="-7" b="1">
                <a:solidFill>
                  <a:srgbClr val="F3E5EA"/>
                </a:solidFill>
                <a:latin typeface="Arial"/>
                <a:cs typeface="Arial"/>
              </a:rPr>
              <a:t>1</a:t>
            </a:r>
            <a:r>
              <a:rPr dirty="0" baseline="9259" sz="900" spc="315" b="1">
                <a:solidFill>
                  <a:srgbClr val="F3E5EA"/>
                </a:solidFill>
                <a:latin typeface="Arial"/>
                <a:cs typeface="Arial"/>
              </a:rPr>
              <a:t> </a:t>
            </a:r>
            <a:r>
              <a:rPr dirty="0" baseline="9259" sz="900" spc="315" b="1">
                <a:solidFill>
                  <a:srgbClr val="F3E5EA"/>
                </a:solidFill>
                <a:latin typeface="Arial"/>
                <a:cs typeface="Arial"/>
              </a:rPr>
              <a:t> </a:t>
            </a:r>
            <a:r>
              <a:rPr dirty="0" sz="900" spc="-30" b="1">
                <a:solidFill>
                  <a:srgbClr val="8C0435"/>
                </a:solidFill>
                <a:latin typeface="Arial"/>
                <a:cs typeface="Arial"/>
                <a:hlinkClick r:id="rId3" action="ppaction://hlinksldjump"/>
              </a:rPr>
              <a:t>Problem</a:t>
            </a:r>
            <a:r>
              <a:rPr dirty="0" sz="900" spc="55" b="1">
                <a:solidFill>
                  <a:srgbClr val="8C043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900" spc="-10" b="1">
                <a:solidFill>
                  <a:srgbClr val="8C0435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285" y="1037069"/>
            <a:ext cx="135699" cy="1356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9550" y="1042662"/>
            <a:ext cx="673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b="1">
                <a:solidFill>
                  <a:srgbClr val="F3E5EA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865" y="1014877"/>
            <a:ext cx="5651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 b="1">
                <a:solidFill>
                  <a:srgbClr val="8C0435"/>
                </a:solidFill>
                <a:latin typeface="Arial"/>
                <a:cs typeface="Arial"/>
                <a:hlinkClick r:id="rId5" action="ppaction://hlinksldjump"/>
              </a:rPr>
              <a:t>Objectives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285" y="1372539"/>
            <a:ext cx="135699" cy="135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550" y="1378132"/>
            <a:ext cx="673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b="1">
                <a:solidFill>
                  <a:srgbClr val="F3E5EA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7865" y="1350348"/>
            <a:ext cx="10902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 b="1">
                <a:solidFill>
                  <a:srgbClr val="8C0435"/>
                </a:solidFill>
                <a:latin typeface="Arial"/>
                <a:cs typeface="Arial"/>
                <a:hlinkClick r:id="rId7" action="ppaction://hlinksldjump"/>
              </a:rPr>
              <a:t>Project</a:t>
            </a:r>
            <a:r>
              <a:rPr dirty="0" sz="900" spc="25" b="1">
                <a:solidFill>
                  <a:srgbClr val="8C0435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900" spc="-20" b="1">
                <a:solidFill>
                  <a:srgbClr val="8C0435"/>
                </a:solidFill>
                <a:latin typeface="Arial"/>
                <a:cs typeface="Arial"/>
                <a:hlinkClick r:id="rId7" action="ppaction://hlinksldjump"/>
              </a:rPr>
              <a:t>Architecture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285" y="1708023"/>
            <a:ext cx="135699" cy="1356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9550" y="1713616"/>
            <a:ext cx="673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b="1">
                <a:solidFill>
                  <a:srgbClr val="F3E5EA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865" y="1685831"/>
            <a:ext cx="7975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5" b="1">
                <a:solidFill>
                  <a:srgbClr val="8C0435"/>
                </a:solidFill>
                <a:latin typeface="Arial"/>
                <a:cs typeface="Arial"/>
                <a:hlinkClick r:id="rId8" action="ppaction://hlinksldjump"/>
              </a:rPr>
              <a:t>Current</a:t>
            </a:r>
            <a:r>
              <a:rPr dirty="0" sz="900" spc="30" b="1">
                <a:solidFill>
                  <a:srgbClr val="8C043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900" spc="-25" b="1">
                <a:solidFill>
                  <a:srgbClr val="8C0435"/>
                </a:solidFill>
                <a:latin typeface="Arial"/>
                <a:cs typeface="Arial"/>
                <a:hlinkClick r:id="rId8" action="ppaction://hlinksldjump"/>
              </a:rPr>
              <a:t>Status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285" y="2043493"/>
            <a:ext cx="135699" cy="1356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85" y="2378964"/>
            <a:ext cx="135699" cy="1356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285" y="2714447"/>
            <a:ext cx="135699" cy="13569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4150" y="2021301"/>
            <a:ext cx="1834514" cy="8331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9259" sz="900" spc="-7" b="1">
                <a:solidFill>
                  <a:srgbClr val="F3E5EA"/>
                </a:solidFill>
                <a:latin typeface="Arial"/>
                <a:cs typeface="Arial"/>
              </a:rPr>
              <a:t>5</a:t>
            </a:r>
            <a:r>
              <a:rPr dirty="0" baseline="9259" sz="900" spc="315" b="1">
                <a:solidFill>
                  <a:srgbClr val="F3E5EA"/>
                </a:solidFill>
                <a:latin typeface="Arial"/>
                <a:cs typeface="Arial"/>
              </a:rPr>
              <a:t> </a:t>
            </a:r>
            <a:r>
              <a:rPr dirty="0" baseline="9259" sz="900" spc="315" b="1">
                <a:solidFill>
                  <a:srgbClr val="F3E5EA"/>
                </a:solidFill>
                <a:latin typeface="Arial"/>
                <a:cs typeface="Arial"/>
              </a:rPr>
              <a:t> </a:t>
            </a:r>
            <a:r>
              <a:rPr dirty="0" sz="900" spc="-45" b="1">
                <a:solidFill>
                  <a:srgbClr val="8C0435"/>
                </a:solidFill>
                <a:latin typeface="Arial"/>
                <a:cs typeface="Arial"/>
                <a:hlinkClick r:id="rId10" action="ppaction://hlinksldjump"/>
              </a:rPr>
              <a:t>Group</a:t>
            </a:r>
            <a:r>
              <a:rPr dirty="0" sz="900" spc="50" b="1">
                <a:solidFill>
                  <a:srgbClr val="8C043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900" spc="-15" b="1">
                <a:solidFill>
                  <a:srgbClr val="8C0435"/>
                </a:solidFill>
                <a:latin typeface="Arial"/>
                <a:cs typeface="Arial"/>
                <a:hlinkClick r:id="rId10" action="ppaction://hlinksldjump"/>
              </a:rPr>
              <a:t>Members’</a:t>
            </a:r>
            <a:r>
              <a:rPr dirty="0" sz="900" spc="45" b="1">
                <a:solidFill>
                  <a:srgbClr val="8C043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900" spc="-35" b="1">
                <a:solidFill>
                  <a:srgbClr val="8C0435"/>
                </a:solidFill>
                <a:latin typeface="Arial"/>
                <a:cs typeface="Arial"/>
                <a:hlinkClick r:id="rId10" action="ppaction://hlinksldjump"/>
              </a:rPr>
              <a:t>Contributions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dirty="0" baseline="9259" sz="900" spc="-7" b="1">
                <a:solidFill>
                  <a:srgbClr val="F3E5EA"/>
                </a:solidFill>
                <a:latin typeface="Arial"/>
                <a:cs typeface="Arial"/>
              </a:rPr>
              <a:t>6</a:t>
            </a:r>
            <a:r>
              <a:rPr dirty="0" baseline="9259" sz="900" spc="315" b="1">
                <a:solidFill>
                  <a:srgbClr val="F3E5EA"/>
                </a:solidFill>
                <a:latin typeface="Arial"/>
                <a:cs typeface="Arial"/>
              </a:rPr>
              <a:t> </a:t>
            </a:r>
            <a:r>
              <a:rPr dirty="0" baseline="9259" sz="900" spc="315" b="1">
                <a:solidFill>
                  <a:srgbClr val="F3E5EA"/>
                </a:solidFill>
                <a:latin typeface="Arial"/>
                <a:cs typeface="Arial"/>
              </a:rPr>
              <a:t> </a:t>
            </a:r>
            <a:r>
              <a:rPr dirty="0" sz="900" spc="-25" b="1">
                <a:solidFill>
                  <a:srgbClr val="8C0435"/>
                </a:solidFill>
                <a:latin typeface="Arial"/>
                <a:cs typeface="Arial"/>
                <a:hlinkClick r:id="rId11" action="ppaction://hlinksldjump"/>
              </a:rPr>
              <a:t>Future</a:t>
            </a:r>
            <a:r>
              <a:rPr dirty="0" sz="900" spc="30" b="1">
                <a:solidFill>
                  <a:srgbClr val="8C043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900" spc="-20" b="1">
                <a:solidFill>
                  <a:srgbClr val="8C0435"/>
                </a:solidFill>
                <a:latin typeface="Arial"/>
                <a:cs typeface="Arial"/>
                <a:hlinkClick r:id="rId11" action="ppaction://hlinksldjump"/>
              </a:rPr>
              <a:t>Work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dirty="0" baseline="9259" sz="900" spc="-7" b="1">
                <a:solidFill>
                  <a:srgbClr val="F3E5EA"/>
                </a:solidFill>
                <a:latin typeface="Arial"/>
                <a:cs typeface="Arial"/>
              </a:rPr>
              <a:t>7</a:t>
            </a:r>
            <a:r>
              <a:rPr dirty="0" baseline="9259" sz="900" spc="315" b="1">
                <a:solidFill>
                  <a:srgbClr val="F3E5EA"/>
                </a:solidFill>
                <a:latin typeface="Arial"/>
                <a:cs typeface="Arial"/>
              </a:rPr>
              <a:t> </a:t>
            </a:r>
            <a:r>
              <a:rPr dirty="0" baseline="9259" sz="900" spc="315" b="1">
                <a:solidFill>
                  <a:srgbClr val="F3E5EA"/>
                </a:solidFill>
                <a:latin typeface="Arial"/>
                <a:cs typeface="Arial"/>
              </a:rPr>
              <a:t> </a:t>
            </a:r>
            <a:r>
              <a:rPr dirty="0" sz="900" spc="-50" b="1">
                <a:solidFill>
                  <a:srgbClr val="8C0435"/>
                </a:solidFill>
                <a:latin typeface="Arial"/>
                <a:cs typeface="Arial"/>
                <a:hlinkClick r:id="rId12" action="ppaction://hlinksldjump"/>
              </a:rPr>
              <a:t>Screenshots</a:t>
            </a:r>
            <a:r>
              <a:rPr dirty="0" sz="900" spc="40" b="1">
                <a:solidFill>
                  <a:srgbClr val="8C0435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900" spc="-45" b="1">
                <a:solidFill>
                  <a:srgbClr val="8C0435"/>
                </a:solidFill>
                <a:latin typeface="Arial"/>
                <a:cs typeface="Arial"/>
                <a:hlinkClick r:id="rId12" action="ppaction://hlinksldjump"/>
              </a:rPr>
              <a:t>and</a:t>
            </a:r>
            <a:r>
              <a:rPr dirty="0" sz="900" spc="45" b="1">
                <a:solidFill>
                  <a:srgbClr val="8C0435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900" spc="-45" b="1">
                <a:solidFill>
                  <a:srgbClr val="8C0435"/>
                </a:solidFill>
                <a:latin typeface="Arial"/>
                <a:cs typeface="Arial"/>
                <a:hlinkClick r:id="rId12" action="ppaction://hlinksldjump"/>
              </a:rPr>
              <a:t>Results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61766"/>
            <a:ext cx="4608195" cy="94615"/>
            <a:chOff x="0" y="3361766"/>
            <a:chExt cx="4608195" cy="94615"/>
          </a:xfrm>
        </p:grpSpPr>
        <p:sp>
          <p:nvSpPr>
            <p:cNvPr id="19" name="object 19"/>
            <p:cNvSpPr/>
            <p:nvPr/>
          </p:nvSpPr>
          <p:spPr>
            <a:xfrm>
              <a:off x="0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5" h="94614">
                  <a:moveTo>
                    <a:pt x="1535976" y="0"/>
                  </a:moveTo>
                  <a:lnTo>
                    <a:pt x="0" y="0"/>
                  </a:lnTo>
                  <a:lnTo>
                    <a:pt x="0" y="94233"/>
                  </a:lnTo>
                  <a:lnTo>
                    <a:pt x="1535976" y="94233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01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35976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4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903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71952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4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C04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pc="-25"/>
              <a:t>Group</a:t>
            </a:r>
            <a:r>
              <a:rPr dirty="0" spc="35"/>
              <a:t> </a:t>
            </a:r>
            <a:r>
              <a:rPr dirty="0" spc="-15"/>
              <a:t>Members:</a:t>
            </a:r>
            <a:r>
              <a:rPr dirty="0" spc="100"/>
              <a:t> </a:t>
            </a:r>
            <a:r>
              <a:rPr dirty="0" spc="-5"/>
              <a:t>[0.5em]</a:t>
            </a:r>
            <a:r>
              <a:rPr dirty="0" spc="35"/>
              <a:t> </a:t>
            </a:r>
            <a:r>
              <a:rPr dirty="0" spc="-15"/>
              <a:t>Arjun</a:t>
            </a:r>
            <a:r>
              <a:rPr dirty="0" spc="40"/>
              <a:t> </a:t>
            </a:r>
            <a:r>
              <a:rPr dirty="0" spc="-15"/>
              <a:t>C</a:t>
            </a:r>
            <a:r>
              <a:rPr dirty="0" spc="35"/>
              <a:t> </a:t>
            </a:r>
            <a:r>
              <a:rPr dirty="0" spc="-25"/>
              <a:t>Santhosh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91969" y="3364961"/>
            <a:ext cx="624840" cy="9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z="500" spc="-10" b="1">
                <a:solidFill>
                  <a:srgbClr val="FFFFFF"/>
                </a:solidFill>
                <a:latin typeface="Arial"/>
                <a:cs typeface="Arial"/>
                <a:hlinkClick r:id="rId13" action="ppaction://hlinksldjump"/>
              </a:rPr>
              <a:t>Project</a:t>
            </a:r>
            <a:r>
              <a:rPr dirty="0" sz="500" spc="10" b="1">
                <a:solidFill>
                  <a:srgbClr val="FFFFF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500" spc="-15" b="1">
                <a:solidFill>
                  <a:srgbClr val="FFFFFF"/>
                </a:solidFill>
                <a:latin typeface="Arial"/>
                <a:cs typeface="Arial"/>
                <a:hlinkClick r:id="rId13" action="ppaction://hlinksldjump"/>
              </a:rPr>
              <a:t>Presentation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pc="-15"/>
              <a:t>November </a:t>
            </a:r>
            <a:r>
              <a:rPr dirty="0" spc="-5"/>
              <a:t>2024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90"/>
              </a:lnSpc>
            </a:pPr>
            <a:fld id="{81D60167-4931-47E6-BA6A-407CBD079E47}" type="slidenum">
              <a:rPr dirty="0" spc="-5"/>
              <a:t>2</a:t>
            </a:fld>
            <a:r>
              <a:rPr dirty="0" spc="-50"/>
              <a:t> </a:t>
            </a:r>
            <a:r>
              <a:rPr dirty="0" spc="135"/>
              <a:t>/</a:t>
            </a:r>
            <a:r>
              <a:rPr dirty="0" spc="-50"/>
              <a:t> </a:t>
            </a:r>
            <a:r>
              <a:rPr dirty="0" spc="-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7732"/>
            <a:ext cx="127063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5"/>
              <a:t>Problem</a:t>
            </a:r>
            <a:r>
              <a:rPr dirty="0" spc="5"/>
              <a:t> </a:t>
            </a:r>
            <a:r>
              <a:rPr dirty="0" spc="-10"/>
              <a:t>Statement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61" y="1249121"/>
            <a:ext cx="55321" cy="553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8404" y="1180409"/>
            <a:ext cx="4117340" cy="9309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30810">
              <a:lnSpc>
                <a:spcPct val="101000"/>
              </a:lnSpc>
              <a:spcBef>
                <a:spcPts val="85"/>
              </a:spcBef>
            </a:pPr>
            <a:r>
              <a:rPr dirty="0" sz="900" spc="-25">
                <a:latin typeface="Microsoft Sans Serif"/>
                <a:cs typeface="Microsoft Sans Serif"/>
              </a:rPr>
              <a:t>Security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teams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face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overwhelming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45">
                <a:latin typeface="Microsoft Sans Serif"/>
                <a:cs typeface="Microsoft Sans Serif"/>
              </a:rPr>
              <a:t>volumes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5">
                <a:latin typeface="Microsoft Sans Serif"/>
                <a:cs typeface="Microsoft Sans Serif"/>
              </a:rPr>
              <a:t>of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complex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security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events,</a:t>
            </a:r>
            <a:r>
              <a:rPr dirty="0" sz="900" spc="70">
                <a:latin typeface="Microsoft Sans Serif"/>
                <a:cs typeface="Microsoft Sans Serif"/>
              </a:rPr>
              <a:t> </a:t>
            </a:r>
            <a:r>
              <a:rPr dirty="0" sz="900" spc="-35">
                <a:latin typeface="Microsoft Sans Serif"/>
                <a:cs typeface="Microsoft Sans Serif"/>
              </a:rPr>
              <a:t>leading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20">
                <a:latin typeface="Microsoft Sans Serif"/>
                <a:cs typeface="Microsoft Sans Serif"/>
              </a:rPr>
              <a:t>to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10">
                <a:latin typeface="Microsoft Sans Serif"/>
                <a:cs typeface="Microsoft Sans Serif"/>
              </a:rPr>
              <a:t>alert</a:t>
            </a:r>
            <a:r>
              <a:rPr dirty="0" sz="900" spc="60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fatigue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and</a:t>
            </a:r>
            <a:r>
              <a:rPr dirty="0" sz="900" spc="6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inefficiencies.</a:t>
            </a:r>
            <a:endParaRPr sz="900">
              <a:latin typeface="Microsoft Sans Serif"/>
              <a:cs typeface="Microsoft Sans Serif"/>
            </a:endParaRPr>
          </a:p>
          <a:p>
            <a:pPr marL="12700" marR="161290">
              <a:lnSpc>
                <a:spcPct val="101000"/>
              </a:lnSpc>
              <a:spcBef>
                <a:spcPts val="300"/>
              </a:spcBef>
            </a:pPr>
            <a:r>
              <a:rPr dirty="0" sz="900" spc="-10">
                <a:latin typeface="Microsoft Sans Serif"/>
                <a:cs typeface="Microsoft Sans Serif"/>
              </a:rPr>
              <a:t>Traditional </a:t>
            </a:r>
            <a:r>
              <a:rPr dirty="0" sz="900" spc="-30">
                <a:latin typeface="Microsoft Sans Serif"/>
                <a:cs typeface="Microsoft Sans Serif"/>
              </a:rPr>
              <a:t>methods</a:t>
            </a:r>
            <a:r>
              <a:rPr dirty="0" sz="900" spc="-25">
                <a:latin typeface="Microsoft Sans Serif"/>
                <a:cs typeface="Microsoft Sans Serif"/>
              </a:rPr>
              <a:t> struggle</a:t>
            </a:r>
            <a:r>
              <a:rPr dirty="0" sz="900" spc="-20">
                <a:latin typeface="Microsoft Sans Serif"/>
                <a:cs typeface="Microsoft Sans Serif"/>
              </a:rPr>
              <a:t> </a:t>
            </a:r>
            <a:r>
              <a:rPr dirty="0" sz="900" spc="20">
                <a:latin typeface="Microsoft Sans Serif"/>
                <a:cs typeface="Microsoft Sans Serif"/>
              </a:rPr>
              <a:t>to </a:t>
            </a:r>
            <a:r>
              <a:rPr dirty="0" sz="900" spc="-30">
                <a:latin typeface="Microsoft Sans Serif"/>
                <a:cs typeface="Microsoft Sans Serif"/>
              </a:rPr>
              <a:t>deliver</a:t>
            </a:r>
            <a:r>
              <a:rPr dirty="0" sz="900" spc="-25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real-time </a:t>
            </a:r>
            <a:r>
              <a:rPr dirty="0" sz="900">
                <a:latin typeface="Microsoft Sans Serif"/>
                <a:cs typeface="Microsoft Sans Serif"/>
              </a:rPr>
              <a:t>threat </a:t>
            </a:r>
            <a:r>
              <a:rPr dirty="0" sz="900" spc="-20">
                <a:latin typeface="Microsoft Sans Serif"/>
                <a:cs typeface="Microsoft Sans Serif"/>
              </a:rPr>
              <a:t>detection </a:t>
            </a:r>
            <a:r>
              <a:rPr dirty="0" sz="900" spc="-40">
                <a:latin typeface="Microsoft Sans Serif"/>
                <a:cs typeface="Microsoft Sans Serif"/>
              </a:rPr>
              <a:t>and</a:t>
            </a:r>
            <a:r>
              <a:rPr dirty="0" sz="900" spc="-35">
                <a:latin typeface="Microsoft Sans Serif"/>
                <a:cs typeface="Microsoft Sans Serif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actionable </a:t>
            </a:r>
            <a:r>
              <a:rPr dirty="0" sz="900" spc="-22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insights.</a:t>
            </a:r>
            <a:endParaRPr sz="900">
              <a:latin typeface="Microsoft Sans Serif"/>
              <a:cs typeface="Microsoft Sans Serif"/>
            </a:endParaRPr>
          </a:p>
          <a:p>
            <a:pPr marL="12700" marR="5080">
              <a:lnSpc>
                <a:spcPct val="101000"/>
              </a:lnSpc>
              <a:spcBef>
                <a:spcPts val="295"/>
              </a:spcBef>
            </a:pPr>
            <a:r>
              <a:rPr dirty="0" sz="900" spc="-10">
                <a:latin typeface="Microsoft Sans Serif"/>
                <a:cs typeface="Microsoft Sans Serif"/>
              </a:rPr>
              <a:t>This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increases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15">
                <a:latin typeface="Microsoft Sans Serif"/>
                <a:cs typeface="Microsoft Sans Serif"/>
              </a:rPr>
              <a:t>the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risk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5">
                <a:latin typeface="Microsoft Sans Serif"/>
                <a:cs typeface="Microsoft Sans Serif"/>
              </a:rPr>
              <a:t>of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delayed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55">
                <a:latin typeface="Microsoft Sans Serif"/>
                <a:cs typeface="Microsoft Sans Serif"/>
              </a:rPr>
              <a:t>responses,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20">
                <a:latin typeface="Microsoft Sans Serif"/>
                <a:cs typeface="Microsoft Sans Serif"/>
              </a:rPr>
              <a:t>operational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inefficiencies,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40">
                <a:latin typeface="Microsoft Sans Serif"/>
                <a:cs typeface="Microsoft Sans Serif"/>
              </a:rPr>
              <a:t>and</a:t>
            </a:r>
            <a:r>
              <a:rPr dirty="0" sz="900" spc="75">
                <a:latin typeface="Microsoft Sans Serif"/>
                <a:cs typeface="Microsoft Sans Serif"/>
              </a:rPr>
              <a:t> </a:t>
            </a:r>
            <a:r>
              <a:rPr dirty="0" sz="900" spc="-5">
                <a:latin typeface="Microsoft Sans Serif"/>
                <a:cs typeface="Microsoft Sans Serif"/>
              </a:rPr>
              <a:t>potential </a:t>
            </a:r>
            <a:r>
              <a:rPr dirty="0" sz="900" spc="-220">
                <a:latin typeface="Microsoft Sans Serif"/>
                <a:cs typeface="Microsoft Sans Serif"/>
              </a:rPr>
              <a:t> </a:t>
            </a:r>
            <a:r>
              <a:rPr dirty="0" sz="900" spc="-50">
                <a:latin typeface="Microsoft Sans Serif"/>
                <a:cs typeface="Microsoft Sans Serif"/>
              </a:rPr>
              <a:t>breaches.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261" y="1564170"/>
            <a:ext cx="55321" cy="553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7261" y="1879219"/>
            <a:ext cx="55321" cy="5532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61766"/>
            <a:ext cx="4608195" cy="94615"/>
            <a:chOff x="0" y="3361766"/>
            <a:chExt cx="4608195" cy="94615"/>
          </a:xfrm>
        </p:grpSpPr>
        <p:sp>
          <p:nvSpPr>
            <p:cNvPr id="8" name="object 8"/>
            <p:cNvSpPr/>
            <p:nvPr/>
          </p:nvSpPr>
          <p:spPr>
            <a:xfrm>
              <a:off x="0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5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01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4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903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4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C04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pc="-25"/>
              <a:t>Group</a:t>
            </a:r>
            <a:r>
              <a:rPr dirty="0" spc="35"/>
              <a:t> </a:t>
            </a:r>
            <a:r>
              <a:rPr dirty="0" spc="-15"/>
              <a:t>Members:</a:t>
            </a:r>
            <a:r>
              <a:rPr dirty="0" spc="100"/>
              <a:t> </a:t>
            </a:r>
            <a:r>
              <a:rPr dirty="0" spc="-5"/>
              <a:t>[0.5em]</a:t>
            </a:r>
            <a:r>
              <a:rPr dirty="0" spc="35"/>
              <a:t> </a:t>
            </a:r>
            <a:r>
              <a:rPr dirty="0" spc="-15"/>
              <a:t>Arjun</a:t>
            </a:r>
            <a:r>
              <a:rPr dirty="0" spc="40"/>
              <a:t> </a:t>
            </a:r>
            <a:r>
              <a:rPr dirty="0" spc="-15"/>
              <a:t>C</a:t>
            </a:r>
            <a:r>
              <a:rPr dirty="0" spc="35"/>
              <a:t> </a:t>
            </a:r>
            <a:r>
              <a:rPr dirty="0" spc="-25"/>
              <a:t>Santhosh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91969" y="3364961"/>
            <a:ext cx="624840" cy="9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z="500" spc="-10" b="1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Project</a:t>
            </a:r>
            <a:r>
              <a:rPr dirty="0" sz="500" spc="10" b="1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500" spc="-15" b="1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Presentation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pc="-15"/>
              <a:t>November </a:t>
            </a:r>
            <a:r>
              <a:rPr dirty="0" spc="-5"/>
              <a:t>2024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90"/>
              </a:lnSpc>
            </a:pPr>
            <a:fld id="{81D60167-4931-47E6-BA6A-407CBD079E47}" type="slidenum">
              <a:rPr dirty="0" spc="-5"/>
              <a:t>2</a:t>
            </a:fld>
            <a:r>
              <a:rPr dirty="0" spc="-50"/>
              <a:t> </a:t>
            </a:r>
            <a:r>
              <a:rPr dirty="0" spc="135"/>
              <a:t>/</a:t>
            </a:r>
            <a:r>
              <a:rPr dirty="0" spc="-50"/>
              <a:t> </a:t>
            </a:r>
            <a:r>
              <a:rPr dirty="0" spc="-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7732"/>
            <a:ext cx="68199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5"/>
              <a:t>Objectives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85" y="893152"/>
            <a:ext cx="96812" cy="968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0299" y="881236"/>
            <a:ext cx="6032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32715" marR="42545">
              <a:lnSpc>
                <a:spcPct val="101000"/>
              </a:lnSpc>
              <a:spcBef>
                <a:spcPts val="85"/>
              </a:spcBef>
            </a:pPr>
            <a:r>
              <a:rPr dirty="0" spc="-30" b="1">
                <a:latin typeface="Arial"/>
                <a:cs typeface="Arial"/>
              </a:rPr>
              <a:t>Centralized</a:t>
            </a:r>
            <a:r>
              <a:rPr dirty="0" spc="-25" b="1">
                <a:latin typeface="Arial"/>
                <a:cs typeface="Arial"/>
              </a:rPr>
              <a:t> </a:t>
            </a:r>
            <a:r>
              <a:rPr dirty="0" spc="-50" b="1">
                <a:latin typeface="Arial"/>
                <a:cs typeface="Arial"/>
              </a:rPr>
              <a:t>Log</a:t>
            </a:r>
            <a:r>
              <a:rPr dirty="0" spc="-45" b="1">
                <a:latin typeface="Arial"/>
                <a:cs typeface="Arial"/>
              </a:rPr>
              <a:t> </a:t>
            </a:r>
            <a:r>
              <a:rPr dirty="0" spc="-30" b="1">
                <a:latin typeface="Arial"/>
                <a:cs typeface="Arial"/>
              </a:rPr>
              <a:t>Collection</a:t>
            </a:r>
            <a:r>
              <a:rPr dirty="0" spc="-30"/>
              <a:t>:</a:t>
            </a:r>
            <a:r>
              <a:rPr dirty="0" spc="-25"/>
              <a:t> </a:t>
            </a:r>
            <a:r>
              <a:rPr dirty="0" spc="-70"/>
              <a:t>Use</a:t>
            </a:r>
            <a:r>
              <a:rPr dirty="0" spc="-65"/>
              <a:t> </a:t>
            </a:r>
            <a:r>
              <a:rPr dirty="0" spc="-15"/>
              <a:t>Winlogbeat </a:t>
            </a:r>
            <a:r>
              <a:rPr dirty="0" spc="20"/>
              <a:t>to </a:t>
            </a:r>
            <a:r>
              <a:rPr dirty="0" spc="-15"/>
              <a:t>collect </a:t>
            </a:r>
            <a:r>
              <a:rPr dirty="0" spc="-45"/>
              <a:t>logs</a:t>
            </a:r>
            <a:r>
              <a:rPr dirty="0" spc="-40"/>
              <a:t> </a:t>
            </a:r>
            <a:r>
              <a:rPr dirty="0" spc="-5"/>
              <a:t>from </a:t>
            </a:r>
            <a:r>
              <a:rPr dirty="0" spc="-40"/>
              <a:t>various</a:t>
            </a:r>
            <a:r>
              <a:rPr dirty="0" spc="-35"/>
              <a:t> </a:t>
            </a:r>
            <a:r>
              <a:rPr dirty="0" spc="-55"/>
              <a:t>sources </a:t>
            </a:r>
            <a:r>
              <a:rPr dirty="0" spc="-225"/>
              <a:t> </a:t>
            </a:r>
            <a:r>
              <a:rPr dirty="0" spc="-40"/>
              <a:t>and</a:t>
            </a:r>
            <a:r>
              <a:rPr dirty="0" spc="60"/>
              <a:t> </a:t>
            </a:r>
            <a:r>
              <a:rPr dirty="0" spc="-25"/>
              <a:t>centralize</a:t>
            </a:r>
            <a:r>
              <a:rPr dirty="0" spc="65"/>
              <a:t> </a:t>
            </a:r>
            <a:r>
              <a:rPr dirty="0" spc="-10"/>
              <a:t>them.</a:t>
            </a:r>
          </a:p>
          <a:p>
            <a:pPr marL="132715" marR="5080">
              <a:lnSpc>
                <a:spcPct val="101000"/>
              </a:lnSpc>
              <a:spcBef>
                <a:spcPts val="300"/>
              </a:spcBef>
            </a:pPr>
            <a:r>
              <a:rPr dirty="0" spc="-25" b="1">
                <a:latin typeface="Arial"/>
                <a:cs typeface="Arial"/>
              </a:rPr>
              <a:t>Efficient </a:t>
            </a:r>
            <a:r>
              <a:rPr dirty="0" spc="-50" b="1">
                <a:latin typeface="Arial"/>
                <a:cs typeface="Arial"/>
              </a:rPr>
              <a:t>Log</a:t>
            </a:r>
            <a:r>
              <a:rPr dirty="0" spc="-45" b="1">
                <a:latin typeface="Arial"/>
                <a:cs typeface="Arial"/>
              </a:rPr>
              <a:t> </a:t>
            </a:r>
            <a:r>
              <a:rPr dirty="0" spc="-25" b="1">
                <a:latin typeface="Arial"/>
                <a:cs typeface="Arial"/>
              </a:rPr>
              <a:t>Transportation</a:t>
            </a:r>
            <a:r>
              <a:rPr dirty="0" spc="-25"/>
              <a:t>:</a:t>
            </a:r>
            <a:r>
              <a:rPr dirty="0" spc="-20"/>
              <a:t> </a:t>
            </a:r>
            <a:r>
              <a:rPr dirty="0" spc="-35"/>
              <a:t>Configure</a:t>
            </a:r>
            <a:r>
              <a:rPr dirty="0" spc="-30"/>
              <a:t> </a:t>
            </a:r>
            <a:r>
              <a:rPr dirty="0" spc="-15"/>
              <a:t>Kafka </a:t>
            </a:r>
            <a:r>
              <a:rPr dirty="0" spc="20"/>
              <a:t>to </a:t>
            </a:r>
            <a:r>
              <a:rPr dirty="0" spc="-55"/>
              <a:t>ensure</a:t>
            </a:r>
            <a:r>
              <a:rPr dirty="0" spc="-50"/>
              <a:t> </a:t>
            </a:r>
            <a:r>
              <a:rPr dirty="0" spc="-30"/>
              <a:t>reliable </a:t>
            </a:r>
            <a:r>
              <a:rPr dirty="0" spc="-40"/>
              <a:t>and</a:t>
            </a:r>
            <a:r>
              <a:rPr dirty="0" spc="-35"/>
              <a:t> </a:t>
            </a:r>
            <a:r>
              <a:rPr dirty="0" spc="-45"/>
              <a:t>scalable</a:t>
            </a:r>
            <a:r>
              <a:rPr dirty="0" spc="-40"/>
              <a:t> </a:t>
            </a:r>
            <a:r>
              <a:rPr dirty="0" spc="-25"/>
              <a:t>log </a:t>
            </a:r>
            <a:r>
              <a:rPr dirty="0" spc="-225"/>
              <a:t> </a:t>
            </a:r>
            <a:r>
              <a:rPr dirty="0" spc="-5"/>
              <a:t>transportation.</a:t>
            </a:r>
          </a:p>
          <a:p>
            <a:pPr marL="132715" marR="88265">
              <a:lnSpc>
                <a:spcPct val="101000"/>
              </a:lnSpc>
              <a:spcBef>
                <a:spcPts val="295"/>
              </a:spcBef>
            </a:pPr>
            <a:r>
              <a:rPr dirty="0" spc="-15" b="1">
                <a:latin typeface="Arial"/>
                <a:cs typeface="Arial"/>
              </a:rPr>
              <a:t>Real-time</a:t>
            </a:r>
            <a:r>
              <a:rPr dirty="0" spc="80" b="1">
                <a:latin typeface="Arial"/>
                <a:cs typeface="Arial"/>
              </a:rPr>
              <a:t> </a:t>
            </a:r>
            <a:r>
              <a:rPr dirty="0" spc="-50" b="1">
                <a:latin typeface="Arial"/>
                <a:cs typeface="Arial"/>
              </a:rPr>
              <a:t>Log</a:t>
            </a:r>
            <a:r>
              <a:rPr dirty="0" spc="85" b="1">
                <a:latin typeface="Arial"/>
                <a:cs typeface="Arial"/>
              </a:rPr>
              <a:t> </a:t>
            </a:r>
            <a:r>
              <a:rPr dirty="0" spc="-30" b="1">
                <a:latin typeface="Arial"/>
                <a:cs typeface="Arial"/>
              </a:rPr>
              <a:t>Correlation</a:t>
            </a:r>
            <a:r>
              <a:rPr dirty="0" spc="85" b="1">
                <a:latin typeface="Arial"/>
                <a:cs typeface="Arial"/>
              </a:rPr>
              <a:t> </a:t>
            </a:r>
            <a:r>
              <a:rPr dirty="0" spc="-45" b="1">
                <a:latin typeface="Arial"/>
                <a:cs typeface="Arial"/>
              </a:rPr>
              <a:t>and</a:t>
            </a:r>
            <a:r>
              <a:rPr dirty="0" spc="85" b="1">
                <a:latin typeface="Arial"/>
                <a:cs typeface="Arial"/>
              </a:rPr>
              <a:t> </a:t>
            </a:r>
            <a:r>
              <a:rPr dirty="0" spc="-50" b="1">
                <a:latin typeface="Arial"/>
                <a:cs typeface="Arial"/>
              </a:rPr>
              <a:t>Analysis</a:t>
            </a:r>
            <a:r>
              <a:rPr dirty="0" spc="-50"/>
              <a:t>:</a:t>
            </a:r>
            <a:r>
              <a:rPr dirty="0"/>
              <a:t> </a:t>
            </a:r>
            <a:r>
              <a:rPr dirty="0" spc="-20"/>
              <a:t>Implement</a:t>
            </a:r>
            <a:r>
              <a:rPr dirty="0" spc="75"/>
              <a:t> </a:t>
            </a:r>
            <a:r>
              <a:rPr dirty="0" spc="-40"/>
              <a:t>Apache</a:t>
            </a:r>
            <a:r>
              <a:rPr dirty="0" spc="75"/>
              <a:t> </a:t>
            </a:r>
            <a:r>
              <a:rPr dirty="0" spc="-40"/>
              <a:t>Spark</a:t>
            </a:r>
            <a:r>
              <a:rPr dirty="0" spc="70"/>
              <a:t> </a:t>
            </a:r>
            <a:r>
              <a:rPr dirty="0" spc="20"/>
              <a:t>to</a:t>
            </a:r>
            <a:r>
              <a:rPr dirty="0" spc="75"/>
              <a:t> </a:t>
            </a:r>
            <a:r>
              <a:rPr dirty="0" spc="-30"/>
              <a:t>correlate </a:t>
            </a:r>
            <a:r>
              <a:rPr dirty="0" spc="-225"/>
              <a:t> </a:t>
            </a:r>
            <a:r>
              <a:rPr dirty="0" spc="-45"/>
              <a:t>logs</a:t>
            </a:r>
            <a:r>
              <a:rPr dirty="0" spc="60"/>
              <a:t> </a:t>
            </a:r>
            <a:r>
              <a:rPr dirty="0" spc="-40"/>
              <a:t>and</a:t>
            </a:r>
            <a:r>
              <a:rPr dirty="0" spc="65"/>
              <a:t> </a:t>
            </a:r>
            <a:r>
              <a:rPr dirty="0" spc="-15"/>
              <a:t>detect</a:t>
            </a:r>
            <a:r>
              <a:rPr dirty="0" spc="65"/>
              <a:t> </a:t>
            </a:r>
            <a:r>
              <a:rPr dirty="0" spc="-15"/>
              <a:t>threats</a:t>
            </a:r>
            <a:r>
              <a:rPr dirty="0" spc="65"/>
              <a:t> </a:t>
            </a:r>
            <a:r>
              <a:rPr dirty="0" spc="-10"/>
              <a:t>in</a:t>
            </a:r>
            <a:r>
              <a:rPr dirty="0" spc="65"/>
              <a:t> </a:t>
            </a:r>
            <a:r>
              <a:rPr dirty="0" spc="-35"/>
              <a:t>real</a:t>
            </a:r>
            <a:r>
              <a:rPr dirty="0" spc="65"/>
              <a:t> </a:t>
            </a:r>
            <a:r>
              <a:rPr dirty="0" spc="-5"/>
              <a:t>time.</a:t>
            </a:r>
          </a:p>
          <a:p>
            <a:pPr marL="132715" marR="245110">
              <a:lnSpc>
                <a:spcPct val="101000"/>
              </a:lnSpc>
              <a:spcBef>
                <a:spcPts val="300"/>
              </a:spcBef>
            </a:pPr>
            <a:r>
              <a:rPr dirty="0" spc="-30" b="1">
                <a:latin typeface="Arial"/>
                <a:cs typeface="Arial"/>
              </a:rPr>
              <a:t>User-friendly</a:t>
            </a:r>
            <a:r>
              <a:rPr dirty="0" spc="80" b="1">
                <a:latin typeface="Arial"/>
                <a:cs typeface="Arial"/>
              </a:rPr>
              <a:t> </a:t>
            </a:r>
            <a:r>
              <a:rPr dirty="0" spc="-35" b="1">
                <a:latin typeface="Arial"/>
                <a:cs typeface="Arial"/>
              </a:rPr>
              <a:t>Dashboard</a:t>
            </a:r>
            <a:r>
              <a:rPr dirty="0" spc="-35"/>
              <a:t>:</a:t>
            </a:r>
            <a:r>
              <a:rPr dirty="0" spc="-25"/>
              <a:t> </a:t>
            </a:r>
            <a:r>
              <a:rPr dirty="0" spc="-40"/>
              <a:t>Create</a:t>
            </a:r>
            <a:r>
              <a:rPr dirty="0" spc="70"/>
              <a:t> </a:t>
            </a:r>
            <a:r>
              <a:rPr dirty="0" spc="-60"/>
              <a:t>a</a:t>
            </a:r>
            <a:r>
              <a:rPr dirty="0" spc="70"/>
              <a:t> </a:t>
            </a:r>
            <a:r>
              <a:rPr dirty="0" spc="-35"/>
              <a:t>JavaScript-based</a:t>
            </a:r>
            <a:r>
              <a:rPr dirty="0" spc="70"/>
              <a:t> </a:t>
            </a:r>
            <a:r>
              <a:rPr dirty="0" spc="-40"/>
              <a:t>dashboard</a:t>
            </a:r>
            <a:r>
              <a:rPr dirty="0" spc="70"/>
              <a:t> </a:t>
            </a:r>
            <a:r>
              <a:rPr dirty="0" spc="-10"/>
              <a:t>for</a:t>
            </a:r>
            <a:r>
              <a:rPr dirty="0" spc="70"/>
              <a:t> </a:t>
            </a:r>
            <a:r>
              <a:rPr dirty="0" spc="-15"/>
              <a:t>real-time </a:t>
            </a:r>
            <a:r>
              <a:rPr dirty="0" spc="-225"/>
              <a:t> </a:t>
            </a:r>
            <a:r>
              <a:rPr dirty="0" spc="-20"/>
              <a:t>visualization</a:t>
            </a:r>
            <a:r>
              <a:rPr dirty="0" spc="60"/>
              <a:t> </a:t>
            </a:r>
            <a:r>
              <a:rPr dirty="0" spc="-40"/>
              <a:t>and</a:t>
            </a:r>
            <a:r>
              <a:rPr dirty="0" spc="65"/>
              <a:t> </a:t>
            </a:r>
            <a:r>
              <a:rPr dirty="0" spc="-10"/>
              <a:t>alerting.</a:t>
            </a:r>
          </a:p>
          <a:p>
            <a:pPr marL="132715">
              <a:lnSpc>
                <a:spcPct val="100000"/>
              </a:lnSpc>
              <a:spcBef>
                <a:spcPts val="310"/>
              </a:spcBef>
            </a:pPr>
            <a:r>
              <a:rPr dirty="0" spc="-30" b="1">
                <a:latin typeface="Arial"/>
                <a:cs typeface="Arial"/>
              </a:rPr>
              <a:t>Scalability</a:t>
            </a:r>
            <a:r>
              <a:rPr dirty="0" spc="-30"/>
              <a:t>:</a:t>
            </a:r>
            <a:r>
              <a:rPr dirty="0" spc="180"/>
              <a:t> </a:t>
            </a:r>
            <a:r>
              <a:rPr dirty="0" spc="-40"/>
              <a:t>Design</a:t>
            </a:r>
            <a:r>
              <a:rPr dirty="0" spc="75"/>
              <a:t> </a:t>
            </a:r>
            <a:r>
              <a:rPr dirty="0" spc="-15"/>
              <a:t>the</a:t>
            </a:r>
            <a:r>
              <a:rPr dirty="0" spc="75"/>
              <a:t> </a:t>
            </a:r>
            <a:r>
              <a:rPr dirty="0" spc="-45"/>
              <a:t>system</a:t>
            </a:r>
            <a:r>
              <a:rPr dirty="0" spc="70"/>
              <a:t> </a:t>
            </a:r>
            <a:r>
              <a:rPr dirty="0" spc="20"/>
              <a:t>to</a:t>
            </a:r>
            <a:r>
              <a:rPr dirty="0" spc="75"/>
              <a:t> </a:t>
            </a:r>
            <a:r>
              <a:rPr dirty="0" spc="-40"/>
              <a:t>handle</a:t>
            </a:r>
            <a:r>
              <a:rPr dirty="0" spc="75"/>
              <a:t> </a:t>
            </a:r>
            <a:r>
              <a:rPr dirty="0" spc="-35"/>
              <a:t>increasing</a:t>
            </a:r>
            <a:r>
              <a:rPr dirty="0" spc="75"/>
              <a:t> </a:t>
            </a:r>
            <a:r>
              <a:rPr dirty="0" spc="-25"/>
              <a:t>log</a:t>
            </a:r>
            <a:r>
              <a:rPr dirty="0" spc="75"/>
              <a:t> </a:t>
            </a:r>
            <a:r>
              <a:rPr dirty="0" spc="-35"/>
              <a:t>volume</a:t>
            </a:r>
            <a:r>
              <a:rPr dirty="0" spc="75"/>
              <a:t> </a:t>
            </a:r>
            <a:r>
              <a:rPr dirty="0" spc="-40"/>
              <a:t>and</a:t>
            </a:r>
            <a:r>
              <a:rPr dirty="0" spc="75"/>
              <a:t> </a:t>
            </a:r>
            <a:r>
              <a:rPr dirty="0" spc="-25"/>
              <a:t>complexity.</a:t>
            </a:r>
          </a:p>
          <a:p>
            <a:pPr marL="132715" marR="61594">
              <a:lnSpc>
                <a:spcPct val="101000"/>
              </a:lnSpc>
              <a:spcBef>
                <a:spcPts val="300"/>
              </a:spcBef>
            </a:pPr>
            <a:r>
              <a:rPr dirty="0" spc="-30" b="1">
                <a:latin typeface="Arial"/>
                <a:cs typeface="Arial"/>
              </a:rPr>
              <a:t>Testing</a:t>
            </a:r>
            <a:r>
              <a:rPr dirty="0" spc="85" b="1">
                <a:latin typeface="Arial"/>
                <a:cs typeface="Arial"/>
              </a:rPr>
              <a:t> </a:t>
            </a:r>
            <a:r>
              <a:rPr dirty="0" spc="-45" b="1">
                <a:latin typeface="Arial"/>
                <a:cs typeface="Arial"/>
              </a:rPr>
              <a:t>and</a:t>
            </a:r>
            <a:r>
              <a:rPr dirty="0" spc="85" b="1">
                <a:latin typeface="Arial"/>
                <a:cs typeface="Arial"/>
              </a:rPr>
              <a:t> </a:t>
            </a:r>
            <a:r>
              <a:rPr dirty="0" spc="-20" b="1">
                <a:latin typeface="Arial"/>
                <a:cs typeface="Arial"/>
              </a:rPr>
              <a:t>Validation</a:t>
            </a:r>
            <a:r>
              <a:rPr dirty="0" spc="-20"/>
              <a:t>:</a:t>
            </a:r>
            <a:r>
              <a:rPr dirty="0" spc="180"/>
              <a:t> </a:t>
            </a:r>
            <a:r>
              <a:rPr dirty="0" spc="-25"/>
              <a:t>Conduct</a:t>
            </a:r>
            <a:r>
              <a:rPr dirty="0" spc="75"/>
              <a:t> </a:t>
            </a:r>
            <a:r>
              <a:rPr dirty="0" spc="-20"/>
              <a:t>thorough</a:t>
            </a:r>
            <a:r>
              <a:rPr dirty="0" spc="75"/>
              <a:t> </a:t>
            </a:r>
            <a:r>
              <a:rPr dirty="0" spc="-15"/>
              <a:t>testing</a:t>
            </a:r>
            <a:r>
              <a:rPr dirty="0" spc="75"/>
              <a:t> </a:t>
            </a:r>
            <a:r>
              <a:rPr dirty="0" spc="-40"/>
              <a:t>and</a:t>
            </a:r>
            <a:r>
              <a:rPr dirty="0" spc="75"/>
              <a:t> </a:t>
            </a:r>
            <a:r>
              <a:rPr dirty="0" spc="-15"/>
              <a:t>validation</a:t>
            </a:r>
            <a:r>
              <a:rPr dirty="0" spc="70"/>
              <a:t> </a:t>
            </a:r>
            <a:r>
              <a:rPr dirty="0" spc="20"/>
              <a:t>to</a:t>
            </a:r>
            <a:r>
              <a:rPr dirty="0" spc="75"/>
              <a:t> </a:t>
            </a:r>
            <a:r>
              <a:rPr dirty="0" spc="-55"/>
              <a:t>ensure</a:t>
            </a:r>
            <a:r>
              <a:rPr dirty="0" spc="75"/>
              <a:t> </a:t>
            </a:r>
            <a:r>
              <a:rPr dirty="0" spc="-20"/>
              <a:t>high </a:t>
            </a:r>
            <a:r>
              <a:rPr dirty="0" spc="-225"/>
              <a:t> </a:t>
            </a:r>
            <a:r>
              <a:rPr dirty="0" spc="-35"/>
              <a:t>accuracy</a:t>
            </a:r>
            <a:r>
              <a:rPr dirty="0" spc="65"/>
              <a:t> </a:t>
            </a:r>
            <a:r>
              <a:rPr dirty="0" spc="-40"/>
              <a:t>and</a:t>
            </a:r>
            <a:r>
              <a:rPr dirty="0" spc="65"/>
              <a:t> </a:t>
            </a:r>
            <a:r>
              <a:rPr dirty="0" spc="-10"/>
              <a:t>reliability</a:t>
            </a:r>
            <a:r>
              <a:rPr dirty="0" spc="65"/>
              <a:t> </a:t>
            </a:r>
            <a:r>
              <a:rPr dirty="0" spc="-10"/>
              <a:t>in</a:t>
            </a:r>
            <a:r>
              <a:rPr dirty="0" spc="65"/>
              <a:t> </a:t>
            </a:r>
            <a:r>
              <a:rPr dirty="0"/>
              <a:t>threat</a:t>
            </a:r>
            <a:r>
              <a:rPr dirty="0" spc="65"/>
              <a:t> </a:t>
            </a:r>
            <a:r>
              <a:rPr dirty="0" spc="-20"/>
              <a:t>detection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85" y="1208201"/>
            <a:ext cx="96812" cy="968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0299" y="1196285"/>
            <a:ext cx="6032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985" y="1523250"/>
            <a:ext cx="96812" cy="968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0299" y="1511334"/>
            <a:ext cx="6032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985" y="1838299"/>
            <a:ext cx="96812" cy="9681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0299" y="1826383"/>
            <a:ext cx="6032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985" y="2153348"/>
            <a:ext cx="96812" cy="9681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10299" y="2141432"/>
            <a:ext cx="6032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5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85" y="2329853"/>
            <a:ext cx="96812" cy="9681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10299" y="2317924"/>
            <a:ext cx="6032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61766"/>
            <a:ext cx="4608195" cy="94615"/>
            <a:chOff x="0" y="3361766"/>
            <a:chExt cx="4608195" cy="94615"/>
          </a:xfrm>
        </p:grpSpPr>
        <p:sp>
          <p:nvSpPr>
            <p:cNvPr id="17" name="object 17"/>
            <p:cNvSpPr/>
            <p:nvPr/>
          </p:nvSpPr>
          <p:spPr>
            <a:xfrm>
              <a:off x="0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5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01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35976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4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903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71952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4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C04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249467" y="3377661"/>
            <a:ext cx="352425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90"/>
              </a:lnSpc>
            </a:pPr>
            <a:r>
              <a:rPr dirty="0" sz="500" spc="5" b="1">
                <a:solidFill>
                  <a:srgbClr val="FFFFFF"/>
                </a:solidFill>
                <a:latin typeface="Arial"/>
                <a:cs typeface="Arial"/>
              </a:rPr>
              <a:t>N.U4CYS21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pc="-25"/>
              <a:t>Group</a:t>
            </a:r>
            <a:r>
              <a:rPr dirty="0" spc="35"/>
              <a:t> </a:t>
            </a:r>
            <a:r>
              <a:rPr dirty="0" spc="-15"/>
              <a:t>Members:</a:t>
            </a:r>
            <a:r>
              <a:rPr dirty="0" spc="100"/>
              <a:t> </a:t>
            </a:r>
            <a:r>
              <a:rPr dirty="0" spc="-5"/>
              <a:t>[0.5em]</a:t>
            </a:r>
            <a:r>
              <a:rPr dirty="0" spc="35"/>
              <a:t> </a:t>
            </a:r>
            <a:r>
              <a:rPr dirty="0" spc="-15"/>
              <a:t>Arjun</a:t>
            </a:r>
            <a:r>
              <a:rPr dirty="0" spc="40"/>
              <a:t> </a:t>
            </a:r>
            <a:r>
              <a:rPr dirty="0" spc="-15"/>
              <a:t>C</a:t>
            </a:r>
            <a:r>
              <a:rPr dirty="0" spc="35"/>
              <a:t> </a:t>
            </a:r>
            <a:r>
              <a:rPr dirty="0" spc="-25"/>
              <a:t>Santhosh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91969" y="3364961"/>
            <a:ext cx="624840" cy="9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z="500" spc="-10" b="1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Project</a:t>
            </a:r>
            <a:r>
              <a:rPr dirty="0" sz="500" spc="10" b="1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500" spc="-15" b="1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Presentation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pc="-15"/>
              <a:t>November </a:t>
            </a:r>
            <a:r>
              <a:rPr dirty="0" spc="-5"/>
              <a:t>2024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90"/>
              </a:lnSpc>
            </a:pPr>
            <a:fld id="{81D60167-4931-47E6-BA6A-407CBD079E47}" type="slidenum">
              <a:rPr dirty="0" spc="-5"/>
              <a:t>4</a:t>
            </a:fld>
            <a:r>
              <a:rPr dirty="0" spc="-50"/>
              <a:t> </a:t>
            </a:r>
            <a:r>
              <a:rPr dirty="0" spc="135"/>
              <a:t>/</a:t>
            </a:r>
            <a:r>
              <a:rPr dirty="0" spc="-50"/>
              <a:t> </a:t>
            </a:r>
            <a:r>
              <a:rPr dirty="0" spc="-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7732"/>
            <a:ext cx="19754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 b="1">
                <a:solidFill>
                  <a:srgbClr val="FFFFFF"/>
                </a:solidFill>
                <a:latin typeface="Arial"/>
                <a:cs typeface="Arial"/>
              </a:rPr>
              <a:t>Complete</a:t>
            </a:r>
            <a:r>
              <a:rPr dirty="0" sz="1100" spc="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100" spc="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30" b="1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418" y="669503"/>
            <a:ext cx="3499041" cy="18570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48828" y="2639770"/>
            <a:ext cx="171068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0" b="1">
                <a:solidFill>
                  <a:srgbClr val="8C0435"/>
                </a:solidFill>
                <a:latin typeface="Arial"/>
                <a:cs typeface="Arial"/>
              </a:rPr>
              <a:t>Figure:</a:t>
            </a:r>
            <a:r>
              <a:rPr dirty="0" sz="800" spc="70" b="1">
                <a:solidFill>
                  <a:srgbClr val="8C0435"/>
                </a:solidFill>
                <a:latin typeface="Arial"/>
                <a:cs typeface="Arial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Project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Architecture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Diagram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61766"/>
            <a:ext cx="4608195" cy="94615"/>
            <a:chOff x="0" y="3361766"/>
            <a:chExt cx="4608195" cy="94615"/>
          </a:xfrm>
        </p:grpSpPr>
        <p:sp>
          <p:nvSpPr>
            <p:cNvPr id="6" name="object 6"/>
            <p:cNvSpPr/>
            <p:nvPr/>
          </p:nvSpPr>
          <p:spPr>
            <a:xfrm>
              <a:off x="0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5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01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4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903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4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C04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249467" y="3377661"/>
            <a:ext cx="352425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90"/>
              </a:lnSpc>
            </a:pPr>
            <a:r>
              <a:rPr dirty="0" sz="500" spc="5" b="1">
                <a:solidFill>
                  <a:srgbClr val="FFFFFF"/>
                </a:solidFill>
                <a:latin typeface="Arial"/>
                <a:cs typeface="Arial"/>
              </a:rPr>
              <a:t>N.U4CYS21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pc="-25"/>
              <a:t>Group</a:t>
            </a:r>
            <a:r>
              <a:rPr dirty="0" spc="35"/>
              <a:t> </a:t>
            </a:r>
            <a:r>
              <a:rPr dirty="0" spc="-15"/>
              <a:t>Members:</a:t>
            </a:r>
            <a:r>
              <a:rPr dirty="0" spc="100"/>
              <a:t> </a:t>
            </a:r>
            <a:r>
              <a:rPr dirty="0" spc="-5"/>
              <a:t>[0.5em]</a:t>
            </a:r>
            <a:r>
              <a:rPr dirty="0" spc="35"/>
              <a:t> </a:t>
            </a:r>
            <a:r>
              <a:rPr dirty="0" spc="-15"/>
              <a:t>Arjun</a:t>
            </a:r>
            <a:r>
              <a:rPr dirty="0" spc="40"/>
              <a:t> </a:t>
            </a:r>
            <a:r>
              <a:rPr dirty="0" spc="-15"/>
              <a:t>C</a:t>
            </a:r>
            <a:r>
              <a:rPr dirty="0" spc="35"/>
              <a:t> </a:t>
            </a:r>
            <a:r>
              <a:rPr dirty="0" spc="-25"/>
              <a:t>Santhosh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91969" y="3364961"/>
            <a:ext cx="624840" cy="9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z="500" spc="-1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dirty="0" sz="500" spc="1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Presentation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pc="-15"/>
              <a:t>November </a:t>
            </a:r>
            <a:r>
              <a:rPr dirty="0" spc="-5"/>
              <a:t>2024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90"/>
              </a:lnSpc>
            </a:pPr>
            <a:fld id="{81D60167-4931-47E6-BA6A-407CBD079E47}" type="slidenum">
              <a:rPr dirty="0" spc="-5"/>
              <a:t>4</a:t>
            </a:fld>
            <a:r>
              <a:rPr dirty="0" spc="-50"/>
              <a:t> </a:t>
            </a:r>
            <a:r>
              <a:rPr dirty="0" spc="135"/>
              <a:t>/</a:t>
            </a:r>
            <a:r>
              <a:rPr dirty="0" spc="-50"/>
              <a:t> </a:t>
            </a:r>
            <a:r>
              <a:rPr dirty="0" spc="-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7732"/>
            <a:ext cx="96456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0"/>
              <a:t>Current</a:t>
            </a:r>
            <a:r>
              <a:rPr dirty="0" spc="5"/>
              <a:t> </a:t>
            </a:r>
            <a:r>
              <a:rPr dirty="0" spc="-30"/>
              <a:t>Status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61" y="1134084"/>
            <a:ext cx="55321" cy="553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091" y="1284008"/>
            <a:ext cx="44576" cy="445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091" y="1397876"/>
            <a:ext cx="44576" cy="445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091" y="1511757"/>
            <a:ext cx="44576" cy="445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7261" y="1652841"/>
            <a:ext cx="55321" cy="5532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091" y="1802765"/>
            <a:ext cx="44576" cy="445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091" y="1916633"/>
            <a:ext cx="44576" cy="445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091" y="2030514"/>
            <a:ext cx="44576" cy="4457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091" y="2144382"/>
            <a:ext cx="44576" cy="4457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8404" y="1048277"/>
            <a:ext cx="2534285" cy="117665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35" b="1">
                <a:latin typeface="Arial"/>
                <a:cs typeface="Arial"/>
              </a:rPr>
              <a:t>Completed</a:t>
            </a:r>
            <a:r>
              <a:rPr dirty="0" sz="900" spc="60" b="1">
                <a:latin typeface="Arial"/>
                <a:cs typeface="Arial"/>
              </a:rPr>
              <a:t> </a:t>
            </a:r>
            <a:r>
              <a:rPr dirty="0" sz="900" spc="-20" b="1">
                <a:latin typeface="Arial"/>
                <a:cs typeface="Arial"/>
              </a:rPr>
              <a:t>Work</a:t>
            </a:r>
            <a:r>
              <a:rPr dirty="0" sz="900" spc="60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(Overall):</a:t>
            </a:r>
            <a:endParaRPr sz="900">
              <a:latin typeface="Arial"/>
              <a:cs typeface="Arial"/>
            </a:endParaRPr>
          </a:p>
          <a:p>
            <a:pPr marL="246379" marR="617855">
              <a:lnSpc>
                <a:spcPts val="900"/>
              </a:lnSpc>
              <a:spcBef>
                <a:spcPts val="195"/>
              </a:spcBef>
            </a:pPr>
            <a:r>
              <a:rPr dirty="0" sz="800" spc="-10">
                <a:latin typeface="Microsoft Sans Serif"/>
                <a:cs typeface="Microsoft Sans Serif"/>
              </a:rPr>
              <a:t>Interface</a:t>
            </a:r>
            <a:r>
              <a:rPr dirty="0" sz="800" spc="5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design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and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implementation. </a:t>
            </a:r>
            <a:r>
              <a:rPr dirty="0" sz="800" spc="-195">
                <a:latin typeface="Microsoft Sans Serif"/>
                <a:cs typeface="Microsoft Sans Serif"/>
              </a:rPr>
              <a:t> </a:t>
            </a:r>
            <a:r>
              <a:rPr dirty="0" sz="800" spc="-35">
                <a:latin typeface="Microsoft Sans Serif"/>
                <a:cs typeface="Microsoft Sans Serif"/>
              </a:rPr>
              <a:t>Core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workflow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setup.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ts val="875"/>
              </a:lnSpc>
            </a:pPr>
            <a:r>
              <a:rPr dirty="0" sz="800" spc="-30">
                <a:latin typeface="Microsoft Sans Serif"/>
                <a:cs typeface="Microsoft Sans Serif"/>
              </a:rPr>
              <a:t>Scalable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architecture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design.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-40" b="1">
                <a:latin typeface="Arial"/>
                <a:cs typeface="Arial"/>
              </a:rPr>
              <a:t>Pending</a:t>
            </a:r>
            <a:r>
              <a:rPr dirty="0" sz="900" spc="50" b="1">
                <a:latin typeface="Arial"/>
                <a:cs typeface="Arial"/>
              </a:rPr>
              <a:t> </a:t>
            </a:r>
            <a:r>
              <a:rPr dirty="0" sz="900" spc="-20" b="1">
                <a:latin typeface="Arial"/>
                <a:cs typeface="Arial"/>
              </a:rPr>
              <a:t>Work</a:t>
            </a:r>
            <a:r>
              <a:rPr dirty="0" sz="900" spc="55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(Overall):</a:t>
            </a:r>
            <a:endParaRPr sz="900">
              <a:latin typeface="Arial"/>
              <a:cs typeface="Arial"/>
            </a:endParaRPr>
          </a:p>
          <a:p>
            <a:pPr marL="246379">
              <a:lnSpc>
                <a:spcPts val="930"/>
              </a:lnSpc>
              <a:spcBef>
                <a:spcPts val="114"/>
              </a:spcBef>
            </a:pPr>
            <a:r>
              <a:rPr dirty="0" sz="800" spc="-5">
                <a:latin typeface="Microsoft Sans Serif"/>
                <a:cs typeface="Microsoft Sans Serif"/>
              </a:rPr>
              <a:t>Interface/Dashboard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refinement.</a:t>
            </a:r>
            <a:endParaRPr sz="800">
              <a:latin typeface="Microsoft Sans Serif"/>
              <a:cs typeface="Microsoft Sans Serif"/>
            </a:endParaRPr>
          </a:p>
          <a:p>
            <a:pPr marL="246379" marR="5080">
              <a:lnSpc>
                <a:spcPts val="900"/>
              </a:lnSpc>
              <a:spcBef>
                <a:spcPts val="50"/>
              </a:spcBef>
            </a:pPr>
            <a:r>
              <a:rPr dirty="0" sz="800">
                <a:latin typeface="Microsoft Sans Serif"/>
                <a:cs typeface="Microsoft Sans Serif"/>
              </a:rPr>
              <a:t>Implementation</a:t>
            </a:r>
            <a:r>
              <a:rPr dirty="0" sz="800" spc="50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of</a:t>
            </a:r>
            <a:r>
              <a:rPr dirty="0" sz="800" spc="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additional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correlation</a:t>
            </a:r>
            <a:r>
              <a:rPr dirty="0" sz="800" spc="5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functions. </a:t>
            </a:r>
            <a:r>
              <a:rPr dirty="0" sz="800" spc="-19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Modularization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of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code.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ts val="875"/>
              </a:lnSpc>
            </a:pPr>
            <a:r>
              <a:rPr dirty="0" sz="800" spc="-25">
                <a:latin typeface="Microsoft Sans Serif"/>
                <a:cs typeface="Microsoft Sans Serif"/>
              </a:rPr>
              <a:t>System</a:t>
            </a:r>
            <a:r>
              <a:rPr dirty="0" sz="800" spc="5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validation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and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testing.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61766"/>
            <a:ext cx="4608195" cy="94615"/>
            <a:chOff x="0" y="3361766"/>
            <a:chExt cx="4608195" cy="94615"/>
          </a:xfrm>
        </p:grpSpPr>
        <p:sp>
          <p:nvSpPr>
            <p:cNvPr id="14" name="object 14"/>
            <p:cNvSpPr/>
            <p:nvPr/>
          </p:nvSpPr>
          <p:spPr>
            <a:xfrm>
              <a:off x="0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5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01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35976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4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903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71952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4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C04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pc="-25"/>
              <a:t>Group</a:t>
            </a:r>
            <a:r>
              <a:rPr dirty="0" spc="35"/>
              <a:t> </a:t>
            </a:r>
            <a:r>
              <a:rPr dirty="0" spc="-15"/>
              <a:t>Members:</a:t>
            </a:r>
            <a:r>
              <a:rPr dirty="0" spc="100"/>
              <a:t> </a:t>
            </a:r>
            <a:r>
              <a:rPr dirty="0" spc="-5"/>
              <a:t>[0.5em]</a:t>
            </a:r>
            <a:r>
              <a:rPr dirty="0" spc="35"/>
              <a:t> </a:t>
            </a:r>
            <a:r>
              <a:rPr dirty="0" spc="-15"/>
              <a:t>Arjun</a:t>
            </a:r>
            <a:r>
              <a:rPr dirty="0" spc="40"/>
              <a:t> </a:t>
            </a:r>
            <a:r>
              <a:rPr dirty="0" spc="-15"/>
              <a:t>C</a:t>
            </a:r>
            <a:r>
              <a:rPr dirty="0" spc="35"/>
              <a:t> </a:t>
            </a:r>
            <a:r>
              <a:rPr dirty="0" spc="-25"/>
              <a:t>Santhosh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91969" y="3364961"/>
            <a:ext cx="624840" cy="9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z="500" spc="-10" b="1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Project</a:t>
            </a:r>
            <a:r>
              <a:rPr dirty="0" sz="500" spc="10" b="1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500" spc="-15" b="1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Presentation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pc="-15"/>
              <a:t>November </a:t>
            </a:r>
            <a:r>
              <a:rPr dirty="0" spc="-5"/>
              <a:t>2024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90"/>
              </a:lnSpc>
            </a:pPr>
            <a:fld id="{81D60167-4931-47E6-BA6A-407CBD079E47}" type="slidenum">
              <a:rPr dirty="0" spc="-5"/>
              <a:t>6</a:t>
            </a:fld>
            <a:r>
              <a:rPr dirty="0" spc="-50"/>
              <a:t> </a:t>
            </a:r>
            <a:r>
              <a:rPr dirty="0" spc="135"/>
              <a:t>/</a:t>
            </a:r>
            <a:r>
              <a:rPr dirty="0" spc="-50"/>
              <a:t> </a:t>
            </a:r>
            <a:r>
              <a:rPr dirty="0" spc="-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7732"/>
            <a:ext cx="1996439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5"/>
              <a:t>Group</a:t>
            </a:r>
            <a:r>
              <a:rPr dirty="0" spc="75"/>
              <a:t> </a:t>
            </a:r>
            <a:r>
              <a:rPr dirty="0" spc="-25"/>
              <a:t>Members’</a:t>
            </a:r>
            <a:r>
              <a:rPr dirty="0" spc="70"/>
              <a:t> </a:t>
            </a:r>
            <a:r>
              <a:rPr dirty="0" spc="-45"/>
              <a:t>Contributions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61" y="719086"/>
            <a:ext cx="55321" cy="553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091" y="868997"/>
            <a:ext cx="44576" cy="445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091" y="982878"/>
            <a:ext cx="44576" cy="445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091" y="1096746"/>
            <a:ext cx="44576" cy="445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091" y="1210627"/>
            <a:ext cx="44576" cy="445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2091" y="1324495"/>
            <a:ext cx="44576" cy="445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61" y="1465580"/>
            <a:ext cx="55321" cy="5532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091" y="1615503"/>
            <a:ext cx="44576" cy="4457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2091" y="1729371"/>
            <a:ext cx="44576" cy="4457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61" y="1870468"/>
            <a:ext cx="55321" cy="5532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2091" y="2020392"/>
            <a:ext cx="44576" cy="4457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2091" y="2134260"/>
            <a:ext cx="44576" cy="4457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2091" y="2248128"/>
            <a:ext cx="44576" cy="4457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7261" y="2389212"/>
            <a:ext cx="55321" cy="5532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2091" y="2539136"/>
            <a:ext cx="44576" cy="4457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2091" y="2653017"/>
            <a:ext cx="44576" cy="4457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38404" y="633279"/>
            <a:ext cx="4103370" cy="221424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46379" marR="2786380" indent="-234315">
              <a:lnSpc>
                <a:spcPct val="102099"/>
              </a:lnSpc>
              <a:spcBef>
                <a:spcPts val="204"/>
              </a:spcBef>
            </a:pPr>
            <a:r>
              <a:rPr dirty="0" sz="900" spc="-20" b="1">
                <a:latin typeface="Arial"/>
                <a:cs typeface="Arial"/>
              </a:rPr>
              <a:t>Arjun</a:t>
            </a:r>
            <a:r>
              <a:rPr dirty="0" sz="900" spc="210" b="1">
                <a:latin typeface="Arial"/>
                <a:cs typeface="Arial"/>
              </a:rPr>
              <a:t> </a:t>
            </a:r>
            <a:r>
              <a:rPr dirty="0" sz="900" spc="-20" b="1">
                <a:latin typeface="Arial"/>
                <a:cs typeface="Arial"/>
              </a:rPr>
              <a:t>C</a:t>
            </a:r>
            <a:r>
              <a:rPr dirty="0" sz="900" spc="210" b="1">
                <a:latin typeface="Arial"/>
                <a:cs typeface="Arial"/>
              </a:rPr>
              <a:t> </a:t>
            </a:r>
            <a:r>
              <a:rPr dirty="0" sz="900" spc="-45" b="1">
                <a:latin typeface="Arial"/>
                <a:cs typeface="Arial"/>
              </a:rPr>
              <a:t>Santhosh: </a:t>
            </a:r>
            <a:r>
              <a:rPr dirty="0" sz="900" spc="-40" b="1">
                <a:latin typeface="Arial"/>
                <a:cs typeface="Arial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Docker</a:t>
            </a:r>
            <a:r>
              <a:rPr dirty="0" sz="800" spc="5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config</a:t>
            </a:r>
            <a:r>
              <a:rPr dirty="0" sz="800" spc="5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file</a:t>
            </a:r>
            <a:r>
              <a:rPr dirty="0" sz="800" spc="5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setup </a:t>
            </a:r>
            <a:r>
              <a:rPr dirty="0" sz="800" spc="-20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Kafka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setup</a:t>
            </a:r>
            <a:endParaRPr sz="800">
              <a:latin typeface="Microsoft Sans Serif"/>
              <a:cs typeface="Microsoft Sans Serif"/>
            </a:endParaRPr>
          </a:p>
          <a:p>
            <a:pPr marL="246379" marR="1759585">
              <a:lnSpc>
                <a:spcPts val="900"/>
              </a:lnSpc>
              <a:spcBef>
                <a:spcPts val="20"/>
              </a:spcBef>
            </a:pPr>
            <a:r>
              <a:rPr dirty="0" sz="800" spc="-25">
                <a:latin typeface="Microsoft Sans Serif"/>
                <a:cs typeface="Microsoft Sans Serif"/>
              </a:rPr>
              <a:t>Pre-processor</a:t>
            </a:r>
            <a:r>
              <a:rPr dirty="0" sz="800" spc="-2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script</a:t>
            </a:r>
            <a:r>
              <a:rPr dirty="0" sz="800" spc="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for</a:t>
            </a:r>
            <a:r>
              <a:rPr dirty="0" sz="800" spc="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the</a:t>
            </a:r>
            <a:r>
              <a:rPr dirty="0" sz="800" spc="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logs</a:t>
            </a:r>
            <a:r>
              <a:rPr dirty="0" sz="800" spc="-20">
                <a:latin typeface="Microsoft Sans Serif"/>
                <a:cs typeface="Microsoft Sans Serif"/>
              </a:rPr>
              <a:t> </a:t>
            </a:r>
            <a:r>
              <a:rPr dirty="0" sz="800" spc="10">
                <a:latin typeface="Microsoft Sans Serif"/>
                <a:cs typeface="Microsoft Sans Serif"/>
              </a:rPr>
              <a:t>from </a:t>
            </a:r>
            <a:r>
              <a:rPr dirty="0" sz="800">
                <a:latin typeface="Microsoft Sans Serif"/>
                <a:cs typeface="Microsoft Sans Serif"/>
              </a:rPr>
              <a:t>Kafka </a:t>
            </a:r>
            <a:r>
              <a:rPr dirty="0" sz="800" spc="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Correlation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function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for</a:t>
            </a:r>
            <a:r>
              <a:rPr dirty="0" sz="800" spc="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RDP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10">
                <a:latin typeface="Microsoft Sans Serif"/>
                <a:cs typeface="Microsoft Sans Serif"/>
              </a:rPr>
              <a:t>attack</a:t>
            </a:r>
            <a:r>
              <a:rPr dirty="0" sz="800" spc="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Detection </a:t>
            </a:r>
            <a:r>
              <a:rPr dirty="0" sz="800" spc="-200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Front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End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UI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45" b="1">
                <a:latin typeface="Arial"/>
                <a:cs typeface="Arial"/>
              </a:rPr>
              <a:t>G</a:t>
            </a:r>
            <a:r>
              <a:rPr dirty="0" sz="900" spc="60" b="1">
                <a:latin typeface="Arial"/>
                <a:cs typeface="Arial"/>
              </a:rPr>
              <a:t> H </a:t>
            </a:r>
            <a:r>
              <a:rPr dirty="0" sz="900" spc="-5" b="1">
                <a:latin typeface="Arial"/>
                <a:cs typeface="Arial"/>
              </a:rPr>
              <a:t>Hem</a:t>
            </a:r>
            <a:r>
              <a:rPr dirty="0" sz="900" spc="60" b="1">
                <a:latin typeface="Arial"/>
                <a:cs typeface="Arial"/>
              </a:rPr>
              <a:t> </a:t>
            </a:r>
            <a:r>
              <a:rPr dirty="0" sz="900" spc="-45" b="1">
                <a:latin typeface="Arial"/>
                <a:cs typeface="Arial"/>
              </a:rPr>
              <a:t>Sagar:</a:t>
            </a:r>
            <a:endParaRPr sz="900">
              <a:latin typeface="Arial"/>
              <a:cs typeface="Arial"/>
            </a:endParaRPr>
          </a:p>
          <a:p>
            <a:pPr marL="246379" marR="735330">
              <a:lnSpc>
                <a:spcPts val="900"/>
              </a:lnSpc>
              <a:spcBef>
                <a:spcPts val="200"/>
              </a:spcBef>
            </a:pPr>
            <a:r>
              <a:rPr dirty="0" sz="800" spc="-10">
                <a:latin typeface="Microsoft Sans Serif"/>
                <a:cs typeface="Microsoft Sans Serif"/>
              </a:rPr>
              <a:t>Correlation</a:t>
            </a:r>
            <a:r>
              <a:rPr dirty="0" sz="800" spc="8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Engine</a:t>
            </a:r>
            <a:r>
              <a:rPr dirty="0" sz="800" spc="8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Implementation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and</a:t>
            </a:r>
            <a:r>
              <a:rPr dirty="0" sz="800" spc="8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Database-Storage</a:t>
            </a:r>
            <a:r>
              <a:rPr dirty="0" sz="800" spc="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Integration </a:t>
            </a:r>
            <a:r>
              <a:rPr dirty="0" sz="800" spc="-195">
                <a:latin typeface="Microsoft Sans Serif"/>
                <a:cs typeface="Microsoft Sans Serif"/>
              </a:rPr>
              <a:t> </a:t>
            </a:r>
            <a:r>
              <a:rPr dirty="0" sz="800" spc="-35">
                <a:latin typeface="Microsoft Sans Serif"/>
                <a:cs typeface="Microsoft Sans Serif"/>
              </a:rPr>
              <a:t>Reduced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overhead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for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database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operations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5" b="1">
                <a:latin typeface="Arial"/>
                <a:cs typeface="Arial"/>
              </a:rPr>
              <a:t>Madhav</a:t>
            </a:r>
            <a:r>
              <a:rPr dirty="0" sz="900" spc="35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Harikumar:</a:t>
            </a:r>
            <a:endParaRPr sz="900">
              <a:latin typeface="Arial"/>
              <a:cs typeface="Arial"/>
            </a:endParaRPr>
          </a:p>
          <a:p>
            <a:pPr marL="246379">
              <a:lnSpc>
                <a:spcPts val="930"/>
              </a:lnSpc>
              <a:spcBef>
                <a:spcPts val="114"/>
              </a:spcBef>
            </a:pPr>
            <a:r>
              <a:rPr dirty="0" sz="800" spc="-20">
                <a:latin typeface="Microsoft Sans Serif"/>
                <a:cs typeface="Microsoft Sans Serif"/>
              </a:rPr>
              <a:t>Pyspark</a:t>
            </a:r>
            <a:r>
              <a:rPr dirty="0" sz="800" spc="3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Setup</a:t>
            </a:r>
            <a:endParaRPr sz="800">
              <a:latin typeface="Microsoft Sans Serif"/>
              <a:cs typeface="Microsoft Sans Serif"/>
            </a:endParaRPr>
          </a:p>
          <a:p>
            <a:pPr marL="246379" marR="659130">
              <a:lnSpc>
                <a:spcPts val="900"/>
              </a:lnSpc>
              <a:spcBef>
                <a:spcPts val="50"/>
              </a:spcBef>
            </a:pPr>
            <a:r>
              <a:rPr dirty="0" sz="800" spc="-10">
                <a:latin typeface="Microsoft Sans Serif"/>
                <a:cs typeface="Microsoft Sans Serif"/>
              </a:rPr>
              <a:t>Correlation</a:t>
            </a:r>
            <a:r>
              <a:rPr dirty="0" sz="800" spc="-5">
                <a:latin typeface="Microsoft Sans Serif"/>
                <a:cs typeface="Microsoft Sans Serif"/>
              </a:rPr>
              <a:t> functions</a:t>
            </a:r>
            <a:r>
              <a:rPr dirty="0" sz="80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and</a:t>
            </a:r>
            <a:r>
              <a:rPr dirty="0" sz="800" spc="-1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rule</a:t>
            </a:r>
            <a:r>
              <a:rPr dirty="0" sz="800" spc="-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engine</a:t>
            </a:r>
            <a:r>
              <a:rPr dirty="0" sz="800" spc="-25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(Scripts) </a:t>
            </a:r>
            <a:r>
              <a:rPr dirty="0" sz="800">
                <a:latin typeface="Microsoft Sans Serif"/>
                <a:cs typeface="Microsoft Sans Serif"/>
              </a:rPr>
              <a:t>implementation </a:t>
            </a:r>
            <a:r>
              <a:rPr dirty="0" sz="800" spc="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Simulating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attacks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on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Windows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machines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30">
                <a:latin typeface="Microsoft Sans Serif"/>
                <a:cs typeface="Microsoft Sans Serif"/>
              </a:rPr>
              <a:t>to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gather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logs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for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correlation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25" b="1">
                <a:latin typeface="Arial"/>
                <a:cs typeface="Arial"/>
              </a:rPr>
              <a:t>Nishanth</a:t>
            </a:r>
            <a:r>
              <a:rPr dirty="0" sz="900" spc="25" b="1">
                <a:latin typeface="Arial"/>
                <a:cs typeface="Arial"/>
              </a:rPr>
              <a:t> </a:t>
            </a:r>
            <a:r>
              <a:rPr dirty="0" sz="900" spc="-40" b="1">
                <a:latin typeface="Arial"/>
                <a:cs typeface="Arial"/>
              </a:rPr>
              <a:t>S:</a:t>
            </a:r>
            <a:endParaRPr sz="900">
              <a:latin typeface="Arial"/>
              <a:cs typeface="Arial"/>
            </a:endParaRPr>
          </a:p>
          <a:p>
            <a:pPr marL="246379">
              <a:lnSpc>
                <a:spcPts val="930"/>
              </a:lnSpc>
              <a:spcBef>
                <a:spcPts val="120"/>
              </a:spcBef>
            </a:pPr>
            <a:r>
              <a:rPr dirty="0" sz="800" spc="-25">
                <a:latin typeface="Microsoft Sans Serif"/>
                <a:cs typeface="Microsoft Sans Serif"/>
              </a:rPr>
              <a:t>Created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40">
                <a:latin typeface="Microsoft Sans Serif"/>
                <a:cs typeface="Microsoft Sans Serif"/>
              </a:rPr>
              <a:t>a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flask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server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for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receiving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40">
                <a:latin typeface="Microsoft Sans Serif"/>
                <a:cs typeface="Microsoft Sans Serif"/>
              </a:rPr>
              <a:t>processed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data</a:t>
            </a:r>
            <a:r>
              <a:rPr dirty="0" sz="800" spc="80">
                <a:latin typeface="Microsoft Sans Serif"/>
                <a:cs typeface="Microsoft Sans Serif"/>
              </a:rPr>
              <a:t> </a:t>
            </a:r>
            <a:r>
              <a:rPr dirty="0" sz="800" spc="10">
                <a:latin typeface="Microsoft Sans Serif"/>
                <a:cs typeface="Microsoft Sans Serif"/>
              </a:rPr>
              <a:t>from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kafka</a:t>
            </a:r>
            <a:endParaRPr sz="800">
              <a:latin typeface="Microsoft Sans Serif"/>
              <a:cs typeface="Microsoft Sans Serif"/>
            </a:endParaRPr>
          </a:p>
          <a:p>
            <a:pPr marL="246379" marR="5080">
              <a:lnSpc>
                <a:spcPts val="900"/>
              </a:lnSpc>
              <a:spcBef>
                <a:spcPts val="45"/>
              </a:spcBef>
            </a:pPr>
            <a:r>
              <a:rPr dirty="0" sz="800" spc="-10">
                <a:latin typeface="Microsoft Sans Serif"/>
                <a:cs typeface="Microsoft Sans Serif"/>
              </a:rPr>
              <a:t>Simulated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various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attacks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in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10">
                <a:latin typeface="Microsoft Sans Serif"/>
                <a:cs typeface="Microsoft Sans Serif"/>
              </a:rPr>
              <a:t>SMB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and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privilege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escalation,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and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gathered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logs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only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for </a:t>
            </a:r>
            <a:r>
              <a:rPr dirty="0" sz="800" spc="-195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privilege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escalation.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61766"/>
            <a:ext cx="4608195" cy="94615"/>
            <a:chOff x="0" y="3361766"/>
            <a:chExt cx="4608195" cy="94615"/>
          </a:xfrm>
        </p:grpSpPr>
        <p:sp>
          <p:nvSpPr>
            <p:cNvPr id="21" name="object 21"/>
            <p:cNvSpPr/>
            <p:nvPr/>
          </p:nvSpPr>
          <p:spPr>
            <a:xfrm>
              <a:off x="0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5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01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535976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4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903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71952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4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C04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pc="-25"/>
              <a:t>Group</a:t>
            </a:r>
            <a:r>
              <a:rPr dirty="0" spc="35"/>
              <a:t> </a:t>
            </a:r>
            <a:r>
              <a:rPr dirty="0" spc="-15"/>
              <a:t>Members:</a:t>
            </a:r>
            <a:r>
              <a:rPr dirty="0" spc="100"/>
              <a:t> </a:t>
            </a:r>
            <a:r>
              <a:rPr dirty="0" spc="-5"/>
              <a:t>[0.5em]</a:t>
            </a:r>
            <a:r>
              <a:rPr dirty="0" spc="35"/>
              <a:t> </a:t>
            </a:r>
            <a:r>
              <a:rPr dirty="0" spc="-15"/>
              <a:t>Arjun</a:t>
            </a:r>
            <a:r>
              <a:rPr dirty="0" spc="40"/>
              <a:t> </a:t>
            </a:r>
            <a:r>
              <a:rPr dirty="0" spc="-15"/>
              <a:t>C</a:t>
            </a:r>
            <a:r>
              <a:rPr dirty="0" spc="35"/>
              <a:t> </a:t>
            </a:r>
            <a:r>
              <a:rPr dirty="0" spc="-25"/>
              <a:t>Santhosh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91969" y="3364961"/>
            <a:ext cx="624840" cy="9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z="500" spc="-1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Project</a:t>
            </a:r>
            <a:r>
              <a:rPr dirty="0" sz="500" spc="10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500" spc="-15" b="1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Presentation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pc="-15"/>
              <a:t>November </a:t>
            </a:r>
            <a:r>
              <a:rPr dirty="0" spc="-5"/>
              <a:t>2024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90"/>
              </a:lnSpc>
            </a:pPr>
            <a:fld id="{81D60167-4931-47E6-BA6A-407CBD079E47}" type="slidenum">
              <a:rPr dirty="0" spc="-5"/>
              <a:t>6</a:t>
            </a:fld>
            <a:r>
              <a:rPr dirty="0" spc="-50"/>
              <a:t> </a:t>
            </a:r>
            <a:r>
              <a:rPr dirty="0" spc="135"/>
              <a:t>/</a:t>
            </a:r>
            <a:r>
              <a:rPr dirty="0" spc="-50"/>
              <a:t> </a:t>
            </a:r>
            <a:r>
              <a:rPr dirty="0" spc="-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7732"/>
            <a:ext cx="262636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0"/>
              <a:t>Planned</a:t>
            </a:r>
            <a:r>
              <a:rPr dirty="0" spc="90"/>
              <a:t> </a:t>
            </a:r>
            <a:r>
              <a:rPr dirty="0" spc="-30"/>
              <a:t>Work</a:t>
            </a:r>
            <a:r>
              <a:rPr dirty="0" spc="85"/>
              <a:t> </a:t>
            </a:r>
            <a:r>
              <a:rPr dirty="0" spc="-45"/>
              <a:t>for</a:t>
            </a:r>
            <a:r>
              <a:rPr dirty="0" spc="90"/>
              <a:t> </a:t>
            </a:r>
            <a:r>
              <a:rPr dirty="0" spc="-15"/>
              <a:t>the</a:t>
            </a:r>
            <a:r>
              <a:rPr dirty="0" spc="90"/>
              <a:t> </a:t>
            </a:r>
            <a:r>
              <a:rPr dirty="0" spc="5"/>
              <a:t>Next</a:t>
            </a:r>
            <a:r>
              <a:rPr dirty="0" spc="90"/>
              <a:t> </a:t>
            </a:r>
            <a:r>
              <a:rPr dirty="0" spc="-50"/>
              <a:t>Four</a:t>
            </a:r>
            <a:r>
              <a:rPr dirty="0" spc="90"/>
              <a:t> </a:t>
            </a:r>
            <a:r>
              <a:rPr dirty="0" spc="-25"/>
              <a:t>Months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61" y="1184846"/>
            <a:ext cx="55321" cy="553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78028" rIns="0" bIns="0" rtlCol="0" vert="horz">
            <a:spAutoFit/>
          </a:bodyPr>
          <a:lstStyle/>
          <a:p>
            <a:pPr marL="132715" marR="120014">
              <a:lnSpc>
                <a:spcPct val="101000"/>
              </a:lnSpc>
              <a:spcBef>
                <a:spcPts val="85"/>
              </a:spcBef>
            </a:pPr>
            <a:r>
              <a:rPr dirty="0" spc="40" b="1">
                <a:latin typeface="Arial"/>
                <a:cs typeface="Arial"/>
              </a:rPr>
              <a:t>UI</a:t>
            </a:r>
            <a:r>
              <a:rPr dirty="0" spc="75" b="1">
                <a:latin typeface="Arial"/>
                <a:cs typeface="Arial"/>
              </a:rPr>
              <a:t> </a:t>
            </a:r>
            <a:r>
              <a:rPr dirty="0" spc="-35" b="1">
                <a:latin typeface="Arial"/>
                <a:cs typeface="Arial"/>
              </a:rPr>
              <a:t>Performance</a:t>
            </a:r>
            <a:r>
              <a:rPr dirty="0" spc="80" b="1">
                <a:latin typeface="Arial"/>
                <a:cs typeface="Arial"/>
              </a:rPr>
              <a:t> </a:t>
            </a:r>
            <a:r>
              <a:rPr dirty="0" spc="-15" b="1">
                <a:latin typeface="Arial"/>
                <a:cs typeface="Arial"/>
              </a:rPr>
              <a:t>Optimization:</a:t>
            </a:r>
            <a:r>
              <a:rPr dirty="0" spc="155" b="1">
                <a:latin typeface="Arial"/>
                <a:cs typeface="Arial"/>
              </a:rPr>
              <a:t> </a:t>
            </a:r>
            <a:r>
              <a:rPr dirty="0" spc="-45"/>
              <a:t>Enhance</a:t>
            </a:r>
            <a:r>
              <a:rPr dirty="0" spc="70"/>
              <a:t> </a:t>
            </a:r>
            <a:r>
              <a:rPr dirty="0" spc="-40"/>
              <a:t>and</a:t>
            </a:r>
            <a:r>
              <a:rPr dirty="0" spc="65"/>
              <a:t> </a:t>
            </a:r>
            <a:r>
              <a:rPr dirty="0" spc="-30"/>
              <a:t>refine</a:t>
            </a:r>
            <a:r>
              <a:rPr dirty="0" spc="70"/>
              <a:t> </a:t>
            </a:r>
            <a:r>
              <a:rPr dirty="0" spc="-5"/>
              <a:t>UI</a:t>
            </a:r>
            <a:r>
              <a:rPr dirty="0" spc="65"/>
              <a:t> </a:t>
            </a:r>
            <a:r>
              <a:rPr dirty="0" spc="-35"/>
              <a:t>components</a:t>
            </a:r>
            <a:r>
              <a:rPr dirty="0" spc="70"/>
              <a:t> </a:t>
            </a:r>
            <a:r>
              <a:rPr dirty="0" spc="20"/>
              <a:t>to</a:t>
            </a:r>
            <a:r>
              <a:rPr dirty="0" spc="70"/>
              <a:t> </a:t>
            </a:r>
            <a:r>
              <a:rPr dirty="0" spc="-30"/>
              <a:t>improve </a:t>
            </a:r>
            <a:r>
              <a:rPr dirty="0" spc="-225"/>
              <a:t> </a:t>
            </a:r>
            <a:r>
              <a:rPr dirty="0" spc="-35"/>
              <a:t>efficiency,</a:t>
            </a:r>
            <a:r>
              <a:rPr dirty="0" spc="60"/>
              <a:t> </a:t>
            </a:r>
            <a:r>
              <a:rPr dirty="0" spc="-50"/>
              <a:t>responsiveness,</a:t>
            </a:r>
            <a:r>
              <a:rPr dirty="0" spc="65"/>
              <a:t> </a:t>
            </a:r>
            <a:r>
              <a:rPr dirty="0" spc="-40"/>
              <a:t>and</a:t>
            </a:r>
            <a:r>
              <a:rPr dirty="0" spc="65"/>
              <a:t> </a:t>
            </a:r>
            <a:r>
              <a:rPr dirty="0" spc="-25"/>
              <a:t>scalability.</a:t>
            </a:r>
          </a:p>
          <a:p>
            <a:pPr marL="132715" marR="341630">
              <a:lnSpc>
                <a:spcPct val="101000"/>
              </a:lnSpc>
              <a:spcBef>
                <a:spcPts val="300"/>
              </a:spcBef>
            </a:pPr>
            <a:r>
              <a:rPr dirty="0" spc="-25" b="1">
                <a:latin typeface="Arial"/>
                <a:cs typeface="Arial"/>
              </a:rPr>
              <a:t>Development</a:t>
            </a:r>
            <a:r>
              <a:rPr dirty="0" spc="75" b="1">
                <a:latin typeface="Arial"/>
                <a:cs typeface="Arial"/>
              </a:rPr>
              <a:t> </a:t>
            </a:r>
            <a:r>
              <a:rPr dirty="0" spc="-30" b="1">
                <a:latin typeface="Arial"/>
                <a:cs typeface="Arial"/>
              </a:rPr>
              <a:t>of</a:t>
            </a:r>
            <a:r>
              <a:rPr dirty="0" spc="80" b="1">
                <a:latin typeface="Arial"/>
                <a:cs typeface="Arial"/>
              </a:rPr>
              <a:t> </a:t>
            </a:r>
            <a:r>
              <a:rPr dirty="0" spc="-25" b="1">
                <a:latin typeface="Arial"/>
                <a:cs typeface="Arial"/>
              </a:rPr>
              <a:t>Additional</a:t>
            </a:r>
            <a:r>
              <a:rPr dirty="0" spc="80" b="1">
                <a:latin typeface="Arial"/>
                <a:cs typeface="Arial"/>
              </a:rPr>
              <a:t> </a:t>
            </a:r>
            <a:r>
              <a:rPr dirty="0" spc="-30" b="1">
                <a:latin typeface="Arial"/>
                <a:cs typeface="Arial"/>
              </a:rPr>
              <a:t>Correlation</a:t>
            </a:r>
            <a:r>
              <a:rPr dirty="0" spc="80" b="1">
                <a:latin typeface="Arial"/>
                <a:cs typeface="Arial"/>
              </a:rPr>
              <a:t> </a:t>
            </a:r>
            <a:r>
              <a:rPr dirty="0" spc="-40" b="1">
                <a:latin typeface="Arial"/>
                <a:cs typeface="Arial"/>
              </a:rPr>
              <a:t>Functions:</a:t>
            </a:r>
            <a:r>
              <a:rPr dirty="0" spc="165" b="1">
                <a:latin typeface="Arial"/>
                <a:cs typeface="Arial"/>
              </a:rPr>
              <a:t> </a:t>
            </a:r>
            <a:r>
              <a:rPr dirty="0" spc="-35"/>
              <a:t>Expand</a:t>
            </a:r>
            <a:r>
              <a:rPr dirty="0" spc="65"/>
              <a:t> </a:t>
            </a:r>
            <a:r>
              <a:rPr dirty="0" spc="-15"/>
              <a:t>the</a:t>
            </a:r>
            <a:r>
              <a:rPr dirty="0" spc="70"/>
              <a:t> </a:t>
            </a:r>
            <a:r>
              <a:rPr dirty="0" spc="-20"/>
              <a:t>library</a:t>
            </a:r>
            <a:r>
              <a:rPr dirty="0" spc="70"/>
              <a:t> </a:t>
            </a:r>
            <a:r>
              <a:rPr dirty="0" spc="-5"/>
              <a:t>of </a:t>
            </a:r>
            <a:r>
              <a:rPr dirty="0" spc="-225"/>
              <a:t> </a:t>
            </a:r>
            <a:r>
              <a:rPr dirty="0" spc="-20"/>
              <a:t>correlation</a:t>
            </a:r>
            <a:r>
              <a:rPr dirty="0" spc="60"/>
              <a:t> </a:t>
            </a:r>
            <a:r>
              <a:rPr dirty="0" spc="-15"/>
              <a:t>functions</a:t>
            </a:r>
            <a:r>
              <a:rPr dirty="0" spc="65"/>
              <a:t> </a:t>
            </a:r>
            <a:r>
              <a:rPr dirty="0" spc="20"/>
              <a:t>to</a:t>
            </a:r>
            <a:r>
              <a:rPr dirty="0" spc="65"/>
              <a:t> </a:t>
            </a:r>
            <a:r>
              <a:rPr dirty="0" spc="-20"/>
              <a:t>support</a:t>
            </a:r>
            <a:r>
              <a:rPr dirty="0" spc="65"/>
              <a:t> </a:t>
            </a:r>
            <a:r>
              <a:rPr dirty="0" spc="-45"/>
              <a:t>advanced</a:t>
            </a:r>
            <a:r>
              <a:rPr dirty="0" spc="65"/>
              <a:t> </a:t>
            </a:r>
            <a:r>
              <a:rPr dirty="0" spc="-75"/>
              <a:t>use</a:t>
            </a:r>
            <a:r>
              <a:rPr dirty="0" spc="65"/>
              <a:t> </a:t>
            </a:r>
            <a:r>
              <a:rPr dirty="0" spc="-65"/>
              <a:t>cases.</a:t>
            </a:r>
          </a:p>
          <a:p>
            <a:pPr marL="132715" marR="5080">
              <a:lnSpc>
                <a:spcPct val="101000"/>
              </a:lnSpc>
              <a:spcBef>
                <a:spcPts val="295"/>
              </a:spcBef>
            </a:pPr>
            <a:r>
              <a:rPr dirty="0" spc="-25" b="1">
                <a:latin typeface="Arial"/>
                <a:cs typeface="Arial"/>
              </a:rPr>
              <a:t>Finalization</a:t>
            </a:r>
            <a:r>
              <a:rPr dirty="0" spc="80" b="1">
                <a:latin typeface="Arial"/>
                <a:cs typeface="Arial"/>
              </a:rPr>
              <a:t> </a:t>
            </a:r>
            <a:r>
              <a:rPr dirty="0" spc="-45" b="1">
                <a:latin typeface="Arial"/>
                <a:cs typeface="Arial"/>
              </a:rPr>
              <a:t>and</a:t>
            </a:r>
            <a:r>
              <a:rPr dirty="0" spc="85" b="1">
                <a:latin typeface="Arial"/>
                <a:cs typeface="Arial"/>
              </a:rPr>
              <a:t> </a:t>
            </a:r>
            <a:r>
              <a:rPr dirty="0" spc="-20" b="1">
                <a:latin typeface="Arial"/>
                <a:cs typeface="Arial"/>
              </a:rPr>
              <a:t>Maintenance</a:t>
            </a:r>
            <a:r>
              <a:rPr dirty="0" spc="85" b="1">
                <a:latin typeface="Arial"/>
                <a:cs typeface="Arial"/>
              </a:rPr>
              <a:t> </a:t>
            </a:r>
            <a:r>
              <a:rPr dirty="0" spc="-30" b="1">
                <a:latin typeface="Arial"/>
                <a:cs typeface="Arial"/>
              </a:rPr>
              <a:t>of</a:t>
            </a:r>
            <a:r>
              <a:rPr dirty="0" spc="85" b="1">
                <a:latin typeface="Arial"/>
                <a:cs typeface="Arial"/>
              </a:rPr>
              <a:t> </a:t>
            </a:r>
            <a:r>
              <a:rPr dirty="0" spc="-15" b="1">
                <a:latin typeface="Arial"/>
                <a:cs typeface="Arial"/>
              </a:rPr>
              <a:t>the</a:t>
            </a:r>
            <a:r>
              <a:rPr dirty="0" spc="80" b="1">
                <a:latin typeface="Arial"/>
                <a:cs typeface="Arial"/>
              </a:rPr>
              <a:t> </a:t>
            </a:r>
            <a:r>
              <a:rPr dirty="0" spc="20" b="1">
                <a:latin typeface="Arial"/>
                <a:cs typeface="Arial"/>
              </a:rPr>
              <a:t>SIEM</a:t>
            </a:r>
            <a:r>
              <a:rPr dirty="0" spc="85" b="1">
                <a:latin typeface="Arial"/>
                <a:cs typeface="Arial"/>
              </a:rPr>
              <a:t> </a:t>
            </a:r>
            <a:r>
              <a:rPr dirty="0" spc="-30" b="1">
                <a:latin typeface="Arial"/>
                <a:cs typeface="Arial"/>
              </a:rPr>
              <a:t>Workflow:</a:t>
            </a:r>
            <a:r>
              <a:rPr dirty="0" spc="165" b="1">
                <a:latin typeface="Arial"/>
                <a:cs typeface="Arial"/>
              </a:rPr>
              <a:t> </a:t>
            </a:r>
            <a:r>
              <a:rPr dirty="0" spc="-35"/>
              <a:t>Complete</a:t>
            </a:r>
            <a:r>
              <a:rPr dirty="0" spc="75"/>
              <a:t> </a:t>
            </a:r>
            <a:r>
              <a:rPr dirty="0" spc="-15"/>
              <a:t>the</a:t>
            </a:r>
            <a:r>
              <a:rPr dirty="0" spc="75"/>
              <a:t> </a:t>
            </a:r>
            <a:r>
              <a:rPr dirty="0" spc="-25"/>
              <a:t>remaining </a:t>
            </a:r>
            <a:r>
              <a:rPr dirty="0" spc="-225"/>
              <a:t> </a:t>
            </a:r>
            <a:r>
              <a:rPr dirty="0" spc="-35"/>
              <a:t>tasks</a:t>
            </a:r>
            <a:r>
              <a:rPr dirty="0" spc="-30"/>
              <a:t> </a:t>
            </a:r>
            <a:r>
              <a:rPr dirty="0" spc="-10"/>
              <a:t>in </a:t>
            </a:r>
            <a:r>
              <a:rPr dirty="0" spc="-15"/>
              <a:t>the</a:t>
            </a:r>
            <a:r>
              <a:rPr dirty="0" spc="-10"/>
              <a:t> </a:t>
            </a:r>
            <a:r>
              <a:rPr dirty="0" spc="-25"/>
              <a:t>Security</a:t>
            </a:r>
            <a:r>
              <a:rPr dirty="0" spc="-20"/>
              <a:t> </a:t>
            </a:r>
            <a:r>
              <a:rPr dirty="0" spc="-10"/>
              <a:t>Information </a:t>
            </a:r>
            <a:r>
              <a:rPr dirty="0" spc="-40"/>
              <a:t>and</a:t>
            </a:r>
            <a:r>
              <a:rPr dirty="0" spc="-35"/>
              <a:t> </a:t>
            </a:r>
            <a:r>
              <a:rPr dirty="0" spc="-25"/>
              <a:t>Event</a:t>
            </a:r>
            <a:r>
              <a:rPr dirty="0" spc="-20"/>
              <a:t> </a:t>
            </a:r>
            <a:r>
              <a:rPr dirty="0" spc="-30"/>
              <a:t>Management</a:t>
            </a:r>
            <a:r>
              <a:rPr dirty="0" spc="-25"/>
              <a:t> </a:t>
            </a:r>
            <a:r>
              <a:rPr dirty="0" spc="5"/>
              <a:t>(SIEM) </a:t>
            </a:r>
            <a:r>
              <a:rPr dirty="0" spc="-20"/>
              <a:t>workflow</a:t>
            </a:r>
            <a:r>
              <a:rPr dirty="0" spc="-15"/>
              <a:t> </a:t>
            </a:r>
            <a:r>
              <a:rPr dirty="0" spc="-40"/>
              <a:t>and </a:t>
            </a:r>
            <a:r>
              <a:rPr dirty="0" spc="-35"/>
              <a:t> </a:t>
            </a:r>
            <a:r>
              <a:rPr dirty="0" spc="-55"/>
              <a:t>ensure</a:t>
            </a:r>
            <a:r>
              <a:rPr dirty="0" spc="65"/>
              <a:t> </a:t>
            </a:r>
            <a:r>
              <a:rPr dirty="0" spc="-5"/>
              <a:t>its</a:t>
            </a:r>
            <a:r>
              <a:rPr dirty="0" spc="65"/>
              <a:t> </a:t>
            </a:r>
            <a:r>
              <a:rPr dirty="0" spc="-20"/>
              <a:t>smooth</a:t>
            </a:r>
            <a:r>
              <a:rPr dirty="0" spc="65"/>
              <a:t> </a:t>
            </a:r>
            <a:r>
              <a:rPr dirty="0" spc="-20"/>
              <a:t>operation</a:t>
            </a:r>
            <a:r>
              <a:rPr dirty="0" spc="65"/>
              <a:t> </a:t>
            </a:r>
            <a:r>
              <a:rPr dirty="0" spc="-40"/>
              <a:t>and</a:t>
            </a:r>
            <a:r>
              <a:rPr dirty="0" spc="65"/>
              <a:t> </a:t>
            </a:r>
            <a:r>
              <a:rPr dirty="0" spc="-45"/>
              <a:t>upkeep.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261" y="1499895"/>
            <a:ext cx="55321" cy="553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261" y="1814944"/>
            <a:ext cx="55321" cy="5532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61766"/>
            <a:ext cx="4608195" cy="94615"/>
            <a:chOff x="0" y="3361766"/>
            <a:chExt cx="4608195" cy="94615"/>
          </a:xfrm>
        </p:grpSpPr>
        <p:sp>
          <p:nvSpPr>
            <p:cNvPr id="8" name="object 8"/>
            <p:cNvSpPr/>
            <p:nvPr/>
          </p:nvSpPr>
          <p:spPr>
            <a:xfrm>
              <a:off x="0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5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01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4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903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4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C04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pc="-25"/>
              <a:t>Group</a:t>
            </a:r>
            <a:r>
              <a:rPr dirty="0" spc="35"/>
              <a:t> </a:t>
            </a:r>
            <a:r>
              <a:rPr dirty="0" spc="-15"/>
              <a:t>Members:</a:t>
            </a:r>
            <a:r>
              <a:rPr dirty="0" spc="100"/>
              <a:t> </a:t>
            </a:r>
            <a:r>
              <a:rPr dirty="0" spc="-5"/>
              <a:t>[0.5em]</a:t>
            </a:r>
            <a:r>
              <a:rPr dirty="0" spc="35"/>
              <a:t> </a:t>
            </a:r>
            <a:r>
              <a:rPr dirty="0" spc="-15"/>
              <a:t>Arjun</a:t>
            </a:r>
            <a:r>
              <a:rPr dirty="0" spc="40"/>
              <a:t> </a:t>
            </a:r>
            <a:r>
              <a:rPr dirty="0" spc="-15"/>
              <a:t>C</a:t>
            </a:r>
            <a:r>
              <a:rPr dirty="0" spc="35"/>
              <a:t> </a:t>
            </a:r>
            <a:r>
              <a:rPr dirty="0" spc="-25"/>
              <a:t>Santhosh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91969" y="3364961"/>
            <a:ext cx="624840" cy="9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z="500" spc="-10" b="1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Project</a:t>
            </a:r>
            <a:r>
              <a:rPr dirty="0" sz="500" spc="10" b="1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15" b="1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Presentation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pc="-15"/>
              <a:t>November </a:t>
            </a:r>
            <a:r>
              <a:rPr dirty="0" spc="-5"/>
              <a:t>2024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90"/>
              </a:lnSpc>
            </a:pPr>
            <a:fld id="{81D60167-4931-47E6-BA6A-407CBD079E47}" type="slidenum">
              <a:rPr dirty="0" spc="-5"/>
              <a:t>6</a:t>
            </a:fld>
            <a:r>
              <a:rPr dirty="0" spc="-50"/>
              <a:t> </a:t>
            </a:r>
            <a:r>
              <a:rPr dirty="0" spc="135"/>
              <a:t>/</a:t>
            </a:r>
            <a:r>
              <a:rPr dirty="0" spc="-50"/>
              <a:t> </a:t>
            </a:r>
            <a:r>
              <a:rPr dirty="0" spc="-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7732"/>
            <a:ext cx="7664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 b="1">
                <a:solidFill>
                  <a:srgbClr val="FFFFFF"/>
                </a:solidFill>
                <a:latin typeface="Arial"/>
                <a:cs typeface="Arial"/>
              </a:rPr>
              <a:t>Home</a:t>
            </a:r>
            <a:r>
              <a:rPr dirty="0" sz="11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45" b="1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418" y="661139"/>
            <a:ext cx="3499104" cy="18780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53628" y="2652368"/>
            <a:ext cx="9010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0" b="1">
                <a:solidFill>
                  <a:srgbClr val="8C0435"/>
                </a:solidFill>
                <a:latin typeface="Arial"/>
                <a:cs typeface="Arial"/>
              </a:rPr>
              <a:t>Figure:</a:t>
            </a:r>
            <a:r>
              <a:rPr dirty="0" sz="800" spc="45" b="1">
                <a:solidFill>
                  <a:srgbClr val="8C0435"/>
                </a:solidFill>
                <a:latin typeface="Arial"/>
                <a:cs typeface="Arial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Home</a:t>
            </a:r>
            <a:r>
              <a:rPr dirty="0" sz="800" spc="45">
                <a:latin typeface="Microsoft Sans Serif"/>
                <a:cs typeface="Microsoft Sans Serif"/>
              </a:rPr>
              <a:t> </a:t>
            </a:r>
            <a:r>
              <a:rPr dirty="0" sz="800" spc="-40">
                <a:latin typeface="Microsoft Sans Serif"/>
                <a:cs typeface="Microsoft Sans Serif"/>
              </a:rPr>
              <a:t>Page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61766"/>
            <a:ext cx="4608195" cy="94615"/>
            <a:chOff x="0" y="3361766"/>
            <a:chExt cx="4608195" cy="94615"/>
          </a:xfrm>
        </p:grpSpPr>
        <p:sp>
          <p:nvSpPr>
            <p:cNvPr id="6" name="object 6"/>
            <p:cNvSpPr/>
            <p:nvPr/>
          </p:nvSpPr>
          <p:spPr>
            <a:xfrm>
              <a:off x="0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5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01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4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903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61766"/>
              <a:ext cx="1536065" cy="94615"/>
            </a:xfrm>
            <a:custGeom>
              <a:avLst/>
              <a:gdLst/>
              <a:ahLst/>
              <a:cxnLst/>
              <a:rect l="l" t="t" r="r" b="b"/>
              <a:pathLst>
                <a:path w="1536064" h="94614">
                  <a:moveTo>
                    <a:pt x="1535976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1535976" y="9423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C04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249467" y="3377661"/>
            <a:ext cx="352425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90"/>
              </a:lnSpc>
            </a:pPr>
            <a:r>
              <a:rPr dirty="0" sz="500" spc="5" b="1">
                <a:solidFill>
                  <a:srgbClr val="FFFFFF"/>
                </a:solidFill>
                <a:latin typeface="Arial"/>
                <a:cs typeface="Arial"/>
              </a:rPr>
              <a:t>N.U4CYS21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pc="-25"/>
              <a:t>Group</a:t>
            </a:r>
            <a:r>
              <a:rPr dirty="0" spc="35"/>
              <a:t> </a:t>
            </a:r>
            <a:r>
              <a:rPr dirty="0" spc="-15"/>
              <a:t>Members:</a:t>
            </a:r>
            <a:r>
              <a:rPr dirty="0" spc="100"/>
              <a:t> </a:t>
            </a:r>
            <a:r>
              <a:rPr dirty="0" spc="-5"/>
              <a:t>[0.5em]</a:t>
            </a:r>
            <a:r>
              <a:rPr dirty="0" spc="35"/>
              <a:t> </a:t>
            </a:r>
            <a:r>
              <a:rPr dirty="0" spc="-15"/>
              <a:t>Arjun</a:t>
            </a:r>
            <a:r>
              <a:rPr dirty="0" spc="40"/>
              <a:t> </a:t>
            </a:r>
            <a:r>
              <a:rPr dirty="0" spc="-15"/>
              <a:t>C</a:t>
            </a:r>
            <a:r>
              <a:rPr dirty="0" spc="35"/>
              <a:t> </a:t>
            </a:r>
            <a:r>
              <a:rPr dirty="0" spc="-25"/>
              <a:t>Santhosh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91969" y="3364961"/>
            <a:ext cx="624840" cy="9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z="500" spc="-1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dirty="0" sz="500" spc="10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500" spc="-15" b="1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Presentation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pc="-15"/>
              <a:t>November </a:t>
            </a:r>
            <a:r>
              <a:rPr dirty="0" spc="-5"/>
              <a:t>2024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90"/>
              </a:lnSpc>
            </a:pPr>
            <a:fld id="{81D60167-4931-47E6-BA6A-407CBD079E47}" type="slidenum">
              <a:rPr dirty="0" spc="-5"/>
              <a:t>9</a:t>
            </a:fld>
            <a:r>
              <a:rPr dirty="0" spc="-50"/>
              <a:t> </a:t>
            </a:r>
            <a:r>
              <a:rPr dirty="0" spc="135"/>
              <a:t>/</a:t>
            </a:r>
            <a:r>
              <a:rPr dirty="0" spc="-50"/>
              <a:t> </a:t>
            </a:r>
            <a:r>
              <a:rPr dirty="0" spc="-5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Group Members: [0.5em] Arjun C Santhosh   Roll No: CB.EN.U4CYS21010 [0.2em] G H Hem Sagar   Roll No: CB.EN.U4CYS21016 [0.2em] Madhav Harikumar   Roll No: CB.EN.U4CYS21038 [0.2em] Nishanth S   Roll No: CB.EN.U4CYS21050 </dc:creator>
  <dc:title>SIEM Tool</dc:title>
  <dcterms:created xsi:type="dcterms:W3CDTF">2024-11-29T05:19:07Z</dcterms:created>
  <dcterms:modified xsi:type="dcterms:W3CDTF">2024-11-29T05:19:07Z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2024-11-29T00:00:00Z</vt:filetime>
  </property>
</Properties>
</file>