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15CF85-DEEF-47C5-8641-0278CECA9D24}">
  <a:tblStyle styleId="{CD15CF85-DEEF-47C5-8641-0278CECA9D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5065ae4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5065ae4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5065ae4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5065ae4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aa00f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aa00f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5065ae4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5065ae4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5065ae45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5065ae45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Unified Calendar Application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Produced by: Dylan Joos, Luke Duffey, Samuel Rocco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calendar that unifies all of the users calendars and schedules into one application.</a:t>
            </a:r>
            <a:endParaRPr/>
          </a:p>
          <a:p>
            <a:pPr indent="-311150" lvl="0" marL="457200" rtl="0" algn="l">
              <a:spcBef>
                <a:spcPts val="0"/>
              </a:spcBef>
              <a:spcAft>
                <a:spcPts val="0"/>
              </a:spcAft>
              <a:buSzPts val="1300"/>
              <a:buChar char="●"/>
            </a:pPr>
            <a:r>
              <a:rPr lang="en"/>
              <a:t>The ability to connect users to a single group or multiple groups, designed to then have multiple users connected to the same events scheduled over a multi-user level.</a:t>
            </a:r>
            <a:endParaRPr/>
          </a:p>
          <a:p>
            <a:pPr indent="-311150" lvl="0" marL="457200" rtl="0" algn="l">
              <a:spcBef>
                <a:spcPts val="0"/>
              </a:spcBef>
              <a:spcAft>
                <a:spcPts val="0"/>
              </a:spcAft>
              <a:buSzPts val="1300"/>
              <a:buChar char="●"/>
            </a:pPr>
            <a:r>
              <a:rPr lang="en"/>
              <a:t>An informative UI to make viewing events, dates, and calendars including Third Party calendar from Google, Microsoft, ect., </a:t>
            </a:r>
            <a:r>
              <a:rPr lang="en"/>
              <a:t>accessible</a:t>
            </a:r>
            <a:r>
              <a:rPr lang="en"/>
              <a:t> and easy to understand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Clr>
                <a:srgbClr val="000000"/>
              </a:buClr>
              <a:buSzPts val="1300"/>
              <a:buChar char="●"/>
            </a:pPr>
            <a:r>
              <a:rPr lang="en">
                <a:solidFill>
                  <a:srgbClr val="000000"/>
                </a:solidFill>
              </a:rPr>
              <a:t>The system is designed for keeping and regulating schedules for a group or organization. </a:t>
            </a:r>
            <a:endParaRPr>
              <a:solidFill>
                <a:srgbClr val="000000"/>
              </a:solidFill>
            </a:endParaRPr>
          </a:p>
          <a:p>
            <a:pPr indent="-311150" lvl="0" marL="457200" rtl="0" algn="l">
              <a:lnSpc>
                <a:spcPct val="105000"/>
              </a:lnSpc>
              <a:spcBef>
                <a:spcPts val="0"/>
              </a:spcBef>
              <a:spcAft>
                <a:spcPts val="0"/>
              </a:spcAft>
              <a:buClr>
                <a:srgbClr val="000000"/>
              </a:buClr>
              <a:buSzPts val="1300"/>
              <a:buChar char="●"/>
            </a:pPr>
            <a:r>
              <a:rPr lang="en">
                <a:solidFill>
                  <a:srgbClr val="000000"/>
                </a:solidFill>
              </a:rPr>
              <a:t>An input to create, add, or import a new schedule will be utilized by the user to start the calendar. Along with an input to share calendars or specific schedules to other users with the ability to assign an administrator. </a:t>
            </a:r>
            <a:endParaRPr>
              <a:solidFill>
                <a:srgbClr val="000000"/>
              </a:solidFill>
            </a:endParaRPr>
          </a:p>
          <a:p>
            <a:pPr indent="-311150" lvl="0" marL="457200" rtl="0" algn="l">
              <a:lnSpc>
                <a:spcPct val="105000"/>
              </a:lnSpc>
              <a:spcBef>
                <a:spcPts val="0"/>
              </a:spcBef>
              <a:spcAft>
                <a:spcPts val="0"/>
              </a:spcAft>
              <a:buClr>
                <a:srgbClr val="000000"/>
              </a:buClr>
              <a:buSzPts val="1300"/>
              <a:buChar char="●"/>
            </a:pPr>
            <a:r>
              <a:rPr lang="en">
                <a:solidFill>
                  <a:srgbClr val="000000"/>
                </a:solidFill>
              </a:rPr>
              <a:t>An input to choose and view your calendar. </a:t>
            </a:r>
            <a:endParaRPr>
              <a:solidFill>
                <a:srgbClr val="000000"/>
              </a:solidFill>
            </a:endParaRPr>
          </a:p>
          <a:p>
            <a:pPr indent="-311150" lvl="0" marL="457200" rtl="0" algn="l">
              <a:lnSpc>
                <a:spcPct val="105000"/>
              </a:lnSpc>
              <a:spcBef>
                <a:spcPts val="0"/>
              </a:spcBef>
              <a:spcAft>
                <a:spcPts val="0"/>
              </a:spcAft>
              <a:buClr>
                <a:srgbClr val="000000"/>
              </a:buClr>
              <a:buSzPts val="1300"/>
              <a:buChar char="●"/>
            </a:pPr>
            <a:r>
              <a:rPr lang="en">
                <a:solidFill>
                  <a:srgbClr val="000000"/>
                </a:solidFill>
              </a:rPr>
              <a:t>Time management algorithms will be used to manage multiple schedules for the user to have a clear understanding of scheduled times with different calendar formats to best suit the needs of the user.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cont.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Clr>
                <a:srgbClr val="000000"/>
              </a:buClr>
              <a:buSzPts val="1300"/>
              <a:buChar char="●"/>
            </a:pPr>
            <a:r>
              <a:rPr lang="en">
                <a:solidFill>
                  <a:srgbClr val="000000"/>
                </a:solidFill>
              </a:rPr>
              <a:t>Formats will include a monthly, a weekly, and a daily calendar depending on the specific need of the user. </a:t>
            </a:r>
            <a:endParaRPr>
              <a:solidFill>
                <a:srgbClr val="000000"/>
              </a:solidFill>
            </a:endParaRPr>
          </a:p>
          <a:p>
            <a:pPr indent="-311150" lvl="0" marL="457200" rtl="0" algn="l">
              <a:lnSpc>
                <a:spcPct val="105000"/>
              </a:lnSpc>
              <a:spcBef>
                <a:spcPts val="0"/>
              </a:spcBef>
              <a:spcAft>
                <a:spcPts val="0"/>
              </a:spcAft>
              <a:buClr>
                <a:srgbClr val="000000"/>
              </a:buClr>
              <a:buSzPts val="1300"/>
              <a:buChar char="●"/>
            </a:pPr>
            <a:r>
              <a:rPr lang="en">
                <a:solidFill>
                  <a:srgbClr val="000000"/>
                </a:solidFill>
              </a:rPr>
              <a:t>The application ability to link third-party calendar applications for a unified time managing experience, where users can keep up with a generalized overview of everything happening at once, as the application will understand the formatting and add each scheduled time from a third-party source to a single-glance display.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a:t>
            </a:r>
            <a:endParaRPr/>
          </a:p>
        </p:txBody>
      </p:sp>
      <p:graphicFrame>
        <p:nvGraphicFramePr>
          <p:cNvPr id="111" name="Google Shape;111;p17"/>
          <p:cNvGraphicFramePr/>
          <p:nvPr/>
        </p:nvGraphicFramePr>
        <p:xfrm>
          <a:off x="729450" y="1853850"/>
          <a:ext cx="3000000" cy="3000000"/>
        </p:xfrm>
        <a:graphic>
          <a:graphicData uri="http://schemas.openxmlformats.org/drawingml/2006/table">
            <a:tbl>
              <a:tblPr>
                <a:noFill/>
                <a:tableStyleId>{CD15CF85-DEEF-47C5-8641-0278CECA9D24}</a:tableStyleId>
              </a:tblPr>
              <a:tblGrid>
                <a:gridCol w="2449225"/>
                <a:gridCol w="5239175"/>
              </a:tblGrid>
              <a:tr h="319850">
                <a:tc>
                  <a:txBody>
                    <a:bodyPr/>
                    <a:lstStyle/>
                    <a:p>
                      <a:pPr indent="0" lvl="0" marL="0" rtl="0" algn="ctr">
                        <a:spcBef>
                          <a:spcPts val="0"/>
                        </a:spcBef>
                        <a:spcAft>
                          <a:spcPts val="0"/>
                        </a:spcAft>
                        <a:buNone/>
                      </a:pPr>
                      <a:r>
                        <a:rPr b="1" lang="en" sz="1000">
                          <a:latin typeface="Lato"/>
                          <a:ea typeface="Lato"/>
                          <a:cs typeface="Lato"/>
                          <a:sym typeface="Lato"/>
                        </a:rPr>
                        <a:t>User Stories</a:t>
                      </a:r>
                      <a:endParaRPr b="1"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000">
                          <a:latin typeface="Lato"/>
                          <a:ea typeface="Lato"/>
                          <a:cs typeface="Lato"/>
                          <a:sym typeface="Lato"/>
                        </a:rPr>
                        <a:t>Priorities</a:t>
                      </a:r>
                      <a:endParaRPr b="1" sz="1000">
                        <a:latin typeface="Lato"/>
                        <a:ea typeface="Lato"/>
                        <a:cs typeface="Lato"/>
                        <a:sym typeface="Lato"/>
                      </a:endParaRPr>
                    </a:p>
                  </a:txBody>
                  <a:tcPr marT="91425" marB="91425" marR="91425" marL="91425"/>
                </a:tc>
              </a:tr>
              <a:tr h="319850">
                <a:tc>
                  <a:txBody>
                    <a:bodyPr/>
                    <a:lstStyle/>
                    <a:p>
                      <a:pPr indent="0" lvl="0" marL="0" rtl="0" algn="ctr">
                        <a:spcBef>
                          <a:spcPts val="0"/>
                        </a:spcBef>
                        <a:spcAft>
                          <a:spcPts val="0"/>
                        </a:spcAft>
                        <a:buNone/>
                      </a:pPr>
                      <a:r>
                        <a:rPr lang="en" sz="1000">
                          <a:latin typeface="Lato"/>
                          <a:ea typeface="Lato"/>
                          <a:cs typeface="Lato"/>
                          <a:sym typeface="Lato"/>
                        </a:rPr>
                        <a:t>Allow user to view calendar</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1 - The user needs to have the ability to view the calendar</a:t>
                      </a:r>
                      <a:endParaRPr sz="1000">
                        <a:latin typeface="Lato"/>
                        <a:ea typeface="Lato"/>
                        <a:cs typeface="Lato"/>
                        <a:sym typeface="Lato"/>
                      </a:endParaRPr>
                    </a:p>
                  </a:txBody>
                  <a:tcPr marT="91425" marB="91425" marR="91425" marL="91425"/>
                </a:tc>
              </a:tr>
              <a:tr h="465250">
                <a:tc>
                  <a:txBody>
                    <a:bodyPr/>
                    <a:lstStyle/>
                    <a:p>
                      <a:pPr indent="0" lvl="0" marL="0" rtl="0" algn="ctr">
                        <a:spcBef>
                          <a:spcPts val="0"/>
                        </a:spcBef>
                        <a:spcAft>
                          <a:spcPts val="0"/>
                        </a:spcAft>
                        <a:buNone/>
                      </a:pPr>
                      <a:r>
                        <a:rPr lang="en" sz="1000">
                          <a:latin typeface="Lato"/>
                          <a:ea typeface="Lato"/>
                          <a:cs typeface="Lato"/>
                          <a:sym typeface="Lato"/>
                        </a:rPr>
                        <a:t>Allow users to add and remove personal events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2 - The user must be able to use the calendar for the basic need of adding and removing personal dates and events</a:t>
                      </a:r>
                      <a:endParaRPr sz="1000">
                        <a:latin typeface="Lato"/>
                        <a:ea typeface="Lato"/>
                        <a:cs typeface="Lato"/>
                        <a:sym typeface="Lato"/>
                      </a:endParaRPr>
                    </a:p>
                  </a:txBody>
                  <a:tcPr marT="91425" marB="91425" marR="91425" marL="91425"/>
                </a:tc>
              </a:tr>
              <a:tr h="319850">
                <a:tc>
                  <a:txBody>
                    <a:bodyPr/>
                    <a:lstStyle/>
                    <a:p>
                      <a:pPr indent="0" lvl="0" marL="0" rtl="0" algn="ctr">
                        <a:spcBef>
                          <a:spcPts val="0"/>
                        </a:spcBef>
                        <a:spcAft>
                          <a:spcPts val="0"/>
                        </a:spcAft>
                        <a:buNone/>
                      </a:pPr>
                      <a:r>
                        <a:rPr lang="en" sz="1000">
                          <a:latin typeface="Lato"/>
                          <a:ea typeface="Lato"/>
                          <a:cs typeface="Lato"/>
                          <a:sym typeface="Lato"/>
                        </a:rPr>
                        <a:t>Allow users to create groups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3 - Groups feature allows for more features to be used</a:t>
                      </a:r>
                      <a:endParaRPr sz="1000">
                        <a:latin typeface="Lato"/>
                        <a:ea typeface="Lato"/>
                        <a:cs typeface="Lato"/>
                        <a:sym typeface="Lato"/>
                      </a:endParaRPr>
                    </a:p>
                  </a:txBody>
                  <a:tcPr marT="91425" marB="91425" marR="91425" marL="91425"/>
                </a:tc>
              </a:tr>
              <a:tr h="465250">
                <a:tc>
                  <a:txBody>
                    <a:bodyPr/>
                    <a:lstStyle/>
                    <a:p>
                      <a:pPr indent="0" lvl="0" marL="0" rtl="0" algn="ctr">
                        <a:spcBef>
                          <a:spcPts val="0"/>
                        </a:spcBef>
                        <a:spcAft>
                          <a:spcPts val="0"/>
                        </a:spcAft>
                        <a:buNone/>
                      </a:pPr>
                      <a:r>
                        <a:rPr lang="en" sz="1000">
                          <a:latin typeface="Lato"/>
                          <a:ea typeface="Lato"/>
                          <a:cs typeface="Lato"/>
                          <a:sym typeface="Lato"/>
                        </a:rPr>
                        <a:t>Allow admin to add and remove group events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4 - Gives the title of administrator value, allows the administrator to adjust and remove events of a group</a:t>
                      </a:r>
                      <a:endParaRPr sz="1000">
                        <a:latin typeface="Lato"/>
                        <a:ea typeface="Lato"/>
                        <a:cs typeface="Lato"/>
                        <a:sym typeface="Lato"/>
                      </a:endParaRPr>
                    </a:p>
                  </a:txBody>
                  <a:tcPr marT="91425" marB="91425" marR="91425" marL="91425"/>
                </a:tc>
              </a:tr>
              <a:tr h="319850">
                <a:tc>
                  <a:txBody>
                    <a:bodyPr/>
                    <a:lstStyle/>
                    <a:p>
                      <a:pPr indent="0" lvl="0" marL="0" rtl="0" algn="ctr">
                        <a:spcBef>
                          <a:spcPts val="0"/>
                        </a:spcBef>
                        <a:spcAft>
                          <a:spcPts val="0"/>
                        </a:spcAft>
                        <a:buNone/>
                      </a:pPr>
                      <a:r>
                        <a:rPr lang="en" sz="1000">
                          <a:latin typeface="Lato"/>
                          <a:ea typeface="Lato"/>
                          <a:cs typeface="Lato"/>
                          <a:sym typeface="Lato"/>
                        </a:rPr>
                        <a:t>Allow admin to add and remove users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5 - Gives the Admin the ability to add and remove users of a group</a:t>
                      </a:r>
                      <a:endParaRPr sz="1000">
                        <a:latin typeface="Lato"/>
                        <a:ea typeface="Lato"/>
                        <a:cs typeface="Lato"/>
                        <a:sym typeface="Lato"/>
                      </a:endParaRPr>
                    </a:p>
                  </a:txBody>
                  <a:tcPr marT="91425" marB="91425" marR="91425" marL="91425"/>
                </a:tc>
              </a:tr>
              <a:tr h="319850">
                <a:tc>
                  <a:txBody>
                    <a:bodyPr/>
                    <a:lstStyle/>
                    <a:p>
                      <a:pPr indent="0" lvl="0" marL="0" rtl="0" algn="ctr">
                        <a:spcBef>
                          <a:spcPts val="0"/>
                        </a:spcBef>
                        <a:spcAft>
                          <a:spcPts val="0"/>
                        </a:spcAft>
                        <a:buNone/>
                      </a:pPr>
                      <a:r>
                        <a:rPr lang="en" sz="1000">
                          <a:latin typeface="Lato"/>
                          <a:ea typeface="Lato"/>
                          <a:cs typeface="Lato"/>
                          <a:sym typeface="Lato"/>
                        </a:rPr>
                        <a:t>Allow admin to grant ability to users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6 - Allows admin to have the ability to grant other users co-admin capabilities</a:t>
                      </a:r>
                      <a:endParaRPr sz="1000">
                        <a:latin typeface="Lato"/>
                        <a:ea typeface="Lato"/>
                        <a:cs typeface="Lato"/>
                        <a:sym typeface="Lato"/>
                      </a:endParaRPr>
                    </a:p>
                  </a:txBody>
                  <a:tcPr marT="91425" marB="91425" marR="91425" marL="91425"/>
                </a:tc>
              </a:tr>
              <a:tr h="369200">
                <a:tc>
                  <a:txBody>
                    <a:bodyPr/>
                    <a:lstStyle/>
                    <a:p>
                      <a:pPr indent="0" lvl="0" marL="0" rtl="0" algn="ctr">
                        <a:spcBef>
                          <a:spcPts val="0"/>
                        </a:spcBef>
                        <a:spcAft>
                          <a:spcPts val="0"/>
                        </a:spcAft>
                        <a:buNone/>
                      </a:pPr>
                      <a:r>
                        <a:rPr lang="en" sz="1000">
                          <a:latin typeface="Lato"/>
                          <a:ea typeface="Lato"/>
                          <a:cs typeface="Lato"/>
                          <a:sym typeface="Lato"/>
                        </a:rPr>
                        <a:t>Allow users to add 3rd party calendars</a:t>
                      </a:r>
                      <a:endParaRPr sz="1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000">
                          <a:latin typeface="Lato"/>
                          <a:ea typeface="Lato"/>
                          <a:cs typeface="Lato"/>
                          <a:sym typeface="Lato"/>
                        </a:rPr>
                        <a:t>Priority 7 - Allows users to add 3rd party calendars</a:t>
                      </a:r>
                      <a:endParaRPr sz="10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Backlog</a:t>
            </a:r>
            <a:endParaRPr/>
          </a:p>
        </p:txBody>
      </p:sp>
      <p:graphicFrame>
        <p:nvGraphicFramePr>
          <p:cNvPr id="117" name="Google Shape;117;p18"/>
          <p:cNvGraphicFramePr/>
          <p:nvPr/>
        </p:nvGraphicFramePr>
        <p:xfrm>
          <a:off x="729450" y="1853850"/>
          <a:ext cx="3000000" cy="3000000"/>
        </p:xfrm>
        <a:graphic>
          <a:graphicData uri="http://schemas.openxmlformats.org/drawingml/2006/table">
            <a:tbl>
              <a:tblPr>
                <a:noFill/>
                <a:tableStyleId>{CD15CF85-DEEF-47C5-8641-0278CECA9D24}</a:tableStyleId>
              </a:tblPr>
              <a:tblGrid>
                <a:gridCol w="5066575"/>
                <a:gridCol w="1360975"/>
                <a:gridCol w="1260850"/>
              </a:tblGrid>
              <a:tr h="317150">
                <a:tc>
                  <a:txBody>
                    <a:bodyPr/>
                    <a:lstStyle/>
                    <a:p>
                      <a:pPr indent="0" lvl="0" marL="0" rtl="0" algn="ctr">
                        <a:spcBef>
                          <a:spcPts val="0"/>
                        </a:spcBef>
                        <a:spcAft>
                          <a:spcPts val="0"/>
                        </a:spcAft>
                        <a:buNone/>
                      </a:pPr>
                      <a:r>
                        <a:rPr b="1" lang="en" sz="1100">
                          <a:latin typeface="Lato"/>
                          <a:ea typeface="Lato"/>
                          <a:cs typeface="Lato"/>
                          <a:sym typeface="Lato"/>
                        </a:rPr>
                        <a:t>User Stories</a:t>
                      </a:r>
                      <a:endParaRPr b="1"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latin typeface="Lato"/>
                          <a:ea typeface="Lato"/>
                          <a:cs typeface="Lato"/>
                          <a:sym typeface="Lato"/>
                        </a:rPr>
                        <a:t>Priorities</a:t>
                      </a:r>
                      <a:endParaRPr b="1"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1100">
                          <a:latin typeface="Lato"/>
                          <a:ea typeface="Lato"/>
                          <a:cs typeface="Lato"/>
                          <a:sym typeface="Lato"/>
                        </a:rPr>
                        <a:t>Estimates</a:t>
                      </a:r>
                      <a:endParaRPr b="1" sz="1100">
                        <a:latin typeface="Lato"/>
                        <a:ea typeface="Lato"/>
                        <a:cs typeface="Lato"/>
                        <a:sym typeface="Lato"/>
                      </a:endParaRPr>
                    </a:p>
                  </a:txBody>
                  <a:tcPr marT="91425" marB="91425" marR="91425" marL="91425"/>
                </a:tc>
              </a:tr>
              <a:tr h="401750">
                <a:tc>
                  <a:txBody>
                    <a:bodyPr/>
                    <a:lstStyle/>
                    <a:p>
                      <a:pPr indent="0" lvl="0" marL="0" rtl="0" algn="ctr">
                        <a:spcBef>
                          <a:spcPts val="0"/>
                        </a:spcBef>
                        <a:spcAft>
                          <a:spcPts val="0"/>
                        </a:spcAft>
                        <a:buNone/>
                      </a:pPr>
                      <a:r>
                        <a:rPr lang="en" sz="1100">
                          <a:latin typeface="Lato"/>
                          <a:ea typeface="Lato"/>
                          <a:cs typeface="Lato"/>
                          <a:sym typeface="Lato"/>
                        </a:rPr>
                        <a:t>As a user, I need to view my calendar</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1</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Small</a:t>
                      </a:r>
                      <a:endParaRPr sz="1100">
                        <a:latin typeface="Lato"/>
                        <a:ea typeface="Lato"/>
                        <a:cs typeface="Lato"/>
                        <a:sym typeface="Lato"/>
                      </a:endParaRPr>
                    </a:p>
                  </a:txBody>
                  <a:tcPr marT="91425" marB="91425" marR="91425" marL="91425"/>
                </a:tc>
              </a:tr>
              <a:tr h="401750">
                <a:tc>
                  <a:txBody>
                    <a:bodyPr/>
                    <a:lstStyle/>
                    <a:p>
                      <a:pPr indent="0" lvl="0" marL="0" rtl="0" algn="ctr">
                        <a:spcBef>
                          <a:spcPts val="0"/>
                        </a:spcBef>
                        <a:spcAft>
                          <a:spcPts val="0"/>
                        </a:spcAft>
                        <a:buNone/>
                      </a:pPr>
                      <a:r>
                        <a:rPr lang="en" sz="1100">
                          <a:latin typeface="Lato"/>
                          <a:ea typeface="Lato"/>
                          <a:cs typeface="Lato"/>
                          <a:sym typeface="Lato"/>
                        </a:rPr>
                        <a:t>As a user, I need to add and remove my personal events</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2</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Medium</a:t>
                      </a:r>
                      <a:endParaRPr sz="1100">
                        <a:latin typeface="Lato"/>
                        <a:ea typeface="Lato"/>
                        <a:cs typeface="Lato"/>
                        <a:sym typeface="Lato"/>
                      </a:endParaRPr>
                    </a:p>
                  </a:txBody>
                  <a:tcPr marT="91425" marB="91425" marR="91425" marL="91425"/>
                </a:tc>
              </a:tr>
              <a:tr h="401750">
                <a:tc>
                  <a:txBody>
                    <a:bodyPr/>
                    <a:lstStyle/>
                    <a:p>
                      <a:pPr indent="0" lvl="0" marL="0" rtl="0" algn="ctr">
                        <a:spcBef>
                          <a:spcPts val="0"/>
                        </a:spcBef>
                        <a:spcAft>
                          <a:spcPts val="0"/>
                        </a:spcAft>
                        <a:buNone/>
                      </a:pPr>
                      <a:r>
                        <a:rPr lang="en" sz="1100">
                          <a:latin typeface="Lato"/>
                          <a:ea typeface="Lato"/>
                          <a:cs typeface="Lato"/>
                          <a:sym typeface="Lato"/>
                        </a:rPr>
                        <a:t>As a user, I need to be able to create a group</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3</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Medium</a:t>
                      </a:r>
                      <a:endParaRPr sz="1100">
                        <a:latin typeface="Lato"/>
                        <a:ea typeface="Lato"/>
                        <a:cs typeface="Lato"/>
                        <a:sym typeface="Lato"/>
                      </a:endParaRPr>
                    </a:p>
                  </a:txBody>
                  <a:tcPr marT="91425" marB="91425" marR="91425" marL="91425"/>
                </a:tc>
              </a:tr>
              <a:tr h="401750">
                <a:tc>
                  <a:txBody>
                    <a:bodyPr/>
                    <a:lstStyle/>
                    <a:p>
                      <a:pPr indent="0" lvl="0" marL="0" rtl="0" algn="ctr">
                        <a:spcBef>
                          <a:spcPts val="0"/>
                        </a:spcBef>
                        <a:spcAft>
                          <a:spcPts val="0"/>
                        </a:spcAft>
                        <a:buNone/>
                      </a:pPr>
                      <a:r>
                        <a:rPr lang="en" sz="1100">
                          <a:latin typeface="Lato"/>
                          <a:ea typeface="Lato"/>
                          <a:cs typeface="Lato"/>
                          <a:sym typeface="Lato"/>
                        </a:rPr>
                        <a:t>As an administrator, I need to be able to add and remove group events</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4</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Small</a:t>
                      </a:r>
                      <a:endParaRPr sz="1100">
                        <a:latin typeface="Lato"/>
                        <a:ea typeface="Lato"/>
                        <a:cs typeface="Lato"/>
                        <a:sym typeface="Lato"/>
                      </a:endParaRPr>
                    </a:p>
                  </a:txBody>
                  <a:tcPr marT="91425" marB="91425" marR="91425" marL="91425"/>
                </a:tc>
              </a:tr>
              <a:tr h="401750">
                <a:tc>
                  <a:txBody>
                    <a:bodyPr/>
                    <a:lstStyle/>
                    <a:p>
                      <a:pPr indent="0" lvl="0" marL="0" rtl="0" algn="ctr">
                        <a:spcBef>
                          <a:spcPts val="0"/>
                        </a:spcBef>
                        <a:spcAft>
                          <a:spcPts val="0"/>
                        </a:spcAft>
                        <a:buNone/>
                      </a:pPr>
                      <a:r>
                        <a:rPr lang="en" sz="1100">
                          <a:latin typeface="Lato"/>
                          <a:ea typeface="Lato"/>
                          <a:cs typeface="Lato"/>
                          <a:sym typeface="Lato"/>
                        </a:rPr>
                        <a:t>As an administrator, I need to be able to add and remove users of a group</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5</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Medium</a:t>
                      </a:r>
                      <a:endParaRPr sz="1100">
                        <a:latin typeface="Lato"/>
                        <a:ea typeface="Lato"/>
                        <a:cs typeface="Lato"/>
                        <a:sym typeface="Lato"/>
                      </a:endParaRPr>
                    </a:p>
                  </a:txBody>
                  <a:tcPr marT="91425" marB="91425" marR="91425" marL="91425"/>
                </a:tc>
              </a:tr>
              <a:tr h="317150">
                <a:tc>
                  <a:txBody>
                    <a:bodyPr/>
                    <a:lstStyle/>
                    <a:p>
                      <a:pPr indent="0" lvl="0" marL="0" rtl="0" algn="ctr">
                        <a:spcBef>
                          <a:spcPts val="0"/>
                        </a:spcBef>
                        <a:spcAft>
                          <a:spcPts val="0"/>
                        </a:spcAft>
                        <a:buNone/>
                      </a:pPr>
                      <a:r>
                        <a:rPr lang="en" sz="1100">
                          <a:latin typeface="Lato"/>
                          <a:ea typeface="Lato"/>
                          <a:cs typeface="Lato"/>
                          <a:sym typeface="Lato"/>
                        </a:rPr>
                        <a:t>As an administrator, I need to be able to grant users co-admin abilities</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6</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Small</a:t>
                      </a:r>
                      <a:endParaRPr sz="1100">
                        <a:latin typeface="Lato"/>
                        <a:ea typeface="Lato"/>
                        <a:cs typeface="Lato"/>
                        <a:sym typeface="Lato"/>
                      </a:endParaRPr>
                    </a:p>
                  </a:txBody>
                  <a:tcPr marT="91425" marB="91425" marR="91425" marL="91425"/>
                </a:tc>
              </a:tr>
              <a:tr h="286125">
                <a:tc>
                  <a:txBody>
                    <a:bodyPr/>
                    <a:lstStyle/>
                    <a:p>
                      <a:pPr indent="0" lvl="0" marL="0" rtl="0" algn="ctr">
                        <a:spcBef>
                          <a:spcPts val="0"/>
                        </a:spcBef>
                        <a:spcAft>
                          <a:spcPts val="0"/>
                        </a:spcAft>
                        <a:buNone/>
                      </a:pPr>
                      <a:r>
                        <a:rPr lang="en" sz="1100">
                          <a:latin typeface="Lato"/>
                          <a:ea typeface="Lato"/>
                          <a:cs typeface="Lato"/>
                          <a:sym typeface="Lato"/>
                        </a:rPr>
                        <a:t>As a user, I need to be able to add 3rd party calendars</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7</a:t>
                      </a:r>
                      <a:endParaRPr sz="11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100">
                          <a:latin typeface="Lato"/>
                          <a:ea typeface="Lato"/>
                          <a:cs typeface="Lato"/>
                          <a:sym typeface="Lato"/>
                        </a:rPr>
                        <a:t>Medium</a:t>
                      </a:r>
                      <a:endParaRPr sz="1100">
                        <a:latin typeface="Lato"/>
                        <a:ea typeface="Lato"/>
                        <a:cs typeface="Lato"/>
                        <a:sym typeface="La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