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guide id="3" orient="horz" pos="25920" userDrawn="1">
          <p15:clr>
            <a:srgbClr val="A4A3A4"/>
          </p15:clr>
        </p15:guide>
        <p15:guide id="4" pos="20160" userDrawn="1">
          <p15:clr>
            <a:srgbClr val="A4A3A4"/>
          </p15:clr>
        </p15:guide>
        <p15:guide id="5" pos="10368" userDrawn="1">
          <p15:clr>
            <a:srgbClr val="A4A3A4"/>
          </p15:clr>
        </p15:guide>
        <p15:guide id="6" orient="horz"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60"/>
  </p:normalViewPr>
  <p:slideViewPr>
    <p:cSldViewPr snapToGrid="0" showGuides="1">
      <p:cViewPr>
        <p:scale>
          <a:sx n="39" d="100"/>
          <a:sy n="39" d="100"/>
        </p:scale>
        <p:origin x="1704" y="-5320"/>
      </p:cViewPr>
      <p:guideLst>
        <p:guide orient="horz" pos="576"/>
        <p:guide pos="576"/>
        <p:guide orient="horz" pos="25920"/>
        <p:guide pos="20160"/>
        <p:guide pos="10368"/>
        <p:guide orient="horz"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1374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79230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96402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71871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412853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5571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25569-F4F3-40CC-91C1-07F54AA4DE20}" type="datetimeFigureOut">
              <a:rPr lang="en-US" smtClean="0"/>
              <a:t>4/16/19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3365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25569-F4F3-40CC-91C1-07F54AA4DE20}"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6025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25569-F4F3-40CC-91C1-07F54AA4DE20}" type="datetimeFigureOut">
              <a:rPr lang="en-US" smtClean="0"/>
              <a:t>4/16/19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24905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54745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82249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A4D25569-F4F3-40CC-91C1-07F54AA4DE20}" type="datetimeFigureOut">
              <a:rPr lang="en-US" smtClean="0"/>
              <a:t>4/16/19</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980E4CB0-6B90-49AB-AF99-0BFDE4E3BD81}" type="slidenum">
              <a:rPr lang="en-US" smtClean="0"/>
              <a:t>‹#›</a:t>
            </a:fld>
            <a:endParaRPr lang="en-US"/>
          </a:p>
        </p:txBody>
      </p:sp>
    </p:spTree>
    <p:extLst>
      <p:ext uri="{BB962C8B-B14F-4D97-AF65-F5344CB8AC3E}">
        <p14:creationId xmlns:p14="http://schemas.microsoft.com/office/powerpoint/2010/main" val="152170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github.com/matterport/Mask_RCNN" TargetMode="External"/><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arxiv.org/pdf/1703.06870.pdf" TargetMode="External"/><Relationship Id="rId17" Type="http://schemas.openxmlformats.org/officeDocument/2006/relationships/hyperlink" Target="https://www.kaggle.com/timnonet/run-length-encoding-script-python2" TargetMode="External"/><Relationship Id="rId2" Type="http://schemas.openxmlformats.org/officeDocument/2006/relationships/image" Target="../media/image1.jpg"/><Relationship Id="rId16" Type="http://schemas.openxmlformats.org/officeDocument/2006/relationships/hyperlink" Target="https://opencv.org/"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github.com/zhixuhao/unet"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lmb.informatik.uni-freiburg.de/people/ronneber/u-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894551-F378-4655-9981-34483EEA8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6233206" cy="2453640"/>
          </a:xfrm>
          <a:prstGeom prst="rect">
            <a:avLst/>
          </a:prstGeom>
        </p:spPr>
      </p:pic>
      <p:sp>
        <p:nvSpPr>
          <p:cNvPr id="6" name="矩形 4">
            <a:extLst>
              <a:ext uri="{FF2B5EF4-FFF2-40B4-BE49-F238E27FC236}">
                <a16:creationId xmlns:a16="http://schemas.microsoft.com/office/drawing/2014/main" id="{2B3A519C-78B0-4DA6-A279-0F42CDEF82ED}"/>
              </a:ext>
            </a:extLst>
          </p:cNvPr>
          <p:cNvSpPr/>
          <p:nvPr/>
        </p:nvSpPr>
        <p:spPr>
          <a:xfrm>
            <a:off x="9331234" y="914400"/>
            <a:ext cx="14255931" cy="2945862"/>
          </a:xfrm>
          <a:prstGeom prst="rect">
            <a:avLst/>
          </a:prstGeom>
          <a:ln>
            <a:noFill/>
          </a:ln>
        </p:spPr>
        <p:style>
          <a:lnRef idx="2">
            <a:schemeClr val="dk1"/>
          </a:lnRef>
          <a:fillRef idx="1">
            <a:schemeClr val="lt1"/>
          </a:fillRef>
          <a:effectRef idx="0">
            <a:schemeClr val="dk1"/>
          </a:effectRef>
          <a:fontRef idx="minor">
            <a:schemeClr val="dk1"/>
          </a:fontRef>
        </p:style>
        <p:txBody>
          <a:bodyPr wrap="square" lIns="143691" tIns="71846" rIns="143691" bIns="71846">
            <a:spAutoFit/>
          </a:bodyPr>
          <a:lstStyle/>
          <a:p>
            <a:pPr algn="ctr" defTabSz="3467309">
              <a:defRPr/>
            </a:pPr>
            <a:r>
              <a:rPr lang="en-US" altLang="zh-CN" sz="8800" b="1" dirty="0">
                <a:latin typeface="Times New Roman" panose="02020603050405020304" pitchFamily="18" charset="0"/>
                <a:ea typeface="Verdana" panose="020B0604030504040204" pitchFamily="34" charset="0"/>
                <a:cs typeface="Times New Roman" panose="02020603050405020304" pitchFamily="18" charset="0"/>
              </a:rPr>
              <a:t>2019 Kaggle Competition</a:t>
            </a:r>
          </a:p>
          <a:p>
            <a:pPr algn="ctr" defTabSz="3467309">
              <a:defRPr/>
            </a:pPr>
            <a:r>
              <a:rPr lang="en-US" sz="5000" b="1" dirty="0">
                <a:latin typeface="Times New Roman" panose="02020603050405020304" pitchFamily="18" charset="0"/>
                <a:ea typeface="Verdana" panose="020B0604030504040204" pitchFamily="34" charset="0"/>
                <a:cs typeface="Times New Roman" panose="02020603050405020304" pitchFamily="18" charset="0"/>
              </a:rPr>
              <a:t>Detect roads in satellite images</a:t>
            </a:r>
            <a:endParaRPr lang="en-US" altLang="zh-CN" sz="5000" b="1" dirty="0">
              <a:latin typeface="Times New Roman" panose="02020603050405020304" pitchFamily="18" charset="0"/>
              <a:ea typeface="Verdana" panose="020B0604030504040204" pitchFamily="34" charset="0"/>
              <a:cs typeface="Times New Roman" panose="02020603050405020304" pitchFamily="18" charset="0"/>
            </a:endParaRPr>
          </a:p>
          <a:p>
            <a:pPr algn="ctr" defTabSz="3467309" eaLnBrk="1" fontAlgn="auto" hangingPunct="1">
              <a:spcBef>
                <a:spcPts val="0"/>
              </a:spcBef>
              <a:spcAft>
                <a:spcPts val="0"/>
              </a:spcAft>
              <a:defRPr/>
            </a:pPr>
            <a:r>
              <a:rPr lang="en-US" altLang="zh-CN" sz="4400" dirty="0" err="1">
                <a:latin typeface="Verdana" panose="020B0604030504040204" pitchFamily="34" charset="0"/>
                <a:ea typeface="Verdana" panose="020B0604030504040204" pitchFamily="34" charset="0"/>
                <a:cs typeface="Verdana" panose="020B0604030504040204" pitchFamily="34" charset="0"/>
              </a:rPr>
              <a:t>Yuxuan</a:t>
            </a:r>
            <a:r>
              <a:rPr lang="en-US" altLang="zh-CN" sz="4400" dirty="0">
                <a:latin typeface="Verdana" panose="020B0604030504040204" pitchFamily="34" charset="0"/>
                <a:ea typeface="Verdana" panose="020B0604030504040204" pitchFamily="34" charset="0"/>
                <a:cs typeface="Verdana" panose="020B0604030504040204" pitchFamily="34" charset="0"/>
              </a:rPr>
              <a:t> Cui(yc110), </a:t>
            </a:r>
            <a:r>
              <a:rPr lang="en-US" altLang="zh-CN" sz="4400" dirty="0" err="1">
                <a:latin typeface="Verdana" panose="020B0604030504040204" pitchFamily="34" charset="0"/>
                <a:ea typeface="Verdana" panose="020B0604030504040204" pitchFamily="34" charset="0"/>
                <a:cs typeface="Verdana" panose="020B0604030504040204" pitchFamily="34" charset="0"/>
              </a:rPr>
              <a:t>Bidan</a:t>
            </a:r>
            <a:r>
              <a:rPr lang="en-US" altLang="zh-CN" sz="4400" dirty="0">
                <a:latin typeface="Verdana" panose="020B0604030504040204" pitchFamily="34" charset="0"/>
                <a:ea typeface="Verdana" panose="020B0604030504040204" pitchFamily="34" charset="0"/>
                <a:cs typeface="Verdana" panose="020B0604030504040204" pitchFamily="34" charset="0"/>
              </a:rPr>
              <a:t> Zhu(bz24)</a:t>
            </a:r>
          </a:p>
        </p:txBody>
      </p:sp>
      <p:sp>
        <p:nvSpPr>
          <p:cNvPr id="9" name="Rectangle 8">
            <a:extLst>
              <a:ext uri="{FF2B5EF4-FFF2-40B4-BE49-F238E27FC236}">
                <a16:creationId xmlns:a16="http://schemas.microsoft.com/office/drawing/2014/main" id="{8DCD417C-AD9E-4C70-BD04-742141BC62D9}"/>
              </a:ext>
            </a:extLst>
          </p:cNvPr>
          <p:cNvSpPr/>
          <p:nvPr/>
        </p:nvSpPr>
        <p:spPr>
          <a:xfrm>
            <a:off x="914400" y="4050061"/>
            <a:ext cx="31089600" cy="3299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4">
            <a:extLst>
              <a:ext uri="{FF2B5EF4-FFF2-40B4-BE49-F238E27FC236}">
                <a16:creationId xmlns:a16="http://schemas.microsoft.com/office/drawing/2014/main" id="{0F104521-E5E1-4740-9B20-092C556BB122}"/>
              </a:ext>
            </a:extLst>
          </p:cNvPr>
          <p:cNvSpPr txBox="1">
            <a:spLocks/>
          </p:cNvSpPr>
          <p:nvPr/>
        </p:nvSpPr>
        <p:spPr>
          <a:xfrm>
            <a:off x="1828798" y="4888364"/>
            <a:ext cx="14630400" cy="839766"/>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953941-128B-41A0-8D7B-D1379BE3C688}"/>
              </a:ext>
            </a:extLst>
          </p:cNvPr>
          <p:cNvSpPr txBox="1"/>
          <p:nvPr/>
        </p:nvSpPr>
        <p:spPr>
          <a:xfrm>
            <a:off x="6137391" y="4859487"/>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Project Overview</a:t>
            </a:r>
          </a:p>
        </p:txBody>
      </p:sp>
      <p:sp>
        <p:nvSpPr>
          <p:cNvPr id="12" name="Text Placeholder 4">
            <a:extLst>
              <a:ext uri="{FF2B5EF4-FFF2-40B4-BE49-F238E27FC236}">
                <a16:creationId xmlns:a16="http://schemas.microsoft.com/office/drawing/2014/main" id="{090A8D86-A91F-4061-95C0-FC9DE149218D}"/>
              </a:ext>
            </a:extLst>
          </p:cNvPr>
          <p:cNvSpPr txBox="1">
            <a:spLocks/>
          </p:cNvSpPr>
          <p:nvPr/>
        </p:nvSpPr>
        <p:spPr>
          <a:xfrm>
            <a:off x="17373600" y="485508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0B21378-94D2-462A-A9E2-A02B484C614D}"/>
              </a:ext>
            </a:extLst>
          </p:cNvPr>
          <p:cNvSpPr txBox="1"/>
          <p:nvPr/>
        </p:nvSpPr>
        <p:spPr>
          <a:xfrm>
            <a:off x="22361111" y="4825663"/>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Procedure</a:t>
            </a:r>
          </a:p>
        </p:txBody>
      </p:sp>
      <p:sp>
        <p:nvSpPr>
          <p:cNvPr id="23" name="Text Placeholder 4">
            <a:extLst>
              <a:ext uri="{FF2B5EF4-FFF2-40B4-BE49-F238E27FC236}">
                <a16:creationId xmlns:a16="http://schemas.microsoft.com/office/drawing/2014/main" id="{4AAD824E-33A8-41EB-99FE-665E6C2FC100}"/>
              </a:ext>
            </a:extLst>
          </p:cNvPr>
          <p:cNvSpPr txBox="1">
            <a:spLocks/>
          </p:cNvSpPr>
          <p:nvPr/>
        </p:nvSpPr>
        <p:spPr>
          <a:xfrm>
            <a:off x="1438701"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67" name="Group 66">
            <a:extLst>
              <a:ext uri="{FF2B5EF4-FFF2-40B4-BE49-F238E27FC236}">
                <a16:creationId xmlns:a16="http://schemas.microsoft.com/office/drawing/2014/main" id="{CAB12A80-4E59-418B-8132-880662AEAB3D}"/>
              </a:ext>
            </a:extLst>
          </p:cNvPr>
          <p:cNvGrpSpPr/>
          <p:nvPr/>
        </p:nvGrpSpPr>
        <p:grpSpPr>
          <a:xfrm>
            <a:off x="1680348" y="11998247"/>
            <a:ext cx="14630400" cy="769441"/>
            <a:chOff x="1478282" y="20037844"/>
            <a:chExt cx="14630400" cy="769441"/>
          </a:xfrm>
        </p:grpSpPr>
        <p:sp>
          <p:nvSpPr>
            <p:cNvPr id="25" name="Text Placeholder 4">
              <a:extLst>
                <a:ext uri="{FF2B5EF4-FFF2-40B4-BE49-F238E27FC236}">
                  <a16:creationId xmlns:a16="http://schemas.microsoft.com/office/drawing/2014/main" id="{B99FFC26-8255-4DF5-B7C7-1EAAC5CFBEA3}"/>
                </a:ext>
              </a:extLst>
            </p:cNvPr>
            <p:cNvSpPr txBox="1">
              <a:spLocks/>
            </p:cNvSpPr>
            <p:nvPr/>
          </p:nvSpPr>
          <p:spPr>
            <a:xfrm>
              <a:off x="1478282" y="20096680"/>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88D2243-08AF-4D44-AA8A-464EB473087D}"/>
                </a:ext>
              </a:extLst>
            </p:cNvPr>
            <p:cNvSpPr txBox="1"/>
            <p:nvPr/>
          </p:nvSpPr>
          <p:spPr>
            <a:xfrm>
              <a:off x="6221952" y="20037844"/>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Mask RCNN Model</a:t>
              </a:r>
            </a:p>
          </p:txBody>
        </p:sp>
      </p:grpSp>
      <p:sp>
        <p:nvSpPr>
          <p:cNvPr id="27" name="TextBox 26">
            <a:extLst>
              <a:ext uri="{FF2B5EF4-FFF2-40B4-BE49-F238E27FC236}">
                <a16:creationId xmlns:a16="http://schemas.microsoft.com/office/drawing/2014/main" id="{B02F5634-26FC-4026-83D2-26B5C526D155}"/>
              </a:ext>
            </a:extLst>
          </p:cNvPr>
          <p:cNvSpPr txBox="1"/>
          <p:nvPr/>
        </p:nvSpPr>
        <p:spPr>
          <a:xfrm>
            <a:off x="3688464" y="31782478"/>
            <a:ext cx="10040915"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Comparison of U-NET and Mask R-CNN</a:t>
            </a:r>
          </a:p>
        </p:txBody>
      </p:sp>
      <p:sp>
        <p:nvSpPr>
          <p:cNvPr id="28" name="Text Placeholder 4">
            <a:extLst>
              <a:ext uri="{FF2B5EF4-FFF2-40B4-BE49-F238E27FC236}">
                <a16:creationId xmlns:a16="http://schemas.microsoft.com/office/drawing/2014/main" id="{B086DFA8-F62A-4688-8EEF-3E7BAB2D0C5C}"/>
              </a:ext>
            </a:extLst>
          </p:cNvPr>
          <p:cNvSpPr txBox="1">
            <a:spLocks/>
          </p:cNvSpPr>
          <p:nvPr/>
        </p:nvSpPr>
        <p:spPr>
          <a:xfrm>
            <a:off x="16992597"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CFB94F2-689E-45DB-B459-C60B450872E0}"/>
              </a:ext>
            </a:extLst>
          </p:cNvPr>
          <p:cNvSpPr txBox="1"/>
          <p:nvPr/>
        </p:nvSpPr>
        <p:spPr>
          <a:xfrm>
            <a:off x="20949390" y="31711825"/>
            <a:ext cx="671681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Submit History &amp; Result</a:t>
            </a:r>
          </a:p>
        </p:txBody>
      </p:sp>
      <p:sp>
        <p:nvSpPr>
          <p:cNvPr id="30" name="Text Placeholder 4">
            <a:extLst>
              <a:ext uri="{FF2B5EF4-FFF2-40B4-BE49-F238E27FC236}">
                <a16:creationId xmlns:a16="http://schemas.microsoft.com/office/drawing/2014/main" id="{4C560CCC-A490-4EDC-8DF7-CF9A43E6A2E4}"/>
              </a:ext>
            </a:extLst>
          </p:cNvPr>
          <p:cNvSpPr txBox="1">
            <a:spLocks/>
          </p:cNvSpPr>
          <p:nvPr/>
        </p:nvSpPr>
        <p:spPr>
          <a:xfrm>
            <a:off x="17373600" y="1215508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5C67789-1402-4317-A13F-23DDCECBE6D9}"/>
              </a:ext>
            </a:extLst>
          </p:cNvPr>
          <p:cNvSpPr txBox="1"/>
          <p:nvPr/>
        </p:nvSpPr>
        <p:spPr>
          <a:xfrm>
            <a:off x="21938334" y="12194777"/>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U-Net</a:t>
            </a:r>
          </a:p>
        </p:txBody>
      </p:sp>
      <p:sp>
        <p:nvSpPr>
          <p:cNvPr id="36" name="Rectangle 35">
            <a:extLst>
              <a:ext uri="{FF2B5EF4-FFF2-40B4-BE49-F238E27FC236}">
                <a16:creationId xmlns:a16="http://schemas.microsoft.com/office/drawing/2014/main" id="{7A042677-C00F-464A-8DB4-A582EB62F84C}"/>
              </a:ext>
            </a:extLst>
          </p:cNvPr>
          <p:cNvSpPr/>
          <p:nvPr/>
        </p:nvSpPr>
        <p:spPr>
          <a:xfrm>
            <a:off x="1393722" y="32762437"/>
            <a:ext cx="14630400" cy="8956298"/>
          </a:xfrm>
          <a:prstGeom prst="rect">
            <a:avLst/>
          </a:prstGeom>
        </p:spPr>
        <p:txBody>
          <a:bodyPr wrap="square">
            <a:spAutoFit/>
          </a:bodyPr>
          <a:lstStyle/>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Mask R-CNN is based on Faster RCNN and FCN. U-Net is based on FCN. They both works well on image segmentation but they performed differently on the given problem of the Kaggle competition.</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From the result, Mask R-CNN works much bad than U-Net on this dataset for the performance is uneven. Because as for Mask R-CNN, it will firstly find the ROI and then produce masks on each ROI. So, there could be many circle masks on the road instead of a consistent long mask. So, Mask R-CNN doesn’t work well for segmentation of complex long shapes just like road. However, even Mask R-CNN cannot produce the precise mask, it can do the right thing on object detection.</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U-Net performs better in this case. Since the data has simple semantics and the structure of the data is not complicated,  which is suitable for U-Net model. </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U-Net first do down sampling and then up sampling, which acts like the compress the local feature first and then unzip it to identify the boundary of the images. The boundary in the images is the road that we are going to identify.</a:t>
            </a:r>
            <a:endParaRPr lang="en-US" sz="3200" dirty="0">
              <a:latin typeface="Calibri" panose="020F0502020204030204" pitchFamily="34" charset="0"/>
              <a:ea typeface="SimSun" panose="02010600030101010101" pitchFamily="2" charset="-122"/>
              <a:cs typeface="Times New Roman" panose="02020603050405020304" pitchFamily="18" charset="0"/>
            </a:endParaRPr>
          </a:p>
        </p:txBody>
      </p:sp>
      <p:grpSp>
        <p:nvGrpSpPr>
          <p:cNvPr id="53" name="Group 52">
            <a:extLst>
              <a:ext uri="{FF2B5EF4-FFF2-40B4-BE49-F238E27FC236}">
                <a16:creationId xmlns:a16="http://schemas.microsoft.com/office/drawing/2014/main" id="{8C5F3C69-334E-46FE-9809-39501382D2B1}"/>
              </a:ext>
            </a:extLst>
          </p:cNvPr>
          <p:cNvGrpSpPr/>
          <p:nvPr/>
        </p:nvGrpSpPr>
        <p:grpSpPr>
          <a:xfrm>
            <a:off x="17683484" y="6091659"/>
            <a:ext cx="14138630" cy="1084053"/>
            <a:chOff x="1612875" y="14662004"/>
            <a:chExt cx="14138630" cy="1084053"/>
          </a:xfrm>
        </p:grpSpPr>
        <p:sp>
          <p:nvSpPr>
            <p:cNvPr id="37" name="Rectangle: Rounded Corners 36">
              <a:extLst>
                <a:ext uri="{FF2B5EF4-FFF2-40B4-BE49-F238E27FC236}">
                  <a16:creationId xmlns:a16="http://schemas.microsoft.com/office/drawing/2014/main" id="{D16DAEDB-2AFB-4EC4-9C12-5258AD13153C}"/>
                </a:ext>
              </a:extLst>
            </p:cNvPr>
            <p:cNvSpPr/>
            <p:nvPr/>
          </p:nvSpPr>
          <p:spPr>
            <a:xfrm>
              <a:off x="4218385" y="14662004"/>
              <a:ext cx="292106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Preprocessing</a:t>
              </a:r>
            </a:p>
          </p:txBody>
        </p:sp>
        <p:sp>
          <p:nvSpPr>
            <p:cNvPr id="38" name="Rectangle: Rounded Corners 37">
              <a:extLst>
                <a:ext uri="{FF2B5EF4-FFF2-40B4-BE49-F238E27FC236}">
                  <a16:creationId xmlns:a16="http://schemas.microsoft.com/office/drawing/2014/main" id="{42B44105-9850-471F-A72D-C8D34EF69DDE}"/>
                </a:ext>
              </a:extLst>
            </p:cNvPr>
            <p:cNvSpPr/>
            <p:nvPr/>
          </p:nvSpPr>
          <p:spPr>
            <a:xfrm>
              <a:off x="1612875" y="14675366"/>
              <a:ext cx="1970011"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p>
          </p:txBody>
        </p:sp>
        <p:cxnSp>
          <p:nvCxnSpPr>
            <p:cNvPr id="40" name="Straight Arrow Connector 39">
              <a:extLst>
                <a:ext uri="{FF2B5EF4-FFF2-40B4-BE49-F238E27FC236}">
                  <a16:creationId xmlns:a16="http://schemas.microsoft.com/office/drawing/2014/main" id="{D8E1EE12-BE77-430B-A29F-46A54C953463}"/>
                </a:ext>
              </a:extLst>
            </p:cNvPr>
            <p:cNvCxnSpPr>
              <a:cxnSpLocks/>
              <a:stCxn id="38" idx="3"/>
            </p:cNvCxnSpPr>
            <p:nvPr/>
          </p:nvCxnSpPr>
          <p:spPr>
            <a:xfrm flipV="1">
              <a:off x="3582886" y="15210709"/>
              <a:ext cx="627342" cy="3"/>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2" name="Rectangle: Rounded Corners 41">
              <a:extLst>
                <a:ext uri="{FF2B5EF4-FFF2-40B4-BE49-F238E27FC236}">
                  <a16:creationId xmlns:a16="http://schemas.microsoft.com/office/drawing/2014/main" id="{904D7828-8FD1-4136-BF5B-A4A2DDC76A97}"/>
                </a:ext>
              </a:extLst>
            </p:cNvPr>
            <p:cNvSpPr/>
            <p:nvPr/>
          </p:nvSpPr>
          <p:spPr>
            <a:xfrm>
              <a:off x="7766791" y="14672230"/>
              <a:ext cx="1881622"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Model</a:t>
              </a:r>
            </a:p>
          </p:txBody>
        </p:sp>
        <p:cxnSp>
          <p:nvCxnSpPr>
            <p:cNvPr id="43" name="Straight Arrow Connector 42">
              <a:extLst>
                <a:ext uri="{FF2B5EF4-FFF2-40B4-BE49-F238E27FC236}">
                  <a16:creationId xmlns:a16="http://schemas.microsoft.com/office/drawing/2014/main" id="{1440BA3C-CDAE-4088-8FC4-4A1C1409ACF7}"/>
                </a:ext>
              </a:extLst>
            </p:cNvPr>
            <p:cNvCxnSpPr>
              <a:cxnSpLocks/>
            </p:cNvCxnSpPr>
            <p:nvPr/>
          </p:nvCxnSpPr>
          <p:spPr>
            <a:xfrm flipV="1">
              <a:off x="7147606" y="15207576"/>
              <a:ext cx="596363" cy="1"/>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5" name="Rectangle: Rounded Corners 44">
              <a:extLst>
                <a:ext uri="{FF2B5EF4-FFF2-40B4-BE49-F238E27FC236}">
                  <a16:creationId xmlns:a16="http://schemas.microsoft.com/office/drawing/2014/main" id="{D45DB248-8964-4550-A0F5-AE8AF750A891}"/>
                </a:ext>
              </a:extLst>
            </p:cNvPr>
            <p:cNvSpPr/>
            <p:nvPr/>
          </p:nvSpPr>
          <p:spPr>
            <a:xfrm>
              <a:off x="10252933" y="14662004"/>
              <a:ext cx="315579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Postprocessing</a:t>
              </a:r>
            </a:p>
          </p:txBody>
        </p:sp>
        <p:cxnSp>
          <p:nvCxnSpPr>
            <p:cNvPr id="46" name="Straight Arrow Connector 45">
              <a:extLst>
                <a:ext uri="{FF2B5EF4-FFF2-40B4-BE49-F238E27FC236}">
                  <a16:creationId xmlns:a16="http://schemas.microsoft.com/office/drawing/2014/main" id="{FD3819CF-C743-42AF-9EE4-B7A7B7040373}"/>
                </a:ext>
              </a:extLst>
            </p:cNvPr>
            <p:cNvCxnSpPr>
              <a:cxnSpLocks/>
            </p:cNvCxnSpPr>
            <p:nvPr/>
          </p:nvCxnSpPr>
          <p:spPr>
            <a:xfrm>
              <a:off x="9648413" y="15209583"/>
              <a:ext cx="604520" cy="0"/>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5A98F081-EBAF-48A5-8F46-30C1E8E94E7B}"/>
                </a:ext>
              </a:extLst>
            </p:cNvPr>
            <p:cNvCxnSpPr>
              <a:cxnSpLocks/>
            </p:cNvCxnSpPr>
            <p:nvPr/>
          </p:nvCxnSpPr>
          <p:spPr>
            <a:xfrm flipV="1">
              <a:off x="13395380" y="15197348"/>
              <a:ext cx="671625" cy="10229"/>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8" name="Rectangle: Rounded Corners 47">
              <a:extLst>
                <a:ext uri="{FF2B5EF4-FFF2-40B4-BE49-F238E27FC236}">
                  <a16:creationId xmlns:a16="http://schemas.microsoft.com/office/drawing/2014/main" id="{98E04046-0B4F-495C-B123-BD1AC8677318}"/>
                </a:ext>
              </a:extLst>
            </p:cNvPr>
            <p:cNvSpPr/>
            <p:nvPr/>
          </p:nvSpPr>
          <p:spPr>
            <a:xfrm>
              <a:off x="14067005" y="14662004"/>
              <a:ext cx="1684500"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a:t>
              </a:r>
            </a:p>
          </p:txBody>
        </p:sp>
      </p:grpSp>
      <p:sp>
        <p:nvSpPr>
          <p:cNvPr id="66" name="Rectangle 65">
            <a:extLst>
              <a:ext uri="{FF2B5EF4-FFF2-40B4-BE49-F238E27FC236}">
                <a16:creationId xmlns:a16="http://schemas.microsoft.com/office/drawing/2014/main" id="{9B649CAA-B9E5-408B-B633-4CA59E22EC29}"/>
              </a:ext>
            </a:extLst>
          </p:cNvPr>
          <p:cNvSpPr/>
          <p:nvPr/>
        </p:nvSpPr>
        <p:spPr>
          <a:xfrm>
            <a:off x="1807274" y="17203009"/>
            <a:ext cx="8820950" cy="6186309"/>
          </a:xfrm>
          <a:prstGeom prst="rect">
            <a:avLst/>
          </a:prstGeom>
        </p:spPr>
        <p:txBody>
          <a:bodyPr wrap="square">
            <a:spAutoFit/>
          </a:bodyPr>
          <a:lstStyle/>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rPr>
              <a:t>2 Architectures:  ResNeXt-101, mask + box</a:t>
            </a:r>
          </a:p>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rPr>
              <a:t>3 Strengths: </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rPr>
              <a:t>Feature extraction (ResNeXt-101: includes 3 convolution layers). </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rPr>
              <a:t>Region Proposal Network</a:t>
            </a: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(ROI Align: output fixed dimension output)</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Compute Loss Function: Loss of class, box and mask (compute sigmoid on pixel)</a:t>
            </a:r>
          </a:p>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Result and Conclusion</a:t>
            </a: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 bad for image with convolution roads, good for simple ones. Perform well on object detection.</a:t>
            </a: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sp>
        <p:nvSpPr>
          <p:cNvPr id="68" name="Rectangle 67">
            <a:extLst>
              <a:ext uri="{FF2B5EF4-FFF2-40B4-BE49-F238E27FC236}">
                <a16:creationId xmlns:a16="http://schemas.microsoft.com/office/drawing/2014/main" id="{C3C9AC5E-2E5B-4EA3-A63B-22980A407F5D}"/>
              </a:ext>
            </a:extLst>
          </p:cNvPr>
          <p:cNvSpPr/>
          <p:nvPr/>
        </p:nvSpPr>
        <p:spPr>
          <a:xfrm>
            <a:off x="17799325" y="7569032"/>
            <a:ext cx="14266629" cy="4524315"/>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Pre-processing</a:t>
            </a:r>
            <a:r>
              <a:rPr lang="en-US" sz="3600" dirty="0">
                <a:latin typeface="Calibri" panose="020F0502020204030204" pitchFamily="34" charset="0"/>
                <a:ea typeface="SimSun" panose="02010600030101010101" pitchFamily="2" charset="-122"/>
                <a:cs typeface="Times New Roman" panose="02020603050405020304" pitchFamily="18" charset="0"/>
              </a:rPr>
              <a:t>: Do preprocessing to the raw data. This includes image normalization, and data augmentation. We transform the RGB image and binary mask image into matrix to do calculation.</a:t>
            </a:r>
          </a:p>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Model</a:t>
            </a:r>
            <a:r>
              <a:rPr lang="en-US" sz="3600" dirty="0">
                <a:latin typeface="Calibri" panose="020F0502020204030204" pitchFamily="34" charset="0"/>
                <a:ea typeface="SimSun" panose="02010600030101010101" pitchFamily="2" charset="-122"/>
                <a:cs typeface="Times New Roman" panose="02020603050405020304" pitchFamily="18" charset="0"/>
              </a:rPr>
              <a:t>: We used U-Net model Mask RCNN model.</a:t>
            </a:r>
          </a:p>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Post-processing</a:t>
            </a:r>
            <a:r>
              <a:rPr lang="en-US" sz="3600" dirty="0">
                <a:latin typeface="Calibri" panose="020F0502020204030204" pitchFamily="34" charset="0"/>
                <a:ea typeface="SimSun" panose="02010600030101010101" pitchFamily="2" charset="-122"/>
                <a:cs typeface="Times New Roman" panose="02020603050405020304" pitchFamily="18" charset="0"/>
              </a:rPr>
              <a:t>: The post-processing contains Run Length Encoding of the results, set the threshold value of turning the gray-scale picture into binary picture only contain ‘0’ which represent road and ‘1’ which represent none-road area.</a:t>
            </a:r>
          </a:p>
        </p:txBody>
      </p:sp>
      <p:sp>
        <p:nvSpPr>
          <p:cNvPr id="73" name="Rectangle 72">
            <a:extLst>
              <a:ext uri="{FF2B5EF4-FFF2-40B4-BE49-F238E27FC236}">
                <a16:creationId xmlns:a16="http://schemas.microsoft.com/office/drawing/2014/main" id="{B887536A-7420-43A6-BF76-C9F7FCB165C6}"/>
              </a:ext>
            </a:extLst>
          </p:cNvPr>
          <p:cNvSpPr/>
          <p:nvPr/>
        </p:nvSpPr>
        <p:spPr>
          <a:xfrm>
            <a:off x="16884272" y="32510684"/>
            <a:ext cx="4065118" cy="4524315"/>
          </a:xfrm>
          <a:prstGeom prst="rect">
            <a:avLst/>
          </a:prstGeom>
        </p:spPr>
        <p:txBody>
          <a:bodyPr wrap="square">
            <a:spAutoFit/>
          </a:bodyPr>
          <a:lstStyle/>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Submitting History</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a:t>
            </a:r>
            <a:r>
              <a:rPr lang="en-US" altLang="zh-CN" sz="3600" dirty="0">
                <a:latin typeface="Calibri" panose="020F0502020204030204" pitchFamily="34" charset="0"/>
                <a:ea typeface="SimSun" panose="02010600030101010101" pitchFamily="2" charset="-122"/>
                <a:cs typeface="Times New Roman" panose="02020603050405020304" pitchFamily="18" charset="0"/>
              </a:rPr>
              <a:t>totally</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sz="3600" dirty="0">
                <a:latin typeface="Calibri" panose="020F0502020204030204" pitchFamily="34" charset="0"/>
                <a:ea typeface="SimSun" panose="02010600030101010101" pitchFamily="2" charset="-122"/>
                <a:cs typeface="Times New Roman" panose="02020603050405020304" pitchFamily="18" charset="0"/>
              </a:rPr>
              <a:t>submit </a:t>
            </a:r>
            <a:r>
              <a:rPr lang="en-US" altLang="zh-CN" sz="3600" dirty="0">
                <a:latin typeface="Calibri" panose="020F0502020204030204" pitchFamily="34" charset="0"/>
                <a:ea typeface="SimSun" panose="02010600030101010101" pitchFamily="2" charset="-122"/>
                <a:cs typeface="Times New Roman" panose="02020603050405020304" pitchFamily="18" charset="0"/>
              </a:rPr>
              <a:t>23</a:t>
            </a:r>
            <a:r>
              <a:rPr lang="en-US" sz="3600" dirty="0">
                <a:latin typeface="Calibri" panose="020F0502020204030204" pitchFamily="34" charset="0"/>
                <a:ea typeface="SimSun" panose="02010600030101010101" pitchFamily="2" charset="-122"/>
                <a:cs typeface="Times New Roman" panose="02020603050405020304" pitchFamily="18" charset="0"/>
              </a:rPr>
              <a:t> times</a:t>
            </a:r>
            <a:r>
              <a:rPr lang="en-US" altLang="zh-CN" sz="3600" dirty="0">
                <a:latin typeface="Calibri" panose="020F0502020204030204" pitchFamily="34" charset="0"/>
                <a:ea typeface="SimSun" panose="02010600030101010101" pitchFamily="2" charset="-122"/>
                <a:cs typeface="Times New Roman" panose="02020603050405020304" pitchFamily="18" charset="0"/>
              </a:rPr>
              <a:t>.</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Running</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time:</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For</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U-Net,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it’s</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about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1</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and</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half</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day.</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For</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Mask</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R-CNN,</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it’s</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about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11</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hours.</a:t>
            </a: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grpSp>
        <p:nvGrpSpPr>
          <p:cNvPr id="98" name="Group 97">
            <a:extLst>
              <a:ext uri="{FF2B5EF4-FFF2-40B4-BE49-F238E27FC236}">
                <a16:creationId xmlns:a16="http://schemas.microsoft.com/office/drawing/2014/main" id="{076DA057-EF18-4652-8FFF-CC93608B3A1D}"/>
              </a:ext>
            </a:extLst>
          </p:cNvPr>
          <p:cNvGrpSpPr/>
          <p:nvPr/>
        </p:nvGrpSpPr>
        <p:grpSpPr>
          <a:xfrm>
            <a:off x="10854982" y="13332824"/>
            <a:ext cx="5066917" cy="9726162"/>
            <a:chOff x="10654744" y="20880997"/>
            <a:chExt cx="5066917" cy="9726162"/>
          </a:xfrm>
        </p:grpSpPr>
        <p:grpSp>
          <p:nvGrpSpPr>
            <p:cNvPr id="83" name="组合 6">
              <a:extLst>
                <a:ext uri="{FF2B5EF4-FFF2-40B4-BE49-F238E27FC236}">
                  <a16:creationId xmlns:a16="http://schemas.microsoft.com/office/drawing/2014/main" id="{3F69C144-779F-41CC-B5FE-3C726027F73F}"/>
                </a:ext>
              </a:extLst>
            </p:cNvPr>
            <p:cNvGrpSpPr/>
            <p:nvPr/>
          </p:nvGrpSpPr>
          <p:grpSpPr>
            <a:xfrm>
              <a:off x="10654744" y="20880997"/>
              <a:ext cx="5066917" cy="9142694"/>
              <a:chOff x="10185069" y="21375856"/>
              <a:chExt cx="4674778" cy="8435122"/>
            </a:xfrm>
          </p:grpSpPr>
          <p:sp>
            <p:nvSpPr>
              <p:cNvPr id="84" name="矩形: 圆角 1">
                <a:extLst>
                  <a:ext uri="{FF2B5EF4-FFF2-40B4-BE49-F238E27FC236}">
                    <a16:creationId xmlns:a16="http://schemas.microsoft.com/office/drawing/2014/main" id="{F1FBAE48-1C52-4613-BF71-9EC22B35BA81}"/>
                  </a:ext>
                </a:extLst>
              </p:cNvPr>
              <p:cNvSpPr/>
              <p:nvPr/>
            </p:nvSpPr>
            <p:spPr>
              <a:xfrm>
                <a:off x="11068716" y="21375856"/>
                <a:ext cx="290554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Set the configuration of the model</a:t>
                </a:r>
              </a:p>
            </p:txBody>
          </p:sp>
          <p:sp>
            <p:nvSpPr>
              <p:cNvPr id="85" name="矩形: 圆角 49">
                <a:extLst>
                  <a:ext uri="{FF2B5EF4-FFF2-40B4-BE49-F238E27FC236}">
                    <a16:creationId xmlns:a16="http://schemas.microsoft.com/office/drawing/2014/main" id="{E2A99649-1392-4DC5-AF41-9C6BA295456A}"/>
                  </a:ext>
                </a:extLst>
              </p:cNvPr>
              <p:cNvSpPr/>
              <p:nvPr/>
            </p:nvSpPr>
            <p:spPr>
              <a:xfrm>
                <a:off x="10473575" y="22569534"/>
                <a:ext cx="4386271" cy="1163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Initialize the dataset</a:t>
                </a:r>
              </a:p>
              <a:p>
                <a:pPr algn="ctr"/>
                <a:r>
                  <a:rPr lang="en-US" altLang="zh-CN" sz="1600" dirty="0"/>
                  <a:t>Pictures: load the path, image ID and image raw data into the dataset object, process the inconsistency of the image path id and image id which model requires</a:t>
                </a:r>
              </a:p>
            </p:txBody>
          </p:sp>
          <p:sp>
            <p:nvSpPr>
              <p:cNvPr id="86" name="箭头: 下 2">
                <a:extLst>
                  <a:ext uri="{FF2B5EF4-FFF2-40B4-BE49-F238E27FC236}">
                    <a16:creationId xmlns:a16="http://schemas.microsoft.com/office/drawing/2014/main" id="{501E04E9-2B2B-4C77-A90E-3DD8C5673316}"/>
                  </a:ext>
                </a:extLst>
              </p:cNvPr>
              <p:cNvSpPr/>
              <p:nvPr/>
            </p:nvSpPr>
            <p:spPr>
              <a:xfrm>
                <a:off x="12433558" y="22254009"/>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下 51">
                <a:extLst>
                  <a:ext uri="{FF2B5EF4-FFF2-40B4-BE49-F238E27FC236}">
                    <a16:creationId xmlns:a16="http://schemas.microsoft.com/office/drawing/2014/main" id="{A9A3D583-6116-4312-B533-E149D5C7AEF1}"/>
                  </a:ext>
                </a:extLst>
              </p:cNvPr>
              <p:cNvSpPr/>
              <p:nvPr/>
            </p:nvSpPr>
            <p:spPr>
              <a:xfrm>
                <a:off x="12433558" y="23732587"/>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圆角 57">
                <a:extLst>
                  <a:ext uri="{FF2B5EF4-FFF2-40B4-BE49-F238E27FC236}">
                    <a16:creationId xmlns:a16="http://schemas.microsoft.com/office/drawing/2014/main" id="{217FE172-BDDC-4241-A26A-B5DFBB67C812}"/>
                  </a:ext>
                </a:extLst>
              </p:cNvPr>
              <p:cNvSpPr/>
              <p:nvPr/>
            </p:nvSpPr>
            <p:spPr>
              <a:xfrm>
                <a:off x="10185069" y="24037120"/>
                <a:ext cx="4674778" cy="1202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Load and Normalize the masks</a:t>
                </a:r>
              </a:p>
              <a:p>
                <a:pPr algn="ctr"/>
                <a:r>
                  <a:rPr lang="en-US" altLang="zh-CN" sz="1600" dirty="0"/>
                  <a:t>Process the inconsistency between mask path id and the id which corresponding image requires, normalize mask from [512, 512] to [512, 512, 1]</a:t>
                </a:r>
              </a:p>
            </p:txBody>
          </p:sp>
          <p:sp>
            <p:nvSpPr>
              <p:cNvPr id="89" name="箭头: 下 58">
                <a:extLst>
                  <a:ext uri="{FF2B5EF4-FFF2-40B4-BE49-F238E27FC236}">
                    <a16:creationId xmlns:a16="http://schemas.microsoft.com/office/drawing/2014/main" id="{34247412-60CC-4900-B6B2-05A4CF01A2A5}"/>
                  </a:ext>
                </a:extLst>
              </p:cNvPr>
              <p:cNvSpPr/>
              <p:nvPr/>
            </p:nvSpPr>
            <p:spPr>
              <a:xfrm>
                <a:off x="12433558" y="25244722"/>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矩形: 圆角 59">
                <a:extLst>
                  <a:ext uri="{FF2B5EF4-FFF2-40B4-BE49-F238E27FC236}">
                    <a16:creationId xmlns:a16="http://schemas.microsoft.com/office/drawing/2014/main" id="{594A1901-8265-42F9-9B73-443A828A7493}"/>
                  </a:ext>
                </a:extLst>
              </p:cNvPr>
              <p:cNvSpPr/>
              <p:nvPr/>
            </p:nvSpPr>
            <p:spPr>
              <a:xfrm>
                <a:off x="11585828" y="25580352"/>
                <a:ext cx="187326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Create model and initialize model with COCO</a:t>
                </a:r>
                <a:endParaRPr lang="zh-CN" altLang="en-US" dirty="0"/>
              </a:p>
            </p:txBody>
          </p:sp>
          <p:sp>
            <p:nvSpPr>
              <p:cNvPr id="91" name="矩形: 圆角 60">
                <a:extLst>
                  <a:ext uri="{FF2B5EF4-FFF2-40B4-BE49-F238E27FC236}">
                    <a16:creationId xmlns:a16="http://schemas.microsoft.com/office/drawing/2014/main" id="{833EACE1-DF81-493F-9E27-D3CEDE9CF6F9}"/>
                  </a:ext>
                </a:extLst>
              </p:cNvPr>
              <p:cNvSpPr/>
              <p:nvPr/>
            </p:nvSpPr>
            <p:spPr>
              <a:xfrm>
                <a:off x="11227687" y="26698158"/>
                <a:ext cx="2767341"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Train the dataset in two step: with head layer and all layers</a:t>
                </a:r>
                <a:endParaRPr lang="zh-CN" altLang="en-US" dirty="0"/>
              </a:p>
            </p:txBody>
          </p:sp>
          <p:sp>
            <p:nvSpPr>
              <p:cNvPr id="92" name="箭头: 下 61">
                <a:extLst>
                  <a:ext uri="{FF2B5EF4-FFF2-40B4-BE49-F238E27FC236}">
                    <a16:creationId xmlns:a16="http://schemas.microsoft.com/office/drawing/2014/main" id="{7E805D9A-E6B7-4028-96C5-6F39E14D979D}"/>
                  </a:ext>
                </a:extLst>
              </p:cNvPr>
              <p:cNvSpPr/>
              <p:nvPr/>
            </p:nvSpPr>
            <p:spPr>
              <a:xfrm>
                <a:off x="12433558" y="26380306"/>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箭头: 下 62">
                <a:extLst>
                  <a:ext uri="{FF2B5EF4-FFF2-40B4-BE49-F238E27FC236}">
                    <a16:creationId xmlns:a16="http://schemas.microsoft.com/office/drawing/2014/main" id="{CC99DC79-2C29-4777-84CC-65757135F2AE}"/>
                  </a:ext>
                </a:extLst>
              </p:cNvPr>
              <p:cNvSpPr/>
              <p:nvPr/>
            </p:nvSpPr>
            <p:spPr>
              <a:xfrm>
                <a:off x="12433558" y="27499699"/>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圆角 64">
                <a:extLst>
                  <a:ext uri="{FF2B5EF4-FFF2-40B4-BE49-F238E27FC236}">
                    <a16:creationId xmlns:a16="http://schemas.microsoft.com/office/drawing/2014/main" id="{C46DD2B9-D41E-4DC3-9465-726C550C96A0}"/>
                  </a:ext>
                </a:extLst>
              </p:cNvPr>
              <p:cNvSpPr/>
              <p:nvPr/>
            </p:nvSpPr>
            <p:spPr>
              <a:xfrm>
                <a:off x="10518731" y="27815224"/>
                <a:ext cx="3972636"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Evaluate the model using evaluation dataset, compute the </a:t>
                </a:r>
                <a:r>
                  <a:rPr lang="en-US" altLang="zh-CN" sz="1600" dirty="0" err="1"/>
                  <a:t>mAP</a:t>
                </a:r>
                <a:endParaRPr lang="en-US" altLang="zh-CN" sz="1600" dirty="0"/>
              </a:p>
            </p:txBody>
          </p:sp>
          <p:sp>
            <p:nvSpPr>
              <p:cNvPr id="95" name="箭头: 下 65">
                <a:extLst>
                  <a:ext uri="{FF2B5EF4-FFF2-40B4-BE49-F238E27FC236}">
                    <a16:creationId xmlns:a16="http://schemas.microsoft.com/office/drawing/2014/main" id="{8E501683-18BB-480B-B459-9BF4844F51B3}"/>
                  </a:ext>
                </a:extLst>
              </p:cNvPr>
              <p:cNvSpPr/>
              <p:nvPr/>
            </p:nvSpPr>
            <p:spPr>
              <a:xfrm>
                <a:off x="12433558" y="28629755"/>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矩形: 圆角 66">
                <a:extLst>
                  <a:ext uri="{FF2B5EF4-FFF2-40B4-BE49-F238E27FC236}">
                    <a16:creationId xmlns:a16="http://schemas.microsoft.com/office/drawing/2014/main" id="{5086B4E8-279F-488B-9F7A-C52ACA8ED67F}"/>
                  </a:ext>
                </a:extLst>
              </p:cNvPr>
              <p:cNvSpPr/>
              <p:nvPr/>
            </p:nvSpPr>
            <p:spPr>
              <a:xfrm>
                <a:off x="10473575" y="29005109"/>
                <a:ext cx="4017793"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Reshape the mask result and apply run-length encoding, then output to csv file</a:t>
                </a:r>
              </a:p>
            </p:txBody>
          </p:sp>
        </p:grpSp>
        <p:sp>
          <p:nvSpPr>
            <p:cNvPr id="97" name="Rectangle 96">
              <a:extLst>
                <a:ext uri="{FF2B5EF4-FFF2-40B4-BE49-F238E27FC236}">
                  <a16:creationId xmlns:a16="http://schemas.microsoft.com/office/drawing/2014/main" id="{8DFD91A2-2D13-4931-91D9-E2608F7F0694}"/>
                </a:ext>
              </a:extLst>
            </p:cNvPr>
            <p:cNvSpPr/>
            <p:nvPr/>
          </p:nvSpPr>
          <p:spPr>
            <a:xfrm>
              <a:off x="11589093" y="30145494"/>
              <a:ext cx="3005503" cy="461665"/>
            </a:xfrm>
            <a:prstGeom prst="rect">
              <a:avLst/>
            </a:prstGeom>
          </p:spPr>
          <p:txBody>
            <a:bodyPr wrap="non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Mask</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RCNN</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Procedure</a:t>
              </a:r>
              <a:endParaRPr lang="en-US" sz="2400" dirty="0"/>
            </a:p>
          </p:txBody>
        </p:sp>
      </p:grpSp>
      <p:sp>
        <p:nvSpPr>
          <p:cNvPr id="99" name="Rectangle 98">
            <a:extLst>
              <a:ext uri="{FF2B5EF4-FFF2-40B4-BE49-F238E27FC236}">
                <a16:creationId xmlns:a16="http://schemas.microsoft.com/office/drawing/2014/main" id="{A72858DC-1D24-4DD8-94C6-8CF5D30B1F24}"/>
              </a:ext>
            </a:extLst>
          </p:cNvPr>
          <p:cNvSpPr/>
          <p:nvPr/>
        </p:nvSpPr>
        <p:spPr>
          <a:xfrm>
            <a:off x="1853667" y="5799865"/>
            <a:ext cx="14451156" cy="6740307"/>
          </a:xfrm>
          <a:prstGeom prst="rect">
            <a:avLst/>
          </a:prstGeom>
        </p:spPr>
        <p:txBody>
          <a:bodyPr wrap="square">
            <a:spAutoFit/>
          </a:bodyPr>
          <a:lstStyle/>
          <a:p>
            <a:pPr algn="just"/>
            <a:r>
              <a:rPr lang="en-US" sz="3600" dirty="0">
                <a:latin typeface="Calibri" panose="020F0502020204030204" pitchFamily="34" charset="0"/>
                <a:ea typeface="SimSun" panose="02010600030101010101" pitchFamily="2" charset="-122"/>
                <a:cs typeface="Times New Roman" panose="02020603050405020304" pitchFamily="18" charset="0"/>
              </a:rPr>
              <a:t>In this competition, we are asked to create a model that can segment satellite images to identify roads. The model could detect and label the roads. We are given 10897 training images and their corresponding masks and use the train data to construct the model. We also have 2170 test data without masks given and we can submit our results to Kaggle to get the scores of our model.</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tried two models to solve the problem. Mask RCNN and U-Net. U-Net gained a better performance on the problem with higher scores by Kaggle.</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mainly train our models and use the model to do predictions on test data on Amazon AWS platform using the p2.xlarge EC2 instances and we also use our own laptops to do some prediction which is slow. </a:t>
            </a:r>
          </a:p>
          <a:p>
            <a:pPr algn="just"/>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2" name="Picture 1">
            <a:extLst>
              <a:ext uri="{FF2B5EF4-FFF2-40B4-BE49-F238E27FC236}">
                <a16:creationId xmlns:a16="http://schemas.microsoft.com/office/drawing/2014/main" id="{FC2DDB0E-8AEB-0A49-A885-CC6F2BB38C51}"/>
              </a:ext>
            </a:extLst>
          </p:cNvPr>
          <p:cNvPicPr>
            <a:picLocks noChangeAspect="1"/>
          </p:cNvPicPr>
          <p:nvPr/>
        </p:nvPicPr>
        <p:blipFill>
          <a:blip r:embed="rId3"/>
          <a:stretch>
            <a:fillRect/>
          </a:stretch>
        </p:blipFill>
        <p:spPr>
          <a:xfrm>
            <a:off x="1393722" y="12904675"/>
            <a:ext cx="9328310" cy="4143480"/>
          </a:xfrm>
          <a:prstGeom prst="rect">
            <a:avLst/>
          </a:prstGeom>
        </p:spPr>
      </p:pic>
      <p:grpSp>
        <p:nvGrpSpPr>
          <p:cNvPr id="108" name="Group 107">
            <a:extLst>
              <a:ext uri="{FF2B5EF4-FFF2-40B4-BE49-F238E27FC236}">
                <a16:creationId xmlns:a16="http://schemas.microsoft.com/office/drawing/2014/main" id="{32827A09-060C-4C49-B7B6-9F6D8D922CCD}"/>
              </a:ext>
            </a:extLst>
          </p:cNvPr>
          <p:cNvGrpSpPr/>
          <p:nvPr/>
        </p:nvGrpSpPr>
        <p:grpSpPr>
          <a:xfrm>
            <a:off x="1828798" y="23356906"/>
            <a:ext cx="14630400" cy="804506"/>
            <a:chOff x="16992597" y="12805971"/>
            <a:chExt cx="14630400" cy="804506"/>
          </a:xfrm>
        </p:grpSpPr>
        <p:sp>
          <p:nvSpPr>
            <p:cNvPr id="109" name="Text Placeholder 4">
              <a:extLst>
                <a:ext uri="{FF2B5EF4-FFF2-40B4-BE49-F238E27FC236}">
                  <a16:creationId xmlns:a16="http://schemas.microsoft.com/office/drawing/2014/main" id="{0F13AFBF-1C1E-EF4B-A8A9-71E283F80382}"/>
                </a:ext>
              </a:extLst>
            </p:cNvPr>
            <p:cNvSpPr txBox="1">
              <a:spLocks/>
            </p:cNvSpPr>
            <p:nvPr/>
          </p:nvSpPr>
          <p:spPr>
            <a:xfrm>
              <a:off x="16992597"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EF15E723-AC98-A943-8159-B6B00B421A0A}"/>
                </a:ext>
              </a:extLst>
            </p:cNvPr>
            <p:cNvSpPr txBox="1"/>
            <p:nvPr/>
          </p:nvSpPr>
          <p:spPr>
            <a:xfrm>
              <a:off x="20408370" y="12805971"/>
              <a:ext cx="779885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Data Analysis &amp; Augmentation</a:t>
              </a:r>
            </a:p>
          </p:txBody>
        </p:sp>
      </p:grpSp>
      <p:sp>
        <p:nvSpPr>
          <p:cNvPr id="111" name="Rectangle 110">
            <a:extLst>
              <a:ext uri="{FF2B5EF4-FFF2-40B4-BE49-F238E27FC236}">
                <a16:creationId xmlns:a16="http://schemas.microsoft.com/office/drawing/2014/main" id="{78DE1402-BAAF-5545-8249-6E31EC5CD6C0}"/>
              </a:ext>
            </a:extLst>
          </p:cNvPr>
          <p:cNvSpPr/>
          <p:nvPr/>
        </p:nvSpPr>
        <p:spPr>
          <a:xfrm>
            <a:off x="1691616" y="24745255"/>
            <a:ext cx="14502399" cy="1200329"/>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Analysis:</a:t>
            </a:r>
            <a:r>
              <a:rPr lang="en-US" sz="3600" dirty="0">
                <a:latin typeface="Calibri" panose="020F0502020204030204" pitchFamily="34" charset="0"/>
                <a:ea typeface="SimSun" panose="02010600030101010101" pitchFamily="2" charset="-122"/>
                <a:cs typeface="Times New Roman" panose="02020603050405020304" pitchFamily="18" charset="0"/>
              </a:rPr>
              <a:t> all of the images and masks are in the same size: [512, 512, 3]. The road which is dim or within field will not have the right mask.</a:t>
            </a:r>
          </a:p>
        </p:txBody>
      </p:sp>
      <p:sp>
        <p:nvSpPr>
          <p:cNvPr id="112" name="Rectangle 111">
            <a:extLst>
              <a:ext uri="{FF2B5EF4-FFF2-40B4-BE49-F238E27FC236}">
                <a16:creationId xmlns:a16="http://schemas.microsoft.com/office/drawing/2014/main" id="{EAE28A92-A61E-FA40-9E9F-5AE0A249961A}"/>
              </a:ext>
            </a:extLst>
          </p:cNvPr>
          <p:cNvSpPr/>
          <p:nvPr/>
        </p:nvSpPr>
        <p:spPr>
          <a:xfrm>
            <a:off x="1661137" y="25783411"/>
            <a:ext cx="9843250" cy="5078313"/>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Augmentation</a:t>
            </a:r>
            <a:r>
              <a:rPr lang="en-US" sz="3600" dirty="0">
                <a:latin typeface="Calibri" panose="020F0502020204030204" pitchFamily="34" charset="0"/>
                <a:ea typeface="SimSun" panose="02010600030101010101" pitchFamily="2" charset="-122"/>
                <a:cs typeface="Times New Roman" panose="02020603050405020304" pitchFamily="18" charset="0"/>
              </a:rPr>
              <a:t>: </a:t>
            </a:r>
          </a:p>
          <a:p>
            <a:pPr marL="571500" marR="0" lvl="0" indent="-571500" algn="just">
              <a:spcBef>
                <a:spcPts val="0"/>
              </a:spcBef>
              <a:spcAft>
                <a:spcPts val="0"/>
              </a:spcAft>
              <a:buFont typeface="Arial" panose="020B060402020202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 for pre-process, by using cv2 package, we applied fast </a:t>
            </a:r>
            <a:r>
              <a:rPr lang="en-US" sz="3600" dirty="0" err="1">
                <a:latin typeface="Calibri" panose="020F0502020204030204" pitchFamily="34" charset="0"/>
                <a:ea typeface="SimSun" panose="02010600030101010101" pitchFamily="2" charset="-122"/>
                <a:cs typeface="Times New Roman" panose="02020603050405020304" pitchFamily="18" charset="0"/>
              </a:rPr>
              <a:t>NlMeans</a:t>
            </a:r>
            <a:r>
              <a:rPr lang="en-US" sz="3600" dirty="0">
                <a:latin typeface="Calibri" panose="020F0502020204030204" pitchFamily="34" charset="0"/>
                <a:ea typeface="SimSun" panose="02010600030101010101" pitchFamily="2" charset="-122"/>
                <a:cs typeface="Times New Roman" panose="02020603050405020304" pitchFamily="18" charset="0"/>
              </a:rPr>
              <a:t> Denoising, gradient descent and edge detection.</a:t>
            </a:r>
          </a:p>
          <a:p>
            <a:pPr marL="571500" marR="0" lvl="0" indent="-571500" algn="just">
              <a:spcBef>
                <a:spcPts val="0"/>
              </a:spcBef>
              <a:spcAft>
                <a:spcPts val="0"/>
              </a:spcAft>
              <a:buFont typeface="Arial" panose="020B060402020202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 for post-process, we applied thresholding on the output mask image to transfer RGB mask image to binary mask. We adjust the parameter of function to gain good effect of road masks. The final parameter is 40.</a:t>
            </a:r>
          </a:p>
        </p:txBody>
      </p:sp>
      <p:pic>
        <p:nvPicPr>
          <p:cNvPr id="113" name="Picture 112">
            <a:extLst>
              <a:ext uri="{FF2B5EF4-FFF2-40B4-BE49-F238E27FC236}">
                <a16:creationId xmlns:a16="http://schemas.microsoft.com/office/drawing/2014/main" id="{E2AA6702-DE6E-5648-A6C4-9E72F889D5DC}"/>
              </a:ext>
            </a:extLst>
          </p:cNvPr>
          <p:cNvPicPr>
            <a:picLocks noChangeAspect="1"/>
          </p:cNvPicPr>
          <p:nvPr/>
        </p:nvPicPr>
        <p:blipFill>
          <a:blip r:embed="rId4"/>
          <a:stretch>
            <a:fillRect/>
          </a:stretch>
        </p:blipFill>
        <p:spPr>
          <a:xfrm>
            <a:off x="13235265" y="28016960"/>
            <a:ext cx="2944643" cy="2817011"/>
          </a:xfrm>
          <a:prstGeom prst="rect">
            <a:avLst/>
          </a:prstGeom>
        </p:spPr>
      </p:pic>
      <p:pic>
        <p:nvPicPr>
          <p:cNvPr id="114" name="Picture 113">
            <a:extLst>
              <a:ext uri="{FF2B5EF4-FFF2-40B4-BE49-F238E27FC236}">
                <a16:creationId xmlns:a16="http://schemas.microsoft.com/office/drawing/2014/main" id="{6DC7C5AC-8B73-D646-9C5B-8FB69983F34E}"/>
              </a:ext>
            </a:extLst>
          </p:cNvPr>
          <p:cNvPicPr>
            <a:picLocks noChangeAspect="1"/>
          </p:cNvPicPr>
          <p:nvPr/>
        </p:nvPicPr>
        <p:blipFill>
          <a:blip r:embed="rId5"/>
          <a:stretch>
            <a:fillRect/>
          </a:stretch>
        </p:blipFill>
        <p:spPr>
          <a:xfrm>
            <a:off x="11668725" y="26036846"/>
            <a:ext cx="2944643" cy="2697045"/>
          </a:xfrm>
          <a:prstGeom prst="rect">
            <a:avLst/>
          </a:prstGeom>
        </p:spPr>
      </p:pic>
      <p:grpSp>
        <p:nvGrpSpPr>
          <p:cNvPr id="115" name="Group 114">
            <a:extLst>
              <a:ext uri="{FF2B5EF4-FFF2-40B4-BE49-F238E27FC236}">
                <a16:creationId xmlns:a16="http://schemas.microsoft.com/office/drawing/2014/main" id="{27B6461A-2825-4046-B0FD-8F960416FE9C}"/>
              </a:ext>
            </a:extLst>
          </p:cNvPr>
          <p:cNvGrpSpPr/>
          <p:nvPr/>
        </p:nvGrpSpPr>
        <p:grpSpPr>
          <a:xfrm>
            <a:off x="17086338" y="23421338"/>
            <a:ext cx="14630400" cy="804506"/>
            <a:chOff x="16992597" y="12805971"/>
            <a:chExt cx="14630400" cy="804506"/>
          </a:xfrm>
        </p:grpSpPr>
        <p:sp>
          <p:nvSpPr>
            <p:cNvPr id="116" name="Text Placeholder 4">
              <a:extLst>
                <a:ext uri="{FF2B5EF4-FFF2-40B4-BE49-F238E27FC236}">
                  <a16:creationId xmlns:a16="http://schemas.microsoft.com/office/drawing/2014/main" id="{9127EDE4-09D6-C84E-838E-4E13C21B3F53}"/>
                </a:ext>
              </a:extLst>
            </p:cNvPr>
            <p:cNvSpPr txBox="1">
              <a:spLocks/>
            </p:cNvSpPr>
            <p:nvPr/>
          </p:nvSpPr>
          <p:spPr>
            <a:xfrm>
              <a:off x="16992597"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2B685BDD-7AF9-7C42-986D-CB467CFF9801}"/>
                </a:ext>
              </a:extLst>
            </p:cNvPr>
            <p:cNvSpPr txBox="1"/>
            <p:nvPr/>
          </p:nvSpPr>
          <p:spPr>
            <a:xfrm>
              <a:off x="20408370" y="12805971"/>
              <a:ext cx="779885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Result</a:t>
              </a:r>
              <a:r>
                <a:rPr lang="zh-CN" altLang="en-US" sz="4400" b="1" dirty="0">
                  <a:solidFill>
                    <a:srgbClr val="FFFFFF"/>
                  </a:solidFill>
                  <a:latin typeface="Calibri" panose="020F0502020204030204" pitchFamily="34" charset="0"/>
                  <a:ea typeface="幼圆" panose="02010509060101010101" pitchFamily="49" charset="-122"/>
                </a:rPr>
                <a:t> </a:t>
              </a:r>
              <a:r>
                <a:rPr lang="en-US" altLang="zh-CN" sz="4400" b="1" dirty="0">
                  <a:solidFill>
                    <a:srgbClr val="FFFFFF"/>
                  </a:solidFill>
                  <a:latin typeface="Calibri" panose="020F0502020204030204" pitchFamily="34" charset="0"/>
                  <a:ea typeface="幼圆" panose="02010509060101010101" pitchFamily="49" charset="-122"/>
                </a:rPr>
                <a:t>Comparison</a:t>
              </a:r>
            </a:p>
          </p:txBody>
        </p:sp>
      </p:grpSp>
      <p:graphicFrame>
        <p:nvGraphicFramePr>
          <p:cNvPr id="17" name="Table 16">
            <a:extLst>
              <a:ext uri="{FF2B5EF4-FFF2-40B4-BE49-F238E27FC236}">
                <a16:creationId xmlns:a16="http://schemas.microsoft.com/office/drawing/2014/main" id="{B45CE779-3EC4-314C-BE44-0595F7C44453}"/>
              </a:ext>
            </a:extLst>
          </p:cNvPr>
          <p:cNvGraphicFramePr>
            <a:graphicFrameLocks noGrp="1"/>
          </p:cNvGraphicFramePr>
          <p:nvPr>
            <p:extLst>
              <p:ext uri="{D42A27DB-BD31-4B8C-83A1-F6EECF244321}">
                <p14:modId xmlns:p14="http://schemas.microsoft.com/office/powerpoint/2010/main" val="2763056985"/>
              </p:ext>
            </p:extLst>
          </p:nvPr>
        </p:nvGraphicFramePr>
        <p:xfrm>
          <a:off x="17143299" y="24407338"/>
          <a:ext cx="14630400" cy="7219243"/>
        </p:xfrm>
        <a:graphic>
          <a:graphicData uri="http://schemas.openxmlformats.org/drawingml/2006/table">
            <a:tbl>
              <a:tblPr firstRow="1" bandRow="1">
                <a:tableStyleId>{69012ECD-51FC-41F1-AA8D-1B2483CD663E}</a:tableStyleId>
              </a:tblPr>
              <a:tblGrid>
                <a:gridCol w="2941257">
                  <a:extLst>
                    <a:ext uri="{9D8B030D-6E8A-4147-A177-3AD203B41FA5}">
                      <a16:colId xmlns:a16="http://schemas.microsoft.com/office/drawing/2014/main" val="2905001993"/>
                    </a:ext>
                  </a:extLst>
                </a:gridCol>
                <a:gridCol w="4373943">
                  <a:extLst>
                    <a:ext uri="{9D8B030D-6E8A-4147-A177-3AD203B41FA5}">
                      <a16:colId xmlns:a16="http://schemas.microsoft.com/office/drawing/2014/main" val="3345151340"/>
                    </a:ext>
                  </a:extLst>
                </a:gridCol>
                <a:gridCol w="3657600">
                  <a:extLst>
                    <a:ext uri="{9D8B030D-6E8A-4147-A177-3AD203B41FA5}">
                      <a16:colId xmlns:a16="http://schemas.microsoft.com/office/drawing/2014/main" val="2343867515"/>
                    </a:ext>
                  </a:extLst>
                </a:gridCol>
                <a:gridCol w="3657600">
                  <a:extLst>
                    <a:ext uri="{9D8B030D-6E8A-4147-A177-3AD203B41FA5}">
                      <a16:colId xmlns:a16="http://schemas.microsoft.com/office/drawing/2014/main" val="654884382"/>
                    </a:ext>
                  </a:extLst>
                </a:gridCol>
              </a:tblGrid>
              <a:tr h="619633">
                <a:tc>
                  <a:txBody>
                    <a:bodyPr/>
                    <a:lstStyle/>
                    <a:p>
                      <a:pPr algn="ctr"/>
                      <a:endParaRPr lang="en-US" sz="3000" dirty="0">
                        <a:latin typeface="+mn-lt"/>
                      </a:endParaRPr>
                    </a:p>
                  </a:txBody>
                  <a:tcPr anchor="ctr"/>
                </a:tc>
                <a:tc>
                  <a:txBody>
                    <a:bodyPr/>
                    <a:lstStyle/>
                    <a:p>
                      <a:pPr algn="ctr"/>
                      <a:r>
                        <a:rPr lang="en-US" altLang="zh-CN" sz="3000" dirty="0">
                          <a:latin typeface="+mn-lt"/>
                        </a:rPr>
                        <a:t>Image</a:t>
                      </a:r>
                      <a:endParaRPr lang="en-US" sz="3000" dirty="0">
                        <a:latin typeface="+mn-lt"/>
                      </a:endParaRPr>
                    </a:p>
                  </a:txBody>
                  <a:tcPr anchor="ctr"/>
                </a:tc>
                <a:tc>
                  <a:txBody>
                    <a:bodyPr/>
                    <a:lstStyle/>
                    <a:p>
                      <a:pPr algn="ctr"/>
                      <a:r>
                        <a:rPr lang="en-US" altLang="zh-CN" sz="3000" dirty="0">
                          <a:latin typeface="+mn-lt"/>
                        </a:rPr>
                        <a:t>U-Net</a:t>
                      </a:r>
                      <a:endParaRPr lang="en-US" sz="3000" dirty="0">
                        <a:latin typeface="+mn-lt"/>
                      </a:endParaRPr>
                    </a:p>
                  </a:txBody>
                  <a:tcPr anchor="ctr"/>
                </a:tc>
                <a:tc>
                  <a:txBody>
                    <a:bodyPr/>
                    <a:lstStyle/>
                    <a:p>
                      <a:pPr algn="ctr"/>
                      <a:r>
                        <a:rPr lang="en-US" altLang="zh-CN" sz="3000" dirty="0">
                          <a:latin typeface="+mn-lt"/>
                        </a:rPr>
                        <a:t>R-CNN</a:t>
                      </a:r>
                      <a:endParaRPr lang="en-US" sz="3000" dirty="0">
                        <a:latin typeface="+mn-lt"/>
                      </a:endParaRPr>
                    </a:p>
                  </a:txBody>
                  <a:tcPr anchor="ctr"/>
                </a:tc>
                <a:extLst>
                  <a:ext uri="{0D108BD9-81ED-4DB2-BD59-A6C34878D82A}">
                    <a16:rowId xmlns:a16="http://schemas.microsoft.com/office/drawing/2014/main" val="407611680"/>
                  </a:ext>
                </a:extLst>
              </a:tr>
              <a:tr h="3384729">
                <a:tc>
                  <a:txBody>
                    <a:bodyPr/>
                    <a:lstStyle/>
                    <a:p>
                      <a:pPr algn="ctr"/>
                      <a:r>
                        <a:rPr lang="en-US" altLang="zh-CN" sz="3000" dirty="0">
                          <a:latin typeface="+mn-lt"/>
                        </a:rPr>
                        <a:t>Good</a:t>
                      </a:r>
                      <a:r>
                        <a:rPr lang="zh-CN" altLang="en-US" sz="3000" dirty="0">
                          <a:latin typeface="+mn-lt"/>
                        </a:rPr>
                        <a:t> </a:t>
                      </a:r>
                      <a:r>
                        <a:rPr lang="en-US" altLang="zh-CN" sz="3000" dirty="0">
                          <a:latin typeface="+mn-lt"/>
                        </a:rPr>
                        <a:t>result</a:t>
                      </a: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a:latin typeface="+mn-lt"/>
                      </a:endParaRPr>
                    </a:p>
                  </a:txBody>
                  <a:tcPr anchor="ctr"/>
                </a:tc>
                <a:extLst>
                  <a:ext uri="{0D108BD9-81ED-4DB2-BD59-A6C34878D82A}">
                    <a16:rowId xmlns:a16="http://schemas.microsoft.com/office/drawing/2014/main" val="82524359"/>
                  </a:ext>
                </a:extLst>
              </a:tr>
              <a:tr h="3214881">
                <a:tc>
                  <a:txBody>
                    <a:bodyPr/>
                    <a:lstStyle/>
                    <a:p>
                      <a:pPr algn="ctr"/>
                      <a:r>
                        <a:rPr lang="en-US" altLang="zh-CN" sz="3000" dirty="0">
                          <a:latin typeface="+mn-lt"/>
                        </a:rPr>
                        <a:t>Bad</a:t>
                      </a:r>
                      <a:r>
                        <a:rPr lang="zh-CN" altLang="en-US" sz="3000" dirty="0">
                          <a:latin typeface="+mn-lt"/>
                        </a:rPr>
                        <a:t> </a:t>
                      </a:r>
                      <a:r>
                        <a:rPr lang="en-US" altLang="zh-CN" sz="3000" dirty="0">
                          <a:latin typeface="+mn-lt"/>
                        </a:rPr>
                        <a:t>Result</a:t>
                      </a:r>
                    </a:p>
                    <a:p>
                      <a:pPr algn="ctr"/>
                      <a:r>
                        <a:rPr lang="en-US" altLang="zh-CN" sz="3000" dirty="0">
                          <a:latin typeface="+mn-lt"/>
                        </a:rPr>
                        <a:t>(For</a:t>
                      </a:r>
                      <a:r>
                        <a:rPr lang="zh-CN" altLang="en-US" sz="3000" dirty="0">
                          <a:latin typeface="+mn-lt"/>
                        </a:rPr>
                        <a:t> </a:t>
                      </a:r>
                      <a:r>
                        <a:rPr lang="en-US" altLang="zh-CN" sz="3000" dirty="0">
                          <a:latin typeface="+mn-lt"/>
                        </a:rPr>
                        <a:t>Mask-RCNN)</a:t>
                      </a: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extLst>
                  <a:ext uri="{0D108BD9-81ED-4DB2-BD59-A6C34878D82A}">
                    <a16:rowId xmlns:a16="http://schemas.microsoft.com/office/drawing/2014/main" val="1614672242"/>
                  </a:ext>
                </a:extLst>
              </a:tr>
            </a:tbl>
          </a:graphicData>
        </a:graphic>
      </p:graphicFrame>
      <p:pic>
        <p:nvPicPr>
          <p:cNvPr id="18" name="Picture 17">
            <a:extLst>
              <a:ext uri="{FF2B5EF4-FFF2-40B4-BE49-F238E27FC236}">
                <a16:creationId xmlns:a16="http://schemas.microsoft.com/office/drawing/2014/main" id="{DF7760A2-CE56-4946-AF28-273CE5CD71B2}"/>
              </a:ext>
            </a:extLst>
          </p:cNvPr>
          <p:cNvPicPr>
            <a:picLocks noChangeAspect="1"/>
          </p:cNvPicPr>
          <p:nvPr/>
        </p:nvPicPr>
        <p:blipFill>
          <a:blip r:embed="rId6"/>
          <a:stretch>
            <a:fillRect/>
          </a:stretch>
        </p:blipFill>
        <p:spPr>
          <a:xfrm>
            <a:off x="20826909" y="25234245"/>
            <a:ext cx="3056415" cy="3056415"/>
          </a:xfrm>
          <a:prstGeom prst="rect">
            <a:avLst/>
          </a:prstGeom>
        </p:spPr>
      </p:pic>
      <p:pic>
        <p:nvPicPr>
          <p:cNvPr id="19" name="Picture 18">
            <a:extLst>
              <a:ext uri="{FF2B5EF4-FFF2-40B4-BE49-F238E27FC236}">
                <a16:creationId xmlns:a16="http://schemas.microsoft.com/office/drawing/2014/main" id="{014E00A4-9300-5347-BD66-8C19D5C141D7}"/>
              </a:ext>
            </a:extLst>
          </p:cNvPr>
          <p:cNvPicPr>
            <a:picLocks noChangeAspect="1"/>
          </p:cNvPicPr>
          <p:nvPr/>
        </p:nvPicPr>
        <p:blipFill>
          <a:blip r:embed="rId7"/>
          <a:stretch>
            <a:fillRect/>
          </a:stretch>
        </p:blipFill>
        <p:spPr>
          <a:xfrm>
            <a:off x="24498390" y="25214972"/>
            <a:ext cx="3068544" cy="3056415"/>
          </a:xfrm>
          <a:prstGeom prst="rect">
            <a:avLst/>
          </a:prstGeom>
        </p:spPr>
      </p:pic>
      <p:pic>
        <p:nvPicPr>
          <p:cNvPr id="20" name="Picture 19">
            <a:extLst>
              <a:ext uri="{FF2B5EF4-FFF2-40B4-BE49-F238E27FC236}">
                <a16:creationId xmlns:a16="http://schemas.microsoft.com/office/drawing/2014/main" id="{118261FC-7FC2-1349-8FCF-9F79AB57EC47}"/>
              </a:ext>
            </a:extLst>
          </p:cNvPr>
          <p:cNvPicPr>
            <a:picLocks noChangeAspect="1"/>
          </p:cNvPicPr>
          <p:nvPr/>
        </p:nvPicPr>
        <p:blipFill>
          <a:blip r:embed="rId8"/>
          <a:stretch>
            <a:fillRect/>
          </a:stretch>
        </p:blipFill>
        <p:spPr>
          <a:xfrm>
            <a:off x="27945966" y="25224182"/>
            <a:ext cx="3420839" cy="3138021"/>
          </a:xfrm>
          <a:prstGeom prst="rect">
            <a:avLst/>
          </a:prstGeom>
        </p:spPr>
      </p:pic>
      <p:pic>
        <p:nvPicPr>
          <p:cNvPr id="21" name="Picture 20">
            <a:extLst>
              <a:ext uri="{FF2B5EF4-FFF2-40B4-BE49-F238E27FC236}">
                <a16:creationId xmlns:a16="http://schemas.microsoft.com/office/drawing/2014/main" id="{3D231B51-7685-794F-B66A-6FF1B055B77B}"/>
              </a:ext>
            </a:extLst>
          </p:cNvPr>
          <p:cNvPicPr>
            <a:picLocks noChangeAspect="1"/>
          </p:cNvPicPr>
          <p:nvPr/>
        </p:nvPicPr>
        <p:blipFill>
          <a:blip r:embed="rId9"/>
          <a:stretch>
            <a:fillRect/>
          </a:stretch>
        </p:blipFill>
        <p:spPr>
          <a:xfrm>
            <a:off x="20832903" y="28498528"/>
            <a:ext cx="3050421" cy="3056415"/>
          </a:xfrm>
          <a:prstGeom prst="rect">
            <a:avLst/>
          </a:prstGeom>
        </p:spPr>
      </p:pic>
      <p:pic>
        <p:nvPicPr>
          <p:cNvPr id="22" name="Picture 21">
            <a:extLst>
              <a:ext uri="{FF2B5EF4-FFF2-40B4-BE49-F238E27FC236}">
                <a16:creationId xmlns:a16="http://schemas.microsoft.com/office/drawing/2014/main" id="{2CDA7D14-20D0-9242-9EB6-175D52AC1990}"/>
              </a:ext>
            </a:extLst>
          </p:cNvPr>
          <p:cNvPicPr>
            <a:picLocks noChangeAspect="1"/>
          </p:cNvPicPr>
          <p:nvPr/>
        </p:nvPicPr>
        <p:blipFill>
          <a:blip r:embed="rId10"/>
          <a:stretch>
            <a:fillRect/>
          </a:stretch>
        </p:blipFill>
        <p:spPr>
          <a:xfrm>
            <a:off x="24527067" y="28514212"/>
            <a:ext cx="3028665" cy="3040731"/>
          </a:xfrm>
          <a:prstGeom prst="rect">
            <a:avLst/>
          </a:prstGeom>
        </p:spPr>
      </p:pic>
      <p:pic>
        <p:nvPicPr>
          <p:cNvPr id="24" name="Picture 23">
            <a:extLst>
              <a:ext uri="{FF2B5EF4-FFF2-40B4-BE49-F238E27FC236}">
                <a16:creationId xmlns:a16="http://schemas.microsoft.com/office/drawing/2014/main" id="{8143DD3C-6DDA-8B44-A590-BF62FF45F392}"/>
              </a:ext>
            </a:extLst>
          </p:cNvPr>
          <p:cNvPicPr>
            <a:picLocks noChangeAspect="1"/>
          </p:cNvPicPr>
          <p:nvPr/>
        </p:nvPicPr>
        <p:blipFill>
          <a:blip r:embed="rId11"/>
          <a:stretch>
            <a:fillRect/>
          </a:stretch>
        </p:blipFill>
        <p:spPr>
          <a:xfrm>
            <a:off x="28015911" y="28567515"/>
            <a:ext cx="3420838" cy="3124706"/>
          </a:xfrm>
          <a:prstGeom prst="rect">
            <a:avLst/>
          </a:prstGeom>
        </p:spPr>
      </p:pic>
      <p:graphicFrame>
        <p:nvGraphicFramePr>
          <p:cNvPr id="35" name="Table 34">
            <a:extLst>
              <a:ext uri="{FF2B5EF4-FFF2-40B4-BE49-F238E27FC236}">
                <a16:creationId xmlns:a16="http://schemas.microsoft.com/office/drawing/2014/main" id="{79AC2A40-77F5-5146-976C-0DA9BC1211D8}"/>
              </a:ext>
            </a:extLst>
          </p:cNvPr>
          <p:cNvGraphicFramePr>
            <a:graphicFrameLocks noGrp="1"/>
          </p:cNvGraphicFramePr>
          <p:nvPr>
            <p:extLst>
              <p:ext uri="{D42A27DB-BD31-4B8C-83A1-F6EECF244321}">
                <p14:modId xmlns:p14="http://schemas.microsoft.com/office/powerpoint/2010/main" val="3661337840"/>
              </p:ext>
            </p:extLst>
          </p:nvPr>
        </p:nvGraphicFramePr>
        <p:xfrm>
          <a:off x="22058373" y="32711762"/>
          <a:ext cx="9308432" cy="4524975"/>
        </p:xfrm>
        <a:graphic>
          <a:graphicData uri="http://schemas.openxmlformats.org/drawingml/2006/table">
            <a:tbl>
              <a:tblPr firstRow="1" bandRow="1">
                <a:tableStyleId>{5C22544A-7EE6-4342-B048-85BDC9FD1C3A}</a:tableStyleId>
              </a:tblPr>
              <a:tblGrid>
                <a:gridCol w="1913400">
                  <a:extLst>
                    <a:ext uri="{9D8B030D-6E8A-4147-A177-3AD203B41FA5}">
                      <a16:colId xmlns:a16="http://schemas.microsoft.com/office/drawing/2014/main" val="2032314666"/>
                    </a:ext>
                  </a:extLst>
                </a:gridCol>
                <a:gridCol w="2275394">
                  <a:extLst>
                    <a:ext uri="{9D8B030D-6E8A-4147-A177-3AD203B41FA5}">
                      <a16:colId xmlns:a16="http://schemas.microsoft.com/office/drawing/2014/main" val="3770703623"/>
                    </a:ext>
                  </a:extLst>
                </a:gridCol>
                <a:gridCol w="5119638">
                  <a:extLst>
                    <a:ext uri="{9D8B030D-6E8A-4147-A177-3AD203B41FA5}">
                      <a16:colId xmlns:a16="http://schemas.microsoft.com/office/drawing/2014/main" val="2691745318"/>
                    </a:ext>
                  </a:extLst>
                </a:gridCol>
              </a:tblGrid>
              <a:tr h="904995">
                <a:tc>
                  <a:txBody>
                    <a:bodyPr/>
                    <a:lstStyle/>
                    <a:p>
                      <a:pPr algn="ctr"/>
                      <a:r>
                        <a:rPr lang="en-US" altLang="zh-CN" sz="3000" dirty="0"/>
                        <a:t>Model</a:t>
                      </a:r>
                      <a:endParaRPr lang="en-US" sz="3000" dirty="0"/>
                    </a:p>
                  </a:txBody>
                  <a:tcPr anchor="ctr"/>
                </a:tc>
                <a:tc>
                  <a:txBody>
                    <a:bodyPr/>
                    <a:lstStyle/>
                    <a:p>
                      <a:pPr algn="ctr"/>
                      <a:r>
                        <a:rPr lang="en-US" altLang="zh-CN" sz="3000" dirty="0"/>
                        <a:t>Result</a:t>
                      </a:r>
                      <a:endParaRPr lang="en-US" sz="3000" dirty="0"/>
                    </a:p>
                  </a:txBody>
                  <a:tcPr anchor="ctr"/>
                </a:tc>
                <a:tc>
                  <a:txBody>
                    <a:bodyPr/>
                    <a:lstStyle/>
                    <a:p>
                      <a:pPr algn="ctr"/>
                      <a:r>
                        <a:rPr lang="en-US" altLang="zh-CN" sz="3000" dirty="0"/>
                        <a:t>Parameter</a:t>
                      </a:r>
                      <a:endParaRPr lang="en-US" sz="3000" dirty="0"/>
                    </a:p>
                  </a:txBody>
                  <a:tcPr anchor="ctr"/>
                </a:tc>
                <a:extLst>
                  <a:ext uri="{0D108BD9-81ED-4DB2-BD59-A6C34878D82A}">
                    <a16:rowId xmlns:a16="http://schemas.microsoft.com/office/drawing/2014/main" val="1611022331"/>
                  </a:ext>
                </a:extLst>
              </a:tr>
              <a:tr h="904995">
                <a:tc rowSpan="2">
                  <a:txBody>
                    <a:bodyPr/>
                    <a:lstStyle/>
                    <a:p>
                      <a:pPr algn="ctr"/>
                      <a:r>
                        <a:rPr lang="en-US" altLang="zh-CN" sz="3000" dirty="0"/>
                        <a:t>U-Net</a:t>
                      </a:r>
                      <a:endParaRPr lang="en-US" sz="3000" dirty="0"/>
                    </a:p>
                  </a:txBody>
                  <a:tcPr anchor="ctr"/>
                </a:tc>
                <a:tc>
                  <a:txBody>
                    <a:bodyPr/>
                    <a:lstStyle/>
                    <a:p>
                      <a:pPr algn="ctr"/>
                      <a:r>
                        <a:rPr lang="en-US" altLang="zh-CN" sz="3000" dirty="0"/>
                        <a:t>0.46</a:t>
                      </a:r>
                      <a:endParaRPr lang="en-US" sz="3000" dirty="0"/>
                    </a:p>
                  </a:txBody>
                  <a:tcPr anchor="ctr"/>
                </a:tc>
                <a:tc>
                  <a:txBody>
                    <a:bodyPr/>
                    <a:lstStyle/>
                    <a:p>
                      <a:pPr algn="ctr"/>
                      <a:r>
                        <a:rPr lang="en-US" altLang="zh-CN" sz="3000" dirty="0"/>
                        <a:t>Epoch:</a:t>
                      </a:r>
                      <a:r>
                        <a:rPr lang="zh-CN" altLang="en-US" sz="3000" dirty="0"/>
                        <a:t> </a:t>
                      </a:r>
                      <a:r>
                        <a:rPr lang="en-US" altLang="zh-CN" sz="3000" dirty="0"/>
                        <a:t>5,</a:t>
                      </a:r>
                      <a:r>
                        <a:rPr lang="zh-CN" altLang="en-US" sz="3000" dirty="0"/>
                        <a:t> </a:t>
                      </a:r>
                      <a:r>
                        <a:rPr lang="en-US" altLang="zh-CN" sz="3000" dirty="0"/>
                        <a:t>Batch:</a:t>
                      </a:r>
                      <a:r>
                        <a:rPr lang="zh-CN" altLang="en-US" sz="3000" dirty="0"/>
                        <a:t> </a:t>
                      </a:r>
                      <a:r>
                        <a:rPr lang="en-US" altLang="zh-CN" sz="3000" dirty="0"/>
                        <a:t>20</a:t>
                      </a:r>
                      <a:r>
                        <a:rPr lang="zh-CN" altLang="en-US" sz="3000" dirty="0"/>
                        <a:t> </a:t>
                      </a:r>
                      <a:r>
                        <a:rPr lang="en-US" altLang="zh-CN" sz="3000" dirty="0"/>
                        <a:t>Step:</a:t>
                      </a:r>
                      <a:r>
                        <a:rPr lang="zh-CN" altLang="en-US" sz="3000" dirty="0"/>
                        <a:t> </a:t>
                      </a:r>
                      <a:r>
                        <a:rPr lang="en-US" altLang="zh-CN" sz="3000" dirty="0"/>
                        <a:t>2000</a:t>
                      </a:r>
                      <a:endParaRPr lang="en-US" sz="3000" dirty="0"/>
                    </a:p>
                  </a:txBody>
                  <a:tcPr anchor="ctr"/>
                </a:tc>
                <a:extLst>
                  <a:ext uri="{0D108BD9-81ED-4DB2-BD59-A6C34878D82A}">
                    <a16:rowId xmlns:a16="http://schemas.microsoft.com/office/drawing/2014/main" val="1446165614"/>
                  </a:ext>
                </a:extLst>
              </a:tr>
              <a:tr h="904995">
                <a:tc vMerge="1">
                  <a:txBody>
                    <a:bodyPr/>
                    <a:lstStyle/>
                    <a:p>
                      <a:endParaRPr lang="en-US" dirty="0"/>
                    </a:p>
                  </a:txBody>
                  <a:tcPr/>
                </a:tc>
                <a:tc>
                  <a:txBody>
                    <a:bodyPr/>
                    <a:lstStyle/>
                    <a:p>
                      <a:pPr algn="ctr"/>
                      <a:r>
                        <a:rPr lang="en-US" altLang="zh-CN" sz="3000" dirty="0"/>
                        <a:t>0.54</a:t>
                      </a:r>
                      <a:endParaRPr lang="en-US" sz="3000" dirty="0"/>
                    </a:p>
                  </a:txBody>
                  <a:tcPr anchor="ctr"/>
                </a:tc>
                <a:tc>
                  <a:txBody>
                    <a:bodyPr/>
                    <a:lstStyle/>
                    <a:p>
                      <a:pPr algn="ctr"/>
                      <a:r>
                        <a:rPr lang="en-US" altLang="zh-CN" sz="3000" dirty="0"/>
                        <a:t>Epoch:</a:t>
                      </a:r>
                      <a:r>
                        <a:rPr lang="zh-CN" altLang="en-US" sz="3000" dirty="0"/>
                        <a:t> </a:t>
                      </a:r>
                      <a:r>
                        <a:rPr lang="en-US" altLang="zh-CN" sz="3000" dirty="0"/>
                        <a:t>20,</a:t>
                      </a:r>
                      <a:r>
                        <a:rPr lang="zh-CN" altLang="en-US" sz="3000" dirty="0"/>
                        <a:t> </a:t>
                      </a:r>
                      <a:r>
                        <a:rPr lang="en-US" altLang="zh-CN" sz="3000" dirty="0"/>
                        <a:t>Batch:</a:t>
                      </a:r>
                      <a:r>
                        <a:rPr lang="zh-CN" altLang="en-US" sz="3000" dirty="0"/>
                        <a:t> </a:t>
                      </a:r>
                      <a:r>
                        <a:rPr lang="en-US" altLang="zh-CN" sz="3000" dirty="0"/>
                        <a:t>20,</a:t>
                      </a:r>
                      <a:r>
                        <a:rPr lang="zh-CN" altLang="en-US" sz="3000" dirty="0"/>
                        <a:t> </a:t>
                      </a:r>
                      <a:r>
                        <a:rPr lang="en-US" altLang="zh-CN" sz="3000" dirty="0"/>
                        <a:t>Step:</a:t>
                      </a:r>
                      <a:r>
                        <a:rPr lang="zh-CN" altLang="en-US" sz="3000" dirty="0"/>
                        <a:t> </a:t>
                      </a:r>
                      <a:r>
                        <a:rPr lang="en-US" altLang="zh-CN" sz="3000" dirty="0"/>
                        <a:t>500</a:t>
                      </a:r>
                      <a:endParaRPr lang="en-US" sz="3000" dirty="0"/>
                    </a:p>
                  </a:txBody>
                  <a:tcPr anchor="ctr"/>
                </a:tc>
                <a:extLst>
                  <a:ext uri="{0D108BD9-81ED-4DB2-BD59-A6C34878D82A}">
                    <a16:rowId xmlns:a16="http://schemas.microsoft.com/office/drawing/2014/main" val="364193118"/>
                  </a:ext>
                </a:extLst>
              </a:tr>
              <a:tr h="904995">
                <a:tc rowSpan="2">
                  <a:txBody>
                    <a:bodyPr/>
                    <a:lstStyle/>
                    <a:p>
                      <a:pPr algn="ctr"/>
                      <a:r>
                        <a:rPr lang="en-US" altLang="zh-CN" sz="3000" dirty="0"/>
                        <a:t>Mask</a:t>
                      </a:r>
                      <a:r>
                        <a:rPr lang="zh-CN" altLang="en-US" sz="3000" dirty="0"/>
                        <a:t> </a:t>
                      </a:r>
                      <a:r>
                        <a:rPr lang="en-US" altLang="zh-CN" sz="3000" dirty="0"/>
                        <a:t>R-CNN</a:t>
                      </a:r>
                      <a:endParaRPr lang="en-US" sz="3000" dirty="0"/>
                    </a:p>
                  </a:txBody>
                  <a:tcPr anchor="ctr"/>
                </a:tc>
                <a:tc>
                  <a:txBody>
                    <a:bodyPr/>
                    <a:lstStyle/>
                    <a:p>
                      <a:pPr algn="ctr"/>
                      <a:r>
                        <a:rPr lang="en-US" altLang="zh-CN" sz="3000" dirty="0"/>
                        <a:t>0.14</a:t>
                      </a:r>
                      <a:endParaRPr lang="en-US" sz="3000" dirty="0"/>
                    </a:p>
                  </a:txBody>
                  <a:tcPr anchor="ctr"/>
                </a:tc>
                <a:tc>
                  <a:txBody>
                    <a:bodyPr/>
                    <a:lstStyle/>
                    <a:p>
                      <a:pPr algn="ctr"/>
                      <a:r>
                        <a:rPr lang="en-US" altLang="zh-CN" sz="3000" dirty="0"/>
                        <a:t>Epoch:</a:t>
                      </a:r>
                      <a:r>
                        <a:rPr lang="zh-CN" altLang="en-US" sz="3000" dirty="0"/>
                        <a:t> </a:t>
                      </a:r>
                      <a:r>
                        <a:rPr lang="en-US" altLang="zh-CN" sz="3000" dirty="0"/>
                        <a:t>150,</a:t>
                      </a:r>
                      <a:r>
                        <a:rPr lang="zh-CN" altLang="en-US" sz="3000" dirty="0"/>
                        <a:t> </a:t>
                      </a:r>
                      <a:r>
                        <a:rPr lang="en-US" altLang="zh-CN" sz="3000" dirty="0"/>
                        <a:t>Batch:</a:t>
                      </a:r>
                      <a:r>
                        <a:rPr lang="zh-CN" altLang="en-US" sz="3000" dirty="0"/>
                        <a:t> </a:t>
                      </a:r>
                      <a:r>
                        <a:rPr lang="en-US" altLang="zh-CN" sz="3000" dirty="0"/>
                        <a:t>2,</a:t>
                      </a:r>
                      <a:r>
                        <a:rPr lang="zh-CN" altLang="en-US" sz="3000" dirty="0"/>
                        <a:t> </a:t>
                      </a:r>
                      <a:r>
                        <a:rPr lang="en-US" altLang="zh-CN" sz="3000" dirty="0"/>
                        <a:t>Step:</a:t>
                      </a:r>
                      <a:r>
                        <a:rPr lang="zh-CN" altLang="en-US" sz="3000" dirty="0"/>
                        <a:t> </a:t>
                      </a:r>
                      <a:r>
                        <a:rPr lang="en-US" altLang="zh-CN" sz="3000" dirty="0"/>
                        <a:t>200</a:t>
                      </a:r>
                      <a:endParaRPr lang="en-US" sz="3000" dirty="0"/>
                    </a:p>
                  </a:txBody>
                  <a:tcPr anchor="ctr"/>
                </a:tc>
                <a:extLst>
                  <a:ext uri="{0D108BD9-81ED-4DB2-BD59-A6C34878D82A}">
                    <a16:rowId xmlns:a16="http://schemas.microsoft.com/office/drawing/2014/main" val="3582901824"/>
                  </a:ext>
                </a:extLst>
              </a:tr>
              <a:tr h="904995">
                <a:tc vMerge="1">
                  <a:txBody>
                    <a:bodyPr/>
                    <a:lstStyle/>
                    <a:p>
                      <a:endParaRPr lang="en-US" dirty="0"/>
                    </a:p>
                  </a:txBody>
                  <a:tcPr/>
                </a:tc>
                <a:tc>
                  <a:txBody>
                    <a:bodyPr/>
                    <a:lstStyle/>
                    <a:p>
                      <a:pPr algn="ctr"/>
                      <a:r>
                        <a:rPr lang="en-US" altLang="zh-CN" sz="3000" dirty="0"/>
                        <a:t>0.05</a:t>
                      </a:r>
                      <a:endParaRPr lang="en-US" sz="3000" dirty="0"/>
                    </a:p>
                  </a:txBody>
                  <a:tcPr anchor="ctr"/>
                </a:tc>
                <a:tc>
                  <a:txBody>
                    <a:bodyPr/>
                    <a:lstStyle/>
                    <a:p>
                      <a:pPr algn="ctr"/>
                      <a:r>
                        <a:rPr lang="en-US" sz="3000" dirty="0"/>
                        <a:t>Epoch</a:t>
                      </a:r>
                      <a:r>
                        <a:rPr lang="en-US" altLang="zh-CN" sz="3000" dirty="0"/>
                        <a:t>:</a:t>
                      </a:r>
                      <a:r>
                        <a:rPr lang="zh-CN" altLang="en-US" sz="3000" dirty="0"/>
                        <a:t> </a:t>
                      </a:r>
                      <a:r>
                        <a:rPr lang="en-US" altLang="zh-CN" sz="3000" dirty="0"/>
                        <a:t>50,</a:t>
                      </a:r>
                      <a:r>
                        <a:rPr lang="zh-CN" altLang="en-US" sz="3000" dirty="0"/>
                        <a:t> </a:t>
                      </a:r>
                      <a:r>
                        <a:rPr lang="en-US" altLang="zh-CN" sz="3000" dirty="0"/>
                        <a:t>Batch:</a:t>
                      </a:r>
                      <a:r>
                        <a:rPr lang="zh-CN" altLang="en-US" sz="3000" dirty="0"/>
                        <a:t> </a:t>
                      </a:r>
                      <a:r>
                        <a:rPr lang="en-US" altLang="zh-CN" sz="3000" dirty="0"/>
                        <a:t>2,</a:t>
                      </a:r>
                      <a:r>
                        <a:rPr lang="zh-CN" altLang="en-US" sz="3000" dirty="0"/>
                        <a:t> </a:t>
                      </a:r>
                      <a:r>
                        <a:rPr lang="en-US" altLang="zh-CN" sz="3000" dirty="0"/>
                        <a:t>Step:30</a:t>
                      </a:r>
                      <a:endParaRPr lang="en-US" sz="3000" dirty="0"/>
                    </a:p>
                  </a:txBody>
                  <a:tcPr anchor="ctr"/>
                </a:tc>
                <a:extLst>
                  <a:ext uri="{0D108BD9-81ED-4DB2-BD59-A6C34878D82A}">
                    <a16:rowId xmlns:a16="http://schemas.microsoft.com/office/drawing/2014/main" val="4184005897"/>
                  </a:ext>
                </a:extLst>
              </a:tr>
            </a:tbl>
          </a:graphicData>
        </a:graphic>
      </p:graphicFrame>
      <p:sp>
        <p:nvSpPr>
          <p:cNvPr id="120" name="Text Placeholder 4">
            <a:extLst>
              <a:ext uri="{FF2B5EF4-FFF2-40B4-BE49-F238E27FC236}">
                <a16:creationId xmlns:a16="http://schemas.microsoft.com/office/drawing/2014/main" id="{72AC3C0E-D27A-F94C-A709-2A82992980F9}"/>
              </a:ext>
            </a:extLst>
          </p:cNvPr>
          <p:cNvSpPr txBox="1">
            <a:spLocks/>
          </p:cNvSpPr>
          <p:nvPr/>
        </p:nvSpPr>
        <p:spPr>
          <a:xfrm>
            <a:off x="16992596" y="37857497"/>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9A359A70-74B2-E949-912D-9D17508DD4E5}"/>
              </a:ext>
            </a:extLst>
          </p:cNvPr>
          <p:cNvSpPr txBox="1"/>
          <p:nvPr/>
        </p:nvSpPr>
        <p:spPr>
          <a:xfrm>
            <a:off x="20850122" y="37857497"/>
            <a:ext cx="671681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Reference</a:t>
            </a:r>
          </a:p>
        </p:txBody>
      </p:sp>
      <p:sp>
        <p:nvSpPr>
          <p:cNvPr id="124" name="Rectangle 123">
            <a:extLst>
              <a:ext uri="{FF2B5EF4-FFF2-40B4-BE49-F238E27FC236}">
                <a16:creationId xmlns:a16="http://schemas.microsoft.com/office/drawing/2014/main" id="{9CE8D81D-6BA9-C045-9BC8-E7E53E26C53B}"/>
              </a:ext>
            </a:extLst>
          </p:cNvPr>
          <p:cNvSpPr/>
          <p:nvPr/>
        </p:nvSpPr>
        <p:spPr>
          <a:xfrm>
            <a:off x="17223505" y="38865633"/>
            <a:ext cx="14041255" cy="2308324"/>
          </a:xfrm>
          <a:prstGeom prst="rect">
            <a:avLst/>
          </a:prstGeom>
        </p:spPr>
        <p:txBody>
          <a:bodyPr wrap="square">
            <a:spAutoFit/>
          </a:bodyPr>
          <a:lstStyle/>
          <a:p>
            <a:pPr marL="342900" indent="-342900">
              <a:buFont typeface="Calibri" panose="020F0502020204030204" pitchFamily="34" charset="0"/>
              <a:buChar char="•"/>
            </a:pPr>
            <a:r>
              <a:rPr lang="pt" sz="2400" dirty="0" err="1">
                <a:latin typeface="Calibri" panose="020F0502020204030204" pitchFamily="34" charset="0"/>
                <a:ea typeface="SimSun" panose="02010600030101010101" pitchFamily="2" charset="-122"/>
                <a:cs typeface="Times New Roman" panose="02020603050405020304" pitchFamily="18" charset="0"/>
              </a:rPr>
              <a:t>Mask</a:t>
            </a:r>
            <a:r>
              <a:rPr lang="pt" sz="2400" dirty="0">
                <a:latin typeface="Calibri" panose="020F0502020204030204" pitchFamily="34" charset="0"/>
                <a:ea typeface="SimSun" panose="02010600030101010101" pitchFamily="2" charset="-122"/>
                <a:cs typeface="Times New Roman" panose="02020603050405020304" pitchFamily="18" charset="0"/>
              </a:rPr>
              <a:t> R-CNN: </a:t>
            </a:r>
            <a:r>
              <a:rPr lang="pt" sz="2400" dirty="0">
                <a:latin typeface="Calibri" panose="020F0502020204030204" pitchFamily="34" charset="0"/>
                <a:ea typeface="SimSun" panose="02010600030101010101" pitchFamily="2" charset="-122"/>
                <a:cs typeface="Times New Roman" panose="02020603050405020304" pitchFamily="18" charset="0"/>
                <a:hlinkClick r:id="rId12"/>
              </a:rPr>
              <a:t>https://arxiv.org/pdf/1703.06870.pdf</a:t>
            </a:r>
            <a:endParaRPr lang="pt"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da" sz="2400" dirty="0">
                <a:latin typeface="Calibri" panose="020F0502020204030204" pitchFamily="34" charset="0"/>
                <a:ea typeface="SimSun" panose="02010600030101010101" pitchFamily="2" charset="-122"/>
                <a:cs typeface="Times New Roman" panose="02020603050405020304" pitchFamily="18" charset="0"/>
              </a:rPr>
              <a:t>Mask R-CNN Kernel: </a:t>
            </a:r>
            <a:r>
              <a:rPr lang="da" sz="2400" dirty="0">
                <a:latin typeface="Calibri" panose="020F0502020204030204" pitchFamily="34" charset="0"/>
                <a:ea typeface="SimSun" panose="02010600030101010101" pitchFamily="2" charset="-122"/>
                <a:cs typeface="Times New Roman" panose="02020603050405020304" pitchFamily="18" charset="0"/>
                <a:hlinkClick r:id="rId13"/>
              </a:rPr>
              <a:t>https://github.com/matterport/Mask_RCNN</a:t>
            </a:r>
            <a:endParaRPr lang="da"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altLang="zh-CN" sz="2400" dirty="0">
                <a:latin typeface="Calibri" panose="020F0502020204030204" pitchFamily="34" charset="0"/>
                <a:ea typeface="SimSun" panose="02010600030101010101" pitchFamily="2" charset="-122"/>
                <a:cs typeface="Times New Roman" panose="02020603050405020304" pitchFamily="18" charset="0"/>
              </a:rPr>
              <a:t>U-Net: </a:t>
            </a:r>
            <a:r>
              <a:rPr lang="en-US" sz="2400" dirty="0">
                <a:latin typeface="Calibri" panose="020F0502020204030204" pitchFamily="34" charset="0"/>
                <a:ea typeface="SimSun" panose="02010600030101010101" pitchFamily="2" charset="-122"/>
                <a:cs typeface="Times New Roman" panose="02020603050405020304" pitchFamily="18" charset="0"/>
                <a:hlinkClick r:id="rId14"/>
              </a:rPr>
              <a:t>https://lmb.informatik.uni-freiburg.de/people/ronneber/u-net/</a:t>
            </a:r>
            <a:endParaRPr lang="da"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altLang="zh-CN" sz="2400" dirty="0">
                <a:latin typeface="Calibri" panose="020F0502020204030204" pitchFamily="34" charset="0"/>
                <a:ea typeface="SimSun" panose="02010600030101010101" pitchFamily="2" charset="-122"/>
                <a:cs typeface="Times New Roman" panose="02020603050405020304" pitchFamily="18" charset="0"/>
              </a:rPr>
              <a:t>U-Net</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Kernel:</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latin typeface="Calibri" panose="020F0502020204030204" pitchFamily="34" charset="0"/>
                <a:ea typeface="SimSun" panose="02010600030101010101" pitchFamily="2" charset="-122"/>
                <a:cs typeface="Times New Roman" panose="02020603050405020304" pitchFamily="18" charset="0"/>
                <a:hlinkClick r:id="rId15"/>
              </a:rPr>
              <a:t>https://github.com/zhixuhao/unet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OpenCV </a:t>
            </a:r>
            <a:r>
              <a:rPr lang="en-US" altLang="zh-CN" sz="2400" dirty="0">
                <a:latin typeface="Calibri" panose="020F0502020204030204" pitchFamily="34" charset="0"/>
                <a:ea typeface="SimSun" panose="02010600030101010101" pitchFamily="2" charset="-122"/>
                <a:cs typeface="Times New Roman" panose="02020603050405020304" pitchFamily="18" charset="0"/>
              </a:rPr>
              <a:t>official</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latin typeface="Calibri" panose="020F0502020204030204" pitchFamily="34" charset="0"/>
                <a:ea typeface="SimSun" panose="02010600030101010101" pitchFamily="2" charset="-122"/>
                <a:cs typeface="Times New Roman" panose="02020603050405020304" pitchFamily="18" charset="0"/>
              </a:rPr>
              <a:t>document</a:t>
            </a:r>
            <a:r>
              <a:rPr lang="en-US" altLang="zh-CN" sz="2400" dirty="0">
                <a:latin typeface="Calibri" panose="020F0502020204030204" pitchFamily="34" charset="0"/>
                <a:ea typeface="SimSun" panose="02010600030101010101" pitchFamily="2" charset="-122"/>
                <a:cs typeface="Times New Roman" panose="02020603050405020304" pitchFamily="18" charset="0"/>
              </a:rPr>
              <a:t>:</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hlinkClick r:id="rId16"/>
              </a:rPr>
              <a:t>https://opencv.org/</a:t>
            </a:r>
            <a:endParaRPr lang="en-US" sz="2400" dirty="0"/>
          </a:p>
          <a:p>
            <a:pPr marL="342900" indent="-342900">
              <a:buFont typeface="Calibri" panose="020F050202020403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Run Length Encode Script: </a:t>
            </a:r>
            <a:r>
              <a:rPr lang="en-US" sz="2400" dirty="0">
                <a:latin typeface="Calibri" panose="020F0502020204030204" pitchFamily="34" charset="0"/>
                <a:ea typeface="SimSun" panose="02010600030101010101" pitchFamily="2" charset="-122"/>
                <a:cs typeface="Times New Roman" panose="02020603050405020304" pitchFamily="18" charset="0"/>
                <a:hlinkClick r:id="rId17"/>
              </a:rPr>
              <a:t>https://www.kaggle.com/timnonet/run-length-encoding-script-python2</a:t>
            </a:r>
            <a:endParaRPr lang="en-US" sz="2400" dirty="0">
              <a:latin typeface="Calibri" panose="020F0502020204030204" pitchFamily="34" charset="0"/>
              <a:ea typeface="SimSun" panose="02010600030101010101" pitchFamily="2" charset="-122"/>
              <a:cs typeface="Times New Roman" panose="02020603050405020304" pitchFamily="18" charset="0"/>
            </a:endParaRPr>
          </a:p>
        </p:txBody>
      </p:sp>
      <p:sp>
        <p:nvSpPr>
          <p:cNvPr id="81" name="Rectangle 80">
            <a:extLst>
              <a:ext uri="{FF2B5EF4-FFF2-40B4-BE49-F238E27FC236}">
                <a16:creationId xmlns:a16="http://schemas.microsoft.com/office/drawing/2014/main" id="{A0A0AD1E-F2AB-1445-B80F-0735EB23AAF8}"/>
              </a:ext>
            </a:extLst>
          </p:cNvPr>
          <p:cNvSpPr/>
          <p:nvPr/>
        </p:nvSpPr>
        <p:spPr>
          <a:xfrm>
            <a:off x="17278091" y="13342402"/>
            <a:ext cx="8820950" cy="9571851"/>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U-Net Introduction and Features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U-Net is a CNN model developed for biomedical image segmentation.</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network is based on fully connected network but does not have any fully connected layers and only use the valid part of each convolution.</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network consists of a contracting path containing four down sampling layers, and an expansive path containing four up sampling layers.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Optimize process: Tuning parameters(batch, number of epochs, number of iterations per epoch)</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Prevent overfit: Use dropout layers, early stop</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Model assessment: Kaggle scores.</a:t>
            </a:r>
          </a:p>
        </p:txBody>
      </p:sp>
      <p:pic>
        <p:nvPicPr>
          <p:cNvPr id="82" name="图片 1">
            <a:extLst>
              <a:ext uri="{FF2B5EF4-FFF2-40B4-BE49-F238E27FC236}">
                <a16:creationId xmlns:a16="http://schemas.microsoft.com/office/drawing/2014/main" id="{D3D032AC-319C-1243-8434-FBF4747556C7}"/>
              </a:ext>
            </a:extLst>
          </p:cNvPr>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754530" y="16113682"/>
            <a:ext cx="5943600" cy="3961130"/>
          </a:xfrm>
          <a:prstGeom prst="rect">
            <a:avLst/>
          </a:prstGeom>
          <a:noFill/>
          <a:ln>
            <a:noFill/>
          </a:ln>
        </p:spPr>
      </p:pic>
    </p:spTree>
    <p:extLst>
      <p:ext uri="{BB962C8B-B14F-4D97-AF65-F5344CB8AC3E}">
        <p14:creationId xmlns:p14="http://schemas.microsoft.com/office/powerpoint/2010/main" val="472910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962</Words>
  <Application>Microsoft Macintosh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Peiguang Wang</dc:creator>
  <cp:lastModifiedBy>ZhuBidan</cp:lastModifiedBy>
  <cp:revision>27</cp:revision>
  <dcterms:created xsi:type="dcterms:W3CDTF">2018-04-18T00:26:21Z</dcterms:created>
  <dcterms:modified xsi:type="dcterms:W3CDTF">2019-04-16T10:28:19Z</dcterms:modified>
</cp:coreProperties>
</file>