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6"/>
  </p:notesMasterIdLst>
  <p:sldIdLst>
    <p:sldId id="292" r:id="rId2"/>
    <p:sldId id="289" r:id="rId3"/>
    <p:sldId id="290" r:id="rId4"/>
    <p:sldId id="259" r:id="rId5"/>
    <p:sldId id="264" r:id="rId6"/>
    <p:sldId id="265" r:id="rId7"/>
    <p:sldId id="266" r:id="rId8"/>
    <p:sldId id="267" r:id="rId9"/>
    <p:sldId id="268" r:id="rId10"/>
    <p:sldId id="260" r:id="rId11"/>
    <p:sldId id="261" r:id="rId12"/>
    <p:sldId id="262" r:id="rId13"/>
    <p:sldId id="263" r:id="rId14"/>
    <p:sldId id="270" r:id="rId15"/>
    <p:sldId id="272" r:id="rId16"/>
    <p:sldId id="278" r:id="rId17"/>
    <p:sldId id="279" r:id="rId18"/>
    <p:sldId id="276" r:id="rId19"/>
    <p:sldId id="277" r:id="rId20"/>
    <p:sldId id="280" r:id="rId21"/>
    <p:sldId id="281" r:id="rId22"/>
    <p:sldId id="283" r:id="rId23"/>
    <p:sldId id="284" r:id="rId24"/>
    <p:sldId id="286"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charset="0"/>
        <a:ea typeface="宋体" pitchFamily="2" charset="-122"/>
        <a:cs typeface="+mn-cs"/>
      </a:defRPr>
    </a:lvl5pPr>
    <a:lvl6pPr marL="2286000" algn="l" defTabSz="914400" rtl="0" eaLnBrk="1" latinLnBrk="0" hangingPunct="1">
      <a:defRPr sz="2400" kern="1200">
        <a:solidFill>
          <a:schemeClr val="tx1"/>
        </a:solidFill>
        <a:latin typeface="Times New Roman" charset="0"/>
        <a:ea typeface="宋体" pitchFamily="2" charset="-122"/>
        <a:cs typeface="+mn-cs"/>
      </a:defRPr>
    </a:lvl6pPr>
    <a:lvl7pPr marL="2743200" algn="l" defTabSz="914400" rtl="0" eaLnBrk="1" latinLnBrk="0" hangingPunct="1">
      <a:defRPr sz="2400" kern="1200">
        <a:solidFill>
          <a:schemeClr val="tx1"/>
        </a:solidFill>
        <a:latin typeface="Times New Roman" charset="0"/>
        <a:ea typeface="宋体" pitchFamily="2" charset="-122"/>
        <a:cs typeface="+mn-cs"/>
      </a:defRPr>
    </a:lvl7pPr>
    <a:lvl8pPr marL="3200400" algn="l" defTabSz="914400" rtl="0" eaLnBrk="1" latinLnBrk="0" hangingPunct="1">
      <a:defRPr sz="2400" kern="1200">
        <a:solidFill>
          <a:schemeClr val="tx1"/>
        </a:solidFill>
        <a:latin typeface="Times New Roman" charset="0"/>
        <a:ea typeface="宋体" pitchFamily="2" charset="-122"/>
        <a:cs typeface="+mn-cs"/>
      </a:defRPr>
    </a:lvl8pPr>
    <a:lvl9pPr marL="3657600" algn="l" defTabSz="914400" rtl="0" eaLnBrk="1" latinLnBrk="0" hangingPunct="1">
      <a:defRPr sz="2400" kern="1200">
        <a:solidFill>
          <a:schemeClr val="tx1"/>
        </a:solidFill>
        <a:latin typeface="Times New Roman"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3" autoAdjust="0"/>
    <p:restoredTop sz="94696" autoAdjust="0"/>
  </p:normalViewPr>
  <p:slideViewPr>
    <p:cSldViewPr>
      <p:cViewPr varScale="1">
        <p:scale>
          <a:sx n="105" d="100"/>
          <a:sy n="105" d="100"/>
        </p:scale>
        <p:origin x="2080"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11.xml"/><Relationship Id="rId7" Type="http://schemas.openxmlformats.org/officeDocument/2006/relationships/slide" Target="slides/slide19.xml"/><Relationship Id="rId2" Type="http://schemas.openxmlformats.org/officeDocument/2006/relationships/slide" Target="slides/slide10.xml"/><Relationship Id="rId1" Type="http://schemas.openxmlformats.org/officeDocument/2006/relationships/slide" Target="slides/slide4.xml"/><Relationship Id="rId6" Type="http://schemas.openxmlformats.org/officeDocument/2006/relationships/slide" Target="slides/slide17.xml"/><Relationship Id="rId11" Type="http://schemas.openxmlformats.org/officeDocument/2006/relationships/slide" Target="slides/slide24.xml"/><Relationship Id="rId5" Type="http://schemas.openxmlformats.org/officeDocument/2006/relationships/slide" Target="slides/slide15.xml"/><Relationship Id="rId10" Type="http://schemas.openxmlformats.org/officeDocument/2006/relationships/slide" Target="slides/slide23.xml"/><Relationship Id="rId4" Type="http://schemas.openxmlformats.org/officeDocument/2006/relationships/slide" Target="slides/slide14.xml"/><Relationship Id="rId9"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DAA0C75-40B6-4A78-AC54-E0A3381BAAE0}" type="slidenum">
              <a:rPr lang="zh-CN" altLang="en-US"/>
              <a:pPr/>
              <a:t>‹#›</a:t>
            </a:fld>
            <a:endParaRPr lang="en-US" altLang="zh-CN"/>
          </a:p>
        </p:txBody>
      </p:sp>
    </p:spTree>
    <p:extLst>
      <p:ext uri="{BB962C8B-B14F-4D97-AF65-F5344CB8AC3E}">
        <p14:creationId xmlns:p14="http://schemas.microsoft.com/office/powerpoint/2010/main" val="19693878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lvl1pPr>
          </a:lstStyle>
          <a:p>
            <a:r>
              <a:rPr lang="zh-CN" altLang="en-US"/>
              <a:t>单击此处编辑母版标题样式</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87338" indent="-287338">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6146" name="Rectangle 2"/>
          <p:cNvSpPr>
            <a:spLocks noChangeArrowheads="1"/>
          </p:cNvSpPr>
          <p:nvPr userDrawn="1"/>
        </p:nvSpPr>
        <p:spPr bwMode="auto">
          <a:xfrm>
            <a:off x="533400" y="762000"/>
            <a:ext cx="7772400" cy="1143000"/>
          </a:xfrm>
          <a:prstGeom prst="rect">
            <a:avLst/>
          </a:prstGeom>
          <a:noFill/>
          <a:ln w="9525">
            <a:noFill/>
            <a:miter lim="800000"/>
            <a:headEnd/>
            <a:tailEnd/>
          </a:ln>
          <a:effectLst/>
        </p:spPr>
        <p:txBody>
          <a:bodyPr anchor="ctr"/>
          <a:lstStyle/>
          <a:p>
            <a:endParaRPr lang="zh-CN" altLang="en-US" sz="3200" b="1">
              <a:solidFill>
                <a:srgbClr val="800000"/>
              </a:solidFill>
            </a:endParaRPr>
          </a:p>
        </p:txBody>
      </p:sp>
      <p:sp>
        <p:nvSpPr>
          <p:cNvPr id="6147" name="Rectangle 3"/>
          <p:cNvSpPr>
            <a:spLocks noChangeArrowheads="1"/>
          </p:cNvSpPr>
          <p:nvPr userDrawn="1"/>
        </p:nvSpPr>
        <p:spPr bwMode="auto">
          <a:xfrm>
            <a:off x="457200" y="2514600"/>
            <a:ext cx="8229600" cy="1752600"/>
          </a:xfrm>
          <a:prstGeom prst="rect">
            <a:avLst/>
          </a:prstGeom>
          <a:noFill/>
          <a:ln w="9525">
            <a:noFill/>
            <a:miter lim="800000"/>
            <a:headEnd/>
            <a:tailEnd/>
          </a:ln>
          <a:effectLst/>
        </p:spPr>
        <p:txBody>
          <a:bodyPr/>
          <a:lstStyle/>
          <a:p>
            <a:pPr marL="287338" indent="-287338">
              <a:spcBef>
                <a:spcPct val="20000"/>
              </a:spcBef>
              <a:buFontTx/>
              <a:buChar char="•"/>
            </a:pPr>
            <a:endParaRPr lang="zh-CN" altLang="en-US" sz="2800" b="1"/>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3200" b="1">
          <a:solidFill>
            <a:srgbClr val="800000"/>
          </a:solidFill>
          <a:latin typeface="+mj-lt"/>
          <a:ea typeface="+mj-ea"/>
          <a:cs typeface="+mj-cs"/>
        </a:defRPr>
      </a:lvl1pPr>
      <a:lvl2pPr algn="l" rtl="0" fontAlgn="base">
        <a:spcBef>
          <a:spcPct val="0"/>
        </a:spcBef>
        <a:spcAft>
          <a:spcPct val="0"/>
        </a:spcAft>
        <a:defRPr sz="3200" b="1">
          <a:solidFill>
            <a:srgbClr val="800000"/>
          </a:solidFill>
          <a:latin typeface="Times New Roman" charset="0"/>
          <a:ea typeface="宋体" pitchFamily="2" charset="-122"/>
        </a:defRPr>
      </a:lvl2pPr>
      <a:lvl3pPr algn="l" rtl="0" fontAlgn="base">
        <a:spcBef>
          <a:spcPct val="0"/>
        </a:spcBef>
        <a:spcAft>
          <a:spcPct val="0"/>
        </a:spcAft>
        <a:defRPr sz="3200" b="1">
          <a:solidFill>
            <a:srgbClr val="800000"/>
          </a:solidFill>
          <a:latin typeface="Times New Roman" charset="0"/>
          <a:ea typeface="宋体" pitchFamily="2" charset="-122"/>
        </a:defRPr>
      </a:lvl3pPr>
      <a:lvl4pPr algn="l" rtl="0" fontAlgn="base">
        <a:spcBef>
          <a:spcPct val="0"/>
        </a:spcBef>
        <a:spcAft>
          <a:spcPct val="0"/>
        </a:spcAft>
        <a:defRPr sz="3200" b="1">
          <a:solidFill>
            <a:srgbClr val="800000"/>
          </a:solidFill>
          <a:latin typeface="Times New Roman" charset="0"/>
          <a:ea typeface="宋体" pitchFamily="2" charset="-122"/>
        </a:defRPr>
      </a:lvl4pPr>
      <a:lvl5pPr algn="l" rtl="0" fontAlgn="base">
        <a:spcBef>
          <a:spcPct val="0"/>
        </a:spcBef>
        <a:spcAft>
          <a:spcPct val="0"/>
        </a:spcAft>
        <a:defRPr sz="3200" b="1">
          <a:solidFill>
            <a:srgbClr val="800000"/>
          </a:solidFill>
          <a:latin typeface="Times New Roman" charset="0"/>
          <a:ea typeface="宋体" pitchFamily="2" charset="-122"/>
        </a:defRPr>
      </a:lvl5pPr>
      <a:lvl6pPr marL="457200" algn="l" rtl="0" fontAlgn="base">
        <a:spcBef>
          <a:spcPct val="0"/>
        </a:spcBef>
        <a:spcAft>
          <a:spcPct val="0"/>
        </a:spcAft>
        <a:defRPr sz="3200" b="1">
          <a:solidFill>
            <a:srgbClr val="800000"/>
          </a:solidFill>
          <a:latin typeface="Times New Roman" charset="0"/>
          <a:ea typeface="宋体" pitchFamily="2" charset="-122"/>
        </a:defRPr>
      </a:lvl6pPr>
      <a:lvl7pPr marL="914400" algn="l" rtl="0" fontAlgn="base">
        <a:spcBef>
          <a:spcPct val="0"/>
        </a:spcBef>
        <a:spcAft>
          <a:spcPct val="0"/>
        </a:spcAft>
        <a:defRPr sz="3200" b="1">
          <a:solidFill>
            <a:srgbClr val="800000"/>
          </a:solidFill>
          <a:latin typeface="Times New Roman" charset="0"/>
          <a:ea typeface="宋体" pitchFamily="2" charset="-122"/>
        </a:defRPr>
      </a:lvl7pPr>
      <a:lvl8pPr marL="1371600" algn="l" rtl="0" fontAlgn="base">
        <a:spcBef>
          <a:spcPct val="0"/>
        </a:spcBef>
        <a:spcAft>
          <a:spcPct val="0"/>
        </a:spcAft>
        <a:defRPr sz="3200" b="1">
          <a:solidFill>
            <a:srgbClr val="800000"/>
          </a:solidFill>
          <a:latin typeface="Times New Roman" charset="0"/>
          <a:ea typeface="宋体" pitchFamily="2" charset="-122"/>
        </a:defRPr>
      </a:lvl8pPr>
      <a:lvl9pPr marL="1828800" algn="l" rtl="0" fontAlgn="base">
        <a:spcBef>
          <a:spcPct val="0"/>
        </a:spcBef>
        <a:spcAft>
          <a:spcPct val="0"/>
        </a:spcAft>
        <a:defRPr sz="3200" b="1">
          <a:solidFill>
            <a:srgbClr val="800000"/>
          </a:solidFill>
          <a:latin typeface="Times New Roman" charset="0"/>
          <a:ea typeface="宋体" pitchFamily="2" charset="-122"/>
        </a:defRPr>
      </a:lvl9pPr>
    </p:titleStyle>
    <p:bodyStyle>
      <a:lvl1pPr marL="342900" indent="-342900"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slide" Target="slide22.xml"/><Relationship Id="rId5" Type="http://schemas.openxmlformats.org/officeDocument/2006/relationships/slide" Target="slide11.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8" name="Rectangle 4"/>
          <p:cNvSpPr>
            <a:spLocks noGrp="1" noChangeArrowheads="1"/>
          </p:cNvSpPr>
          <p:nvPr>
            <p:ph type="ctrTitle"/>
          </p:nvPr>
        </p:nvSpPr>
        <p:spPr>
          <a:xfrm>
            <a:off x="685800" y="2130425"/>
            <a:ext cx="7772400" cy="1470025"/>
          </a:xfrm>
          <a:noFill/>
          <a:ln/>
        </p:spPr>
        <p:txBody>
          <a:bodyPr/>
          <a:lstStyle/>
          <a:p>
            <a:r>
              <a:rPr lang="en-US" altLang="zh-CN" sz="6000" dirty="0"/>
              <a:t>C++</a:t>
            </a:r>
            <a:r>
              <a:rPr lang="zh-CN" altLang="en-US" sz="6000" dirty="0"/>
              <a:t>高级语言程序设计</a:t>
            </a:r>
          </a:p>
        </p:txBody>
      </p:sp>
      <p:sp>
        <p:nvSpPr>
          <p:cNvPr id="712709" name="Rectangle 5"/>
          <p:cNvSpPr>
            <a:spLocks noGrp="1" noChangeArrowheads="1"/>
          </p:cNvSpPr>
          <p:nvPr>
            <p:ph type="subTitle" idx="1"/>
          </p:nvPr>
        </p:nvSpPr>
        <p:spPr>
          <a:xfrm>
            <a:off x="1371600" y="3886200"/>
            <a:ext cx="6400800" cy="1752600"/>
          </a:xfrm>
          <a:noFill/>
          <a:ln/>
        </p:spPr>
        <p:txBody>
          <a:bodyPr/>
          <a:lstStyle/>
          <a:p>
            <a:pPr algn="ctr">
              <a:buFontTx/>
              <a:buNone/>
            </a:pPr>
            <a:r>
              <a:rPr lang="zh-CN" altLang="en-US" dirty="0"/>
              <a:t>袁开国</a:t>
            </a:r>
          </a:p>
          <a:p>
            <a:pPr algn="ctr"/>
            <a:endParaRPr lang="zh-CN" altLang="en-US" dirty="0"/>
          </a:p>
          <a:p>
            <a:pPr algn="ctr" eaLnBrk="1" hangingPunct="1">
              <a:buFontTx/>
              <a:buNone/>
            </a:pPr>
            <a:r>
              <a:rPr lang="zh-CN" altLang="en-US" dirty="0">
                <a:latin typeface="Times New Roman" charset="0"/>
                <a:ea typeface="宋体" charset="0"/>
              </a:rPr>
              <a:t>北京邮电大学网络空间安全学院</a:t>
            </a:r>
          </a:p>
        </p:txBody>
      </p:sp>
    </p:spTree>
  </p:cSld>
  <p:clrMapOvr>
    <a:masterClrMapping/>
  </p:clrMapOvr>
  <p:transition advTm="242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ctrTitle"/>
          </p:nvPr>
        </p:nvSpPr>
        <p:spPr>
          <a:xfrm>
            <a:off x="685800" y="533400"/>
            <a:ext cx="7772400" cy="1143000"/>
          </a:xfrm>
        </p:spPr>
        <p:txBody>
          <a:bodyPr/>
          <a:lstStyle/>
          <a:p>
            <a:pPr algn="ctr"/>
            <a:r>
              <a:rPr lang="zh-CN" altLang="en-US" sz="3600">
                <a:latin typeface="宋体" pitchFamily="2" charset="-122"/>
              </a:rPr>
              <a:t>1.2 </a:t>
            </a:r>
            <a:r>
              <a:rPr lang="en-US" altLang="zh-CN" sz="3600">
                <a:latin typeface="宋体" pitchFamily="2" charset="-122"/>
              </a:rPr>
              <a:t>C++</a:t>
            </a:r>
            <a:r>
              <a:rPr lang="zh-CN" altLang="en-US" sz="3600">
                <a:latin typeface="宋体" pitchFamily="2" charset="-122"/>
              </a:rPr>
              <a:t>的特点</a:t>
            </a:r>
            <a:r>
              <a:rPr lang="zh-CN" altLang="en-US"/>
              <a:t> </a:t>
            </a:r>
          </a:p>
        </p:txBody>
      </p:sp>
      <p:sp>
        <p:nvSpPr>
          <p:cNvPr id="676867" name="Rectangle 3"/>
          <p:cNvSpPr>
            <a:spLocks noGrp="1" noChangeArrowheads="1"/>
          </p:cNvSpPr>
          <p:nvPr>
            <p:ph type="subTitle" idx="1"/>
          </p:nvPr>
        </p:nvSpPr>
        <p:spPr>
          <a:xfrm>
            <a:off x="203200" y="1776413"/>
            <a:ext cx="8763000" cy="4548187"/>
          </a:xfrm>
        </p:spPr>
        <p:txBody>
          <a:bodyPr>
            <a:spAutoFit/>
          </a:bodyPr>
          <a:lstStyle/>
          <a:p>
            <a:pPr marL="533400" indent="-533400"/>
            <a:r>
              <a:rPr lang="zh-CN" altLang="en-US" sz="3200">
                <a:latin typeface="宋体" pitchFamily="2" charset="-122"/>
              </a:rPr>
              <a:t>全面兼容</a:t>
            </a:r>
            <a:r>
              <a:rPr lang="en-US" altLang="zh-CN" sz="3200">
                <a:latin typeface="宋体" pitchFamily="2" charset="-122"/>
              </a:rPr>
              <a:t>C</a:t>
            </a:r>
            <a:r>
              <a:rPr lang="zh-CN" altLang="en-US" sz="3200">
                <a:latin typeface="宋体" pitchFamily="2" charset="-122"/>
              </a:rPr>
              <a:t>语言，全面支持面向过程的结构化程序设计。</a:t>
            </a:r>
            <a:r>
              <a:rPr lang="zh-CN" altLang="en-US" sz="2400" b="0">
                <a:latin typeface="宋体" pitchFamily="2" charset="-122"/>
              </a:rPr>
              <a:t>大多数的</a:t>
            </a:r>
            <a:r>
              <a:rPr lang="en-US" altLang="zh-CN" sz="2400" b="0">
                <a:latin typeface="宋体" pitchFamily="2" charset="-122"/>
              </a:rPr>
              <a:t>C</a:t>
            </a:r>
            <a:r>
              <a:rPr lang="zh-CN" altLang="en-US" sz="2400" b="0">
                <a:latin typeface="宋体" pitchFamily="2" charset="-122"/>
              </a:rPr>
              <a:t>程序代码略作修改或不作修改就可在</a:t>
            </a:r>
            <a:r>
              <a:rPr lang="en-US" altLang="zh-CN" sz="2400" b="0">
                <a:latin typeface="宋体" pitchFamily="2" charset="-122"/>
              </a:rPr>
              <a:t>C++</a:t>
            </a:r>
            <a:r>
              <a:rPr lang="zh-CN" altLang="en-US" sz="2400" b="0">
                <a:latin typeface="宋体" pitchFamily="2" charset="-122"/>
              </a:rPr>
              <a:t>编译系统下编译通过。这样，既保护了用</a:t>
            </a:r>
            <a:r>
              <a:rPr lang="en-US" altLang="zh-CN" sz="2400" b="0">
                <a:latin typeface="宋体" pitchFamily="2" charset="-122"/>
              </a:rPr>
              <a:t>C</a:t>
            </a:r>
            <a:r>
              <a:rPr lang="zh-CN" altLang="en-US" sz="2400" b="0">
                <a:latin typeface="宋体" pitchFamily="2" charset="-122"/>
              </a:rPr>
              <a:t>语言开发的丰富软件资源，也保护了丰富的</a:t>
            </a:r>
            <a:r>
              <a:rPr lang="en-US" altLang="zh-CN" sz="2400" b="0">
                <a:latin typeface="宋体" pitchFamily="2" charset="-122"/>
              </a:rPr>
              <a:t>C</a:t>
            </a:r>
            <a:r>
              <a:rPr lang="zh-CN" altLang="en-US" sz="2400" b="0">
                <a:latin typeface="宋体" pitchFamily="2" charset="-122"/>
              </a:rPr>
              <a:t>语言软件开发人力资源。</a:t>
            </a:r>
          </a:p>
          <a:p>
            <a:pPr marL="533400" indent="-533400"/>
            <a:r>
              <a:rPr lang="zh-CN" altLang="en-US" sz="3200">
                <a:latin typeface="宋体" pitchFamily="2" charset="-122"/>
              </a:rPr>
              <a:t>全面支持面向对象程序设计。</a:t>
            </a:r>
            <a:r>
              <a:rPr lang="zh-CN" altLang="en-US" sz="2400" b="0">
                <a:latin typeface="宋体" pitchFamily="2" charset="-122"/>
              </a:rPr>
              <a:t>以对象为基本模块，使程序模块的划分更合理，模块的独立性更强，程序的可读性、可理解性、可重用性、可扩充性、可测试性和可维护性等更好，程序结构更加合理。</a:t>
            </a:r>
          </a:p>
          <a:p>
            <a:pPr marL="533400" indent="-533400"/>
            <a:r>
              <a:rPr lang="zh-CN" altLang="en-US" sz="3200">
                <a:latin typeface="宋体" pitchFamily="2" charset="-122"/>
              </a:rPr>
              <a:t>全面支持面向过程和面向对象的混合编程，充分发挥两类编程技术的优势。</a:t>
            </a:r>
            <a:r>
              <a:rPr lang="zh-CN" altLang="en-US"/>
              <a:t> </a:t>
            </a:r>
          </a:p>
        </p:txBody>
      </p:sp>
    </p:spTree>
  </p:cSld>
  <p:clrMapOvr>
    <a:masterClrMapping/>
  </p:clrMapOvr>
  <p:transition advTm="4925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ctrTitle"/>
          </p:nvPr>
        </p:nvSpPr>
        <p:spPr>
          <a:xfrm>
            <a:off x="685800" y="381000"/>
            <a:ext cx="7772400" cy="1143000"/>
          </a:xfrm>
        </p:spPr>
        <p:txBody>
          <a:bodyPr/>
          <a:lstStyle/>
          <a:p>
            <a:pPr algn="ctr"/>
            <a:r>
              <a:rPr lang="zh-CN" altLang="en-US">
                <a:latin typeface="宋体" pitchFamily="2" charset="-122"/>
              </a:rPr>
              <a:t>1.3 简单的</a:t>
            </a:r>
            <a:r>
              <a:rPr lang="en-US" altLang="zh-CN">
                <a:latin typeface="宋体" pitchFamily="2" charset="-122"/>
              </a:rPr>
              <a:t>C++</a:t>
            </a:r>
            <a:r>
              <a:rPr lang="zh-CN" altLang="en-US">
                <a:latin typeface="宋体" pitchFamily="2" charset="-122"/>
              </a:rPr>
              <a:t>程序</a:t>
            </a:r>
            <a:r>
              <a:rPr lang="zh-CN" altLang="en-US" sz="3600">
                <a:latin typeface="宋体" pitchFamily="2" charset="-122"/>
              </a:rPr>
              <a:t> </a:t>
            </a:r>
          </a:p>
        </p:txBody>
      </p:sp>
      <p:sp>
        <p:nvSpPr>
          <p:cNvPr id="677891" name="Rectangle 3"/>
          <p:cNvSpPr>
            <a:spLocks noGrp="1" noChangeArrowheads="1"/>
          </p:cNvSpPr>
          <p:nvPr>
            <p:ph type="subTitle" idx="1"/>
          </p:nvPr>
        </p:nvSpPr>
        <p:spPr>
          <a:xfrm>
            <a:off x="185738" y="1566863"/>
            <a:ext cx="8748712" cy="4791075"/>
          </a:xfrm>
        </p:spPr>
        <p:txBody>
          <a:bodyPr>
            <a:spAutoFit/>
          </a:bodyPr>
          <a:lstStyle/>
          <a:p>
            <a:pPr marL="290513" indent="-290513" algn="just"/>
            <a:r>
              <a:rPr lang="en-US" altLang="zh-CN" dirty="0">
                <a:latin typeface="宋体" pitchFamily="2" charset="-122"/>
              </a:rPr>
              <a:t>C++</a:t>
            </a:r>
            <a:r>
              <a:rPr lang="zh-CN" altLang="en-US" dirty="0">
                <a:latin typeface="宋体" pitchFamily="2" charset="-122"/>
              </a:rPr>
              <a:t>集成开发环境(</a:t>
            </a:r>
            <a:r>
              <a:rPr lang="en-US" altLang="zh-CN" dirty="0">
                <a:latin typeface="宋体" pitchFamily="2" charset="-122"/>
              </a:rPr>
              <a:t>IDE)：</a:t>
            </a:r>
            <a:r>
              <a:rPr lang="zh-CN" altLang="en-US" b="0" dirty="0">
                <a:latin typeface="宋体" pitchFamily="2" charset="-122"/>
              </a:rPr>
              <a:t>集多种编程工具于一体，如源程序的编辑、编译、链接、运行、调试等，使用非常方便</a:t>
            </a:r>
            <a:r>
              <a:rPr lang="en-US" altLang="zh-CN" b="0" dirty="0">
                <a:latin typeface="宋体" pitchFamily="2" charset="-122"/>
              </a:rPr>
              <a:t>。</a:t>
            </a:r>
            <a:endParaRPr lang="en-US" altLang="zh-CN" b="0" dirty="0"/>
          </a:p>
          <a:p>
            <a:pPr marL="290513" indent="-290513" algn="just"/>
            <a:r>
              <a:rPr lang="en-US" altLang="zh-CN" dirty="0">
                <a:latin typeface="宋体" pitchFamily="2" charset="-122"/>
              </a:rPr>
              <a:t>C++</a:t>
            </a:r>
            <a:r>
              <a:rPr lang="zh-CN" altLang="en-US" dirty="0">
                <a:latin typeface="宋体" pitchFamily="2" charset="-122"/>
              </a:rPr>
              <a:t>的编程环境支持</a:t>
            </a:r>
            <a:r>
              <a:rPr lang="en-US" altLang="zh-CN" dirty="0">
                <a:latin typeface="宋体" pitchFamily="2" charset="-122"/>
              </a:rPr>
              <a:t>C</a:t>
            </a:r>
            <a:r>
              <a:rPr lang="zh-CN" altLang="en-US" dirty="0">
                <a:latin typeface="宋体" pitchFamily="2" charset="-122"/>
              </a:rPr>
              <a:t>和</a:t>
            </a:r>
            <a:r>
              <a:rPr lang="en-US" altLang="zh-CN" dirty="0">
                <a:latin typeface="宋体" pitchFamily="2" charset="-122"/>
              </a:rPr>
              <a:t>C++</a:t>
            </a:r>
            <a:r>
              <a:rPr lang="zh-CN" altLang="en-US" dirty="0">
                <a:latin typeface="宋体" pitchFamily="2" charset="-122"/>
              </a:rPr>
              <a:t>程序的编译和调试。</a:t>
            </a:r>
            <a:r>
              <a:rPr lang="zh-CN" altLang="en-US" b="0" dirty="0">
                <a:latin typeface="宋体" pitchFamily="2" charset="-122"/>
              </a:rPr>
              <a:t>通常约定，当源程序文件的扩展名为".</a:t>
            </a:r>
            <a:r>
              <a:rPr lang="en-US" altLang="zh-CN" b="0" dirty="0">
                <a:latin typeface="宋体" pitchFamily="2" charset="-122"/>
              </a:rPr>
              <a:t>c"</a:t>
            </a:r>
            <a:r>
              <a:rPr lang="zh-CN" altLang="en-US" b="0" dirty="0">
                <a:latin typeface="宋体" pitchFamily="2" charset="-122"/>
              </a:rPr>
              <a:t>时，则为</a:t>
            </a:r>
            <a:r>
              <a:rPr lang="en-US" altLang="zh-CN" b="0" dirty="0">
                <a:latin typeface="宋体" pitchFamily="2" charset="-122"/>
              </a:rPr>
              <a:t>C</a:t>
            </a:r>
            <a:r>
              <a:rPr lang="zh-CN" altLang="en-US" b="0" dirty="0">
                <a:latin typeface="宋体" pitchFamily="2" charset="-122"/>
              </a:rPr>
              <a:t>程序；而当文件的扩展名为".</a:t>
            </a:r>
            <a:r>
              <a:rPr lang="en-US" altLang="zh-CN" b="0" dirty="0" err="1">
                <a:latin typeface="宋体" pitchFamily="2" charset="-122"/>
              </a:rPr>
              <a:t>cpp</a:t>
            </a:r>
            <a:r>
              <a:rPr lang="en-US" altLang="zh-CN" b="0" dirty="0">
                <a:latin typeface="宋体" pitchFamily="2" charset="-122"/>
              </a:rPr>
              <a:t>"</a:t>
            </a:r>
            <a:r>
              <a:rPr lang="zh-CN" altLang="en-US" b="0" dirty="0">
                <a:latin typeface="宋体" pitchFamily="2" charset="-122"/>
              </a:rPr>
              <a:t>时，则为</a:t>
            </a:r>
            <a:r>
              <a:rPr lang="en-US" altLang="zh-CN" b="0" dirty="0">
                <a:latin typeface="宋体" pitchFamily="2" charset="-122"/>
              </a:rPr>
              <a:t>C++</a:t>
            </a:r>
            <a:r>
              <a:rPr lang="zh-CN" altLang="en-US" b="0" dirty="0">
                <a:latin typeface="宋体" pitchFamily="2" charset="-122"/>
              </a:rPr>
              <a:t>程序</a:t>
            </a:r>
            <a:r>
              <a:rPr lang="zh-CN" altLang="en-US" sz="2400" b="0" dirty="0">
                <a:latin typeface="宋体" pitchFamily="2" charset="-122"/>
              </a:rPr>
              <a:t>。</a:t>
            </a:r>
            <a:endParaRPr lang="zh-CN" altLang="en-US" sz="2400" b="0" dirty="0"/>
          </a:p>
          <a:p>
            <a:pPr marL="290513" indent="-290513" algn="just"/>
            <a:r>
              <a:rPr lang="zh-CN" altLang="en-US" dirty="0">
                <a:latin typeface="宋体" pitchFamily="2" charset="-122"/>
              </a:rPr>
              <a:t>本课程约定：</a:t>
            </a:r>
          </a:p>
          <a:p>
            <a:pPr marL="290513" indent="-290513" algn="just">
              <a:buFontTx/>
              <a:buNone/>
            </a:pPr>
            <a:r>
              <a:rPr lang="zh-CN" altLang="en-US" b="0" dirty="0">
                <a:latin typeface="宋体" pitchFamily="2" charset="-122"/>
              </a:rPr>
              <a:t>①主要介绍标准</a:t>
            </a:r>
            <a:r>
              <a:rPr lang="en-US" altLang="zh-CN" b="0" dirty="0">
                <a:latin typeface="宋体" pitchFamily="2" charset="-122"/>
              </a:rPr>
              <a:t>C++</a:t>
            </a:r>
            <a:r>
              <a:rPr lang="zh-CN" altLang="en-US" b="0" dirty="0">
                <a:latin typeface="宋体" pitchFamily="2" charset="-122"/>
              </a:rPr>
              <a:t>语言及其程序设计。</a:t>
            </a:r>
          </a:p>
          <a:p>
            <a:pPr marL="290513" indent="-290513" algn="just">
              <a:buFontTx/>
              <a:buNone/>
            </a:pPr>
            <a:r>
              <a:rPr lang="zh-CN" altLang="en-US" b="0" dirty="0">
                <a:latin typeface="宋体" pitchFamily="2" charset="-122"/>
              </a:rPr>
              <a:t>②本课程中所有程序都在</a:t>
            </a:r>
            <a:r>
              <a:rPr lang="en-US" altLang="zh-CN" b="0">
                <a:latin typeface="宋体" pitchFamily="2" charset="-122"/>
              </a:rPr>
              <a:t>VS2010</a:t>
            </a:r>
            <a:r>
              <a:rPr lang="zh-CN" altLang="en-US" b="0">
                <a:latin typeface="宋体" pitchFamily="2" charset="-122"/>
              </a:rPr>
              <a:t>或</a:t>
            </a:r>
            <a:r>
              <a:rPr lang="zh-CN" altLang="en-US" b="0" dirty="0">
                <a:latin typeface="宋体" pitchFamily="2" charset="-122"/>
              </a:rPr>
              <a:t>以上环境调试运行。</a:t>
            </a:r>
          </a:p>
          <a:p>
            <a:pPr marL="290513" indent="-290513" algn="just">
              <a:buFontTx/>
              <a:buNone/>
            </a:pPr>
            <a:r>
              <a:rPr lang="zh-CN" altLang="en-US" b="0" dirty="0">
                <a:latin typeface="宋体" pitchFamily="2" charset="-122"/>
              </a:rPr>
              <a:t>③本课程中所有例题的源程序文件扩展名均为".</a:t>
            </a:r>
            <a:r>
              <a:rPr lang="en-US" altLang="zh-CN" b="0" dirty="0" err="1">
                <a:latin typeface="宋体" pitchFamily="2" charset="-122"/>
              </a:rPr>
              <a:t>cpp</a:t>
            </a:r>
            <a:r>
              <a:rPr lang="en-US" altLang="zh-CN" b="0" dirty="0">
                <a:latin typeface="宋体" pitchFamily="2" charset="-122"/>
              </a:rPr>
              <a:t>"。</a:t>
            </a:r>
          </a:p>
        </p:txBody>
      </p:sp>
    </p:spTree>
  </p:cSld>
  <p:clrMapOvr>
    <a:masterClrMapping/>
  </p:clrMapOvr>
  <p:transition advTm="8078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ctrTitle"/>
          </p:nvPr>
        </p:nvSpPr>
        <p:spPr>
          <a:xfrm>
            <a:off x="76200" y="549275"/>
            <a:ext cx="8991600" cy="1006475"/>
          </a:xfrm>
        </p:spPr>
        <p:txBody>
          <a:bodyPr>
            <a:spAutoFit/>
          </a:bodyPr>
          <a:lstStyle/>
          <a:p>
            <a:pPr marL="1049338" indent="-1049338"/>
            <a:r>
              <a:rPr lang="zh-CN" altLang="en-US" sz="2800">
                <a:latin typeface="宋体" pitchFamily="2" charset="-122"/>
              </a:rPr>
              <a:t>例1.1 面向过程程序设计。</a:t>
            </a:r>
            <a:r>
              <a:rPr lang="zh-CN" altLang="en-US" sz="2800" b="0">
                <a:latin typeface="宋体" pitchFamily="2" charset="-122"/>
              </a:rPr>
              <a:t>输入圆的半径，计算并输出该圆的面积。</a:t>
            </a:r>
            <a:r>
              <a:rPr lang="zh-CN" altLang="en-US"/>
              <a:t> </a:t>
            </a:r>
          </a:p>
        </p:txBody>
      </p:sp>
      <p:sp>
        <p:nvSpPr>
          <p:cNvPr id="678915" name="Rectangle 3"/>
          <p:cNvSpPr>
            <a:spLocks noGrp="1" noChangeArrowheads="1"/>
          </p:cNvSpPr>
          <p:nvPr>
            <p:ph type="subTitle" idx="1"/>
          </p:nvPr>
        </p:nvSpPr>
        <p:spPr>
          <a:xfrm>
            <a:off x="76200" y="1550988"/>
            <a:ext cx="8991600" cy="4621212"/>
          </a:xfrm>
        </p:spPr>
        <p:txBody>
          <a:bodyPr>
            <a:spAutoFit/>
          </a:bodyPr>
          <a:lstStyle/>
          <a:p>
            <a:pPr algn="just">
              <a:buFontTx/>
              <a:buNone/>
            </a:pPr>
            <a:r>
              <a:rPr lang="zh-CN" altLang="en-US">
                <a:latin typeface="宋体" pitchFamily="2" charset="-122"/>
              </a:rPr>
              <a:t>/******************************</a:t>
            </a:r>
          </a:p>
          <a:p>
            <a:pPr algn="just">
              <a:buFontTx/>
              <a:buNone/>
            </a:pPr>
            <a:r>
              <a:rPr lang="zh-CN" altLang="en-US">
                <a:latin typeface="宋体" pitchFamily="2" charset="-122"/>
              </a:rPr>
              <a:t>源程序名：</a:t>
            </a:r>
            <a:r>
              <a:rPr lang="en-US" altLang="zh-CN">
                <a:latin typeface="宋体" pitchFamily="2" charset="-122"/>
              </a:rPr>
              <a:t>ex1_1.cpp</a:t>
            </a:r>
          </a:p>
          <a:p>
            <a:pPr algn="just">
              <a:buFontTx/>
              <a:buNone/>
            </a:pPr>
            <a:r>
              <a:rPr lang="zh-CN" altLang="en-US">
                <a:latin typeface="宋体" pitchFamily="2" charset="-122"/>
              </a:rPr>
              <a:t>功    能：计算并输出圆的面积</a:t>
            </a:r>
          </a:p>
          <a:p>
            <a:pPr algn="just">
              <a:buFontTx/>
              <a:buNone/>
            </a:pPr>
            <a:r>
              <a:rPr lang="zh-CN" altLang="en-US">
                <a:latin typeface="宋体" pitchFamily="2" charset="-122"/>
              </a:rPr>
              <a:t>计算方法：圆的面积＝</a:t>
            </a:r>
            <a:r>
              <a:rPr lang="en-US" altLang="zh-CN">
                <a:latin typeface="宋体" pitchFamily="2" charset="-122"/>
              </a:rPr>
              <a:t>π×r×r</a:t>
            </a:r>
          </a:p>
          <a:p>
            <a:pPr algn="just">
              <a:buFontTx/>
              <a:buNone/>
            </a:pPr>
            <a:r>
              <a:rPr lang="zh-CN" altLang="en-US">
                <a:latin typeface="宋体" pitchFamily="2" charset="-122"/>
              </a:rPr>
              <a:t>输入数据：圆的半径</a:t>
            </a:r>
          </a:p>
          <a:p>
            <a:pPr algn="just">
              <a:buFontTx/>
              <a:buNone/>
            </a:pPr>
            <a:r>
              <a:rPr lang="zh-CN" altLang="en-US">
                <a:latin typeface="宋体" pitchFamily="2" charset="-122"/>
              </a:rPr>
              <a:t>输出数据：圆的面积</a:t>
            </a:r>
          </a:p>
          <a:p>
            <a:pPr algn="just">
              <a:buFontTx/>
              <a:buNone/>
            </a:pPr>
            <a:r>
              <a:rPr lang="zh-CN" altLang="en-US">
                <a:latin typeface="宋体" pitchFamily="2" charset="-122"/>
              </a:rPr>
              <a:t>程序设计：袁开国</a:t>
            </a:r>
            <a:endParaRPr lang="en-US" altLang="zh-CN">
              <a:latin typeface="宋体" pitchFamily="2" charset="-122"/>
            </a:endParaRPr>
          </a:p>
          <a:p>
            <a:pPr algn="just">
              <a:buFontTx/>
              <a:buNone/>
            </a:pPr>
            <a:r>
              <a:rPr lang="zh-CN" altLang="en-US">
                <a:latin typeface="宋体" pitchFamily="2" charset="-122"/>
              </a:rPr>
              <a:t>设计日期：20</a:t>
            </a:r>
            <a:r>
              <a:rPr lang="en-US" altLang="zh-CN">
                <a:latin typeface="宋体" pitchFamily="2" charset="-122"/>
              </a:rPr>
              <a:t>10.2.8</a:t>
            </a:r>
          </a:p>
          <a:p>
            <a:pPr algn="just">
              <a:buFontTx/>
              <a:buNone/>
            </a:pPr>
            <a:r>
              <a:rPr lang="zh-CN" altLang="en-US">
                <a:latin typeface="宋体" pitchFamily="2" charset="-122"/>
              </a:rPr>
              <a:t>*******************************/</a:t>
            </a:r>
          </a:p>
        </p:txBody>
      </p:sp>
      <p:sp>
        <p:nvSpPr>
          <p:cNvPr id="678916" name="Rectangle 4"/>
          <p:cNvSpPr>
            <a:spLocks noChangeArrowheads="1"/>
          </p:cNvSpPr>
          <p:nvPr/>
        </p:nvSpPr>
        <p:spPr bwMode="auto">
          <a:xfrm>
            <a:off x="6176963" y="1752600"/>
            <a:ext cx="2971800" cy="4540250"/>
          </a:xfrm>
          <a:prstGeom prst="rect">
            <a:avLst/>
          </a:prstGeom>
          <a:solidFill>
            <a:schemeClr val="accent1"/>
          </a:solidFill>
          <a:ln w="9525">
            <a:noFill/>
            <a:miter lim="800000"/>
            <a:headEnd/>
            <a:tailEnd/>
          </a:ln>
          <a:effectLst/>
        </p:spPr>
        <p:txBody>
          <a:bodyPr anchor="ctr">
            <a:spAutoFit/>
          </a:bodyPr>
          <a:lstStyle/>
          <a:p>
            <a:r>
              <a:rPr lang="zh-CN" altLang="en-US" b="1">
                <a:solidFill>
                  <a:srgbClr val="FFFF00"/>
                </a:solidFill>
                <a:latin typeface="宋体" pitchFamily="2" charset="-122"/>
              </a:rPr>
              <a:t>注释的作用：</a:t>
            </a:r>
            <a:r>
              <a:rPr lang="zh-CN" altLang="en-US" sz="2000" b="1">
                <a:latin typeface="宋体" pitchFamily="2" charset="-122"/>
              </a:rPr>
              <a:t>提高程序的可读性。</a:t>
            </a:r>
          </a:p>
          <a:p>
            <a:r>
              <a:rPr lang="zh-CN" altLang="en-US" b="1">
                <a:solidFill>
                  <a:srgbClr val="FFFF00"/>
                </a:solidFill>
                <a:latin typeface="宋体" pitchFamily="2" charset="-122"/>
              </a:rPr>
              <a:t>注释的处理：</a:t>
            </a:r>
            <a:r>
              <a:rPr lang="zh-CN" altLang="en-US" sz="2000" b="1">
                <a:latin typeface="宋体" pitchFamily="2" charset="-122"/>
              </a:rPr>
              <a:t>编译器对它不做处理，不生成目标代码。</a:t>
            </a:r>
          </a:p>
          <a:p>
            <a:r>
              <a:rPr lang="zh-CN" altLang="en-US" b="1">
                <a:solidFill>
                  <a:srgbClr val="FFFF00"/>
                </a:solidFill>
                <a:latin typeface="宋体" pitchFamily="2" charset="-122"/>
              </a:rPr>
              <a:t>注释的种类：</a:t>
            </a:r>
          </a:p>
          <a:p>
            <a:r>
              <a:rPr lang="zh-CN" altLang="en-US" sz="2000" b="1">
                <a:latin typeface="宋体" pitchFamily="2" charset="-122"/>
              </a:rPr>
              <a:t>①用</a:t>
            </a:r>
            <a:r>
              <a:rPr lang="zh-CN" altLang="en-US" sz="2000" b="1">
                <a:latin typeface="Arial"/>
              </a:rPr>
              <a:t>“</a:t>
            </a:r>
            <a:r>
              <a:rPr lang="zh-CN" altLang="en-US" sz="2000" b="1">
                <a:latin typeface="宋体" pitchFamily="2" charset="-122"/>
              </a:rPr>
              <a:t>/*</a:t>
            </a:r>
            <a:r>
              <a:rPr lang="zh-CN" altLang="en-US" sz="2000" b="1">
                <a:latin typeface="Arial"/>
              </a:rPr>
              <a:t>”</a:t>
            </a:r>
            <a:r>
              <a:rPr lang="zh-CN" altLang="en-US" sz="2000" b="1">
                <a:latin typeface="宋体" pitchFamily="2" charset="-122"/>
              </a:rPr>
              <a:t>和</a:t>
            </a:r>
            <a:r>
              <a:rPr lang="zh-CN" altLang="en-US" sz="2000" b="1">
                <a:latin typeface="Arial"/>
              </a:rPr>
              <a:t>“</a:t>
            </a:r>
            <a:r>
              <a:rPr lang="zh-CN" altLang="en-US" sz="2000" b="1">
                <a:latin typeface="宋体" pitchFamily="2" charset="-122"/>
              </a:rPr>
              <a:t>*/</a:t>
            </a:r>
            <a:r>
              <a:rPr lang="zh-CN" altLang="en-US" sz="2000" b="1">
                <a:latin typeface="Arial"/>
              </a:rPr>
              <a:t>”</a:t>
            </a:r>
            <a:r>
              <a:rPr lang="zh-CN" altLang="en-US" sz="2000" b="1">
                <a:latin typeface="宋体" pitchFamily="2" charset="-122"/>
              </a:rPr>
              <a:t>把注解括起来，可出现在程序的任何位置，可做</a:t>
            </a:r>
            <a:r>
              <a:rPr lang="zh-CN" altLang="en-US" sz="2000" b="1">
                <a:solidFill>
                  <a:srgbClr val="FFFF00"/>
                </a:solidFill>
                <a:latin typeface="宋体" pitchFamily="2" charset="-122"/>
              </a:rPr>
              <a:t>多行注释</a:t>
            </a:r>
            <a:r>
              <a:rPr lang="zh-CN" altLang="en-US" sz="2000" b="1">
                <a:latin typeface="宋体" pitchFamily="2" charset="-122"/>
              </a:rPr>
              <a:t>、</a:t>
            </a:r>
            <a:r>
              <a:rPr lang="zh-CN" altLang="en-US" sz="2000" b="1">
                <a:solidFill>
                  <a:srgbClr val="FFFF00"/>
                </a:solidFill>
                <a:latin typeface="宋体" pitchFamily="2" charset="-122"/>
              </a:rPr>
              <a:t>单行注释和嵌入注释</a:t>
            </a:r>
            <a:r>
              <a:rPr lang="zh-CN" altLang="en-US" sz="2000" b="1">
                <a:latin typeface="宋体" pitchFamily="2" charset="-122"/>
              </a:rPr>
              <a:t>，常用于多行注释。</a:t>
            </a:r>
          </a:p>
          <a:p>
            <a:r>
              <a:rPr lang="zh-CN" altLang="en-US" sz="2000" b="1">
                <a:latin typeface="宋体" pitchFamily="2" charset="-122"/>
              </a:rPr>
              <a:t>②用</a:t>
            </a:r>
            <a:r>
              <a:rPr lang="zh-CN" altLang="en-US" sz="2000" b="1">
                <a:latin typeface="Arial"/>
              </a:rPr>
              <a:t>“</a:t>
            </a:r>
            <a:r>
              <a:rPr lang="zh-CN" altLang="en-US" sz="2000" b="1">
                <a:latin typeface="宋体" pitchFamily="2" charset="-122"/>
              </a:rPr>
              <a:t>//</a:t>
            </a:r>
            <a:r>
              <a:rPr lang="zh-CN" altLang="en-US" sz="2000" b="1">
                <a:latin typeface="Arial"/>
              </a:rPr>
              <a:t>”</a:t>
            </a:r>
            <a:r>
              <a:rPr lang="zh-CN" altLang="en-US" sz="2000" b="1">
                <a:latin typeface="宋体" pitchFamily="2" charset="-122"/>
              </a:rPr>
              <a:t>表示从此开始到本行结束为注释，常用于单行注释。</a:t>
            </a:r>
          </a:p>
        </p:txBody>
      </p:sp>
      <p:grpSp>
        <p:nvGrpSpPr>
          <p:cNvPr id="678922" name="Group 10"/>
          <p:cNvGrpSpPr>
            <a:grpSpLocks/>
          </p:cNvGrpSpPr>
          <p:nvPr/>
        </p:nvGrpSpPr>
        <p:grpSpPr bwMode="auto">
          <a:xfrm>
            <a:off x="152400" y="1947863"/>
            <a:ext cx="5486400" cy="4833937"/>
            <a:chOff x="96" y="1227"/>
            <a:chExt cx="3456" cy="3045"/>
          </a:xfrm>
        </p:grpSpPr>
        <p:sp>
          <p:nvSpPr>
            <p:cNvPr id="678917" name="Rectangle 5"/>
            <p:cNvSpPr>
              <a:spLocks noChangeArrowheads="1"/>
            </p:cNvSpPr>
            <p:nvPr/>
          </p:nvSpPr>
          <p:spPr bwMode="auto">
            <a:xfrm>
              <a:off x="96" y="3984"/>
              <a:ext cx="2928" cy="288"/>
            </a:xfrm>
            <a:prstGeom prst="rect">
              <a:avLst/>
            </a:prstGeom>
            <a:solidFill>
              <a:schemeClr val="accent1"/>
            </a:solidFill>
            <a:ln w="9525">
              <a:noFill/>
              <a:miter lim="800000"/>
              <a:headEnd/>
              <a:tailEnd/>
            </a:ln>
            <a:effectLst/>
          </p:spPr>
          <p:txBody>
            <a:bodyPr anchor="ctr">
              <a:spAutoFit/>
            </a:bodyPr>
            <a:lstStyle/>
            <a:p>
              <a:pPr algn="ctr"/>
              <a:r>
                <a:rPr lang="zh-CN" altLang="en-US" b="1">
                  <a:solidFill>
                    <a:srgbClr val="FFFF00"/>
                  </a:solidFill>
                  <a:latin typeface="宋体" pitchFamily="2" charset="-122"/>
                </a:rPr>
                <a:t>多行注释：</a:t>
              </a:r>
              <a:r>
                <a:rPr lang="zh-CN" altLang="en-US" b="1">
                  <a:latin typeface="宋体" pitchFamily="2" charset="-122"/>
                </a:rPr>
                <a:t>对程序做详细说明</a:t>
              </a:r>
              <a:endParaRPr lang="zh-CN" altLang="en-US" sz="2800" b="1"/>
            </a:p>
          </p:txBody>
        </p:sp>
        <p:sp>
          <p:nvSpPr>
            <p:cNvPr id="678918" name="Line 6"/>
            <p:cNvSpPr>
              <a:spLocks noChangeShapeType="1"/>
            </p:cNvSpPr>
            <p:nvPr/>
          </p:nvSpPr>
          <p:spPr bwMode="auto">
            <a:xfrm flipV="1">
              <a:off x="528" y="3792"/>
              <a:ext cx="3024" cy="192"/>
            </a:xfrm>
            <a:prstGeom prst="line">
              <a:avLst/>
            </a:prstGeom>
            <a:noFill/>
            <a:ln w="9525">
              <a:solidFill>
                <a:schemeClr val="accent1"/>
              </a:solidFill>
              <a:round/>
              <a:headEnd/>
              <a:tailEnd/>
            </a:ln>
            <a:effectLst/>
          </p:spPr>
          <p:txBody>
            <a:bodyPr/>
            <a:lstStyle/>
            <a:p>
              <a:endParaRPr lang="zh-CN" altLang="en-US"/>
            </a:p>
          </p:txBody>
        </p:sp>
        <p:sp>
          <p:nvSpPr>
            <p:cNvPr id="678919" name="Line 7"/>
            <p:cNvSpPr>
              <a:spLocks noChangeShapeType="1"/>
            </p:cNvSpPr>
            <p:nvPr/>
          </p:nvSpPr>
          <p:spPr bwMode="auto">
            <a:xfrm flipH="1" flipV="1">
              <a:off x="192" y="1227"/>
              <a:ext cx="336" cy="2784"/>
            </a:xfrm>
            <a:prstGeom prst="line">
              <a:avLst/>
            </a:prstGeom>
            <a:noFill/>
            <a:ln w="9525">
              <a:solidFill>
                <a:schemeClr val="accent1"/>
              </a:solidFill>
              <a:round/>
              <a:headEnd/>
              <a:tailEnd/>
            </a:ln>
            <a:effectLst/>
          </p:spPr>
          <p:txBody>
            <a:bodyPr/>
            <a:lstStyle/>
            <a:p>
              <a:endParaRPr lang="zh-CN" altLang="en-US"/>
            </a:p>
          </p:txBody>
        </p:sp>
      </p:grpSp>
    </p:spTree>
  </p:cSld>
  <p:clrMapOvr>
    <a:masterClrMapping/>
  </p:clrMapOvr>
  <p:transition advTm="25928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9" name="Rectangle 3"/>
          <p:cNvSpPr>
            <a:spLocks noGrp="1" noChangeArrowheads="1"/>
          </p:cNvSpPr>
          <p:nvPr>
            <p:ph type="subTitle" idx="1"/>
          </p:nvPr>
        </p:nvSpPr>
        <p:spPr>
          <a:xfrm>
            <a:off x="109538" y="1447800"/>
            <a:ext cx="8915400" cy="2570163"/>
          </a:xfrm>
        </p:spPr>
        <p:txBody>
          <a:bodyPr>
            <a:spAutoFit/>
          </a:bodyPr>
          <a:lstStyle/>
          <a:p>
            <a:pPr algn="just">
              <a:buFontTx/>
              <a:buNone/>
            </a:pPr>
            <a:r>
              <a:rPr lang="zh-CN" altLang="en-US" dirty="0">
                <a:latin typeface="宋体" pitchFamily="2" charset="-122"/>
              </a:rPr>
              <a:t>#</a:t>
            </a:r>
            <a:r>
              <a:rPr lang="en-US" altLang="zh-CN" dirty="0">
                <a:latin typeface="宋体" pitchFamily="2" charset="-122"/>
              </a:rPr>
              <a:t>include&lt;</a:t>
            </a:r>
            <a:r>
              <a:rPr lang="en-US" altLang="zh-CN" dirty="0" err="1">
                <a:latin typeface="宋体" pitchFamily="2" charset="-122"/>
              </a:rPr>
              <a:t>iostream</a:t>
            </a:r>
            <a:r>
              <a:rPr lang="en-US" altLang="zh-CN" dirty="0">
                <a:latin typeface="宋体" pitchFamily="2" charset="-122"/>
              </a:rPr>
              <a:t>&gt;</a:t>
            </a:r>
          </a:p>
          <a:p>
            <a:pPr algn="just">
              <a:buFontTx/>
              <a:buNone/>
            </a:pPr>
            <a:endParaRPr lang="en-US" altLang="zh-CN" dirty="0">
              <a:latin typeface="宋体" pitchFamily="2" charset="-122"/>
            </a:endParaRPr>
          </a:p>
          <a:p>
            <a:pPr algn="just">
              <a:buFontTx/>
              <a:buNone/>
            </a:pPr>
            <a:endParaRPr lang="en-US" altLang="zh-CN" dirty="0">
              <a:latin typeface="宋体" pitchFamily="2" charset="-122"/>
            </a:endParaRPr>
          </a:p>
          <a:p>
            <a:pPr algn="just">
              <a:buFontTx/>
              <a:buNone/>
            </a:pPr>
            <a:endParaRPr lang="en-US" altLang="zh-CN" dirty="0">
              <a:latin typeface="宋体" pitchFamily="2" charset="-122"/>
            </a:endParaRPr>
          </a:p>
          <a:p>
            <a:pPr algn="just">
              <a:buFontTx/>
              <a:buNone/>
            </a:pPr>
            <a:r>
              <a:rPr lang="en-US" altLang="zh-CN" dirty="0">
                <a:latin typeface="宋体" pitchFamily="2" charset="-122"/>
              </a:rPr>
              <a:t>void main(void/*</a:t>
            </a:r>
            <a:r>
              <a:rPr lang="zh-CN" altLang="en-US" dirty="0">
                <a:latin typeface="宋体" pitchFamily="2" charset="-122"/>
              </a:rPr>
              <a:t>无参*/)//</a:t>
            </a:r>
            <a:r>
              <a:rPr kumimoji="1" lang="en-US" altLang="zh-CN" sz="2400" dirty="0">
                <a:latin typeface="宋体" pitchFamily="2" charset="-122"/>
              </a:rPr>
              <a:t>C++</a:t>
            </a:r>
            <a:r>
              <a:rPr kumimoji="1" lang="zh-CN" altLang="en-US" sz="2400" dirty="0">
                <a:latin typeface="宋体" pitchFamily="2" charset="-122"/>
              </a:rPr>
              <a:t>程序</a:t>
            </a:r>
            <a:r>
              <a:rPr kumimoji="1" lang="zh-CN" altLang="en-US" sz="2400" dirty="0">
                <a:latin typeface="宋体" pitchFamily="2" charset="-122"/>
                <a:cs typeface="Times New Roman" charset="0"/>
              </a:rPr>
              <a:t>执行</a:t>
            </a:r>
            <a:r>
              <a:rPr kumimoji="1" lang="zh-CN" altLang="en-US" sz="2400" dirty="0">
                <a:latin typeface="宋体" pitchFamily="2" charset="-122"/>
              </a:rPr>
              <a:t>的唯一入口</a:t>
            </a:r>
          </a:p>
        </p:txBody>
      </p:sp>
      <p:grpSp>
        <p:nvGrpSpPr>
          <p:cNvPr id="679965" name="Group 29"/>
          <p:cNvGrpSpPr>
            <a:grpSpLocks/>
          </p:cNvGrpSpPr>
          <p:nvPr/>
        </p:nvGrpSpPr>
        <p:grpSpPr bwMode="auto">
          <a:xfrm>
            <a:off x="4024313" y="3951288"/>
            <a:ext cx="4586287" cy="1154112"/>
            <a:chOff x="2112" y="2256"/>
            <a:chExt cx="2889" cy="727"/>
          </a:xfrm>
        </p:grpSpPr>
        <p:sp>
          <p:nvSpPr>
            <p:cNvPr id="679945" name="Rectangle 9"/>
            <p:cNvSpPr>
              <a:spLocks noChangeArrowheads="1"/>
            </p:cNvSpPr>
            <p:nvPr/>
          </p:nvSpPr>
          <p:spPr bwMode="auto">
            <a:xfrm>
              <a:off x="2976" y="2656"/>
              <a:ext cx="2025" cy="327"/>
            </a:xfrm>
            <a:prstGeom prst="rect">
              <a:avLst/>
            </a:prstGeom>
            <a:solidFill>
              <a:schemeClr val="accent1"/>
            </a:solidFill>
            <a:ln w="9525">
              <a:noFill/>
              <a:miter lim="800000"/>
              <a:headEnd/>
              <a:tailEnd/>
            </a:ln>
            <a:effectLst/>
          </p:spPr>
          <p:txBody>
            <a:bodyPr anchor="ctr">
              <a:spAutoFit/>
            </a:bodyPr>
            <a:lstStyle/>
            <a:p>
              <a:pPr algn="ctr"/>
              <a:r>
                <a:rPr lang="zh-CN" altLang="en-US" b="1">
                  <a:solidFill>
                    <a:srgbClr val="FFFF00"/>
                  </a:solidFill>
                  <a:latin typeface="宋体" pitchFamily="2" charset="-122"/>
                </a:rPr>
                <a:t>嵌入注释</a:t>
              </a:r>
              <a:r>
                <a:rPr lang="zh-CN" altLang="en-US" sz="2800" b="1">
                  <a:solidFill>
                    <a:srgbClr val="FFFF00"/>
                  </a:solidFill>
                  <a:latin typeface="宋体" pitchFamily="2" charset="-122"/>
                </a:rPr>
                <a:t>、单行注释</a:t>
              </a:r>
            </a:p>
          </p:txBody>
        </p:sp>
        <p:sp>
          <p:nvSpPr>
            <p:cNvPr id="679947" name="Line 11"/>
            <p:cNvSpPr>
              <a:spLocks noChangeShapeType="1"/>
            </p:cNvSpPr>
            <p:nvPr/>
          </p:nvSpPr>
          <p:spPr bwMode="auto">
            <a:xfrm flipH="1" flipV="1">
              <a:off x="2112" y="2256"/>
              <a:ext cx="1296" cy="450"/>
            </a:xfrm>
            <a:prstGeom prst="line">
              <a:avLst/>
            </a:prstGeom>
            <a:noFill/>
            <a:ln w="9525">
              <a:solidFill>
                <a:schemeClr val="accent1"/>
              </a:solidFill>
              <a:round/>
              <a:headEnd/>
              <a:tailEnd/>
            </a:ln>
            <a:effectLst/>
          </p:spPr>
          <p:txBody>
            <a:bodyPr/>
            <a:lstStyle/>
            <a:p>
              <a:endParaRPr lang="zh-CN" altLang="en-US"/>
            </a:p>
          </p:txBody>
        </p:sp>
        <p:sp>
          <p:nvSpPr>
            <p:cNvPr id="679948" name="Line 12"/>
            <p:cNvSpPr>
              <a:spLocks noChangeShapeType="1"/>
            </p:cNvSpPr>
            <p:nvPr/>
          </p:nvSpPr>
          <p:spPr bwMode="auto">
            <a:xfrm flipH="1" flipV="1">
              <a:off x="2448" y="2256"/>
              <a:ext cx="1728" cy="474"/>
            </a:xfrm>
            <a:prstGeom prst="line">
              <a:avLst/>
            </a:prstGeom>
            <a:noFill/>
            <a:ln w="9525">
              <a:solidFill>
                <a:schemeClr val="accent1"/>
              </a:solidFill>
              <a:round/>
              <a:headEnd/>
              <a:tailEnd/>
            </a:ln>
            <a:effectLst/>
          </p:spPr>
          <p:txBody>
            <a:bodyPr/>
            <a:lstStyle/>
            <a:p>
              <a:endParaRPr lang="zh-CN" altLang="en-US"/>
            </a:p>
          </p:txBody>
        </p:sp>
      </p:grpSp>
      <p:grpSp>
        <p:nvGrpSpPr>
          <p:cNvPr id="679951" name="Group 15"/>
          <p:cNvGrpSpPr>
            <a:grpSpLocks/>
          </p:cNvGrpSpPr>
          <p:nvPr/>
        </p:nvGrpSpPr>
        <p:grpSpPr bwMode="auto">
          <a:xfrm>
            <a:off x="138113" y="2357438"/>
            <a:ext cx="1524000" cy="1376362"/>
            <a:chOff x="-9" y="-51"/>
            <a:chExt cx="864" cy="867"/>
          </a:xfrm>
        </p:grpSpPr>
        <p:sp>
          <p:nvSpPr>
            <p:cNvPr id="679949" name="Rectangle 13"/>
            <p:cNvSpPr>
              <a:spLocks noChangeArrowheads="1"/>
            </p:cNvSpPr>
            <p:nvPr/>
          </p:nvSpPr>
          <p:spPr bwMode="auto">
            <a:xfrm>
              <a:off x="-9" y="-51"/>
              <a:ext cx="864" cy="518"/>
            </a:xfrm>
            <a:prstGeom prst="rect">
              <a:avLst/>
            </a:prstGeom>
            <a:solidFill>
              <a:schemeClr val="accent1"/>
            </a:solidFill>
            <a:ln w="9525">
              <a:noFill/>
              <a:miter lim="800000"/>
              <a:headEnd/>
              <a:tailEnd/>
            </a:ln>
            <a:effectLst/>
          </p:spPr>
          <p:txBody>
            <a:bodyPr anchor="ctr">
              <a:spAutoFit/>
            </a:bodyPr>
            <a:lstStyle/>
            <a:p>
              <a:pPr algn="ctr"/>
              <a:r>
                <a:rPr kumimoji="1" lang="zh-CN" altLang="en-US" b="1">
                  <a:latin typeface="宋体" pitchFamily="2" charset="-122"/>
                </a:rPr>
                <a:t>表示函数无返回值</a:t>
              </a:r>
            </a:p>
          </p:txBody>
        </p:sp>
        <p:sp>
          <p:nvSpPr>
            <p:cNvPr id="679950" name="Line 14"/>
            <p:cNvSpPr>
              <a:spLocks noChangeShapeType="1"/>
            </p:cNvSpPr>
            <p:nvPr/>
          </p:nvSpPr>
          <p:spPr bwMode="auto">
            <a:xfrm>
              <a:off x="0" y="432"/>
              <a:ext cx="144" cy="384"/>
            </a:xfrm>
            <a:prstGeom prst="line">
              <a:avLst/>
            </a:prstGeom>
            <a:noFill/>
            <a:ln w="9525">
              <a:solidFill>
                <a:schemeClr val="accent1"/>
              </a:solidFill>
              <a:round/>
              <a:headEnd/>
              <a:tailEnd/>
            </a:ln>
            <a:effectLst/>
          </p:spPr>
          <p:txBody>
            <a:bodyPr/>
            <a:lstStyle/>
            <a:p>
              <a:endParaRPr lang="zh-CN" altLang="en-US"/>
            </a:p>
          </p:txBody>
        </p:sp>
      </p:grpSp>
      <p:grpSp>
        <p:nvGrpSpPr>
          <p:cNvPr id="679952" name="Group 16"/>
          <p:cNvGrpSpPr>
            <a:grpSpLocks/>
          </p:cNvGrpSpPr>
          <p:nvPr/>
        </p:nvGrpSpPr>
        <p:grpSpPr bwMode="auto">
          <a:xfrm>
            <a:off x="1738313" y="2354263"/>
            <a:ext cx="1538287" cy="1376362"/>
            <a:chOff x="-9" y="-51"/>
            <a:chExt cx="864" cy="867"/>
          </a:xfrm>
        </p:grpSpPr>
        <p:sp>
          <p:nvSpPr>
            <p:cNvPr id="679953" name="Rectangle 17"/>
            <p:cNvSpPr>
              <a:spLocks noChangeArrowheads="1"/>
            </p:cNvSpPr>
            <p:nvPr/>
          </p:nvSpPr>
          <p:spPr bwMode="auto">
            <a:xfrm>
              <a:off x="-9" y="-51"/>
              <a:ext cx="864" cy="518"/>
            </a:xfrm>
            <a:prstGeom prst="rect">
              <a:avLst/>
            </a:prstGeom>
            <a:solidFill>
              <a:schemeClr val="accent1"/>
            </a:solidFill>
            <a:ln w="9525">
              <a:noFill/>
              <a:miter lim="800000"/>
              <a:headEnd/>
              <a:tailEnd/>
            </a:ln>
            <a:effectLst/>
          </p:spPr>
          <p:txBody>
            <a:bodyPr anchor="ctr">
              <a:spAutoFit/>
            </a:bodyPr>
            <a:lstStyle/>
            <a:p>
              <a:pPr algn="ctr"/>
              <a:r>
                <a:rPr kumimoji="1" lang="zh-CN" altLang="en-US" b="1">
                  <a:latin typeface="宋体" pitchFamily="2" charset="-122"/>
                </a:rPr>
                <a:t>表示函数无参数</a:t>
              </a:r>
            </a:p>
          </p:txBody>
        </p:sp>
        <p:sp>
          <p:nvSpPr>
            <p:cNvPr id="679954" name="Line 18"/>
            <p:cNvSpPr>
              <a:spLocks noChangeShapeType="1"/>
            </p:cNvSpPr>
            <p:nvPr/>
          </p:nvSpPr>
          <p:spPr bwMode="auto">
            <a:xfrm>
              <a:off x="0" y="432"/>
              <a:ext cx="144" cy="384"/>
            </a:xfrm>
            <a:prstGeom prst="line">
              <a:avLst/>
            </a:prstGeom>
            <a:noFill/>
            <a:ln w="9525">
              <a:solidFill>
                <a:schemeClr val="accent1"/>
              </a:solidFill>
              <a:round/>
              <a:headEnd/>
              <a:tailEnd/>
            </a:ln>
            <a:effectLst/>
          </p:spPr>
          <p:txBody>
            <a:bodyPr/>
            <a:lstStyle/>
            <a:p>
              <a:endParaRPr lang="zh-CN" altLang="en-US"/>
            </a:p>
          </p:txBody>
        </p:sp>
      </p:grpSp>
      <p:sp>
        <p:nvSpPr>
          <p:cNvPr id="679957" name="Rectangle 21"/>
          <p:cNvSpPr>
            <a:spLocks noChangeArrowheads="1"/>
          </p:cNvSpPr>
          <p:nvPr/>
        </p:nvSpPr>
        <p:spPr bwMode="auto">
          <a:xfrm>
            <a:off x="19050" y="4008438"/>
            <a:ext cx="4552950" cy="2647950"/>
          </a:xfrm>
          <a:prstGeom prst="rect">
            <a:avLst/>
          </a:prstGeom>
          <a:solidFill>
            <a:schemeClr val="accent1"/>
          </a:solidFill>
          <a:ln w="9525">
            <a:noFill/>
            <a:miter lim="800000"/>
            <a:headEnd/>
            <a:tailEnd/>
          </a:ln>
          <a:effectLst/>
        </p:spPr>
        <p:txBody>
          <a:bodyPr anchor="ctr">
            <a:spAutoFit/>
          </a:bodyPr>
          <a:lstStyle/>
          <a:p>
            <a:pPr marL="290513" indent="-290513"/>
            <a:r>
              <a:rPr kumimoji="1" lang="en-US" altLang="zh-CN" b="1">
                <a:latin typeface="宋体" pitchFamily="2" charset="-122"/>
                <a:cs typeface="Times New Roman" charset="0"/>
              </a:rPr>
              <a:t>①C++</a:t>
            </a:r>
            <a:r>
              <a:rPr kumimoji="1" lang="zh-CN" altLang="en-US" b="1">
                <a:latin typeface="宋体" pitchFamily="2" charset="-122"/>
                <a:cs typeface="Times New Roman" charset="0"/>
              </a:rPr>
              <a:t>程序</a:t>
            </a:r>
            <a:r>
              <a:rPr kumimoji="1" lang="zh-CN" altLang="en-US" b="1">
                <a:latin typeface="宋体" pitchFamily="2" charset="-122"/>
              </a:rPr>
              <a:t>由一个或多个函数组成，</a:t>
            </a:r>
            <a:r>
              <a:rPr kumimoji="1" lang="zh-CN" altLang="en-US" b="1">
                <a:latin typeface="宋体" pitchFamily="2" charset="-122"/>
                <a:cs typeface="Times New Roman" charset="0"/>
              </a:rPr>
              <a:t>有且</a:t>
            </a:r>
            <a:r>
              <a:rPr kumimoji="1" lang="zh-CN" altLang="en-US" b="1">
                <a:latin typeface="宋体" pitchFamily="2" charset="-122"/>
              </a:rPr>
              <a:t>仅</a:t>
            </a:r>
            <a:r>
              <a:rPr kumimoji="1" lang="zh-CN" altLang="en-US" b="1">
                <a:latin typeface="宋体" pitchFamily="2" charset="-122"/>
                <a:cs typeface="Times New Roman" charset="0"/>
              </a:rPr>
              <a:t>有一个</a:t>
            </a:r>
            <a:r>
              <a:rPr kumimoji="1" lang="en-US" altLang="zh-CN" b="1">
                <a:latin typeface="宋体" pitchFamily="2" charset="-122"/>
                <a:cs typeface="Times New Roman" charset="0"/>
              </a:rPr>
              <a:t>main</a:t>
            </a:r>
            <a:r>
              <a:rPr kumimoji="1" lang="zh-CN" altLang="en-US" b="1">
                <a:latin typeface="宋体" pitchFamily="2" charset="-122"/>
                <a:cs typeface="Times New Roman" charset="0"/>
              </a:rPr>
              <a:t>函数</a:t>
            </a:r>
            <a:r>
              <a:rPr kumimoji="1" lang="zh-CN" altLang="en-US" b="1">
                <a:latin typeface="宋体" pitchFamily="2" charset="-122"/>
              </a:rPr>
              <a:t>，其余为库函数和自定义函数；</a:t>
            </a:r>
          </a:p>
          <a:p>
            <a:pPr marL="290513" indent="-290513"/>
            <a:r>
              <a:rPr kumimoji="1" lang="zh-CN" altLang="en-US" b="1">
                <a:latin typeface="宋体" pitchFamily="2" charset="-122"/>
                <a:cs typeface="Times New Roman" charset="0"/>
              </a:rPr>
              <a:t>②</a:t>
            </a:r>
            <a:r>
              <a:rPr kumimoji="1" lang="en-US" altLang="zh-CN" b="1">
                <a:latin typeface="宋体" pitchFamily="2" charset="-122"/>
                <a:cs typeface="Times New Roman" charset="0"/>
              </a:rPr>
              <a:t>main</a:t>
            </a:r>
            <a:r>
              <a:rPr kumimoji="1" lang="zh-CN" altLang="en-US" b="1">
                <a:latin typeface="宋体" pitchFamily="2" charset="-122"/>
                <a:cs typeface="Times New Roman" charset="0"/>
              </a:rPr>
              <a:t>函数</a:t>
            </a:r>
            <a:r>
              <a:rPr kumimoji="1" lang="zh-CN" altLang="en-US" b="1">
                <a:latin typeface="宋体" pitchFamily="2" charset="-122"/>
              </a:rPr>
              <a:t>是</a:t>
            </a:r>
            <a:r>
              <a:rPr kumimoji="1" lang="en-US" altLang="zh-CN" b="1">
                <a:latin typeface="宋体" pitchFamily="2" charset="-122"/>
              </a:rPr>
              <a:t>C++</a:t>
            </a:r>
            <a:r>
              <a:rPr kumimoji="1" lang="zh-CN" altLang="en-US" b="1">
                <a:latin typeface="宋体" pitchFamily="2" charset="-122"/>
              </a:rPr>
              <a:t>程序</a:t>
            </a:r>
            <a:r>
              <a:rPr kumimoji="1" lang="zh-CN" altLang="en-US" b="1">
                <a:latin typeface="宋体" pitchFamily="2" charset="-122"/>
                <a:cs typeface="Times New Roman" charset="0"/>
              </a:rPr>
              <a:t>执行</a:t>
            </a:r>
            <a:r>
              <a:rPr kumimoji="1" lang="zh-CN" altLang="en-US" b="1">
                <a:latin typeface="宋体" pitchFamily="2" charset="-122"/>
              </a:rPr>
              <a:t>入口</a:t>
            </a:r>
            <a:r>
              <a:rPr kumimoji="1" lang="zh-CN" altLang="en-US" b="1">
                <a:latin typeface="宋体" pitchFamily="2" charset="-122"/>
                <a:cs typeface="Times New Roman" charset="0"/>
              </a:rPr>
              <a:t>，</a:t>
            </a:r>
            <a:r>
              <a:rPr kumimoji="1" lang="zh-CN" altLang="en-US" b="1">
                <a:latin typeface="宋体" pitchFamily="2" charset="-122"/>
              </a:rPr>
              <a:t>其</a:t>
            </a:r>
            <a:r>
              <a:rPr kumimoji="1" lang="zh-CN" altLang="en-US" b="1">
                <a:latin typeface="宋体" pitchFamily="2" charset="-122"/>
                <a:cs typeface="Times New Roman" charset="0"/>
              </a:rPr>
              <a:t>位置</a:t>
            </a:r>
            <a:r>
              <a:rPr kumimoji="1" lang="zh-CN" altLang="en-US" b="1">
                <a:latin typeface="宋体" pitchFamily="2" charset="-122"/>
              </a:rPr>
              <a:t>不限，</a:t>
            </a:r>
            <a:r>
              <a:rPr kumimoji="1" lang="zh-CN" altLang="en-US" b="1">
                <a:latin typeface="宋体" pitchFamily="2" charset="-122"/>
                <a:cs typeface="Times New Roman" charset="0"/>
              </a:rPr>
              <a:t>但为了便于阅读，</a:t>
            </a:r>
            <a:r>
              <a:rPr kumimoji="1" lang="zh-CN" altLang="en-US" b="1">
                <a:latin typeface="宋体" pitchFamily="2" charset="-122"/>
              </a:rPr>
              <a:t>通常位于程序的开始或尾部</a:t>
            </a:r>
            <a:r>
              <a:rPr kumimoji="1" lang="zh-CN" altLang="en-US" b="1">
                <a:latin typeface="宋体" pitchFamily="2" charset="-122"/>
                <a:cs typeface="Times New Roman" charset="0"/>
              </a:rPr>
              <a:t>。</a:t>
            </a:r>
          </a:p>
        </p:txBody>
      </p:sp>
      <p:sp>
        <p:nvSpPr>
          <p:cNvPr id="679959" name="Line 23"/>
          <p:cNvSpPr>
            <a:spLocks noChangeShapeType="1"/>
          </p:cNvSpPr>
          <p:nvPr/>
        </p:nvSpPr>
        <p:spPr bwMode="auto">
          <a:xfrm flipH="1">
            <a:off x="1219200" y="3886200"/>
            <a:ext cx="76200" cy="381000"/>
          </a:xfrm>
          <a:prstGeom prst="line">
            <a:avLst/>
          </a:prstGeom>
          <a:noFill/>
          <a:ln w="9525">
            <a:solidFill>
              <a:schemeClr val="accent1"/>
            </a:solidFill>
            <a:round/>
            <a:headEnd/>
            <a:tailEnd/>
          </a:ln>
          <a:effectLst/>
        </p:spPr>
        <p:txBody>
          <a:bodyPr/>
          <a:lstStyle/>
          <a:p>
            <a:endParaRPr lang="zh-CN" altLang="en-US"/>
          </a:p>
        </p:txBody>
      </p:sp>
      <p:grpSp>
        <p:nvGrpSpPr>
          <p:cNvPr id="679963" name="Group 27"/>
          <p:cNvGrpSpPr>
            <a:grpSpLocks/>
          </p:cNvGrpSpPr>
          <p:nvPr/>
        </p:nvGrpSpPr>
        <p:grpSpPr bwMode="auto">
          <a:xfrm>
            <a:off x="3810000" y="658813"/>
            <a:ext cx="5319713" cy="2647950"/>
            <a:chOff x="2046" y="415"/>
            <a:chExt cx="3705" cy="1668"/>
          </a:xfrm>
        </p:grpSpPr>
        <p:sp>
          <p:nvSpPr>
            <p:cNvPr id="679961" name="Rectangle 25"/>
            <p:cNvSpPr>
              <a:spLocks noChangeArrowheads="1"/>
            </p:cNvSpPr>
            <p:nvPr/>
          </p:nvSpPr>
          <p:spPr bwMode="auto">
            <a:xfrm>
              <a:off x="2391" y="415"/>
              <a:ext cx="3360" cy="1668"/>
            </a:xfrm>
            <a:prstGeom prst="rect">
              <a:avLst/>
            </a:prstGeom>
            <a:solidFill>
              <a:schemeClr val="accent1"/>
            </a:solidFill>
            <a:ln w="9525">
              <a:noFill/>
              <a:miter lim="800000"/>
              <a:headEnd/>
              <a:tailEnd/>
            </a:ln>
            <a:effectLst/>
          </p:spPr>
          <p:txBody>
            <a:bodyPr anchor="ctr">
              <a:spAutoFit/>
            </a:bodyPr>
            <a:lstStyle/>
            <a:p>
              <a:r>
                <a:rPr lang="zh-CN" altLang="en-US" b="1">
                  <a:latin typeface="宋体" pitchFamily="2" charset="-122"/>
                </a:rPr>
                <a:t>由于</a:t>
              </a:r>
              <a:r>
                <a:rPr lang="en-US" altLang="zh-CN" b="1">
                  <a:latin typeface="宋体" pitchFamily="2" charset="-122"/>
                </a:rPr>
                <a:t>C++</a:t>
              </a:r>
              <a:r>
                <a:rPr lang="zh-CN" altLang="en-US" b="1">
                  <a:latin typeface="宋体" pitchFamily="2" charset="-122"/>
                </a:rPr>
                <a:t>语言没有专门的输入/输出(简称</a:t>
              </a:r>
              <a:r>
                <a:rPr lang="en-US" altLang="zh-CN" b="1">
                  <a:latin typeface="宋体" pitchFamily="2" charset="-122"/>
                </a:rPr>
                <a:t>I/O)</a:t>
              </a:r>
              <a:r>
                <a:rPr lang="zh-CN" altLang="en-US" b="1">
                  <a:latin typeface="宋体" pitchFamily="2" charset="-122"/>
                </a:rPr>
                <a:t>语句，此处借用了头文件</a:t>
              </a:r>
              <a:r>
                <a:rPr lang="en-US" altLang="zh-CN" b="1">
                  <a:latin typeface="宋体" pitchFamily="2" charset="-122"/>
                </a:rPr>
                <a:t>iostream.h</a:t>
              </a:r>
              <a:r>
                <a:rPr lang="zh-CN" altLang="en-US" b="1">
                  <a:latin typeface="宋体" pitchFamily="2" charset="-122"/>
                </a:rPr>
                <a:t>中预定义的标准输入对象</a:t>
              </a:r>
              <a:r>
                <a:rPr lang="en-US" altLang="zh-CN" b="1">
                  <a:latin typeface="宋体" pitchFamily="2" charset="-122"/>
                </a:rPr>
                <a:t>cin(</a:t>
              </a:r>
              <a:r>
                <a:rPr lang="zh-CN" altLang="en-US" b="1">
                  <a:latin typeface="宋体" pitchFamily="2" charset="-122"/>
                </a:rPr>
                <a:t>默认为键盘)和标准输出对象</a:t>
              </a:r>
              <a:r>
                <a:rPr lang="en-US" altLang="zh-CN" b="1">
                  <a:latin typeface="宋体" pitchFamily="2" charset="-122"/>
                </a:rPr>
                <a:t>cout(</a:t>
              </a:r>
              <a:r>
                <a:rPr lang="zh-CN" altLang="en-US" b="1">
                  <a:latin typeface="宋体" pitchFamily="2" charset="-122"/>
                </a:rPr>
                <a:t>默认为显示器)实现数据</a:t>
              </a:r>
              <a:r>
                <a:rPr lang="en-US" altLang="zh-CN" b="1">
                  <a:latin typeface="宋体" pitchFamily="2" charset="-122"/>
                </a:rPr>
                <a:t>I/O</a:t>
              </a:r>
              <a:r>
                <a:rPr lang="zh-CN" altLang="en-US" b="1">
                  <a:latin typeface="宋体" pitchFamily="2" charset="-122"/>
                </a:rPr>
                <a:t>，因此需要包含头文件</a:t>
              </a:r>
              <a:r>
                <a:rPr lang="en-US" altLang="zh-CN" b="1">
                  <a:latin typeface="宋体" pitchFamily="2" charset="-122"/>
                </a:rPr>
                <a:t>iostream.h。</a:t>
              </a:r>
              <a:endParaRPr lang="zh-CN" altLang="en-US" b="1">
                <a:latin typeface="宋体" pitchFamily="2" charset="-122"/>
              </a:endParaRPr>
            </a:p>
          </p:txBody>
        </p:sp>
        <p:sp>
          <p:nvSpPr>
            <p:cNvPr id="679962" name="Line 26"/>
            <p:cNvSpPr>
              <a:spLocks noChangeShapeType="1"/>
            </p:cNvSpPr>
            <p:nvPr/>
          </p:nvSpPr>
          <p:spPr bwMode="auto">
            <a:xfrm>
              <a:off x="2046" y="1086"/>
              <a:ext cx="384" cy="0"/>
            </a:xfrm>
            <a:prstGeom prst="line">
              <a:avLst/>
            </a:prstGeom>
            <a:noFill/>
            <a:ln w="9525">
              <a:solidFill>
                <a:schemeClr val="accent1"/>
              </a:solidFill>
              <a:round/>
              <a:headEnd/>
              <a:tailEnd/>
            </a:ln>
            <a:effectLst/>
          </p:spPr>
          <p:txBody>
            <a:bodyPr/>
            <a:lstStyle/>
            <a:p>
              <a:endParaRPr lang="zh-CN" altLang="en-US"/>
            </a:p>
          </p:txBody>
        </p:sp>
      </p:grpSp>
    </p:spTree>
  </p:cSld>
  <p:clrMapOvr>
    <a:masterClrMapping/>
  </p:clrMapOvr>
  <p:transition advTm="29970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7" name="Rectangle 3"/>
          <p:cNvSpPr>
            <a:spLocks noGrp="1" noChangeArrowheads="1"/>
          </p:cNvSpPr>
          <p:nvPr>
            <p:ph type="subTitle" idx="1"/>
          </p:nvPr>
        </p:nvSpPr>
        <p:spPr>
          <a:xfrm>
            <a:off x="76200" y="1066800"/>
            <a:ext cx="8991600" cy="3595688"/>
          </a:xfrm>
        </p:spPr>
        <p:txBody>
          <a:bodyPr>
            <a:spAutoFit/>
          </a:bodyPr>
          <a:lstStyle/>
          <a:p>
            <a:pPr algn="just">
              <a:buFontTx/>
              <a:buNone/>
            </a:pPr>
            <a:r>
              <a:rPr lang="zh-CN" altLang="en-US">
                <a:latin typeface="宋体" pitchFamily="2" charset="-122"/>
              </a:rPr>
              <a:t>{  </a:t>
            </a:r>
            <a:r>
              <a:rPr lang="en-US" altLang="zh-CN">
                <a:latin typeface="宋体" pitchFamily="2" charset="-122"/>
              </a:rPr>
              <a:t>float r;     //</a:t>
            </a:r>
            <a:r>
              <a:rPr lang="zh-CN" altLang="en-US">
                <a:latin typeface="宋体" pitchFamily="2" charset="-122"/>
              </a:rPr>
              <a:t>定义浮点型变量</a:t>
            </a:r>
            <a:r>
              <a:rPr lang="en-US" altLang="zh-CN">
                <a:latin typeface="宋体" pitchFamily="2" charset="-122"/>
              </a:rPr>
              <a:t>r，</a:t>
            </a:r>
            <a:r>
              <a:rPr lang="zh-CN" altLang="en-US">
                <a:latin typeface="宋体" pitchFamily="2" charset="-122"/>
              </a:rPr>
              <a:t>存放圆的半径</a:t>
            </a:r>
          </a:p>
          <a:p>
            <a:pPr algn="just">
              <a:buFontTx/>
              <a:buNone/>
            </a:pPr>
            <a:r>
              <a:rPr lang="zh-CN" altLang="en-US">
                <a:latin typeface="宋体" pitchFamily="2" charset="-122"/>
              </a:rPr>
              <a:t>   </a:t>
            </a:r>
          </a:p>
          <a:p>
            <a:pPr algn="just">
              <a:buFontTx/>
              <a:buNone/>
            </a:pPr>
            <a:r>
              <a:rPr lang="en-US" altLang="zh-CN">
                <a:latin typeface="宋体" pitchFamily="2" charset="-122"/>
              </a:rPr>
              <a:t>   cout&lt;&lt;"</a:t>
            </a:r>
            <a:r>
              <a:rPr lang="zh-CN" altLang="en-US">
                <a:latin typeface="宋体" pitchFamily="2" charset="-122"/>
              </a:rPr>
              <a:t>输入圆的半径:"; </a:t>
            </a:r>
          </a:p>
          <a:p>
            <a:pPr algn="just">
              <a:buFontTx/>
              <a:buNone/>
            </a:pPr>
            <a:r>
              <a:rPr lang="zh-CN" altLang="en-US">
                <a:latin typeface="宋体" pitchFamily="2" charset="-122"/>
              </a:rPr>
              <a:t>   </a:t>
            </a:r>
            <a:r>
              <a:rPr lang="en-US" altLang="zh-CN">
                <a:latin typeface="宋体" pitchFamily="2" charset="-122"/>
              </a:rPr>
              <a:t>cin&gt;&gt;r;      //</a:t>
            </a:r>
            <a:r>
              <a:rPr lang="zh-CN" altLang="en-US">
                <a:latin typeface="宋体" pitchFamily="2" charset="-122"/>
              </a:rPr>
              <a:t>从键盘上输入圆的半径送给变量</a:t>
            </a:r>
            <a:r>
              <a:rPr lang="en-US" altLang="zh-CN">
                <a:latin typeface="宋体" pitchFamily="2" charset="-122"/>
              </a:rPr>
              <a:t>r</a:t>
            </a:r>
          </a:p>
          <a:p>
            <a:pPr algn="just">
              <a:buFontTx/>
              <a:buNone/>
            </a:pPr>
            <a:r>
              <a:rPr lang="en-US" altLang="zh-CN">
                <a:latin typeface="宋体" pitchFamily="2" charset="-122"/>
              </a:rPr>
              <a:t>   cout&lt;&lt;"</a:t>
            </a:r>
            <a:r>
              <a:rPr lang="zh-CN" altLang="en-US">
                <a:latin typeface="宋体" pitchFamily="2" charset="-122"/>
              </a:rPr>
              <a:t>半径为"&lt;&lt;</a:t>
            </a:r>
            <a:r>
              <a:rPr lang="en-US" altLang="zh-CN">
                <a:latin typeface="宋体" pitchFamily="2" charset="-122"/>
              </a:rPr>
              <a:t>r&lt;&lt;"</a:t>
            </a:r>
            <a:r>
              <a:rPr lang="zh-CN" altLang="en-US">
                <a:latin typeface="宋体" pitchFamily="2" charset="-122"/>
              </a:rPr>
              <a:t>的圆的面积="</a:t>
            </a:r>
          </a:p>
          <a:p>
            <a:pPr algn="just">
              <a:buFontTx/>
              <a:buNone/>
            </a:pPr>
            <a:r>
              <a:rPr lang="zh-CN" altLang="en-US">
                <a:latin typeface="宋体" pitchFamily="2" charset="-122"/>
              </a:rPr>
              <a:t>       &lt;&lt;3.14159</a:t>
            </a:r>
            <a:r>
              <a:rPr lang="en-US" altLang="zh-CN">
                <a:latin typeface="宋体" pitchFamily="2" charset="-122"/>
              </a:rPr>
              <a:t>f*r*r&lt;&lt;'\n';  //</a:t>
            </a:r>
            <a:r>
              <a:rPr lang="zh-CN" altLang="en-US">
                <a:latin typeface="宋体" pitchFamily="2" charset="-122"/>
              </a:rPr>
              <a:t>输出运算结果</a:t>
            </a:r>
          </a:p>
          <a:p>
            <a:pPr>
              <a:buFontTx/>
              <a:buNone/>
            </a:pPr>
            <a:r>
              <a:rPr lang="zh-CN" altLang="en-US">
                <a:latin typeface="宋体" pitchFamily="2" charset="-122"/>
              </a:rPr>
              <a:t>}</a:t>
            </a:r>
          </a:p>
        </p:txBody>
      </p:sp>
      <p:grpSp>
        <p:nvGrpSpPr>
          <p:cNvPr id="687119" name="Group 15"/>
          <p:cNvGrpSpPr>
            <a:grpSpLocks/>
          </p:cNvGrpSpPr>
          <p:nvPr/>
        </p:nvGrpSpPr>
        <p:grpSpPr bwMode="auto">
          <a:xfrm>
            <a:off x="80963" y="2667000"/>
            <a:ext cx="4186237" cy="3886200"/>
            <a:chOff x="51" y="1680"/>
            <a:chExt cx="2637" cy="2448"/>
          </a:xfrm>
        </p:grpSpPr>
        <p:sp>
          <p:nvSpPr>
            <p:cNvPr id="687109" name="Rectangle 5"/>
            <p:cNvSpPr>
              <a:spLocks noChangeArrowheads="1"/>
            </p:cNvSpPr>
            <p:nvPr/>
          </p:nvSpPr>
          <p:spPr bwMode="auto">
            <a:xfrm>
              <a:off x="51" y="3380"/>
              <a:ext cx="2352" cy="748"/>
            </a:xfrm>
            <a:prstGeom prst="rect">
              <a:avLst/>
            </a:prstGeom>
            <a:solidFill>
              <a:schemeClr val="accent1"/>
            </a:solidFill>
            <a:ln w="9525">
              <a:noFill/>
              <a:miter lim="800000"/>
              <a:headEnd/>
              <a:tailEnd/>
            </a:ln>
            <a:effectLst/>
          </p:spPr>
          <p:txBody>
            <a:bodyPr anchor="ctr">
              <a:spAutoFit/>
            </a:bodyPr>
            <a:lstStyle/>
            <a:p>
              <a:r>
                <a:rPr lang="zh-CN" altLang="en-US" b="1">
                  <a:solidFill>
                    <a:srgbClr val="FFFF00"/>
                  </a:solidFill>
                  <a:latin typeface="宋体" pitchFamily="2" charset="-122"/>
                </a:rPr>
                <a:t>显示提示信息：</a:t>
              </a:r>
            </a:p>
            <a:p>
              <a:r>
                <a:rPr lang="zh-CN" altLang="en-US" b="1">
                  <a:latin typeface="宋体" pitchFamily="2" charset="-122"/>
                </a:rPr>
                <a:t>①方便用户输入数据</a:t>
              </a:r>
            </a:p>
            <a:p>
              <a:r>
                <a:rPr lang="zh-CN" altLang="en-US" b="1">
                  <a:latin typeface="宋体" pitchFamily="2" charset="-122"/>
                </a:rPr>
                <a:t>②方便用户阅读输出结果</a:t>
              </a:r>
            </a:p>
          </p:txBody>
        </p:sp>
        <p:sp>
          <p:nvSpPr>
            <p:cNvPr id="687110" name="Line 6"/>
            <p:cNvSpPr>
              <a:spLocks noChangeShapeType="1"/>
            </p:cNvSpPr>
            <p:nvPr/>
          </p:nvSpPr>
          <p:spPr bwMode="auto">
            <a:xfrm flipH="1">
              <a:off x="528" y="1680"/>
              <a:ext cx="816" cy="1727"/>
            </a:xfrm>
            <a:prstGeom prst="line">
              <a:avLst/>
            </a:prstGeom>
            <a:noFill/>
            <a:ln w="9525">
              <a:solidFill>
                <a:schemeClr val="accent1"/>
              </a:solidFill>
              <a:round/>
              <a:headEnd/>
              <a:tailEnd/>
            </a:ln>
            <a:effectLst/>
          </p:spPr>
          <p:txBody>
            <a:bodyPr/>
            <a:lstStyle/>
            <a:p>
              <a:endParaRPr lang="zh-CN" altLang="en-US"/>
            </a:p>
          </p:txBody>
        </p:sp>
        <p:sp>
          <p:nvSpPr>
            <p:cNvPr id="687111" name="Line 7"/>
            <p:cNvSpPr>
              <a:spLocks noChangeShapeType="1"/>
            </p:cNvSpPr>
            <p:nvPr/>
          </p:nvSpPr>
          <p:spPr bwMode="auto">
            <a:xfrm flipH="1">
              <a:off x="537" y="2256"/>
              <a:ext cx="807" cy="1142"/>
            </a:xfrm>
            <a:prstGeom prst="line">
              <a:avLst/>
            </a:prstGeom>
            <a:noFill/>
            <a:ln w="9525">
              <a:solidFill>
                <a:schemeClr val="accent1"/>
              </a:solidFill>
              <a:round/>
              <a:headEnd/>
              <a:tailEnd/>
            </a:ln>
            <a:effectLst/>
          </p:spPr>
          <p:txBody>
            <a:bodyPr/>
            <a:lstStyle/>
            <a:p>
              <a:endParaRPr lang="zh-CN" altLang="en-US"/>
            </a:p>
          </p:txBody>
        </p:sp>
        <p:sp>
          <p:nvSpPr>
            <p:cNvPr id="687112" name="Line 8"/>
            <p:cNvSpPr>
              <a:spLocks noChangeShapeType="1"/>
            </p:cNvSpPr>
            <p:nvPr/>
          </p:nvSpPr>
          <p:spPr bwMode="auto">
            <a:xfrm flipH="1">
              <a:off x="549" y="2256"/>
              <a:ext cx="2139" cy="1121"/>
            </a:xfrm>
            <a:prstGeom prst="line">
              <a:avLst/>
            </a:prstGeom>
            <a:noFill/>
            <a:ln w="9525">
              <a:solidFill>
                <a:schemeClr val="accent1"/>
              </a:solidFill>
              <a:round/>
              <a:headEnd/>
              <a:tailEnd/>
            </a:ln>
            <a:effectLst/>
          </p:spPr>
          <p:txBody>
            <a:bodyPr/>
            <a:lstStyle/>
            <a:p>
              <a:endParaRPr lang="zh-CN" altLang="en-US"/>
            </a:p>
          </p:txBody>
        </p:sp>
      </p:grpSp>
      <p:grpSp>
        <p:nvGrpSpPr>
          <p:cNvPr id="687118" name="Group 14"/>
          <p:cNvGrpSpPr>
            <a:grpSpLocks/>
          </p:cNvGrpSpPr>
          <p:nvPr/>
        </p:nvGrpSpPr>
        <p:grpSpPr bwMode="auto">
          <a:xfrm>
            <a:off x="0" y="-1588"/>
            <a:ext cx="6400800" cy="4438651"/>
            <a:chOff x="0" y="-108"/>
            <a:chExt cx="4032" cy="2796"/>
          </a:xfrm>
        </p:grpSpPr>
        <p:sp>
          <p:nvSpPr>
            <p:cNvPr id="687113" name="Rectangle 9"/>
            <p:cNvSpPr>
              <a:spLocks noChangeArrowheads="1"/>
            </p:cNvSpPr>
            <p:nvPr/>
          </p:nvSpPr>
          <p:spPr bwMode="auto">
            <a:xfrm>
              <a:off x="0" y="-108"/>
              <a:ext cx="4032" cy="748"/>
            </a:xfrm>
            <a:prstGeom prst="rect">
              <a:avLst/>
            </a:prstGeom>
            <a:solidFill>
              <a:schemeClr val="accent1"/>
            </a:solidFill>
            <a:ln w="9525">
              <a:noFill/>
              <a:miter lim="800000"/>
              <a:headEnd/>
              <a:tailEnd/>
            </a:ln>
            <a:effectLst/>
          </p:spPr>
          <p:txBody>
            <a:bodyPr anchor="ctr">
              <a:spAutoFit/>
            </a:bodyPr>
            <a:lstStyle/>
            <a:p>
              <a:r>
                <a:rPr kumimoji="1" lang="zh-CN" altLang="en-US" b="1">
                  <a:latin typeface="宋体" pitchFamily="2" charset="-122"/>
                </a:rPr>
                <a:t>函数体以</a:t>
              </a:r>
              <a:r>
                <a:rPr kumimoji="1" lang="zh-CN" altLang="en-US" b="1">
                  <a:latin typeface="Times New Roman"/>
                </a:rPr>
                <a:t>“</a:t>
              </a:r>
              <a:r>
                <a:rPr kumimoji="1" lang="zh-CN" altLang="en-US" b="1">
                  <a:latin typeface="宋体" pitchFamily="2" charset="-122"/>
                </a:rPr>
                <a:t>{</a:t>
              </a:r>
              <a:r>
                <a:rPr kumimoji="1" lang="zh-CN" altLang="en-US" b="1">
                  <a:latin typeface="Times New Roman"/>
                </a:rPr>
                <a:t>”</a:t>
              </a:r>
              <a:r>
                <a:rPr kumimoji="1" lang="zh-CN" altLang="en-US" b="1">
                  <a:latin typeface="宋体" pitchFamily="2" charset="-122"/>
                </a:rPr>
                <a:t>开始，以</a:t>
              </a:r>
              <a:r>
                <a:rPr kumimoji="1" lang="zh-CN" altLang="en-US" b="1">
                  <a:latin typeface="Times New Roman"/>
                </a:rPr>
                <a:t>“</a:t>
              </a:r>
              <a:r>
                <a:rPr kumimoji="1" lang="zh-CN" altLang="en-US" b="1">
                  <a:latin typeface="宋体" pitchFamily="2" charset="-122"/>
                </a:rPr>
                <a:t>}</a:t>
              </a:r>
              <a:r>
                <a:rPr kumimoji="1" lang="zh-CN" altLang="en-US" b="1">
                  <a:latin typeface="Times New Roman"/>
                </a:rPr>
                <a:t>”</a:t>
              </a:r>
              <a:r>
                <a:rPr kumimoji="1" lang="zh-CN" altLang="en-US" b="1">
                  <a:latin typeface="宋体" pitchFamily="2" charset="-122"/>
                </a:rPr>
                <a:t>结束。函数体内可由零个或若干语句组成，每一语句均以</a:t>
              </a:r>
              <a:r>
                <a:rPr kumimoji="1" lang="zh-CN" altLang="en-US" b="1">
                  <a:latin typeface="Times New Roman"/>
                </a:rPr>
                <a:t>“</a:t>
              </a:r>
              <a:r>
                <a:rPr kumimoji="1" lang="zh-CN" altLang="en-US" b="1">
                  <a:latin typeface="宋体" pitchFamily="2" charset="-122"/>
                </a:rPr>
                <a:t>;</a:t>
              </a:r>
              <a:r>
                <a:rPr kumimoji="1" lang="zh-CN" altLang="en-US" b="1">
                  <a:latin typeface="Times New Roman"/>
                </a:rPr>
                <a:t>”</a:t>
              </a:r>
              <a:r>
                <a:rPr kumimoji="1" lang="zh-CN" altLang="en-US" b="1">
                  <a:latin typeface="宋体" pitchFamily="2" charset="-122"/>
                </a:rPr>
                <a:t>结束。</a:t>
              </a:r>
              <a:endParaRPr lang="zh-CN" altLang="en-US" b="1">
                <a:latin typeface="宋体" pitchFamily="2" charset="-122"/>
              </a:endParaRPr>
            </a:p>
          </p:txBody>
        </p:sp>
        <p:sp>
          <p:nvSpPr>
            <p:cNvPr id="687114" name="Line 10"/>
            <p:cNvSpPr>
              <a:spLocks noChangeShapeType="1"/>
            </p:cNvSpPr>
            <p:nvPr/>
          </p:nvSpPr>
          <p:spPr bwMode="auto">
            <a:xfrm flipH="1">
              <a:off x="192" y="528"/>
              <a:ext cx="240" cy="2160"/>
            </a:xfrm>
            <a:prstGeom prst="line">
              <a:avLst/>
            </a:prstGeom>
            <a:noFill/>
            <a:ln w="9525">
              <a:solidFill>
                <a:schemeClr val="accent1"/>
              </a:solidFill>
              <a:round/>
              <a:headEnd/>
              <a:tailEnd/>
            </a:ln>
            <a:effectLst/>
          </p:spPr>
          <p:txBody>
            <a:bodyPr/>
            <a:lstStyle/>
            <a:p>
              <a:endParaRPr lang="zh-CN" altLang="en-US"/>
            </a:p>
          </p:txBody>
        </p:sp>
        <p:sp>
          <p:nvSpPr>
            <p:cNvPr id="687115" name="Line 11"/>
            <p:cNvSpPr>
              <a:spLocks noChangeShapeType="1"/>
            </p:cNvSpPr>
            <p:nvPr/>
          </p:nvSpPr>
          <p:spPr bwMode="auto">
            <a:xfrm flipH="1">
              <a:off x="240" y="528"/>
              <a:ext cx="192" cy="288"/>
            </a:xfrm>
            <a:prstGeom prst="line">
              <a:avLst/>
            </a:prstGeom>
            <a:noFill/>
            <a:ln w="9525">
              <a:solidFill>
                <a:schemeClr val="accent1"/>
              </a:solidFill>
              <a:round/>
              <a:headEnd/>
              <a:tailEnd/>
            </a:ln>
            <a:effectLst/>
          </p:spPr>
          <p:txBody>
            <a:bodyPr/>
            <a:lstStyle/>
            <a:p>
              <a:endParaRPr lang="zh-CN" altLang="en-US"/>
            </a:p>
          </p:txBody>
        </p:sp>
      </p:grpSp>
      <p:sp>
        <p:nvSpPr>
          <p:cNvPr id="687120" name="Rectangle 16"/>
          <p:cNvSpPr>
            <a:spLocks noChangeArrowheads="1"/>
          </p:cNvSpPr>
          <p:nvPr/>
        </p:nvSpPr>
        <p:spPr bwMode="auto">
          <a:xfrm>
            <a:off x="4267200" y="5365750"/>
            <a:ext cx="4876800" cy="1187450"/>
          </a:xfrm>
          <a:prstGeom prst="rect">
            <a:avLst/>
          </a:prstGeom>
          <a:solidFill>
            <a:schemeClr val="accent1"/>
          </a:solidFill>
          <a:ln w="9525">
            <a:noFill/>
            <a:miter lim="800000"/>
            <a:headEnd/>
            <a:tailEnd/>
          </a:ln>
          <a:effectLst/>
        </p:spPr>
        <p:txBody>
          <a:bodyPr anchor="ctr">
            <a:spAutoFit/>
          </a:bodyPr>
          <a:lstStyle/>
          <a:p>
            <a:r>
              <a:rPr lang="zh-CN" altLang="en-US" b="1">
                <a:latin typeface="宋体" pitchFamily="2" charset="-122"/>
              </a:rPr>
              <a:t>程序运行结果为：</a:t>
            </a:r>
            <a:endParaRPr lang="zh-CN" altLang="en-US" b="1"/>
          </a:p>
          <a:p>
            <a:r>
              <a:rPr lang="zh-CN" altLang="en-US" b="1">
                <a:latin typeface="宋体" pitchFamily="2" charset="-122"/>
              </a:rPr>
              <a:t>  输入圆的半径:</a:t>
            </a:r>
            <a:r>
              <a:rPr lang="zh-CN" altLang="en-US" b="1" u="sng">
                <a:latin typeface="宋体" pitchFamily="2" charset="-122"/>
              </a:rPr>
              <a:t>1.5</a:t>
            </a:r>
            <a:r>
              <a:rPr lang="zh-CN" altLang="en-US" b="1" u="sng">
                <a:latin typeface="宋体" pitchFamily="2" charset="-122"/>
                <a:sym typeface="Wingdings" pitchFamily="2" charset="2"/>
              </a:rPr>
              <a:t></a:t>
            </a:r>
            <a:endParaRPr lang="zh-CN" altLang="en-US" b="1"/>
          </a:p>
          <a:p>
            <a:r>
              <a:rPr lang="zh-CN" altLang="en-US" b="1">
                <a:latin typeface="宋体" pitchFamily="2" charset="-122"/>
              </a:rPr>
              <a:t>  半径为1.5的圆的面积=7.06858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5" name="Rectangle 3"/>
          <p:cNvSpPr>
            <a:spLocks noGrp="1" noChangeArrowheads="1"/>
          </p:cNvSpPr>
          <p:nvPr>
            <p:ph type="subTitle" idx="1"/>
          </p:nvPr>
        </p:nvSpPr>
        <p:spPr>
          <a:xfrm>
            <a:off x="138113" y="533400"/>
            <a:ext cx="8839200" cy="6070600"/>
          </a:xfrm>
        </p:spPr>
        <p:txBody>
          <a:bodyPr>
            <a:spAutoFit/>
          </a:bodyPr>
          <a:lstStyle/>
          <a:p>
            <a:pPr>
              <a:spcBef>
                <a:spcPct val="0"/>
              </a:spcBef>
            </a:pPr>
            <a:r>
              <a:rPr lang="en-US" altLang="zh-CN" dirty="0" err="1"/>
              <a:t>cout</a:t>
            </a:r>
            <a:r>
              <a:rPr lang="zh-CN" altLang="en-US" dirty="0"/>
              <a:t>后面的“&lt;&lt;”称为“插入运算符”，用于将其后的数据插入到</a:t>
            </a:r>
            <a:r>
              <a:rPr lang="en-US" altLang="zh-CN" dirty="0" err="1"/>
              <a:t>cout</a:t>
            </a:r>
            <a:r>
              <a:rPr lang="zh-CN" altLang="en-US" dirty="0"/>
              <a:t>对象的输出行列中，送到显示器(默认)。</a:t>
            </a:r>
          </a:p>
          <a:p>
            <a:pPr>
              <a:spcBef>
                <a:spcPct val="0"/>
              </a:spcBef>
            </a:pPr>
            <a:r>
              <a:rPr lang="zh-CN" altLang="en-US" dirty="0"/>
              <a:t>插入运算符后接的数据可以是字符(如‘\</a:t>
            </a:r>
            <a:r>
              <a:rPr lang="en-US" altLang="zh-CN" dirty="0"/>
              <a:t>n’)、</a:t>
            </a:r>
            <a:r>
              <a:rPr lang="zh-CN" altLang="en-US" dirty="0"/>
              <a:t>字符串(如“输入圆的半径:”)和数值。其中，‘\</a:t>
            </a:r>
            <a:r>
              <a:rPr lang="en-US" altLang="zh-CN" dirty="0"/>
              <a:t>n’</a:t>
            </a:r>
            <a:r>
              <a:rPr lang="zh-CN" altLang="en-US" dirty="0"/>
              <a:t>代表换行，表示此后显示的内容从下一行第1列开始，类似的，</a:t>
            </a:r>
            <a:r>
              <a:rPr lang="en-US" altLang="zh-CN" dirty="0" err="1"/>
              <a:t>endl</a:t>
            </a:r>
            <a:r>
              <a:rPr lang="zh-CN" altLang="en-US" dirty="0"/>
              <a:t>也代表换行。</a:t>
            </a:r>
          </a:p>
          <a:p>
            <a:pPr>
              <a:spcBef>
                <a:spcPct val="0"/>
              </a:spcBef>
            </a:pPr>
            <a:r>
              <a:rPr lang="en-US" altLang="zh-CN" dirty="0" err="1"/>
              <a:t>cin</a:t>
            </a:r>
            <a:r>
              <a:rPr lang="zh-CN" altLang="en-US" dirty="0"/>
              <a:t>后面的“&gt;&gt;”称为提取运算符，用于从</a:t>
            </a:r>
            <a:r>
              <a:rPr lang="en-US" altLang="zh-CN" dirty="0" err="1"/>
              <a:t>cin</a:t>
            </a:r>
            <a:r>
              <a:rPr lang="zh-CN" altLang="en-US" dirty="0"/>
              <a:t>对象(默认为键盘)的输入行中提取一个指定类型的数据送入其后的变量，提取数据的类型由其后的变量类型确定，如变量</a:t>
            </a:r>
            <a:r>
              <a:rPr lang="en-US" altLang="zh-CN" dirty="0"/>
              <a:t>r</a:t>
            </a:r>
            <a:r>
              <a:rPr lang="zh-CN" altLang="en-US" dirty="0"/>
              <a:t>为浮点数类型，则提取一个浮点数送入变量</a:t>
            </a:r>
            <a:r>
              <a:rPr lang="en-US" altLang="zh-CN" dirty="0"/>
              <a:t>r。</a:t>
            </a:r>
          </a:p>
          <a:p>
            <a:pPr>
              <a:spcBef>
                <a:spcPct val="0"/>
              </a:spcBef>
            </a:pPr>
            <a:r>
              <a:rPr lang="zh-CN" altLang="en-US" dirty="0"/>
              <a:t>3.14159</a:t>
            </a:r>
            <a:r>
              <a:rPr lang="en-US" altLang="zh-CN" dirty="0"/>
              <a:t>f</a:t>
            </a:r>
            <a:r>
              <a:rPr lang="zh-CN" altLang="en-US" dirty="0"/>
              <a:t>是单精度浮点常量。</a:t>
            </a:r>
          </a:p>
          <a:p>
            <a:pPr>
              <a:spcBef>
                <a:spcPct val="0"/>
              </a:spcBef>
            </a:pPr>
            <a:r>
              <a:rPr lang="en-US" altLang="zh-CN" dirty="0"/>
              <a:t>C++</a:t>
            </a:r>
            <a:r>
              <a:rPr lang="zh-CN" altLang="en-US" dirty="0"/>
              <a:t>严格区分大小写字母，如</a:t>
            </a:r>
            <a:r>
              <a:rPr lang="en-US" altLang="zh-CN" dirty="0"/>
              <a:t>main</a:t>
            </a:r>
            <a:r>
              <a:rPr lang="zh-CN" altLang="en-US" dirty="0"/>
              <a:t>与</a:t>
            </a:r>
            <a:r>
              <a:rPr lang="en-US" altLang="zh-CN" dirty="0"/>
              <a:t>Main</a:t>
            </a:r>
            <a:r>
              <a:rPr lang="zh-CN" altLang="en-US" dirty="0"/>
              <a:t>是不同的。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ctrTitle"/>
          </p:nvPr>
        </p:nvSpPr>
        <p:spPr>
          <a:xfrm>
            <a:off x="685800" y="457200"/>
            <a:ext cx="7772400" cy="1143000"/>
          </a:xfrm>
        </p:spPr>
        <p:txBody>
          <a:bodyPr/>
          <a:lstStyle/>
          <a:p>
            <a:pPr algn="ctr"/>
            <a:r>
              <a:rPr lang="zh-CN" altLang="en-US" sz="2800">
                <a:latin typeface="宋体" pitchFamily="2" charset="-122"/>
              </a:rPr>
              <a:t>面向对象程序设计的主要思路</a:t>
            </a:r>
          </a:p>
        </p:txBody>
      </p:sp>
      <p:sp>
        <p:nvSpPr>
          <p:cNvPr id="696323" name="Rectangle 3"/>
          <p:cNvSpPr>
            <a:spLocks noGrp="1" noChangeArrowheads="1"/>
          </p:cNvSpPr>
          <p:nvPr>
            <p:ph type="subTitle" idx="1"/>
          </p:nvPr>
        </p:nvSpPr>
        <p:spPr>
          <a:xfrm>
            <a:off x="195263" y="1524000"/>
            <a:ext cx="8763000" cy="4875213"/>
          </a:xfrm>
        </p:spPr>
        <p:txBody>
          <a:bodyPr>
            <a:spAutoFit/>
          </a:bodyPr>
          <a:lstStyle/>
          <a:p>
            <a:pPr marL="533400" indent="-533400" algn="just"/>
            <a:r>
              <a:rPr lang="zh-CN" altLang="en-US"/>
              <a:t>对象是现实世界中客观存在的事物，复杂的对象可以由简单对象组成，如火车站对象由售票处、行李房、信号灯、站台等对象组成。</a:t>
            </a:r>
          </a:p>
          <a:p>
            <a:pPr marL="533400" indent="-533400" algn="just"/>
            <a:r>
              <a:rPr lang="zh-CN" altLang="en-US">
                <a:latin typeface="宋体" pitchFamily="2" charset="-122"/>
              </a:rPr>
              <a:t>面向对象程序设计的主要思路是，把一个复杂问题看成一个复杂对象，将一个复杂对象按对象分解成若干个简单对象，每个简单对象通过定义一个类来解决，如果简单对象还不够简单，再继续分解下去，直到所有简单对象都能解决为止。这样解决一个复杂问题的对象就可以通过使用一系列解决简单对象的类来实现。这也是</a:t>
            </a:r>
            <a:r>
              <a:rPr lang="zh-CN" altLang="en-US">
                <a:latin typeface="Arial"/>
              </a:rPr>
              <a:t>“</a:t>
            </a:r>
            <a:r>
              <a:rPr lang="zh-CN" altLang="en-US">
                <a:latin typeface="宋体" pitchFamily="2" charset="-122"/>
              </a:rPr>
              <a:t>自顶向下，逐步求精</a:t>
            </a:r>
            <a:r>
              <a:rPr lang="zh-CN" altLang="en-US">
                <a:latin typeface="Arial"/>
              </a:rPr>
              <a:t>”</a:t>
            </a:r>
            <a:r>
              <a:rPr lang="zh-CN" altLang="en-US">
                <a:latin typeface="宋体" pitchFamily="2" charset="-122"/>
              </a:rPr>
              <a:t>的程序设计方法，只不过模块的基本单位是对象而已。</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7" name="Rectangle 3"/>
          <p:cNvSpPr>
            <a:spLocks noGrp="1" noChangeArrowheads="1"/>
          </p:cNvSpPr>
          <p:nvPr>
            <p:ph type="subTitle" idx="1"/>
          </p:nvPr>
        </p:nvSpPr>
        <p:spPr>
          <a:xfrm>
            <a:off x="195263" y="1257300"/>
            <a:ext cx="8763000" cy="4533900"/>
          </a:xfrm>
        </p:spPr>
        <p:txBody>
          <a:bodyPr>
            <a:spAutoFit/>
          </a:bodyPr>
          <a:lstStyle/>
          <a:p>
            <a:pPr marL="482600" indent="-482600" algn="just"/>
            <a:r>
              <a:rPr lang="zh-CN" altLang="en-US">
                <a:latin typeface="宋体" pitchFamily="2" charset="-122"/>
              </a:rPr>
              <a:t>通过定义一个类来解决一个对象时，需要定义该对象的数据属性和函数属性，其中数据属性反映对象的状态，函数属性反映对象的行为。</a:t>
            </a:r>
          </a:p>
          <a:p>
            <a:pPr marL="482600" indent="-482600" algn="just"/>
            <a:r>
              <a:rPr lang="zh-CN" altLang="en-US">
                <a:latin typeface="宋体" pitchFamily="2" charset="-122"/>
              </a:rPr>
              <a:t>数据属性通常不直接对外，以最大限度地保证对象行为的正常，这对于一个由许多对象组成的大型复杂系统来说是至关重要的。</a:t>
            </a:r>
          </a:p>
          <a:p>
            <a:pPr marL="482600" indent="-482600" algn="just"/>
            <a:r>
              <a:rPr lang="zh-CN" altLang="en-US">
                <a:latin typeface="宋体" pitchFamily="2" charset="-122"/>
              </a:rPr>
              <a:t>函数属性是对象为外界提供服务的窗口，它是按功能分解的函数，通常包括建立和初始化对象的构造函数、清理和撤消对象的析构函数、设置和获取数据属性的成员函数、以及解决实际问题的成员函数。</a:t>
            </a:r>
            <a:r>
              <a:rPr lang="zh-CN" altLang="en-US"/>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ctrTitle"/>
          </p:nvPr>
        </p:nvSpPr>
        <p:spPr>
          <a:xfrm>
            <a:off x="228600" y="381000"/>
            <a:ext cx="8686800" cy="1143000"/>
          </a:xfrm>
        </p:spPr>
        <p:txBody>
          <a:bodyPr/>
          <a:lstStyle/>
          <a:p>
            <a:pPr marL="1049338" indent="-1049338"/>
            <a:r>
              <a:rPr lang="zh-CN" altLang="en-US" sz="2800" dirty="0">
                <a:latin typeface="宋体" pitchFamily="2" charset="-122"/>
              </a:rPr>
              <a:t>例1.</a:t>
            </a:r>
            <a:r>
              <a:rPr lang="en-US" altLang="zh-CN" sz="2800" dirty="0">
                <a:latin typeface="宋体" pitchFamily="2" charset="-122"/>
              </a:rPr>
              <a:t>2</a:t>
            </a:r>
            <a:r>
              <a:rPr lang="zh-CN" altLang="en-US" sz="2800" dirty="0">
                <a:latin typeface="宋体" pitchFamily="2" charset="-122"/>
              </a:rPr>
              <a:t> 面向对象程序设计。</a:t>
            </a:r>
            <a:r>
              <a:rPr lang="zh-CN" altLang="en-US" sz="2800" b="0" dirty="0">
                <a:latin typeface="宋体" pitchFamily="2" charset="-122"/>
              </a:rPr>
              <a:t>输入圆的半径，计算并输出该圆的面积。</a:t>
            </a:r>
            <a:r>
              <a:rPr lang="zh-CN" altLang="en-US" sz="2800" dirty="0"/>
              <a:t> </a:t>
            </a:r>
          </a:p>
        </p:txBody>
      </p:sp>
      <p:sp>
        <p:nvSpPr>
          <p:cNvPr id="694275" name="Rectangle 3"/>
          <p:cNvSpPr>
            <a:spLocks noGrp="1" noChangeArrowheads="1"/>
          </p:cNvSpPr>
          <p:nvPr>
            <p:ph type="subTitle" idx="1"/>
          </p:nvPr>
        </p:nvSpPr>
        <p:spPr>
          <a:xfrm>
            <a:off x="109538" y="1449388"/>
            <a:ext cx="8915400" cy="5336846"/>
          </a:xfrm>
        </p:spPr>
        <p:txBody>
          <a:bodyPr>
            <a:spAutoFit/>
          </a:bodyPr>
          <a:lstStyle/>
          <a:p>
            <a:pPr algn="just">
              <a:spcBef>
                <a:spcPct val="10000"/>
              </a:spcBef>
              <a:buFontTx/>
              <a:buNone/>
            </a:pPr>
            <a:r>
              <a:rPr lang="zh-CN" altLang="en-US" sz="2400" dirty="0">
                <a:latin typeface="宋体" pitchFamily="2" charset="-122"/>
              </a:rPr>
              <a:t>#</a:t>
            </a:r>
            <a:r>
              <a:rPr lang="en-US" altLang="zh-CN" sz="2400" dirty="0">
                <a:latin typeface="宋体" pitchFamily="2" charset="-122"/>
              </a:rPr>
              <a:t>include&lt;</a:t>
            </a:r>
            <a:r>
              <a:rPr lang="en-US" altLang="zh-CN" sz="2400" dirty="0" err="1">
                <a:latin typeface="宋体" pitchFamily="2" charset="-122"/>
              </a:rPr>
              <a:t>iostream</a:t>
            </a:r>
            <a:r>
              <a:rPr lang="en-US" altLang="zh-CN" sz="2400" dirty="0">
                <a:latin typeface="宋体" pitchFamily="2" charset="-122"/>
              </a:rPr>
              <a:t>&gt;</a:t>
            </a:r>
          </a:p>
          <a:p>
            <a:pPr algn="just">
              <a:spcBef>
                <a:spcPct val="10000"/>
              </a:spcBef>
              <a:buFontTx/>
              <a:buNone/>
            </a:pPr>
            <a:r>
              <a:rPr lang="en-US" altLang="zh-CN" sz="2400" dirty="0">
                <a:latin typeface="宋体" pitchFamily="2" charset="-122"/>
              </a:rPr>
              <a:t>using namespace </a:t>
            </a:r>
            <a:r>
              <a:rPr lang="en-US" altLang="zh-CN" sz="2400" dirty="0" err="1">
                <a:latin typeface="宋体" pitchFamily="2" charset="-122"/>
              </a:rPr>
              <a:t>std</a:t>
            </a:r>
            <a:r>
              <a:rPr lang="en-US" altLang="zh-CN" sz="2400" dirty="0">
                <a:latin typeface="宋体" pitchFamily="2" charset="-122"/>
              </a:rPr>
              <a:t>;</a:t>
            </a:r>
          </a:p>
          <a:p>
            <a:pPr algn="just">
              <a:spcBef>
                <a:spcPct val="10000"/>
              </a:spcBef>
              <a:buFontTx/>
              <a:buNone/>
            </a:pPr>
            <a:r>
              <a:rPr lang="en-US" altLang="zh-CN" sz="2400" dirty="0">
                <a:latin typeface="Arial"/>
              </a:rPr>
              <a:t> </a:t>
            </a:r>
            <a:endParaRPr lang="en-US" altLang="zh-CN" sz="2400" dirty="0">
              <a:latin typeface="宋体" pitchFamily="2" charset="-122"/>
            </a:endParaRPr>
          </a:p>
          <a:p>
            <a:pPr algn="just">
              <a:spcBef>
                <a:spcPct val="10000"/>
              </a:spcBef>
              <a:buFontTx/>
              <a:buNone/>
            </a:pPr>
            <a:r>
              <a:rPr lang="en-US" altLang="zh-CN" sz="2400" dirty="0">
                <a:latin typeface="宋体" pitchFamily="2" charset="-122"/>
              </a:rPr>
              <a:t>class Circle{    //</a:t>
            </a:r>
            <a:r>
              <a:rPr lang="zh-CN" altLang="en-US" sz="2400" dirty="0">
                <a:latin typeface="宋体" pitchFamily="2" charset="-122"/>
              </a:rPr>
              <a:t>定义一个类，计算圆的面积</a:t>
            </a:r>
            <a:endParaRPr lang="en-US" altLang="zh-CN" sz="2400" dirty="0">
              <a:latin typeface="宋体" pitchFamily="2" charset="-122"/>
            </a:endParaRPr>
          </a:p>
          <a:p>
            <a:pPr algn="just">
              <a:spcBef>
                <a:spcPct val="10000"/>
              </a:spcBef>
              <a:buFontTx/>
              <a:buNone/>
            </a:pPr>
            <a:r>
              <a:rPr lang="en-US" altLang="zh-CN" sz="2400" dirty="0">
                <a:latin typeface="宋体" pitchFamily="2" charset="-122"/>
              </a:rPr>
              <a:t>private:</a:t>
            </a:r>
          </a:p>
          <a:p>
            <a:pPr algn="just">
              <a:spcBef>
                <a:spcPct val="10000"/>
              </a:spcBef>
              <a:buFontTx/>
              <a:buNone/>
            </a:pPr>
            <a:r>
              <a:rPr lang="en-US" altLang="zh-CN" sz="2400" dirty="0">
                <a:latin typeface="宋体" pitchFamily="2" charset="-122"/>
              </a:rPr>
              <a:t>  float r;       //</a:t>
            </a:r>
            <a:r>
              <a:rPr lang="zh-CN" altLang="en-US" sz="2400" dirty="0">
                <a:latin typeface="宋体" pitchFamily="2" charset="-122"/>
              </a:rPr>
              <a:t>定义成员数据变量</a:t>
            </a:r>
            <a:r>
              <a:rPr lang="en-US" altLang="zh-CN" sz="2400" dirty="0">
                <a:latin typeface="宋体" pitchFamily="2" charset="-122"/>
              </a:rPr>
              <a:t>，</a:t>
            </a:r>
            <a:r>
              <a:rPr lang="zh-CN" altLang="en-US" sz="2400" dirty="0">
                <a:latin typeface="宋体" pitchFamily="2" charset="-122"/>
              </a:rPr>
              <a:t>存放圆的半径</a:t>
            </a:r>
          </a:p>
          <a:p>
            <a:pPr algn="just">
              <a:spcBef>
                <a:spcPct val="10000"/>
              </a:spcBef>
              <a:buFontTx/>
              <a:buNone/>
            </a:pPr>
            <a:r>
              <a:rPr lang="en-US" altLang="zh-CN" sz="2400" dirty="0">
                <a:latin typeface="宋体" pitchFamily="2" charset="-122"/>
              </a:rPr>
              <a:t>public:</a:t>
            </a:r>
          </a:p>
          <a:p>
            <a:pPr algn="just">
              <a:spcBef>
                <a:spcPct val="10000"/>
              </a:spcBef>
              <a:buFontTx/>
              <a:buNone/>
            </a:pPr>
            <a:r>
              <a:rPr lang="en-US" altLang="zh-CN" sz="2400" dirty="0">
                <a:latin typeface="宋体" pitchFamily="2" charset="-122"/>
              </a:rPr>
              <a:t>  Circle(float a)//</a:t>
            </a:r>
            <a:r>
              <a:rPr lang="zh-CN" altLang="en-US" sz="2400" dirty="0">
                <a:latin typeface="宋体" pitchFamily="2" charset="-122"/>
              </a:rPr>
              <a:t>定义构造函数，创建和初始化对象</a:t>
            </a:r>
          </a:p>
          <a:p>
            <a:pPr algn="just">
              <a:spcBef>
                <a:spcPct val="10000"/>
              </a:spcBef>
              <a:buFontTx/>
              <a:buNone/>
            </a:pPr>
            <a:r>
              <a:rPr lang="zh-CN" altLang="en-US" sz="2400" dirty="0">
                <a:latin typeface="宋体" pitchFamily="2" charset="-122"/>
              </a:rPr>
              <a:t>  {  </a:t>
            </a:r>
            <a:r>
              <a:rPr lang="en-US" altLang="zh-CN" sz="2400" dirty="0">
                <a:latin typeface="宋体" pitchFamily="2" charset="-122"/>
              </a:rPr>
              <a:t>r=a;  }</a:t>
            </a:r>
          </a:p>
          <a:p>
            <a:pPr algn="just">
              <a:spcBef>
                <a:spcPct val="10000"/>
              </a:spcBef>
              <a:buFontTx/>
              <a:buNone/>
            </a:pPr>
            <a:r>
              <a:rPr lang="en-US" altLang="zh-CN" sz="2400" dirty="0">
                <a:latin typeface="宋体" pitchFamily="2" charset="-122"/>
              </a:rPr>
              <a:t>  ~Circle( )     //</a:t>
            </a:r>
            <a:r>
              <a:rPr lang="zh-CN" altLang="en-US" sz="2400" dirty="0">
                <a:latin typeface="宋体" pitchFamily="2" charset="-122"/>
              </a:rPr>
              <a:t>定义析构函数，清理和撤消对象</a:t>
            </a:r>
          </a:p>
          <a:p>
            <a:pPr>
              <a:spcBef>
                <a:spcPct val="10000"/>
              </a:spcBef>
              <a:buFontTx/>
              <a:buNone/>
            </a:pPr>
            <a:r>
              <a:rPr lang="zh-CN" altLang="en-US" sz="2400" dirty="0">
                <a:latin typeface="宋体" pitchFamily="2" charset="-122"/>
              </a:rPr>
              <a:t>  {    } </a:t>
            </a:r>
          </a:p>
          <a:p>
            <a:pPr algn="just">
              <a:spcBef>
                <a:spcPct val="10000"/>
              </a:spcBef>
              <a:buFontTx/>
              <a:buNone/>
            </a:pPr>
            <a:r>
              <a:rPr lang="zh-CN" altLang="en-US" sz="2400" dirty="0">
                <a:latin typeface="宋体" pitchFamily="2" charset="-122"/>
              </a:rPr>
              <a:t>  </a:t>
            </a:r>
            <a:r>
              <a:rPr lang="en-US" altLang="zh-CN" sz="2400" dirty="0">
                <a:latin typeface="宋体" pitchFamily="2" charset="-122"/>
              </a:rPr>
              <a:t>void </a:t>
            </a:r>
            <a:r>
              <a:rPr lang="en-US" altLang="zh-CN" sz="2400" dirty="0" err="1">
                <a:latin typeface="宋体" pitchFamily="2" charset="-122"/>
              </a:rPr>
              <a:t>SetRadius</a:t>
            </a:r>
            <a:r>
              <a:rPr lang="en-US" altLang="zh-CN" sz="2400" dirty="0">
                <a:latin typeface="宋体" pitchFamily="2" charset="-122"/>
              </a:rPr>
              <a:t>(float a)//</a:t>
            </a:r>
            <a:r>
              <a:rPr lang="zh-CN" altLang="en-US" sz="2400" dirty="0">
                <a:latin typeface="宋体" pitchFamily="2" charset="-122"/>
              </a:rPr>
              <a:t>定义成员函数，设置圆的半径</a:t>
            </a:r>
            <a:endParaRPr lang="en-US" altLang="zh-CN" sz="2400" dirty="0">
              <a:latin typeface="宋体" pitchFamily="2" charset="-122"/>
            </a:endParaRPr>
          </a:p>
          <a:p>
            <a:pPr algn="just">
              <a:spcBef>
                <a:spcPct val="10000"/>
              </a:spcBef>
              <a:buFontTx/>
              <a:buNone/>
            </a:pPr>
            <a:r>
              <a:rPr lang="en-US" altLang="zh-CN" sz="2400" dirty="0">
                <a:latin typeface="宋体" pitchFamily="2" charset="-122"/>
              </a:rPr>
              <a:t>  {  r=a;  }</a:t>
            </a:r>
            <a:endParaRPr lang="zh-CN" altLang="en-US" sz="2400" dirty="0">
              <a:latin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9" name="Rectangle 3"/>
          <p:cNvSpPr>
            <a:spLocks noGrp="1" noChangeArrowheads="1"/>
          </p:cNvSpPr>
          <p:nvPr>
            <p:ph type="subTitle" idx="1"/>
          </p:nvPr>
        </p:nvSpPr>
        <p:spPr>
          <a:xfrm>
            <a:off x="123825" y="514350"/>
            <a:ext cx="8882063" cy="6153150"/>
          </a:xfrm>
        </p:spPr>
        <p:txBody>
          <a:bodyPr>
            <a:spAutoFit/>
          </a:bodyPr>
          <a:lstStyle/>
          <a:p>
            <a:pPr algn="just">
              <a:buFontTx/>
              <a:buNone/>
            </a:pPr>
            <a:r>
              <a:rPr lang="en-US" altLang="zh-CN" sz="2400">
                <a:latin typeface="宋体" pitchFamily="2" charset="-122"/>
              </a:rPr>
              <a:t>  float GetRadius( )//</a:t>
            </a:r>
            <a:r>
              <a:rPr lang="zh-CN" altLang="en-US" sz="2400">
                <a:latin typeface="宋体" pitchFamily="2" charset="-122"/>
              </a:rPr>
              <a:t>定义成员函数，获取圆的半径</a:t>
            </a:r>
            <a:endParaRPr lang="en-US" altLang="zh-CN" sz="2400"/>
          </a:p>
          <a:p>
            <a:pPr algn="just">
              <a:buFontTx/>
              <a:buNone/>
            </a:pPr>
            <a:r>
              <a:rPr lang="en-US" altLang="zh-CN" sz="2400">
                <a:latin typeface="宋体" pitchFamily="2" charset="-122"/>
              </a:rPr>
              <a:t>  {  return r;  }</a:t>
            </a:r>
            <a:endParaRPr lang="en-US" altLang="zh-CN" sz="2400"/>
          </a:p>
          <a:p>
            <a:pPr algn="just">
              <a:buFontTx/>
              <a:buNone/>
            </a:pPr>
            <a:r>
              <a:rPr lang="en-US" altLang="zh-CN" sz="2400">
                <a:latin typeface="宋体" pitchFamily="2" charset="-122"/>
              </a:rPr>
              <a:t>  float Area( )     //</a:t>
            </a:r>
            <a:r>
              <a:rPr lang="zh-CN" altLang="en-US" sz="2400">
                <a:latin typeface="宋体" pitchFamily="2" charset="-122"/>
              </a:rPr>
              <a:t>定义成员函数</a:t>
            </a:r>
            <a:r>
              <a:rPr lang="en-US" altLang="zh-CN" sz="2400">
                <a:latin typeface="宋体" pitchFamily="2" charset="-122"/>
              </a:rPr>
              <a:t>，</a:t>
            </a:r>
            <a:r>
              <a:rPr lang="zh-CN" altLang="en-US" sz="2400">
                <a:latin typeface="宋体" pitchFamily="2" charset="-122"/>
              </a:rPr>
              <a:t>计算圆的面积</a:t>
            </a:r>
            <a:endParaRPr lang="zh-CN" altLang="en-US" sz="2400"/>
          </a:p>
          <a:p>
            <a:pPr algn="just">
              <a:buFontTx/>
              <a:buNone/>
            </a:pPr>
            <a:r>
              <a:rPr lang="zh-CN" altLang="en-US" sz="2400">
                <a:latin typeface="宋体" pitchFamily="2" charset="-122"/>
              </a:rPr>
              <a:t>  {  </a:t>
            </a:r>
            <a:r>
              <a:rPr lang="en-US" altLang="zh-CN" sz="2400">
                <a:latin typeface="宋体" pitchFamily="2" charset="-122"/>
              </a:rPr>
              <a:t>return 3.14159f*r*r;  }</a:t>
            </a:r>
            <a:endParaRPr lang="en-US" altLang="zh-CN" sz="2400"/>
          </a:p>
          <a:p>
            <a:pPr algn="just">
              <a:buFontTx/>
              <a:buNone/>
            </a:pPr>
            <a:r>
              <a:rPr lang="en-US" altLang="zh-CN" sz="2400">
                <a:latin typeface="宋体" pitchFamily="2" charset="-122"/>
              </a:rPr>
              <a:t>};</a:t>
            </a:r>
            <a:endParaRPr lang="en-US" altLang="zh-CN" sz="2400"/>
          </a:p>
          <a:p>
            <a:pPr algn="just">
              <a:buFontTx/>
              <a:buNone/>
            </a:pPr>
            <a:r>
              <a:rPr lang="en-US" altLang="zh-CN" sz="2400">
                <a:latin typeface="Arial"/>
              </a:rPr>
              <a:t> </a:t>
            </a:r>
            <a:endParaRPr lang="en-US" altLang="zh-CN" sz="2400"/>
          </a:p>
          <a:p>
            <a:pPr algn="just">
              <a:buFontTx/>
              <a:buNone/>
            </a:pPr>
            <a:r>
              <a:rPr lang="en-US" altLang="zh-CN" sz="2400">
                <a:latin typeface="宋体" pitchFamily="2" charset="-122"/>
              </a:rPr>
              <a:t>void main(void)</a:t>
            </a:r>
            <a:endParaRPr lang="en-US" altLang="zh-CN" sz="2400"/>
          </a:p>
          <a:p>
            <a:pPr algn="just">
              <a:buFontTx/>
              <a:buNone/>
            </a:pPr>
            <a:r>
              <a:rPr lang="en-US" altLang="zh-CN" sz="2400">
                <a:latin typeface="宋体" pitchFamily="2" charset="-122"/>
              </a:rPr>
              <a:t>{  float r;         //</a:t>
            </a:r>
            <a:r>
              <a:rPr lang="zh-CN" altLang="en-US" sz="2400">
                <a:latin typeface="宋体" pitchFamily="2" charset="-122"/>
              </a:rPr>
              <a:t>定义浮点型变量</a:t>
            </a:r>
            <a:r>
              <a:rPr lang="en-US" altLang="zh-CN" sz="2400">
                <a:latin typeface="宋体" pitchFamily="2" charset="-122"/>
              </a:rPr>
              <a:t>r，</a:t>
            </a:r>
            <a:r>
              <a:rPr lang="zh-CN" altLang="en-US" sz="2400">
                <a:latin typeface="宋体" pitchFamily="2" charset="-122"/>
              </a:rPr>
              <a:t>用于存放圆的半径</a:t>
            </a:r>
            <a:endParaRPr lang="zh-CN" altLang="en-US" sz="2400"/>
          </a:p>
          <a:p>
            <a:pPr algn="just">
              <a:buFontTx/>
              <a:buNone/>
            </a:pPr>
            <a:r>
              <a:rPr lang="zh-CN" altLang="en-US" sz="2400">
                <a:latin typeface="宋体" pitchFamily="2" charset="-122"/>
              </a:rPr>
              <a:t>   </a:t>
            </a:r>
            <a:r>
              <a:rPr lang="en-US" altLang="zh-CN" sz="2400">
                <a:latin typeface="宋体" pitchFamily="2" charset="-122"/>
              </a:rPr>
              <a:t>cout&lt;&lt;"</a:t>
            </a:r>
            <a:r>
              <a:rPr lang="zh-CN" altLang="en-US" sz="2400">
                <a:latin typeface="宋体" pitchFamily="2" charset="-122"/>
              </a:rPr>
              <a:t>输入圆的半径:";</a:t>
            </a:r>
            <a:endParaRPr lang="zh-CN" altLang="en-US" sz="2400"/>
          </a:p>
          <a:p>
            <a:pPr algn="just">
              <a:buFontTx/>
              <a:buNone/>
            </a:pPr>
            <a:r>
              <a:rPr lang="zh-CN" altLang="en-US" sz="2400">
                <a:latin typeface="宋体" pitchFamily="2" charset="-122"/>
              </a:rPr>
              <a:t>   </a:t>
            </a:r>
            <a:r>
              <a:rPr lang="en-US" altLang="zh-CN" sz="2400">
                <a:latin typeface="宋体" pitchFamily="2" charset="-122"/>
              </a:rPr>
              <a:t>cin&gt;&gt;r; </a:t>
            </a:r>
            <a:endParaRPr lang="en-US" altLang="zh-CN" sz="2400"/>
          </a:p>
          <a:p>
            <a:pPr algn="just">
              <a:buFontTx/>
              <a:buNone/>
            </a:pPr>
            <a:r>
              <a:rPr lang="en-US" altLang="zh-CN" sz="2400">
                <a:latin typeface="宋体" pitchFamily="2" charset="-122"/>
              </a:rPr>
              <a:t>   Circle c(r);     //</a:t>
            </a:r>
            <a:r>
              <a:rPr lang="zh-CN" altLang="en-US" sz="2400">
                <a:latin typeface="宋体" pitchFamily="2" charset="-122"/>
              </a:rPr>
              <a:t>定义</a:t>
            </a:r>
            <a:r>
              <a:rPr lang="en-US" altLang="zh-CN" sz="2400">
                <a:latin typeface="宋体" pitchFamily="2" charset="-122"/>
              </a:rPr>
              <a:t>Circle</a:t>
            </a:r>
            <a:r>
              <a:rPr lang="zh-CN" altLang="en-US" sz="2400">
                <a:latin typeface="宋体" pitchFamily="2" charset="-122"/>
              </a:rPr>
              <a:t>类的对象</a:t>
            </a:r>
            <a:r>
              <a:rPr lang="en-US" altLang="zh-CN" sz="2400">
                <a:latin typeface="宋体" pitchFamily="2" charset="-122"/>
              </a:rPr>
              <a:t>c</a:t>
            </a:r>
            <a:endParaRPr lang="en-US" altLang="zh-CN" sz="2400"/>
          </a:p>
          <a:p>
            <a:pPr algn="just">
              <a:buFontTx/>
              <a:buNone/>
            </a:pPr>
            <a:r>
              <a:rPr lang="en-US" altLang="zh-CN" sz="2400">
                <a:latin typeface="宋体" pitchFamily="2" charset="-122"/>
              </a:rPr>
              <a:t>   cout&lt;&lt;"</a:t>
            </a:r>
            <a:r>
              <a:rPr lang="zh-CN" altLang="en-US" sz="2400">
                <a:latin typeface="宋体" pitchFamily="2" charset="-122"/>
              </a:rPr>
              <a:t>半径为"&lt;&lt;</a:t>
            </a:r>
            <a:r>
              <a:rPr lang="en-US" altLang="zh-CN" sz="2400">
                <a:latin typeface="宋体" pitchFamily="2" charset="-122"/>
              </a:rPr>
              <a:t>c.GetRadius( )&lt;&lt;"</a:t>
            </a:r>
            <a:r>
              <a:rPr lang="zh-CN" altLang="en-US" sz="2400">
                <a:latin typeface="宋体" pitchFamily="2" charset="-122"/>
              </a:rPr>
              <a:t>的圆的面积="</a:t>
            </a:r>
            <a:endParaRPr lang="zh-CN" altLang="en-US" sz="2400"/>
          </a:p>
          <a:p>
            <a:pPr algn="just">
              <a:buFontTx/>
              <a:buNone/>
            </a:pPr>
            <a:r>
              <a:rPr lang="zh-CN" altLang="en-US" sz="2400">
                <a:latin typeface="宋体" pitchFamily="2" charset="-122"/>
              </a:rPr>
              <a:t>       &lt;&lt;</a:t>
            </a:r>
            <a:r>
              <a:rPr lang="en-US" altLang="zh-CN" sz="2400">
                <a:latin typeface="宋体" pitchFamily="2" charset="-122"/>
              </a:rPr>
              <a:t>c.Area( )&lt;&lt;'\n';</a:t>
            </a:r>
            <a:endParaRPr lang="zh-CN" altLang="en-US" sz="2400"/>
          </a:p>
          <a:p>
            <a:pPr>
              <a:buFontTx/>
              <a:buNone/>
            </a:pPr>
            <a:r>
              <a:rPr lang="zh-CN" altLang="en-US" sz="2400">
                <a:latin typeface="宋体" pitchFamily="2" charset="-122"/>
              </a:rPr>
              <a:t>}</a:t>
            </a:r>
            <a:r>
              <a:rPr lang="zh-CN" altLang="en-US" sz="24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body" idx="1"/>
          </p:nvPr>
        </p:nvSpPr>
        <p:spPr bwMode="auto">
          <a:xfrm>
            <a:off x="683840" y="501206"/>
            <a:ext cx="7848600" cy="6168154"/>
          </a:xfrm>
          <a:solidFill>
            <a:schemeClr val="bg2">
              <a:lumMod val="20000"/>
              <a:lumOff val="80000"/>
            </a:schemeClr>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533400" indent="-533400">
              <a:lnSpc>
                <a:spcPct val="90000"/>
              </a:lnSpc>
            </a:pPr>
            <a:r>
              <a:rPr lang="zh-CN" altLang="en-US" sz="2400" dirty="0"/>
              <a:t>办公室：新科研楼</a:t>
            </a:r>
            <a:r>
              <a:rPr lang="en-US" altLang="zh-CN" sz="2400" dirty="0"/>
              <a:t>1210</a:t>
            </a:r>
            <a:r>
              <a:rPr lang="zh-CN" altLang="en-US" sz="2400" dirty="0"/>
              <a:t>室</a:t>
            </a:r>
            <a:endParaRPr lang="en-US" altLang="zh-CN" sz="2400" dirty="0"/>
          </a:p>
          <a:p>
            <a:pPr marL="533400" indent="-533400">
              <a:lnSpc>
                <a:spcPct val="90000"/>
              </a:lnSpc>
            </a:pPr>
            <a:r>
              <a:rPr lang="zh-CN" altLang="en-US" sz="2400" dirty="0"/>
              <a:t>电话：</a:t>
            </a:r>
            <a:r>
              <a:rPr lang="en-US" altLang="zh-CN" sz="2400" dirty="0"/>
              <a:t>13810022089</a:t>
            </a:r>
            <a:endParaRPr lang="zh-CN" altLang="en-US" sz="2400" dirty="0"/>
          </a:p>
          <a:p>
            <a:pPr marL="533400" indent="-533400">
              <a:lnSpc>
                <a:spcPct val="90000"/>
              </a:lnSpc>
            </a:pPr>
            <a:r>
              <a:rPr lang="en-US" altLang="zh-CN" sz="2400" dirty="0" err="1"/>
              <a:t>Email:flyingdreaming@bupt.edu.cn</a:t>
            </a:r>
            <a:endParaRPr lang="en-US" altLang="zh-CN" sz="2400" dirty="0"/>
          </a:p>
          <a:p>
            <a:pPr marL="533400" indent="-533400">
              <a:lnSpc>
                <a:spcPct val="90000"/>
              </a:lnSpc>
            </a:pPr>
            <a:r>
              <a:rPr lang="zh-CN" altLang="en-US" sz="2400" dirty="0"/>
              <a:t>资料：</a:t>
            </a:r>
            <a:r>
              <a:rPr lang="en-US" altLang="zh-CN" sz="2400" dirty="0"/>
              <a:t>buptcplusplus@163.com</a:t>
            </a:r>
            <a:r>
              <a:rPr lang="en-US" altLang="zh-CN" dirty="0"/>
              <a:t> : </a:t>
            </a:r>
            <a:r>
              <a:rPr lang="en-US" altLang="zh-CN" sz="2400" dirty="0"/>
              <a:t>bupt&amp;2022</a:t>
            </a:r>
            <a:endParaRPr lang="zh-CN" altLang="en-US" sz="2400" dirty="0"/>
          </a:p>
          <a:p>
            <a:pPr marL="533400" indent="-533400">
              <a:lnSpc>
                <a:spcPct val="90000"/>
              </a:lnSpc>
            </a:pPr>
            <a:r>
              <a:rPr lang="zh-CN" altLang="en-US" sz="2400" dirty="0"/>
              <a:t>课前：复习上一次课、预习下一次课</a:t>
            </a:r>
          </a:p>
          <a:p>
            <a:pPr marL="533400" indent="-533400">
              <a:lnSpc>
                <a:spcPct val="90000"/>
              </a:lnSpc>
            </a:pPr>
            <a:r>
              <a:rPr lang="zh-CN" altLang="en-US" sz="2400" dirty="0"/>
              <a:t>课上：课堂民主、积极讨论、提问、无关话题不讨论</a:t>
            </a:r>
          </a:p>
          <a:p>
            <a:pPr marL="533400" indent="-533400">
              <a:lnSpc>
                <a:spcPct val="90000"/>
              </a:lnSpc>
            </a:pPr>
            <a:r>
              <a:rPr lang="zh-CN" altLang="en-US" sz="2400" dirty="0"/>
              <a:t>课后：完成作业</a:t>
            </a:r>
          </a:p>
          <a:p>
            <a:pPr marL="533400" indent="-533400">
              <a:lnSpc>
                <a:spcPct val="90000"/>
              </a:lnSpc>
            </a:pPr>
            <a:r>
              <a:rPr lang="zh-CN" altLang="en-US" sz="2400" dirty="0"/>
              <a:t>考勤：自动点名，</a:t>
            </a:r>
            <a:r>
              <a:rPr lang="en-US" altLang="zh-CN" sz="2400" dirty="0"/>
              <a:t>-1</a:t>
            </a:r>
            <a:r>
              <a:rPr lang="zh-CN" altLang="en-US" sz="2400" dirty="0"/>
              <a:t>分、</a:t>
            </a:r>
            <a:r>
              <a:rPr lang="en-US" altLang="zh-CN" sz="2400" dirty="0"/>
              <a:t>-2</a:t>
            </a:r>
            <a:r>
              <a:rPr lang="zh-CN" altLang="en-US" sz="2400" dirty="0"/>
              <a:t>分、</a:t>
            </a:r>
            <a:r>
              <a:rPr lang="en-US" altLang="zh-CN" sz="2400" dirty="0"/>
              <a:t>-3</a:t>
            </a:r>
            <a:r>
              <a:rPr lang="zh-CN" altLang="en-US" sz="2400" dirty="0"/>
              <a:t>分、</a:t>
            </a:r>
            <a:r>
              <a:rPr lang="en-US" altLang="zh-CN" sz="2400" dirty="0"/>
              <a:t>-6</a:t>
            </a:r>
            <a:r>
              <a:rPr lang="zh-CN" altLang="en-US" sz="2400" dirty="0"/>
              <a:t>分、</a:t>
            </a:r>
            <a:r>
              <a:rPr lang="en-US" altLang="zh-CN" sz="2400" dirty="0"/>
              <a:t>-12</a:t>
            </a:r>
            <a:r>
              <a:rPr lang="zh-CN" altLang="en-US" sz="2400" dirty="0"/>
              <a:t>分、</a:t>
            </a:r>
            <a:r>
              <a:rPr lang="en-US" altLang="zh-CN" sz="2400" dirty="0">
                <a:latin typeface="Arial"/>
              </a:rPr>
              <a:t>…</a:t>
            </a:r>
            <a:endParaRPr lang="en-US" altLang="zh-CN" sz="2400" dirty="0"/>
          </a:p>
          <a:p>
            <a:pPr marL="533400" indent="-533400">
              <a:lnSpc>
                <a:spcPct val="90000"/>
              </a:lnSpc>
            </a:pPr>
            <a:r>
              <a:rPr lang="zh-CN" altLang="en-US" sz="2400" dirty="0">
                <a:solidFill>
                  <a:srgbClr val="FF3300"/>
                </a:solidFill>
              </a:rPr>
              <a:t>期末：必修、闭卷、必须抓人、不及格不要来找我</a:t>
            </a:r>
          </a:p>
          <a:p>
            <a:pPr marL="533400" indent="-533400">
              <a:lnSpc>
                <a:spcPct val="90000"/>
              </a:lnSpc>
            </a:pPr>
            <a:r>
              <a:rPr lang="zh-CN" altLang="en-US" sz="2400" dirty="0"/>
              <a:t>成绩：课堂提问</a:t>
            </a:r>
            <a:r>
              <a:rPr lang="en-US" altLang="zh-CN" sz="2400" dirty="0"/>
              <a:t>5%</a:t>
            </a:r>
            <a:r>
              <a:rPr lang="zh-CN" altLang="en-US" sz="2400" dirty="0"/>
              <a:t>，平时作业</a:t>
            </a:r>
            <a:r>
              <a:rPr lang="en-US" altLang="zh-CN" sz="2400" dirty="0"/>
              <a:t>15%</a:t>
            </a:r>
            <a:r>
              <a:rPr lang="zh-CN" altLang="en-US" sz="2400" dirty="0"/>
              <a:t>、兴趣小组</a:t>
            </a:r>
            <a:r>
              <a:rPr lang="en-US" altLang="zh-CN" sz="2400" dirty="0"/>
              <a:t>30%</a:t>
            </a:r>
            <a:r>
              <a:rPr lang="zh-CN" altLang="en-US" sz="2400" dirty="0"/>
              <a:t>、期末考试</a:t>
            </a:r>
            <a:r>
              <a:rPr lang="en-US" altLang="zh-CN" sz="2400" dirty="0"/>
              <a:t>50%</a:t>
            </a:r>
          </a:p>
          <a:p>
            <a:pPr marL="533400" indent="-533400">
              <a:lnSpc>
                <a:spcPct val="90000"/>
              </a:lnSpc>
            </a:pPr>
            <a:r>
              <a:rPr lang="zh-CN" altLang="en-US" sz="2400" dirty="0">
                <a:solidFill>
                  <a:srgbClr val="FF3300"/>
                </a:solidFill>
              </a:rPr>
              <a:t>写程序要符合</a:t>
            </a:r>
            <a:r>
              <a:rPr lang="en-US" altLang="zh-CN" sz="2400" dirty="0" err="1">
                <a:solidFill>
                  <a:srgbClr val="FF3300"/>
                </a:solidFill>
              </a:rPr>
              <a:t>google</a:t>
            </a:r>
            <a:r>
              <a:rPr lang="zh-CN" altLang="en-US" sz="2400" dirty="0">
                <a:solidFill>
                  <a:srgbClr val="FF3300"/>
                </a:solidFill>
              </a:rPr>
              <a:t>代码规范</a:t>
            </a:r>
          </a:p>
          <a:p>
            <a:pPr marL="533400" indent="-533400">
              <a:lnSpc>
                <a:spcPct val="90000"/>
              </a:lnSpc>
            </a:pPr>
            <a:r>
              <a:rPr lang="zh-CN" altLang="en-US" sz="2400" dirty="0"/>
              <a:t>作业两次课收一次，学委记住</a:t>
            </a:r>
            <a:endParaRPr lang="en-US" altLang="zh-CN" sz="2400" dirty="0"/>
          </a:p>
          <a:p>
            <a:pPr marL="533400" indent="-533400">
              <a:lnSpc>
                <a:spcPct val="90000"/>
              </a:lnSpc>
            </a:pPr>
            <a:r>
              <a:rPr lang="zh-CN" altLang="en-US" sz="2400" dirty="0"/>
              <a:t>选举课代表，组织兴趣小组</a:t>
            </a:r>
            <a:r>
              <a:rPr lang="en-US" altLang="zh-CN" sz="2400" dirty="0"/>
              <a:t>(3-4</a:t>
            </a:r>
            <a:r>
              <a:rPr lang="zh-CN" altLang="en-US" sz="2400" dirty="0"/>
              <a:t>一组</a:t>
            </a:r>
            <a:r>
              <a:rPr lang="en-US" altLang="zh-CN" sz="2400" dirty="0"/>
              <a:t>)</a:t>
            </a:r>
          </a:p>
        </p:txBody>
      </p:sp>
    </p:spTree>
  </p:cSld>
  <p:clrMapOvr>
    <a:masterClrMapping/>
  </p:clrMapOvr>
  <p:transition advTm="15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ctrTitle"/>
          </p:nvPr>
        </p:nvSpPr>
        <p:spPr>
          <a:xfrm>
            <a:off x="685800" y="381000"/>
            <a:ext cx="7772400" cy="1143000"/>
          </a:xfrm>
        </p:spPr>
        <p:txBody>
          <a:bodyPr/>
          <a:lstStyle/>
          <a:p>
            <a:pPr algn="ctr"/>
            <a:r>
              <a:rPr lang="zh-CN" altLang="en-US" dirty="0">
                <a:latin typeface="宋体" pitchFamily="2" charset="-122"/>
              </a:rPr>
              <a:t>例1.</a:t>
            </a:r>
            <a:r>
              <a:rPr lang="en-US" altLang="zh-CN" dirty="0">
                <a:latin typeface="宋体" pitchFamily="2" charset="-122"/>
              </a:rPr>
              <a:t>2</a:t>
            </a:r>
            <a:r>
              <a:rPr lang="zh-CN" altLang="en-US" dirty="0">
                <a:latin typeface="宋体" pitchFamily="2" charset="-122"/>
              </a:rPr>
              <a:t>程序说明</a:t>
            </a:r>
          </a:p>
        </p:txBody>
      </p:sp>
      <p:sp>
        <p:nvSpPr>
          <p:cNvPr id="698371" name="Rectangle 3"/>
          <p:cNvSpPr>
            <a:spLocks noGrp="1" noChangeArrowheads="1"/>
          </p:cNvSpPr>
          <p:nvPr>
            <p:ph type="subTitle" idx="1"/>
          </p:nvPr>
        </p:nvSpPr>
        <p:spPr>
          <a:xfrm>
            <a:off x="95250" y="1447800"/>
            <a:ext cx="8915400" cy="5729288"/>
          </a:xfrm>
        </p:spPr>
        <p:txBody>
          <a:bodyPr>
            <a:spAutoFit/>
          </a:bodyPr>
          <a:lstStyle/>
          <a:p>
            <a:r>
              <a:rPr lang="zh-CN" altLang="en-US">
                <a:latin typeface="宋体" pitchFamily="2" charset="-122"/>
                <a:cs typeface="Times New Roman" charset="0"/>
              </a:rPr>
              <a:t>主函数</a:t>
            </a:r>
            <a:r>
              <a:rPr lang="en-US" altLang="zh-CN">
                <a:latin typeface="宋体" pitchFamily="2" charset="-122"/>
                <a:cs typeface="Times New Roman" charset="0"/>
              </a:rPr>
              <a:t>main</a:t>
            </a:r>
            <a:r>
              <a:rPr lang="zh-CN" altLang="en-US">
                <a:latin typeface="宋体" pitchFamily="2" charset="-122"/>
                <a:cs typeface="Times New Roman" charset="0"/>
              </a:rPr>
              <a:t>将要解决的问题分解成三个简单对象，即输入对象</a:t>
            </a:r>
            <a:r>
              <a:rPr lang="en-US" altLang="zh-CN">
                <a:latin typeface="宋体" pitchFamily="2" charset="-122"/>
                <a:cs typeface="Times New Roman" charset="0"/>
              </a:rPr>
              <a:t>cin</a:t>
            </a:r>
            <a:r>
              <a:rPr lang="zh-CN" altLang="en-US">
                <a:latin typeface="宋体" pitchFamily="2" charset="-122"/>
                <a:cs typeface="Times New Roman" charset="0"/>
              </a:rPr>
              <a:t>输入圆的半径，自定义对象</a:t>
            </a:r>
            <a:r>
              <a:rPr lang="en-US" altLang="zh-CN">
                <a:latin typeface="宋体" pitchFamily="2" charset="-122"/>
                <a:cs typeface="Times New Roman" charset="0"/>
              </a:rPr>
              <a:t>c</a:t>
            </a:r>
            <a:r>
              <a:rPr lang="zh-CN" altLang="en-US">
                <a:latin typeface="宋体" pitchFamily="2" charset="-122"/>
                <a:cs typeface="Times New Roman" charset="0"/>
              </a:rPr>
              <a:t>计算圆的面积，输出对象</a:t>
            </a:r>
            <a:r>
              <a:rPr lang="en-US" altLang="zh-CN">
                <a:latin typeface="宋体" pitchFamily="2" charset="-122"/>
                <a:cs typeface="Times New Roman" charset="0"/>
              </a:rPr>
              <a:t>cout</a:t>
            </a:r>
            <a:r>
              <a:rPr lang="zh-CN" altLang="en-US">
                <a:latin typeface="宋体" pitchFamily="2" charset="-122"/>
                <a:cs typeface="Times New Roman" charset="0"/>
              </a:rPr>
              <a:t>输出圆的面积，最终解决整个问题。</a:t>
            </a:r>
            <a:endParaRPr lang="zh-CN" altLang="en-US">
              <a:latin typeface="宋体" pitchFamily="2" charset="-122"/>
            </a:endParaRPr>
          </a:p>
          <a:p>
            <a:r>
              <a:rPr lang="zh-CN" altLang="en-US">
                <a:latin typeface="宋体" pitchFamily="2" charset="-122"/>
              </a:rPr>
              <a:t>定义一个类</a:t>
            </a:r>
            <a:r>
              <a:rPr lang="en-US" altLang="zh-CN">
                <a:latin typeface="宋体" pitchFamily="2" charset="-122"/>
              </a:rPr>
              <a:t>Circle，</a:t>
            </a:r>
            <a:r>
              <a:rPr lang="zh-CN" altLang="en-US">
                <a:latin typeface="宋体" pitchFamily="2" charset="-122"/>
              </a:rPr>
              <a:t>计算圆的面积。包括一个成员数据变量和五个成员函数。为了最大限度保证成员数据</a:t>
            </a:r>
            <a:r>
              <a:rPr lang="en-US" altLang="zh-CN">
                <a:latin typeface="宋体" pitchFamily="2" charset="-122"/>
              </a:rPr>
              <a:t>r</a:t>
            </a:r>
            <a:r>
              <a:rPr lang="zh-CN" altLang="en-US">
                <a:latin typeface="宋体" pitchFamily="2" charset="-122"/>
              </a:rPr>
              <a:t>的安全性和正确性，首先将数据成员的对外访问权限设定为私有的，即不允许外界直接访问，如程序第4行的</a:t>
            </a:r>
            <a:r>
              <a:rPr lang="zh-CN" altLang="en-US">
                <a:latin typeface="Arial"/>
              </a:rPr>
              <a:t>“</a:t>
            </a:r>
            <a:r>
              <a:rPr lang="en-US" altLang="zh-CN">
                <a:latin typeface="宋体" pitchFamily="2" charset="-122"/>
              </a:rPr>
              <a:t>private:</a:t>
            </a:r>
            <a:r>
              <a:rPr lang="en-US" altLang="zh-CN">
                <a:latin typeface="Arial"/>
              </a:rPr>
              <a:t>”</a:t>
            </a:r>
            <a:r>
              <a:rPr lang="zh-CN" altLang="en-US">
                <a:latin typeface="宋体" pitchFamily="2" charset="-122"/>
              </a:rPr>
              <a:t>所示；其次，设立了成员函数</a:t>
            </a:r>
            <a:r>
              <a:rPr lang="en-US" altLang="zh-CN">
                <a:latin typeface="宋体" pitchFamily="2" charset="-122"/>
              </a:rPr>
              <a:t>SetRadius</a:t>
            </a:r>
            <a:r>
              <a:rPr lang="zh-CN" altLang="en-US">
                <a:latin typeface="宋体" pitchFamily="2" charset="-122"/>
              </a:rPr>
              <a:t>和</a:t>
            </a:r>
            <a:r>
              <a:rPr lang="en-US" altLang="zh-CN">
                <a:latin typeface="宋体" pitchFamily="2" charset="-122"/>
              </a:rPr>
              <a:t>GetRadius</a:t>
            </a:r>
            <a:r>
              <a:rPr lang="zh-CN" altLang="en-US">
                <a:latin typeface="宋体" pitchFamily="2" charset="-122"/>
              </a:rPr>
              <a:t>为外界间接访问圆的半径</a:t>
            </a:r>
            <a:r>
              <a:rPr lang="en-US" altLang="zh-CN">
                <a:latin typeface="宋体" pitchFamily="2" charset="-122"/>
              </a:rPr>
              <a:t>r</a:t>
            </a:r>
            <a:r>
              <a:rPr lang="zh-CN" altLang="en-US">
                <a:latin typeface="宋体" pitchFamily="2" charset="-122"/>
              </a:rPr>
              <a:t>提供服务。而对于为外界提供特定服务的成员函数来说，其对外访问权限设定为公有的，如程序第6行的</a:t>
            </a:r>
            <a:r>
              <a:rPr lang="zh-CN" altLang="en-US">
                <a:latin typeface="Arial"/>
              </a:rPr>
              <a:t>“</a:t>
            </a:r>
            <a:r>
              <a:rPr lang="en-US" altLang="zh-CN">
                <a:latin typeface="宋体" pitchFamily="2" charset="-122"/>
              </a:rPr>
              <a:t>public:</a:t>
            </a:r>
            <a:r>
              <a:rPr lang="en-US" altLang="zh-CN">
                <a:latin typeface="Arial"/>
              </a:rPr>
              <a:t>”</a:t>
            </a:r>
            <a:r>
              <a:rPr lang="zh-CN" altLang="en-US">
                <a:latin typeface="宋体" pitchFamily="2" charset="-122"/>
              </a:rPr>
              <a:t>所示。</a:t>
            </a:r>
            <a:r>
              <a:rPr lang="zh-CN" alt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5" name="Rectangle 3"/>
          <p:cNvSpPr>
            <a:spLocks noGrp="1" noChangeArrowheads="1"/>
          </p:cNvSpPr>
          <p:nvPr>
            <p:ph type="subTitle" idx="1"/>
          </p:nvPr>
        </p:nvSpPr>
        <p:spPr>
          <a:xfrm>
            <a:off x="95250" y="990600"/>
            <a:ext cx="8915400" cy="5473700"/>
          </a:xfrm>
        </p:spPr>
        <p:txBody>
          <a:bodyPr>
            <a:spAutoFit/>
          </a:bodyPr>
          <a:lstStyle/>
          <a:p>
            <a:r>
              <a:rPr lang="zh-CN" altLang="en-US">
                <a:latin typeface="宋体" pitchFamily="2" charset="-122"/>
              </a:rPr>
              <a:t>类是数据类型，与前面看到的</a:t>
            </a:r>
            <a:r>
              <a:rPr lang="en-US" altLang="zh-CN">
                <a:latin typeface="宋体" pitchFamily="2" charset="-122"/>
              </a:rPr>
              <a:t>float</a:t>
            </a:r>
            <a:r>
              <a:rPr lang="zh-CN" altLang="en-US">
                <a:latin typeface="宋体" pitchFamily="2" charset="-122"/>
              </a:rPr>
              <a:t>类似，但</a:t>
            </a:r>
            <a:r>
              <a:rPr lang="en-US" altLang="zh-CN">
                <a:latin typeface="宋体" pitchFamily="2" charset="-122"/>
              </a:rPr>
              <a:t>float</a:t>
            </a:r>
            <a:r>
              <a:rPr lang="zh-CN" altLang="en-US">
                <a:latin typeface="宋体" pitchFamily="2" charset="-122"/>
              </a:rPr>
              <a:t>是</a:t>
            </a:r>
            <a:r>
              <a:rPr lang="en-US" altLang="zh-CN">
                <a:latin typeface="宋体" pitchFamily="2" charset="-122"/>
              </a:rPr>
              <a:t>C++</a:t>
            </a:r>
            <a:r>
              <a:rPr lang="zh-CN" altLang="en-US">
                <a:latin typeface="宋体" pitchFamily="2" charset="-122"/>
              </a:rPr>
              <a:t>语言预定义的，用户可直接使用，而对于用户自定义的数据类型来说，必须先定义后使用。例如，程序的第3～17行定义了</a:t>
            </a:r>
            <a:r>
              <a:rPr lang="en-US" altLang="zh-CN">
                <a:latin typeface="宋体" pitchFamily="2" charset="-122"/>
              </a:rPr>
              <a:t>Circle</a:t>
            </a:r>
            <a:r>
              <a:rPr lang="zh-CN" altLang="en-US">
                <a:latin typeface="宋体" pitchFamily="2" charset="-122"/>
              </a:rPr>
              <a:t>类，程序的第23行定义了一个</a:t>
            </a:r>
            <a:r>
              <a:rPr lang="en-US" altLang="zh-CN">
                <a:latin typeface="宋体" pitchFamily="2" charset="-122"/>
              </a:rPr>
              <a:t>Circle</a:t>
            </a:r>
            <a:r>
              <a:rPr lang="zh-CN" altLang="en-US">
                <a:latin typeface="宋体" pitchFamily="2" charset="-122"/>
              </a:rPr>
              <a:t>类的对象</a:t>
            </a:r>
            <a:r>
              <a:rPr lang="en-US" altLang="zh-CN">
                <a:latin typeface="宋体" pitchFamily="2" charset="-122"/>
              </a:rPr>
              <a:t>c。</a:t>
            </a:r>
          </a:p>
          <a:p>
            <a:endParaRPr lang="zh-CN" altLang="en-US">
              <a:latin typeface="宋体" pitchFamily="2" charset="-122"/>
            </a:endParaRPr>
          </a:p>
          <a:p>
            <a:r>
              <a:rPr lang="zh-CN" altLang="en-US">
                <a:latin typeface="宋体" pitchFamily="2" charset="-122"/>
              </a:rPr>
              <a:t>用面向对象的程序设计方法设计程序时，对于类的定义既要考虑到成员数据的安全性，又要考虑其通用性(即能解决一类问题)，还要考虑未来的代码可重用性，因此，类的功能通常是自我完善的，即自治的，尽管类的定义看起来有些"臃肿"。</a:t>
            </a:r>
            <a:endParaRPr lang="zh-CN" altLang="en-US">
              <a:cs typeface="Times New Roman" charset="0"/>
            </a:endParaRPr>
          </a:p>
          <a:p>
            <a:r>
              <a:rPr lang="zh-CN" altLang="en-US">
                <a:latin typeface="宋体" pitchFamily="2" charset="-122"/>
                <a:cs typeface="Times New Roman" charset="0"/>
              </a:rPr>
              <a:t>有关类和对象的详细介绍，读者可以参见第11章。</a:t>
            </a:r>
            <a:endParaRPr lang="zh-CN" altLang="en-US">
              <a:latin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ctrTitle"/>
          </p:nvPr>
        </p:nvSpPr>
        <p:spPr>
          <a:xfrm>
            <a:off x="685800" y="381000"/>
            <a:ext cx="7772400" cy="1143000"/>
          </a:xfrm>
        </p:spPr>
        <p:txBody>
          <a:bodyPr/>
          <a:lstStyle/>
          <a:p>
            <a:pPr algn="ctr"/>
            <a:r>
              <a:rPr lang="zh-CN" altLang="en-US" sz="2800">
                <a:latin typeface="宋体" pitchFamily="2" charset="-122"/>
              </a:rPr>
              <a:t>1.4 </a:t>
            </a:r>
            <a:r>
              <a:rPr lang="en-US" altLang="zh-CN" sz="2800">
                <a:latin typeface="宋体" pitchFamily="2" charset="-122"/>
              </a:rPr>
              <a:t>C++</a:t>
            </a:r>
            <a:r>
              <a:rPr lang="zh-CN" altLang="en-US" sz="2800">
                <a:latin typeface="宋体" pitchFamily="2" charset="-122"/>
              </a:rPr>
              <a:t>程序的开发步骤和上机调试流程</a:t>
            </a:r>
            <a:r>
              <a:rPr lang="zh-CN" altLang="en-US" sz="2800"/>
              <a:t> </a:t>
            </a:r>
          </a:p>
        </p:txBody>
      </p:sp>
      <p:sp>
        <p:nvSpPr>
          <p:cNvPr id="701443" name="Rectangle 3"/>
          <p:cNvSpPr>
            <a:spLocks noGrp="1" noChangeArrowheads="1"/>
          </p:cNvSpPr>
          <p:nvPr>
            <p:ph type="subTitle" idx="1"/>
          </p:nvPr>
        </p:nvSpPr>
        <p:spPr>
          <a:xfrm>
            <a:off x="109538" y="1517650"/>
            <a:ext cx="8915400" cy="4364038"/>
          </a:xfrm>
        </p:spPr>
        <p:txBody>
          <a:bodyPr>
            <a:spAutoFit/>
          </a:bodyPr>
          <a:lstStyle/>
          <a:p>
            <a:r>
              <a:rPr lang="en-US" altLang="zh-CN">
                <a:latin typeface="宋体" pitchFamily="2" charset="-122"/>
              </a:rPr>
              <a:t>C++</a:t>
            </a:r>
            <a:r>
              <a:rPr lang="zh-CN" altLang="en-US">
                <a:latin typeface="宋体" pitchFamily="2" charset="-122"/>
              </a:rPr>
              <a:t>是编译型语言，设计好一个</a:t>
            </a:r>
            <a:r>
              <a:rPr lang="en-US" altLang="zh-CN">
                <a:latin typeface="宋体" pitchFamily="2" charset="-122"/>
              </a:rPr>
              <a:t>C++</a:t>
            </a:r>
            <a:r>
              <a:rPr lang="zh-CN" altLang="en-US">
                <a:latin typeface="宋体" pitchFamily="2" charset="-122"/>
              </a:rPr>
              <a:t>源程序后，需要经过编译，再链接生成可执行的程序文件，然后执行。</a:t>
            </a:r>
          </a:p>
          <a:p>
            <a:r>
              <a:rPr lang="zh-CN" altLang="en-US">
                <a:latin typeface="宋体" pitchFamily="2" charset="-122"/>
                <a:cs typeface="Times New Roman" charset="0"/>
              </a:rPr>
              <a:t>一个</a:t>
            </a:r>
            <a:r>
              <a:rPr lang="en-US" altLang="zh-CN">
                <a:latin typeface="宋体" pitchFamily="2" charset="-122"/>
                <a:cs typeface="Times New Roman" charset="0"/>
              </a:rPr>
              <a:t>C++</a:t>
            </a:r>
            <a:r>
              <a:rPr lang="zh-CN" altLang="en-US">
                <a:latin typeface="宋体" pitchFamily="2" charset="-122"/>
                <a:cs typeface="Times New Roman" charset="0"/>
              </a:rPr>
              <a:t>程序的具体开发步骤为：</a:t>
            </a:r>
            <a:endParaRPr lang="zh-CN" altLang="en-US">
              <a:latin typeface="宋体" pitchFamily="2" charset="-122"/>
            </a:endParaRPr>
          </a:p>
          <a:p>
            <a:r>
              <a:rPr lang="zh-CN" altLang="en-US"/>
              <a:t>⑴分析问题，产生解题步骤，即解题算法。</a:t>
            </a:r>
          </a:p>
          <a:p>
            <a:r>
              <a:rPr lang="zh-CN" altLang="en-US"/>
              <a:t>⑵根据解题算法编写</a:t>
            </a:r>
            <a:r>
              <a:rPr lang="en-US" altLang="zh-CN"/>
              <a:t>C++</a:t>
            </a:r>
            <a:r>
              <a:rPr lang="zh-CN" altLang="en-US"/>
              <a:t>源程序。</a:t>
            </a:r>
          </a:p>
          <a:p>
            <a:r>
              <a:rPr lang="zh-CN" altLang="en-US"/>
              <a:t>⑶利用编辑器编辑源程序并保存。所存文件的扩展名为".</a:t>
            </a:r>
            <a:r>
              <a:rPr lang="en-US" altLang="zh-CN"/>
              <a:t>cpp"。</a:t>
            </a:r>
          </a:p>
          <a:p>
            <a:r>
              <a:rPr lang="en-US" altLang="zh-CN"/>
              <a:t>⑷</a:t>
            </a:r>
            <a:r>
              <a:rPr lang="zh-CN" altLang="en-US"/>
              <a:t>编译源程序，并产生目标程序。在</a:t>
            </a:r>
            <a:r>
              <a:rPr lang="en-US" altLang="zh-CN"/>
              <a:t>MS Windows</a:t>
            </a:r>
            <a:r>
              <a:rPr lang="zh-CN" altLang="en-US"/>
              <a:t>操作系统中，目标程序文件的扩展名为".</a:t>
            </a:r>
            <a:r>
              <a:rPr lang="en-US" altLang="zh-CN"/>
              <a:t>obj"。</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7" name="Rectangle 3"/>
          <p:cNvSpPr>
            <a:spLocks noGrp="1" noChangeArrowheads="1"/>
          </p:cNvSpPr>
          <p:nvPr>
            <p:ph type="subTitle" idx="1"/>
          </p:nvPr>
        </p:nvSpPr>
        <p:spPr>
          <a:xfrm>
            <a:off x="133350" y="638175"/>
            <a:ext cx="8839200" cy="5900738"/>
          </a:xfrm>
        </p:spPr>
        <p:txBody>
          <a:bodyPr>
            <a:spAutoFit/>
          </a:bodyPr>
          <a:lstStyle/>
          <a:p>
            <a:r>
              <a:rPr lang="en-US" altLang="zh-CN"/>
              <a:t>⑸</a:t>
            </a:r>
            <a:r>
              <a:rPr lang="zh-CN" altLang="en-US"/>
              <a:t>链接。将一个或多个目标程序与本程序所引用的库函数进行链接后，产生一个可执行文件。在</a:t>
            </a:r>
            <a:r>
              <a:rPr lang="en-US" altLang="zh-CN"/>
              <a:t>MS Windows</a:t>
            </a:r>
            <a:r>
              <a:rPr lang="zh-CN" altLang="en-US"/>
              <a:t>操作系统中，可执行文件的扩展名为".</a:t>
            </a:r>
            <a:r>
              <a:rPr lang="en-US" altLang="zh-CN"/>
              <a:t>exe"。</a:t>
            </a:r>
          </a:p>
          <a:p>
            <a:r>
              <a:rPr lang="en-US" altLang="zh-CN"/>
              <a:t>⑹</a:t>
            </a:r>
            <a:r>
              <a:rPr lang="zh-CN" altLang="en-US"/>
              <a:t>调试程序。运行可执行文件，分析运行结果。若结果不正确，则要修改源程序，并重复以上过程，直到得到正确的结果为止。</a:t>
            </a:r>
          </a:p>
          <a:p>
            <a:r>
              <a:rPr lang="zh-CN" altLang="en-US"/>
              <a:t>⑺优化。进一步提高程序的运行效率，主要通过改进所用算法，缩短程序运行时间；通过合理分配使用内存，减少所用存储空间。</a:t>
            </a:r>
          </a:p>
          <a:p>
            <a:r>
              <a:rPr lang="zh-CN" altLang="en-US"/>
              <a:t>其中，第⑴、⑵两步在上机前完成；第⑶～⑹步在上机时完成，如图1.1所示；第⑺步在上机后思考。第⑴～⑹步是对所有学习编程者的基本要求，第⑺步适用于有兴趣、学有余力且有志成为编程高手者。</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4549" name="Picture 37" descr="Image1"/>
          <p:cNvPicPr>
            <a:picLocks noChangeAspect="1" noChangeArrowheads="1"/>
          </p:cNvPicPr>
          <p:nvPr/>
        </p:nvPicPr>
        <p:blipFill>
          <a:blip r:embed="rId2"/>
          <a:srcRect/>
          <a:stretch>
            <a:fillRect/>
          </a:stretch>
        </p:blipFill>
        <p:spPr bwMode="auto">
          <a:xfrm>
            <a:off x="2835275" y="14288"/>
            <a:ext cx="4549775" cy="6807200"/>
          </a:xfrm>
          <a:prstGeom prst="rect">
            <a:avLst/>
          </a:prstGeom>
          <a:noFill/>
        </p:spPr>
      </p:pic>
      <p:sp>
        <p:nvSpPr>
          <p:cNvPr id="704552" name="Rectangle 40"/>
          <p:cNvSpPr>
            <a:spLocks noChangeArrowheads="1"/>
          </p:cNvSpPr>
          <p:nvPr/>
        </p:nvSpPr>
        <p:spPr bwMode="auto">
          <a:xfrm rot="5400000">
            <a:off x="-831056" y="3131344"/>
            <a:ext cx="5562600" cy="519112"/>
          </a:xfrm>
          <a:prstGeom prst="rect">
            <a:avLst/>
          </a:prstGeom>
          <a:noFill/>
          <a:ln w="9525">
            <a:noFill/>
            <a:miter lim="800000"/>
            <a:headEnd/>
            <a:tailEnd/>
          </a:ln>
          <a:effectLst/>
        </p:spPr>
        <p:txBody>
          <a:bodyPr>
            <a:spAutoFit/>
          </a:bodyPr>
          <a:lstStyle/>
          <a:p>
            <a:pPr algn="ctr"/>
            <a:r>
              <a:rPr lang="zh-CN" altLang="en-US" sz="2800" b="1">
                <a:latin typeface="宋体" pitchFamily="2" charset="-122"/>
              </a:rPr>
              <a:t>图1-1  </a:t>
            </a:r>
            <a:r>
              <a:rPr lang="en-US" altLang="zh-CN" sz="2800" b="1">
                <a:latin typeface="宋体" pitchFamily="2" charset="-122"/>
              </a:rPr>
              <a:t>C++</a:t>
            </a:r>
            <a:r>
              <a:rPr lang="zh-CN" altLang="en-US" sz="2800" b="1">
                <a:latin typeface="宋体" pitchFamily="2" charset="-122"/>
              </a:rPr>
              <a:t>程序上机调试流程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0790" name="Group 134"/>
          <p:cNvGraphicFramePr>
            <a:graphicFrameLocks noGrp="1"/>
          </p:cNvGraphicFramePr>
          <p:nvPr>
            <p:ph/>
            <p:extLst>
              <p:ext uri="{D42A27DB-BD31-4B8C-83A1-F6EECF244321}">
                <p14:modId xmlns:p14="http://schemas.microsoft.com/office/powerpoint/2010/main" val="2303081878"/>
              </p:ext>
            </p:extLst>
          </p:nvPr>
        </p:nvGraphicFramePr>
        <p:xfrm>
          <a:off x="457200" y="1645920"/>
          <a:ext cx="8229600" cy="3566160"/>
        </p:xfrm>
        <a:graphic>
          <a:graphicData uri="http://schemas.openxmlformats.org/drawingml/2006/table">
            <a:tbl>
              <a:tblPr/>
              <a:tblGrid>
                <a:gridCol w="768350">
                  <a:extLst>
                    <a:ext uri="{9D8B030D-6E8A-4147-A177-3AD203B41FA5}">
                      <a16:colId xmlns:a16="http://schemas.microsoft.com/office/drawing/2014/main" val="20000"/>
                    </a:ext>
                  </a:extLst>
                </a:gridCol>
                <a:gridCol w="2928937">
                  <a:extLst>
                    <a:ext uri="{9D8B030D-6E8A-4147-A177-3AD203B41FA5}">
                      <a16:colId xmlns:a16="http://schemas.microsoft.com/office/drawing/2014/main" val="20001"/>
                    </a:ext>
                  </a:extLst>
                </a:gridCol>
                <a:gridCol w="835025">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2928938">
                  <a:extLst>
                    <a:ext uri="{9D8B030D-6E8A-4147-A177-3AD203B41FA5}">
                      <a16:colId xmlns:a16="http://schemas.microsoft.com/office/drawing/2014/main" val="20004"/>
                    </a:ext>
                  </a:extLst>
                </a:gridCol>
              </a:tblGrid>
              <a:tr h="314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charset="0"/>
                          <a:ea typeface="宋体" pitchFamily="2" charset="-122"/>
                          <a:cs typeface="Times New Roman" charset="0"/>
                        </a:rPr>
                        <a:t>章次</a:t>
                      </a:r>
                      <a:endParaRPr kumimoji="0" lang="zh-CN" altLang="en-US" sz="1800" b="0" i="0" u="none" strike="noStrike" cap="none" normalizeH="0" baseline="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charset="0"/>
                          <a:ea typeface="宋体" pitchFamily="2" charset="-122"/>
                          <a:cs typeface="Times New Roman" charset="0"/>
                        </a:rPr>
                        <a:t>内容</a:t>
                      </a:r>
                      <a:endParaRPr kumimoji="0" lang="zh-CN" altLang="en-US" sz="1800" b="0" i="0" u="none" strike="noStrike" cap="none" normalizeH="0" baseline="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charset="0"/>
                          <a:ea typeface="宋体" pitchFamily="2" charset="-122"/>
                          <a:cs typeface="Times New Roman" charset="0"/>
                        </a:rPr>
                        <a:t>理论</a:t>
                      </a:r>
                      <a:endParaRPr kumimoji="0" lang="zh-CN" altLang="en-US" sz="1800" b="0" i="0" u="none" strike="noStrike" cap="none" normalizeH="0" baseline="0">
                        <a:ln>
                          <a:noFill/>
                        </a:ln>
                        <a:solidFill>
                          <a:schemeClr val="tx1"/>
                        </a:solidFill>
                        <a:effectLst/>
                        <a:latin typeface="Times New Roman" charset="0"/>
                        <a:ea typeface="宋体" pitchFamily="2" charset="-122"/>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charset="0"/>
                          <a:ea typeface="宋体" pitchFamily="2" charset="-122"/>
                          <a:cs typeface="Times New Roman" charset="0"/>
                        </a:rPr>
                        <a:t>课时</a:t>
                      </a:r>
                      <a:endParaRPr kumimoji="0" lang="zh-CN" altLang="en-US" sz="1800" b="0" i="0" u="none" strike="noStrike" cap="none" normalizeH="0" baseline="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charset="0"/>
                          <a:ea typeface="宋体" pitchFamily="2" charset="-122"/>
                          <a:cs typeface="Times New Roman" charset="0"/>
                        </a:rPr>
                        <a:t>实践</a:t>
                      </a:r>
                      <a:endParaRPr kumimoji="0" lang="zh-CN" altLang="en-US" sz="1800" b="0" i="0" u="none" strike="noStrike" cap="none" normalizeH="0" baseline="0">
                        <a:ln>
                          <a:noFill/>
                        </a:ln>
                        <a:solidFill>
                          <a:schemeClr val="tx1"/>
                        </a:solidFill>
                        <a:effectLst/>
                        <a:latin typeface="Times New Roman" charset="0"/>
                        <a:ea typeface="宋体" pitchFamily="2" charset="-122"/>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charset="0"/>
                          <a:ea typeface="宋体" pitchFamily="2" charset="-122"/>
                          <a:cs typeface="Times New Roman" charset="0"/>
                        </a:rPr>
                        <a:t>课时</a:t>
                      </a:r>
                      <a:endParaRPr kumimoji="0" lang="zh-CN" altLang="en-US" sz="1800" b="0" i="0" u="none" strike="noStrike" cap="none" normalizeH="0" baseline="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charset="0"/>
                          <a:ea typeface="宋体" pitchFamily="2" charset="-122"/>
                          <a:cs typeface="Times New Roman" charset="0"/>
                        </a:rPr>
                        <a:t>备注</a:t>
                      </a:r>
                      <a:endParaRPr kumimoji="0" lang="zh-CN" altLang="en-US" sz="1800" b="0" i="0" u="none" strike="noStrike" cap="none" normalizeH="0" baseline="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9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charset="0"/>
                          <a:ea typeface="宋体" pitchFamily="2" charset="-122"/>
                          <a:cs typeface="Times New Roman" charset="0"/>
                        </a:rPr>
                        <a:t>1</a:t>
                      </a:r>
                      <a:endParaRPr kumimoji="0" lang="en-US" altLang="zh-CN" sz="1800" b="0" i="0" u="none" strike="noStrike" cap="none" normalizeH="0" baseline="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charset="0"/>
                          <a:ea typeface="宋体" pitchFamily="2" charset="-122"/>
                          <a:cs typeface="Times New Roman" charset="0"/>
                        </a:rPr>
                        <a:t>C++语言概述</a:t>
                      </a:r>
                      <a:endParaRPr kumimoji="0" lang="zh-CN" altLang="en-US" sz="1800" b="1" i="0" u="none" strike="noStrike" cap="none" normalizeH="0" baseline="0" dirty="0">
                        <a:ln>
                          <a:noFill/>
                        </a:ln>
                        <a:solidFill>
                          <a:schemeClr val="tx1"/>
                        </a:solidFill>
                        <a:effectLst/>
                        <a:latin typeface="Times New Roman" charset="0"/>
                        <a:ea typeface="宋体" pitchFamily="2" charset="-122"/>
                        <a:cs typeface="Times New Roman"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2</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charset="0"/>
                          <a:ea typeface="宋体" pitchFamily="2" charset="-122"/>
                          <a:cs typeface="Times New Roman" charset="0"/>
                        </a:rPr>
                        <a:t>函数</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0</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charset="0"/>
                          <a:ea typeface="宋体" pitchFamily="2" charset="-122"/>
                          <a:cs typeface="Times New Roman" charset="0"/>
                        </a:rPr>
                        <a:t>编译预处理</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4</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charset="0"/>
                          <a:ea typeface="宋体" pitchFamily="2" charset="-122"/>
                          <a:cs typeface="Times New Roman" charset="0"/>
                        </a:rPr>
                        <a:t>指针和引用</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5</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charset="0"/>
                          <a:ea typeface="宋体" pitchFamily="2" charset="-122"/>
                          <a:cs typeface="Times New Roman" charset="0"/>
                        </a:rPr>
                        <a:t>类和对象</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6</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3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6</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charset="0"/>
                          <a:ea typeface="宋体" pitchFamily="2" charset="-122"/>
                          <a:cs typeface="Times New Roman" charset="0"/>
                        </a:rPr>
                        <a:t>运算符重载</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3</a:t>
                      </a:r>
                      <a:endParaRPr kumimoji="0" lang="en-US" altLang="zh-CN" sz="1800" b="0"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rPr>
                        <a:t>7</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charset="0"/>
                          <a:ea typeface="宋体" pitchFamily="2" charset="-122"/>
                          <a:cs typeface="Times New Roman" charset="0"/>
                        </a:rPr>
                        <a:t>继承和派生</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rPr>
                        <a:t>3</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rPr>
                        <a:t>3</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rPr>
                        <a:t>8</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cs typeface="Times New Roman" charset="0"/>
                        </a:rPr>
                        <a:t>输入/</a:t>
                      </a:r>
                      <a:r>
                        <a:rPr kumimoji="0" lang="zh-CN" altLang="en-US" sz="1800" b="1" i="0" u="none" strike="noStrike" cap="none" normalizeH="0" baseline="0" dirty="0">
                          <a:ln>
                            <a:noFill/>
                          </a:ln>
                          <a:solidFill>
                            <a:schemeClr val="tx1"/>
                          </a:solidFill>
                          <a:effectLst/>
                          <a:latin typeface="Times New Roman" charset="0"/>
                          <a:ea typeface="宋体" pitchFamily="2" charset="-122"/>
                          <a:cs typeface="Times New Roman" charset="0"/>
                        </a:rPr>
                        <a:t>输出流类库</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rPr>
                        <a:t>3</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charset="0"/>
                          <a:ea typeface="宋体" pitchFamily="2" charset="-122"/>
                        </a:rPr>
                        <a:t>0</a:t>
                      </a: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charset="0"/>
                        <a:ea typeface="宋体" pitchFamily="2" charset="-122"/>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transition advTm="14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90538" y="457200"/>
            <a:ext cx="8153400" cy="1524000"/>
          </a:xfrm>
          <a:ln/>
        </p:spPr>
        <p:txBody>
          <a:bodyPr/>
          <a:lstStyle/>
          <a:p>
            <a:pPr algn="ctr">
              <a:spcBef>
                <a:spcPct val="50000"/>
              </a:spcBef>
            </a:pPr>
            <a:r>
              <a:rPr lang="zh-CN" altLang="en-US" sz="4800">
                <a:latin typeface="宋体" pitchFamily="2" charset="-122"/>
              </a:rPr>
              <a:t>第1章 </a:t>
            </a:r>
            <a:r>
              <a:rPr lang="en-US" altLang="zh-CN" sz="4800">
                <a:latin typeface="宋体" pitchFamily="2" charset="-122"/>
              </a:rPr>
              <a:t>C++</a:t>
            </a:r>
            <a:r>
              <a:rPr lang="zh-CN" altLang="en-US" sz="4800">
                <a:latin typeface="宋体" pitchFamily="2" charset="-122"/>
              </a:rPr>
              <a:t>语言概述</a:t>
            </a:r>
            <a:r>
              <a:rPr lang="zh-CN" altLang="en-US" sz="3000">
                <a:latin typeface="Arial" charset="0"/>
                <a:ea typeface="黑体" pitchFamily="2" charset="-122"/>
              </a:rPr>
              <a:t> </a:t>
            </a:r>
          </a:p>
        </p:txBody>
      </p:sp>
      <p:sp>
        <p:nvSpPr>
          <p:cNvPr id="10243" name="Rectangle 3"/>
          <p:cNvSpPr>
            <a:spLocks noGrp="1" noChangeArrowheads="1"/>
          </p:cNvSpPr>
          <p:nvPr>
            <p:ph type="subTitle" idx="1"/>
          </p:nvPr>
        </p:nvSpPr>
        <p:spPr>
          <a:xfrm>
            <a:off x="800100" y="2057400"/>
            <a:ext cx="7543800" cy="4487383"/>
          </a:xfrm>
        </p:spPr>
        <p:txBody>
          <a:bodyPr>
            <a:spAutoFit/>
          </a:bodyPr>
          <a:lstStyle/>
          <a:p>
            <a:pPr>
              <a:buFontTx/>
              <a:buNone/>
            </a:pPr>
            <a:r>
              <a:rPr lang="zh-CN" altLang="en-US" dirty="0">
                <a:latin typeface="宋体" pitchFamily="2" charset="-122"/>
                <a:hlinkClick r:id="rId3" action="ppaction://hlinksldjump"/>
              </a:rPr>
              <a:t>1.1 </a:t>
            </a:r>
            <a:r>
              <a:rPr lang="en-US" altLang="zh-CN" dirty="0">
                <a:latin typeface="宋体" pitchFamily="2" charset="-122"/>
                <a:hlinkClick r:id="rId3" action="ppaction://hlinksldjump"/>
              </a:rPr>
              <a:t>C++</a:t>
            </a:r>
            <a:r>
              <a:rPr lang="zh-CN" altLang="en-US" dirty="0">
                <a:latin typeface="宋体" pitchFamily="2" charset="-122"/>
                <a:hlinkClick r:id="rId3" action="ppaction://hlinksldjump"/>
              </a:rPr>
              <a:t>语言的发展 </a:t>
            </a:r>
            <a:endParaRPr lang="zh-CN" altLang="en-US" dirty="0">
              <a:latin typeface="宋体" pitchFamily="2" charset="-122"/>
            </a:endParaRPr>
          </a:p>
          <a:p>
            <a:pPr>
              <a:buFontTx/>
              <a:buNone/>
            </a:pPr>
            <a:r>
              <a:rPr lang="zh-CN" altLang="en-US" dirty="0">
                <a:latin typeface="宋体" pitchFamily="2" charset="-122"/>
                <a:hlinkClick r:id="rId4" action="ppaction://hlinksldjump"/>
              </a:rPr>
              <a:t>1.2 </a:t>
            </a:r>
            <a:r>
              <a:rPr lang="en-US" altLang="zh-CN" dirty="0">
                <a:latin typeface="宋体" pitchFamily="2" charset="-122"/>
                <a:hlinkClick r:id="rId4" action="ppaction://hlinksldjump"/>
              </a:rPr>
              <a:t>C++</a:t>
            </a:r>
            <a:r>
              <a:rPr lang="zh-CN" altLang="en-US" dirty="0">
                <a:latin typeface="宋体" pitchFamily="2" charset="-122"/>
                <a:hlinkClick r:id="rId4" action="ppaction://hlinksldjump"/>
              </a:rPr>
              <a:t>的特点 </a:t>
            </a:r>
            <a:endParaRPr lang="zh-CN" altLang="en-US" dirty="0">
              <a:latin typeface="宋体" pitchFamily="2" charset="-122"/>
            </a:endParaRPr>
          </a:p>
          <a:p>
            <a:pPr>
              <a:buFontTx/>
              <a:buNone/>
            </a:pPr>
            <a:r>
              <a:rPr lang="zh-CN" altLang="en-US" dirty="0">
                <a:latin typeface="宋体" pitchFamily="2" charset="-122"/>
                <a:hlinkClick r:id="rId5" action="ppaction://hlinksldjump"/>
              </a:rPr>
              <a:t>1.3 简单的</a:t>
            </a:r>
            <a:r>
              <a:rPr lang="en-US" altLang="zh-CN" dirty="0">
                <a:latin typeface="宋体" pitchFamily="2" charset="-122"/>
                <a:hlinkClick r:id="rId5" action="ppaction://hlinksldjump"/>
              </a:rPr>
              <a:t>C++</a:t>
            </a:r>
            <a:r>
              <a:rPr lang="zh-CN" altLang="en-US" dirty="0">
                <a:latin typeface="宋体" pitchFamily="2" charset="-122"/>
                <a:hlinkClick r:id="rId5" action="ppaction://hlinksldjump"/>
              </a:rPr>
              <a:t>程序 </a:t>
            </a:r>
            <a:endParaRPr lang="zh-CN" altLang="en-US" dirty="0">
              <a:latin typeface="宋体" pitchFamily="2" charset="-122"/>
            </a:endParaRPr>
          </a:p>
          <a:p>
            <a:pPr>
              <a:buFontTx/>
              <a:buNone/>
            </a:pPr>
            <a:r>
              <a:rPr lang="zh-CN" altLang="en-US" dirty="0">
                <a:latin typeface="宋体" pitchFamily="2" charset="-122"/>
                <a:hlinkClick r:id="rId6" action="ppaction://hlinksldjump"/>
              </a:rPr>
              <a:t>1.4 </a:t>
            </a:r>
            <a:r>
              <a:rPr lang="en-US" altLang="zh-CN" dirty="0">
                <a:latin typeface="宋体" pitchFamily="2" charset="-122"/>
                <a:hlinkClick r:id="rId6" action="ppaction://hlinksldjump"/>
              </a:rPr>
              <a:t>C++</a:t>
            </a:r>
            <a:r>
              <a:rPr lang="zh-CN" altLang="en-US" dirty="0">
                <a:latin typeface="宋体" pitchFamily="2" charset="-122"/>
                <a:hlinkClick r:id="rId6" action="ppaction://hlinksldjump"/>
              </a:rPr>
              <a:t>程序的开发步骤和上机调试流程 </a:t>
            </a:r>
            <a:endParaRPr lang="zh-CN" altLang="en-US" dirty="0">
              <a:latin typeface="宋体" pitchFamily="2" charset="-122"/>
            </a:endParaRPr>
          </a:p>
          <a:p>
            <a:pPr>
              <a:buNone/>
            </a:pPr>
            <a:r>
              <a:rPr lang="zh-CN" altLang="en-US" dirty="0">
                <a:latin typeface="宋体" pitchFamily="2" charset="-122"/>
                <a:hlinkClick r:id="rId6" action="ppaction://hlinksldjump"/>
              </a:rPr>
              <a:t>1.5 </a:t>
            </a:r>
            <a:r>
              <a:rPr lang="en-US" altLang="zh-CHT" dirty="0">
                <a:latin typeface="宋体" pitchFamily="2" charset="-122"/>
                <a:hlinkClick r:id="rId6" action="ppaction://hlinksldjump"/>
              </a:rPr>
              <a:t>VS20</a:t>
            </a:r>
            <a:r>
              <a:rPr lang="en-US" altLang="zh-CN" dirty="0">
                <a:latin typeface="宋体" pitchFamily="2" charset="-122"/>
                <a:hlinkClick r:id="rId6" action="ppaction://hlinksldjump"/>
              </a:rPr>
              <a:t>10</a:t>
            </a:r>
            <a:r>
              <a:rPr lang="zh-CHT" altLang="en-US" dirty="0">
                <a:latin typeface="宋体" pitchFamily="2" charset="-122"/>
                <a:hlinkClick r:id="rId6" action="ppaction://hlinksldjump"/>
              </a:rPr>
              <a:t>或者</a:t>
            </a:r>
            <a:r>
              <a:rPr lang="zh-CN" altLang="en-US" dirty="0">
                <a:latin typeface="宋体" pitchFamily="2" charset="-122"/>
                <a:hlinkClick r:id="rId6" action="ppaction://hlinksldjump"/>
              </a:rPr>
              <a:t>以上环境中调试</a:t>
            </a:r>
            <a:r>
              <a:rPr lang="en-US" altLang="zh-CN" dirty="0">
                <a:latin typeface="宋体" pitchFamily="2" charset="-122"/>
                <a:hlinkClick r:id="rId6" action="ppaction://hlinksldjump"/>
              </a:rPr>
              <a:t>C++</a:t>
            </a:r>
            <a:r>
              <a:rPr lang="zh-CN" altLang="en-US" dirty="0">
                <a:latin typeface="宋体" pitchFamily="2" charset="-122"/>
                <a:hlinkClick r:id="rId6" action="ppaction://hlinksldjump"/>
              </a:rPr>
              <a:t>程序</a:t>
            </a:r>
            <a:endParaRPr lang="zh-CN" altLang="en-US" dirty="0">
              <a:latin typeface="宋体" pitchFamily="2" charset="-122"/>
            </a:endParaRPr>
          </a:p>
          <a:p>
            <a:pPr>
              <a:buFontTx/>
              <a:buNone/>
            </a:pPr>
            <a:endParaRPr lang="zh-CN" altLang="en-US" dirty="0">
              <a:latin typeface="宋体" pitchFamily="2" charset="-122"/>
            </a:endParaRPr>
          </a:p>
          <a:p>
            <a:pPr>
              <a:buFontTx/>
              <a:buNone/>
            </a:pPr>
            <a:r>
              <a:rPr lang="zh-CN" altLang="en-US" dirty="0">
                <a:latin typeface="宋体" pitchFamily="2" charset="-122"/>
              </a:rPr>
              <a:t>（</a:t>
            </a:r>
            <a:r>
              <a:rPr lang="en-US" altLang="zh-CN" dirty="0">
                <a:latin typeface="宋体" pitchFamily="2" charset="-122"/>
              </a:rPr>
              <a:t>1</a:t>
            </a:r>
            <a:r>
              <a:rPr lang="zh-CN" altLang="en-US" dirty="0">
                <a:latin typeface="宋体" pitchFamily="2" charset="-122"/>
              </a:rPr>
              <a:t>）作业：</a:t>
            </a:r>
            <a:r>
              <a:rPr lang="zh-CN" altLang="en-US" dirty="0"/>
              <a:t>分别用面向过程和面向对象设计方式计算身高、体重、三围的平均值，要求写出测试数据与运行结果</a:t>
            </a:r>
            <a:endParaRPr lang="zh-CN" altLang="en-US" dirty="0">
              <a:latin typeface="宋体" pitchFamily="2" charset="-122"/>
            </a:endParaRPr>
          </a:p>
        </p:txBody>
      </p:sp>
    </p:spTree>
  </p:cSld>
  <p:clrMapOvr>
    <a:overrideClrMapping bg1="lt1" tx1="dk1" bg2="lt2" tx2="dk2" accent1="accent1" accent2="accent2" accent3="accent3" accent4="accent4" accent5="accent5" accent6="accent6" hlink="hlink" folHlink="folHlink"/>
  </p:clrMapOvr>
  <p:transition advTm="6681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ctrTitle"/>
          </p:nvPr>
        </p:nvSpPr>
        <p:spPr>
          <a:xfrm>
            <a:off x="685800" y="304800"/>
            <a:ext cx="7772400" cy="1143000"/>
          </a:xfrm>
        </p:spPr>
        <p:txBody>
          <a:bodyPr/>
          <a:lstStyle/>
          <a:p>
            <a:pPr algn="ctr"/>
            <a:r>
              <a:rPr lang="zh-CN" altLang="en-US"/>
              <a:t>1.1  </a:t>
            </a:r>
            <a:r>
              <a:rPr lang="en-US" altLang="zh-CN"/>
              <a:t>C++</a:t>
            </a:r>
            <a:r>
              <a:rPr lang="zh-CN" altLang="en-US"/>
              <a:t>语言的发展 </a:t>
            </a:r>
          </a:p>
        </p:txBody>
      </p:sp>
      <p:sp>
        <p:nvSpPr>
          <p:cNvPr id="680963" name="Rectangle 3"/>
          <p:cNvSpPr>
            <a:spLocks noGrp="1" noChangeArrowheads="1"/>
          </p:cNvSpPr>
          <p:nvPr>
            <p:ph type="subTitle" idx="1"/>
          </p:nvPr>
        </p:nvSpPr>
        <p:spPr>
          <a:xfrm>
            <a:off x="152400" y="1287463"/>
            <a:ext cx="8839200" cy="5262980"/>
          </a:xfrm>
        </p:spPr>
        <p:txBody>
          <a:bodyPr>
            <a:spAutoFit/>
          </a:bodyPr>
          <a:lstStyle/>
          <a:p>
            <a:r>
              <a:rPr lang="zh-CN" altLang="en-US" dirty="0">
                <a:latin typeface="宋体" pitchFamily="2" charset="-122"/>
              </a:rPr>
              <a:t>二进制编码：</a:t>
            </a:r>
            <a:r>
              <a:rPr lang="en-US" altLang="zh-CN" dirty="0">
                <a:latin typeface="宋体" pitchFamily="2" charset="-122"/>
              </a:rPr>
              <a:t>	1+1	0001</a:t>
            </a:r>
            <a:r>
              <a:rPr lang="zh-CN" altLang="en-US" dirty="0">
                <a:latin typeface="宋体" pitchFamily="2" charset="-122"/>
              </a:rPr>
              <a:t> </a:t>
            </a:r>
            <a:r>
              <a:rPr lang="en-US" altLang="zh-CN" dirty="0">
                <a:latin typeface="宋体" pitchFamily="2" charset="-122"/>
              </a:rPr>
              <a:t>1001</a:t>
            </a:r>
            <a:r>
              <a:rPr lang="zh-CN" altLang="en-US" dirty="0">
                <a:latin typeface="宋体" pitchFamily="2" charset="-122"/>
              </a:rPr>
              <a:t> </a:t>
            </a:r>
            <a:r>
              <a:rPr lang="en-US" altLang="zh-CN" dirty="0">
                <a:latin typeface="宋体" pitchFamily="2" charset="-122"/>
              </a:rPr>
              <a:t>0001</a:t>
            </a:r>
          </a:p>
          <a:p>
            <a:r>
              <a:rPr lang="zh-CN" altLang="en-US" dirty="0">
                <a:latin typeface="宋体" pitchFamily="2" charset="-122"/>
              </a:rPr>
              <a:t>汇编：</a:t>
            </a:r>
            <a:r>
              <a:rPr lang="en-US" altLang="zh-CN" dirty="0">
                <a:latin typeface="宋体" pitchFamily="2" charset="-122"/>
              </a:rPr>
              <a:t>		1+1	1</a:t>
            </a:r>
            <a:r>
              <a:rPr lang="zh-CN" altLang="en-US" dirty="0">
                <a:latin typeface="宋体" pitchFamily="2" charset="-122"/>
              </a:rPr>
              <a:t> </a:t>
            </a:r>
            <a:r>
              <a:rPr lang="en-US" altLang="zh-CN" dirty="0">
                <a:latin typeface="宋体" pitchFamily="2" charset="-122"/>
              </a:rPr>
              <a:t>add 1</a:t>
            </a:r>
          </a:p>
          <a:p>
            <a:r>
              <a:rPr lang="en-US" altLang="zh-CN" dirty="0">
                <a:latin typeface="宋体" pitchFamily="2" charset="-122"/>
              </a:rPr>
              <a:t>Basic:		1+1	1+1</a:t>
            </a:r>
          </a:p>
          <a:p>
            <a:r>
              <a:rPr lang="en-US" altLang="zh-CN" dirty="0">
                <a:latin typeface="宋体" pitchFamily="2" charset="-122"/>
              </a:rPr>
              <a:t>C</a:t>
            </a:r>
            <a:r>
              <a:rPr lang="zh-CN" altLang="en-US" dirty="0">
                <a:latin typeface="宋体" pitchFamily="2" charset="-122"/>
              </a:rPr>
              <a:t>语言：1972年，由贝尔实验室的</a:t>
            </a:r>
            <a:r>
              <a:rPr lang="en-US" altLang="zh-CN" dirty="0">
                <a:latin typeface="宋体" pitchFamily="2" charset="-122"/>
              </a:rPr>
              <a:t>Dennis Ritchie</a:t>
            </a:r>
            <a:r>
              <a:rPr lang="zh-CN" altLang="en-US" dirty="0">
                <a:latin typeface="宋体" pitchFamily="2" charset="-122"/>
              </a:rPr>
              <a:t>和</a:t>
            </a:r>
            <a:r>
              <a:rPr lang="en-US" altLang="zh-CN" dirty="0">
                <a:latin typeface="宋体" pitchFamily="2" charset="-122"/>
              </a:rPr>
              <a:t>Brian Kernighan</a:t>
            </a:r>
            <a:r>
              <a:rPr lang="zh-CN" altLang="en-US" dirty="0">
                <a:latin typeface="宋体" pitchFamily="2" charset="-122"/>
              </a:rPr>
              <a:t>在</a:t>
            </a:r>
            <a:r>
              <a:rPr lang="en-US" altLang="zh-CN" dirty="0">
                <a:latin typeface="宋体" pitchFamily="2" charset="-122"/>
              </a:rPr>
              <a:t>Basic</a:t>
            </a:r>
            <a:r>
              <a:rPr lang="zh-CN" altLang="en-US" dirty="0">
                <a:latin typeface="宋体" pitchFamily="2" charset="-122"/>
              </a:rPr>
              <a:t>语言的基础上设计的结构化程序设计语言，用于编写</a:t>
            </a:r>
            <a:r>
              <a:rPr lang="en-US" altLang="zh-CN" dirty="0">
                <a:latin typeface="宋体" pitchFamily="2" charset="-122"/>
              </a:rPr>
              <a:t>UNIX</a:t>
            </a:r>
            <a:r>
              <a:rPr lang="zh-CN" altLang="en-US" dirty="0">
                <a:latin typeface="宋体" pitchFamily="2" charset="-122"/>
              </a:rPr>
              <a:t>操作系统</a:t>
            </a:r>
            <a:endParaRPr lang="en-US" altLang="zh-CN" dirty="0">
              <a:latin typeface="宋体" pitchFamily="2" charset="-122"/>
            </a:endParaRPr>
          </a:p>
          <a:p>
            <a:r>
              <a:rPr lang="zh-CN" altLang="en-US" dirty="0">
                <a:latin typeface="宋体" pitchFamily="2" charset="-122"/>
                <a:cs typeface="Times New Roman" charset="0"/>
              </a:rPr>
              <a:t>1980年贝尔实验室的</a:t>
            </a:r>
            <a:r>
              <a:rPr lang="en-US" altLang="zh-CN" dirty="0" err="1">
                <a:latin typeface="宋体" pitchFamily="2" charset="-122"/>
                <a:cs typeface="Times New Roman" charset="0"/>
              </a:rPr>
              <a:t>Bjarne</a:t>
            </a:r>
            <a:r>
              <a:rPr lang="en-US" altLang="zh-CN" dirty="0">
                <a:latin typeface="宋体" pitchFamily="2" charset="-122"/>
                <a:cs typeface="Times New Roman" charset="0"/>
              </a:rPr>
              <a:t> </a:t>
            </a:r>
            <a:r>
              <a:rPr lang="en-US" altLang="zh-CN" dirty="0" err="1">
                <a:latin typeface="宋体" pitchFamily="2" charset="-122"/>
                <a:cs typeface="Times New Roman" charset="0"/>
              </a:rPr>
              <a:t>Stroustrup</a:t>
            </a:r>
            <a:r>
              <a:rPr lang="zh-CN" altLang="en-US" dirty="0">
                <a:latin typeface="宋体" pitchFamily="2" charset="-122"/>
                <a:cs typeface="Times New Roman" charset="0"/>
              </a:rPr>
              <a:t>博士及其同事对</a:t>
            </a:r>
            <a:r>
              <a:rPr lang="en-US" altLang="zh-CN" dirty="0">
                <a:latin typeface="宋体" pitchFamily="2" charset="-122"/>
                <a:cs typeface="Times New Roman" charset="0"/>
              </a:rPr>
              <a:t>C</a:t>
            </a:r>
            <a:r>
              <a:rPr lang="zh-CN" altLang="en-US" dirty="0">
                <a:latin typeface="宋体" pitchFamily="2" charset="-122"/>
                <a:cs typeface="Times New Roman" charset="0"/>
              </a:rPr>
              <a:t>语言进行了改进和扩充，并把</a:t>
            </a:r>
            <a:r>
              <a:rPr lang="en-US" altLang="zh-CN" dirty="0" err="1">
                <a:latin typeface="宋体" pitchFamily="2" charset="-122"/>
                <a:cs typeface="Times New Roman" charset="0"/>
              </a:rPr>
              <a:t>Simula</a:t>
            </a:r>
            <a:r>
              <a:rPr lang="en-US" altLang="zh-CN" dirty="0">
                <a:latin typeface="宋体" pitchFamily="2" charset="-122"/>
                <a:cs typeface="Times New Roman" charset="0"/>
              </a:rPr>
              <a:t> 67</a:t>
            </a:r>
            <a:r>
              <a:rPr lang="zh-CN" altLang="en-US" dirty="0">
                <a:latin typeface="宋体" pitchFamily="2" charset="-122"/>
                <a:cs typeface="Times New Roman" charset="0"/>
              </a:rPr>
              <a:t>中类的概念引入到</a:t>
            </a:r>
            <a:r>
              <a:rPr lang="en-US" altLang="zh-CN" dirty="0">
                <a:latin typeface="宋体" pitchFamily="2" charset="-122"/>
                <a:cs typeface="Times New Roman" charset="0"/>
              </a:rPr>
              <a:t>C</a:t>
            </a:r>
            <a:r>
              <a:rPr lang="zh-CN" altLang="en-US" dirty="0">
                <a:latin typeface="宋体" pitchFamily="2" charset="-122"/>
                <a:cs typeface="Times New Roman" charset="0"/>
              </a:rPr>
              <a:t>中，1983年正式命名为</a:t>
            </a:r>
            <a:r>
              <a:rPr lang="en-US" altLang="zh-CN" dirty="0">
                <a:latin typeface="宋体" pitchFamily="2" charset="-122"/>
                <a:cs typeface="Times New Roman" charset="0"/>
              </a:rPr>
              <a:t>C++</a:t>
            </a:r>
            <a:r>
              <a:rPr lang="zh-CN" altLang="en-US" dirty="0">
                <a:latin typeface="宋体" pitchFamily="2" charset="-122"/>
              </a:rPr>
              <a:t>。为了满足面向对象程序设计的要求。</a:t>
            </a:r>
            <a:endParaRPr lang="en-US" altLang="zh-CN" dirty="0">
              <a:latin typeface="宋体" pitchFamily="2" charset="-122"/>
            </a:endParaRPr>
          </a:p>
          <a:p>
            <a:r>
              <a:rPr lang="en-US" altLang="zh-CN" dirty="0">
                <a:latin typeface="宋体" pitchFamily="2" charset="-122"/>
              </a:rPr>
              <a:t>C#</a:t>
            </a:r>
            <a:endParaRPr lang="zh-CN" altLang="en-US" dirty="0">
              <a:latin typeface="宋体" pitchFamily="2" charset="-122"/>
            </a:endParaRPr>
          </a:p>
        </p:txBody>
      </p:sp>
    </p:spTree>
  </p:cSld>
  <p:clrMapOvr>
    <a:masterClrMapping/>
  </p:clrMapOvr>
  <p:transition advTm="33442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ctrTitle"/>
          </p:nvPr>
        </p:nvSpPr>
        <p:spPr>
          <a:xfrm>
            <a:off x="685800" y="381000"/>
            <a:ext cx="7772400" cy="1143000"/>
          </a:xfrm>
        </p:spPr>
        <p:txBody>
          <a:bodyPr/>
          <a:lstStyle/>
          <a:p>
            <a:pPr algn="ctr"/>
            <a:r>
              <a:rPr lang="en-US" altLang="zh-CN">
                <a:latin typeface="宋体" pitchFamily="2" charset="-122"/>
              </a:rPr>
              <a:t>C</a:t>
            </a:r>
            <a:r>
              <a:rPr lang="zh-CN" altLang="en-US">
                <a:latin typeface="宋体" pitchFamily="2" charset="-122"/>
              </a:rPr>
              <a:t>语言的主要特点</a:t>
            </a:r>
          </a:p>
        </p:txBody>
      </p:sp>
      <p:sp>
        <p:nvSpPr>
          <p:cNvPr id="681987" name="Rectangle 3"/>
          <p:cNvSpPr>
            <a:spLocks noGrp="1" noChangeArrowheads="1"/>
          </p:cNvSpPr>
          <p:nvPr>
            <p:ph type="subTitle" idx="1"/>
          </p:nvPr>
        </p:nvSpPr>
        <p:spPr>
          <a:xfrm>
            <a:off x="90488" y="1430338"/>
            <a:ext cx="8915400" cy="4745915"/>
          </a:xfrm>
        </p:spPr>
        <p:txBody>
          <a:bodyPr>
            <a:spAutoFit/>
          </a:bodyPr>
          <a:lstStyle/>
          <a:p>
            <a:r>
              <a:rPr lang="zh-CN" altLang="en-US" dirty="0">
                <a:latin typeface="宋体" pitchFamily="2" charset="-122"/>
              </a:rPr>
              <a:t>语言结构化，简洁，规模小，数据类型丰富，使用灵活方便。非常适用于设计和编写大型系统软件、大型应用软件，又适用于编写小程序。</a:t>
            </a:r>
            <a:endParaRPr lang="en-US" altLang="zh-CN" dirty="0">
              <a:latin typeface="宋体" pitchFamily="2" charset="-122"/>
            </a:endParaRPr>
          </a:p>
          <a:p>
            <a:endParaRPr lang="zh-CN" altLang="en-US" dirty="0">
              <a:latin typeface="宋体" pitchFamily="2" charset="-122"/>
            </a:endParaRPr>
          </a:p>
          <a:p>
            <a:r>
              <a:rPr lang="zh-CN" altLang="en-US" dirty="0">
                <a:latin typeface="宋体" pitchFamily="2" charset="-122"/>
              </a:rPr>
              <a:t>兼有高级语言和汇编语言的特点。程序表述灵活方便，结构性好，目标程序质量高，程序执行效率高。</a:t>
            </a:r>
            <a:endParaRPr lang="en-US" altLang="zh-CN" dirty="0">
              <a:latin typeface="宋体" pitchFamily="2" charset="-122"/>
            </a:endParaRPr>
          </a:p>
          <a:p>
            <a:endParaRPr lang="zh-CN" altLang="en-US" dirty="0">
              <a:latin typeface="宋体" pitchFamily="2" charset="-122"/>
            </a:endParaRPr>
          </a:p>
          <a:p>
            <a:r>
              <a:rPr lang="zh-CN" altLang="en-US" dirty="0">
                <a:latin typeface="宋体" pitchFamily="2" charset="-122"/>
              </a:rPr>
              <a:t>程序的可移植性好。源于①已将与硬件有关的语言成分尽可能剥离，由库函数实现；②有丰富的预编译命令支持；③标准化程度高，有</a:t>
            </a:r>
            <a:r>
              <a:rPr lang="en-US" altLang="zh-CN" dirty="0">
                <a:latin typeface="宋体" pitchFamily="2" charset="-122"/>
              </a:rPr>
              <a:t>ANSI/ISO</a:t>
            </a:r>
            <a:r>
              <a:rPr lang="zh-CN" altLang="en-US" dirty="0">
                <a:latin typeface="宋体" pitchFamily="2" charset="-122"/>
              </a:rPr>
              <a:t>国际标准。</a:t>
            </a:r>
          </a:p>
        </p:txBody>
      </p:sp>
    </p:spTree>
  </p:cSld>
  <p:clrMapOvr>
    <a:masterClrMapping/>
  </p:clrMapOvr>
  <p:transition advTm="114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ctrTitle"/>
          </p:nvPr>
        </p:nvSpPr>
        <p:spPr>
          <a:xfrm>
            <a:off x="685800" y="457200"/>
            <a:ext cx="7772400" cy="1143000"/>
          </a:xfrm>
        </p:spPr>
        <p:txBody>
          <a:bodyPr/>
          <a:lstStyle/>
          <a:p>
            <a:pPr algn="ctr"/>
            <a:r>
              <a:rPr lang="en-US" altLang="zh-CN">
                <a:latin typeface="宋体" pitchFamily="2" charset="-122"/>
              </a:rPr>
              <a:t>C</a:t>
            </a:r>
            <a:r>
              <a:rPr lang="zh-CN" altLang="en-US">
                <a:latin typeface="宋体" pitchFamily="2" charset="-122"/>
              </a:rPr>
              <a:t>语言的主要不足</a:t>
            </a:r>
          </a:p>
        </p:txBody>
      </p:sp>
      <p:sp>
        <p:nvSpPr>
          <p:cNvPr id="683011" name="Rectangle 3"/>
          <p:cNvSpPr>
            <a:spLocks noGrp="1" noChangeArrowheads="1"/>
          </p:cNvSpPr>
          <p:nvPr>
            <p:ph type="subTitle" idx="1"/>
          </p:nvPr>
        </p:nvSpPr>
        <p:spPr>
          <a:xfrm>
            <a:off x="152400" y="1524000"/>
            <a:ext cx="8839200" cy="2312988"/>
          </a:xfrm>
        </p:spPr>
        <p:txBody>
          <a:bodyPr>
            <a:spAutoFit/>
          </a:bodyPr>
          <a:lstStyle/>
          <a:p>
            <a:r>
              <a:rPr lang="zh-CN" altLang="en-US">
                <a:latin typeface="宋体" pitchFamily="2" charset="-122"/>
              </a:rPr>
              <a:t>随着</a:t>
            </a:r>
            <a:r>
              <a:rPr lang="en-US" altLang="zh-CN">
                <a:latin typeface="宋体" pitchFamily="2" charset="-122"/>
              </a:rPr>
              <a:t>C</a:t>
            </a:r>
            <a:r>
              <a:rPr lang="zh-CN" altLang="en-US">
                <a:latin typeface="宋体" pitchFamily="2" charset="-122"/>
              </a:rPr>
              <a:t>语言的广泛应用，它的一些不足受到人们的关注，如对数据类型检查较弱，没有对面向对象技术的支持，随着软件工程规模的扩大，难以适应开发特大型的程序等。</a:t>
            </a:r>
          </a:p>
          <a:p>
            <a:endParaRPr lang="zh-CN" altLang="en-US"/>
          </a:p>
        </p:txBody>
      </p:sp>
    </p:spTree>
  </p:cSld>
  <p:clrMapOvr>
    <a:masterClrMapping/>
  </p:clrMapOvr>
  <p:transition advTm="54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ctrTitle"/>
          </p:nvPr>
        </p:nvSpPr>
        <p:spPr>
          <a:xfrm>
            <a:off x="657225" y="833438"/>
            <a:ext cx="7772400" cy="1143000"/>
          </a:xfrm>
        </p:spPr>
        <p:txBody>
          <a:bodyPr/>
          <a:lstStyle/>
          <a:p>
            <a:pPr algn="ctr"/>
            <a:r>
              <a:rPr lang="en-US" altLang="zh-CN">
                <a:latin typeface="宋体" pitchFamily="2" charset="-122"/>
              </a:rPr>
              <a:t>C++</a:t>
            </a:r>
            <a:r>
              <a:rPr lang="zh-CN" altLang="en-US">
                <a:latin typeface="宋体" pitchFamily="2" charset="-122"/>
              </a:rPr>
              <a:t>编译系统</a:t>
            </a:r>
            <a:endParaRPr lang="zh-CN" altLang="en-US"/>
          </a:p>
        </p:txBody>
      </p:sp>
      <p:sp>
        <p:nvSpPr>
          <p:cNvPr id="684035" name="Rectangle 3"/>
          <p:cNvSpPr>
            <a:spLocks noGrp="1" noChangeArrowheads="1"/>
          </p:cNvSpPr>
          <p:nvPr>
            <p:ph type="subTitle" idx="1"/>
          </p:nvPr>
        </p:nvSpPr>
        <p:spPr/>
        <p:txBody>
          <a:bodyPr/>
          <a:lstStyle/>
          <a:p>
            <a:pPr marL="566738" indent="-566738" algn="just"/>
            <a:r>
              <a:rPr lang="en-US" altLang="zh-CN">
                <a:latin typeface="宋体" pitchFamily="2" charset="-122"/>
              </a:rPr>
              <a:t>C++</a:t>
            </a:r>
            <a:r>
              <a:rPr lang="zh-CN" altLang="en-US">
                <a:latin typeface="宋体" pitchFamily="2" charset="-122"/>
              </a:rPr>
              <a:t>语言受到软件厂商的极大支持，纷纷推出他们的商业化</a:t>
            </a:r>
            <a:r>
              <a:rPr lang="en-US" altLang="zh-CN">
                <a:latin typeface="宋体" pitchFamily="2" charset="-122"/>
              </a:rPr>
              <a:t>C++</a:t>
            </a:r>
            <a:r>
              <a:rPr lang="zh-CN" altLang="en-US">
                <a:latin typeface="宋体" pitchFamily="2" charset="-122"/>
              </a:rPr>
              <a:t>编译系统，从早期的</a:t>
            </a:r>
            <a:r>
              <a:rPr lang="en-US" altLang="zh-CN">
                <a:latin typeface="宋体" pitchFamily="2" charset="-122"/>
              </a:rPr>
              <a:t>Turbo C++、Borland C++、Watcom C++、Quick C++</a:t>
            </a:r>
            <a:r>
              <a:rPr lang="zh-CN" altLang="en-US">
                <a:latin typeface="宋体" pitchFamily="2" charset="-122"/>
              </a:rPr>
              <a:t>到目前流行的</a:t>
            </a:r>
            <a:r>
              <a:rPr lang="en-US" altLang="zh-CN">
                <a:solidFill>
                  <a:srgbClr val="FF3300"/>
                </a:solidFill>
                <a:latin typeface="宋体" pitchFamily="2" charset="-122"/>
              </a:rPr>
              <a:t>Visual C++</a:t>
            </a:r>
            <a:r>
              <a:rPr lang="zh-CN" altLang="en-US">
                <a:latin typeface="宋体" pitchFamily="2" charset="-122"/>
              </a:rPr>
              <a:t>和</a:t>
            </a:r>
            <a:r>
              <a:rPr lang="en-US" altLang="zh-CN">
                <a:latin typeface="宋体" pitchFamily="2" charset="-122"/>
              </a:rPr>
              <a:t>C++ Builder。</a:t>
            </a:r>
          </a:p>
          <a:p>
            <a:pPr marL="566738" indent="-566738" algn="just"/>
            <a:r>
              <a:rPr lang="en-US" altLang="zh-CN">
                <a:latin typeface="宋体" pitchFamily="2" charset="-122"/>
              </a:rPr>
              <a:t>C++</a:t>
            </a:r>
            <a:r>
              <a:rPr lang="zh-CN" altLang="en-US">
                <a:latin typeface="宋体" pitchFamily="2" charset="-122"/>
              </a:rPr>
              <a:t>语言也受到开放源代码组织的积极支持，他们也纷纷推出自己的非商业化的</a:t>
            </a:r>
            <a:r>
              <a:rPr lang="en-US" altLang="zh-CN">
                <a:latin typeface="宋体" pitchFamily="2" charset="-122"/>
              </a:rPr>
              <a:t>C++</a:t>
            </a:r>
            <a:r>
              <a:rPr lang="zh-CN" altLang="en-US">
                <a:latin typeface="宋体" pitchFamily="2" charset="-122"/>
              </a:rPr>
              <a:t>编译系统，如</a:t>
            </a:r>
            <a:r>
              <a:rPr lang="en-US" altLang="zh-CN">
                <a:solidFill>
                  <a:srgbClr val="FF3300"/>
                </a:solidFill>
                <a:latin typeface="宋体" pitchFamily="2" charset="-122"/>
              </a:rPr>
              <a:t>GNU C++、</a:t>
            </a:r>
            <a:r>
              <a:rPr lang="en-US" altLang="zh-CN">
                <a:latin typeface="宋体" pitchFamily="2" charset="-122"/>
              </a:rPr>
              <a:t>DEV C++</a:t>
            </a:r>
            <a:r>
              <a:rPr lang="zh-CN" altLang="en-US">
                <a:latin typeface="宋体" pitchFamily="2" charset="-122"/>
              </a:rPr>
              <a:t>等。</a:t>
            </a:r>
            <a:endParaRPr lang="zh-CN" altLang="en-US"/>
          </a:p>
        </p:txBody>
      </p:sp>
    </p:spTree>
  </p:cSld>
  <p:clrMapOvr>
    <a:masterClrMapping/>
  </p:clrMapOvr>
  <p:transition advTm="28039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ctrTitle"/>
          </p:nvPr>
        </p:nvSpPr>
        <p:spPr>
          <a:xfrm>
            <a:off x="685800" y="762000"/>
            <a:ext cx="7772400" cy="1143000"/>
          </a:xfrm>
        </p:spPr>
        <p:txBody>
          <a:bodyPr/>
          <a:lstStyle/>
          <a:p>
            <a:pPr algn="ctr"/>
            <a:r>
              <a:rPr lang="en-US" altLang="zh-CN">
                <a:latin typeface="宋体" pitchFamily="2" charset="-122"/>
              </a:rPr>
              <a:t>C++</a:t>
            </a:r>
            <a:r>
              <a:rPr lang="zh-CN" altLang="en-US">
                <a:latin typeface="宋体" pitchFamily="2" charset="-122"/>
              </a:rPr>
              <a:t>语言的标准化</a:t>
            </a:r>
          </a:p>
        </p:txBody>
      </p:sp>
      <p:sp>
        <p:nvSpPr>
          <p:cNvPr id="685059" name="Rectangle 3"/>
          <p:cNvSpPr>
            <a:spLocks noGrp="1" noChangeArrowheads="1"/>
          </p:cNvSpPr>
          <p:nvPr>
            <p:ph type="subTitle" idx="1"/>
          </p:nvPr>
        </p:nvSpPr>
        <p:spPr>
          <a:xfrm>
            <a:off x="609600" y="2133600"/>
            <a:ext cx="7924800" cy="4267200"/>
          </a:xfrm>
        </p:spPr>
        <p:txBody>
          <a:bodyPr/>
          <a:lstStyle/>
          <a:p>
            <a:r>
              <a:rPr lang="en-US" altLang="zh-CN">
                <a:latin typeface="宋体" pitchFamily="2" charset="-122"/>
              </a:rPr>
              <a:t>C++</a:t>
            </a:r>
            <a:r>
              <a:rPr lang="zh-CN" altLang="en-US">
                <a:latin typeface="宋体" pitchFamily="2" charset="-122"/>
              </a:rPr>
              <a:t>语言的标准化工作始于1989年，于1994年制定了</a:t>
            </a:r>
            <a:r>
              <a:rPr lang="en-US" altLang="zh-CN">
                <a:latin typeface="宋体" pitchFamily="2" charset="-122"/>
              </a:rPr>
              <a:t>ANSI C++</a:t>
            </a:r>
            <a:r>
              <a:rPr lang="zh-CN" altLang="en-US">
                <a:latin typeface="宋体" pitchFamily="2" charset="-122"/>
              </a:rPr>
              <a:t>标准草案，并经过不断修改完善，于1998年11月被国际标准化组织(</a:t>
            </a:r>
            <a:r>
              <a:rPr lang="en-US" altLang="zh-CN">
                <a:latin typeface="宋体" pitchFamily="2" charset="-122"/>
              </a:rPr>
              <a:t>ISO)</a:t>
            </a:r>
            <a:r>
              <a:rPr lang="zh-CN" altLang="en-US">
                <a:latin typeface="宋体" pitchFamily="2" charset="-122"/>
              </a:rPr>
              <a:t>批准为国际标准。</a:t>
            </a:r>
            <a:endParaRPr lang="zh-CN" altLang="en-US"/>
          </a:p>
        </p:txBody>
      </p:sp>
    </p:spTree>
  </p:cSld>
  <p:clrMapOvr>
    <a:masterClrMapping/>
  </p:clrMapOvr>
  <p:transition advTm="47250"/>
</p:sld>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333333"/>
    </a:folHlink>
  </a:clrScheme>
</a:themeOverride>
</file>

<file path=docProps/app.xml><?xml version="1.0" encoding="utf-8"?>
<Properties xmlns="http://schemas.openxmlformats.org/officeDocument/2006/extended-properties" xmlns:vt="http://schemas.openxmlformats.org/officeDocument/2006/docPropsVTypes">
  <Template/>
  <TotalTime>3704</TotalTime>
  <Words>2883</Words>
  <Application>Microsoft Macintosh PowerPoint</Application>
  <PresentationFormat>全屏显示(4:3)</PresentationFormat>
  <Paragraphs>194</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宋体</vt:lpstr>
      <vt:lpstr>Arial</vt:lpstr>
      <vt:lpstr>Times New Roman</vt:lpstr>
      <vt:lpstr>教材母版</vt:lpstr>
      <vt:lpstr>C++高级语言程序设计</vt:lpstr>
      <vt:lpstr>PowerPoint 演示文稿</vt:lpstr>
      <vt:lpstr>PowerPoint 演示文稿</vt:lpstr>
      <vt:lpstr>第1章 C++语言概述 </vt:lpstr>
      <vt:lpstr>1.1  C++语言的发展 </vt:lpstr>
      <vt:lpstr>C语言的主要特点</vt:lpstr>
      <vt:lpstr>C语言的主要不足</vt:lpstr>
      <vt:lpstr>C++编译系统</vt:lpstr>
      <vt:lpstr>C++语言的标准化</vt:lpstr>
      <vt:lpstr>1.2 C++的特点 </vt:lpstr>
      <vt:lpstr>1.3 简单的C++程序 </vt:lpstr>
      <vt:lpstr>例1.1 面向过程程序设计。输入圆的半径，计算并输出该圆的面积。 </vt:lpstr>
      <vt:lpstr>PowerPoint 演示文稿</vt:lpstr>
      <vt:lpstr>PowerPoint 演示文稿</vt:lpstr>
      <vt:lpstr>PowerPoint 演示文稿</vt:lpstr>
      <vt:lpstr>面向对象程序设计的主要思路</vt:lpstr>
      <vt:lpstr>PowerPoint 演示文稿</vt:lpstr>
      <vt:lpstr>例1.2 面向对象程序设计。输入圆的半径，计算并输出该圆的面积。 </vt:lpstr>
      <vt:lpstr>PowerPoint 演示文稿</vt:lpstr>
      <vt:lpstr>例1.2程序说明</vt:lpstr>
      <vt:lpstr>PowerPoint 演示文稿</vt:lpstr>
      <vt:lpstr>1.4 C++程序的开发步骤和上机调试流程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开国 袁</cp:lastModifiedBy>
  <cp:revision>176</cp:revision>
  <dcterms:created xsi:type="dcterms:W3CDTF">1601-01-01T00:00:00Z</dcterms:created>
  <dcterms:modified xsi:type="dcterms:W3CDTF">2022-03-03T07:13:45Z</dcterms:modified>
</cp:coreProperties>
</file>