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50" r:id="rId1"/>
  </p:sldMasterIdLst>
  <p:notesMasterIdLst>
    <p:notesMasterId r:id="rId28"/>
  </p:notesMasterIdLst>
  <p:sldIdLst>
    <p:sldId id="256" r:id="rId2"/>
    <p:sldId id="257" r:id="rId3"/>
    <p:sldId id="282" r:id="rId4"/>
    <p:sldId id="259" r:id="rId5"/>
    <p:sldId id="264" r:id="rId6"/>
    <p:sldId id="271" r:id="rId7"/>
    <p:sldId id="265" r:id="rId8"/>
    <p:sldId id="272" r:id="rId9"/>
    <p:sldId id="266" r:id="rId10"/>
    <p:sldId id="273" r:id="rId11"/>
    <p:sldId id="267" r:id="rId12"/>
    <p:sldId id="268" r:id="rId13"/>
    <p:sldId id="274" r:id="rId14"/>
    <p:sldId id="275" r:id="rId15"/>
    <p:sldId id="276" r:id="rId16"/>
    <p:sldId id="277" r:id="rId17"/>
    <p:sldId id="269" r:id="rId18"/>
    <p:sldId id="260" r:id="rId19"/>
    <p:sldId id="270" r:id="rId20"/>
    <p:sldId id="278" r:id="rId21"/>
    <p:sldId id="279" r:id="rId22"/>
    <p:sldId id="280" r:id="rId23"/>
    <p:sldId id="261" r:id="rId24"/>
    <p:sldId id="281" r:id="rId25"/>
    <p:sldId id="262" r:id="rId26"/>
    <p:sldId id="263" r:id="rId2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98" d="100"/>
          <a:sy n="98" d="100"/>
        </p:scale>
        <p:origin x="-121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381000" y="685800"/>
            <a:ext cx="6096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9143999" cy="385157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2516886"/>
            <a:ext cx="8077200" cy="1255014"/>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8CFA630-13BB-46C4-BD44-B2C5F9B66074}" type="datetimeFigureOut">
              <a:rPr lang="en-US" smtClean="0"/>
              <a:pPr/>
              <a:t>05-May-21</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dirty="0">
              <a:solidFill>
                <a:srgbClr val="FFFFFF"/>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
        <p:nvSpPr>
          <p:cNvPr id="10" name="Rectangle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FA630-13BB-46C4-BD44-B2C5F9B66074}" type="datetimeFigureOut">
              <a:rPr lang="en-US" smtClean="0"/>
              <a:pPr/>
              <a:t>05-May-21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8" y="0"/>
            <a:ext cx="2514601"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05980"/>
            <a:ext cx="19050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600"/>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FA630-13BB-46C4-BD44-B2C5F9B66074}" type="datetimeFigureOut">
              <a:rPr lang="en-US" smtClean="0"/>
              <a:pPr/>
              <a:t>05-May-21</a:t>
            </a:fld>
            <a:endParaRPr lang="en-US" dirty="0"/>
          </a:p>
        </p:txBody>
      </p:sp>
      <p:sp>
        <p:nvSpPr>
          <p:cNvPr id="5" name="Footer Placeholder 4"/>
          <p:cNvSpPr>
            <a:spLocks noGrp="1"/>
          </p:cNvSpPr>
          <p:nvPr>
            <p:ph type="ftr" sz="quarter" idx="11"/>
          </p:nvPr>
        </p:nvSpPr>
        <p:spPr>
          <a:xfrm>
            <a:off x="2640597" y="4783095"/>
            <a:ext cx="3836404" cy="273844"/>
          </a:xfrm>
        </p:spPr>
        <p:txBody>
          <a:bodyPr/>
          <a:lstStyle/>
          <a:p>
            <a:endParaRPr kumimoji="0"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FA630-13BB-46C4-BD44-B2C5F9B66074}" type="datetimeFigureOut">
              <a:rPr lang="en-US" smtClean="0"/>
              <a:pPr/>
              <a:t>05-May-21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195189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89154"/>
            <a:ext cx="8013192" cy="1227582"/>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371600"/>
            <a:ext cx="8022336" cy="51435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8CFA630-13BB-46C4-BD44-B2C5F9B66074}" type="datetimeFigureOut">
              <a:rPr lang="en-US" smtClean="0"/>
              <a:pPr/>
              <a:t>05-May-21</a:t>
            </a:fld>
            <a:endParaRPr lang="en-US">
              <a:solidFill>
                <a:schemeClr val="tx2"/>
              </a:solidFill>
            </a:endParaRPr>
          </a:p>
        </p:txBody>
      </p:sp>
      <p:sp>
        <p:nvSpPr>
          <p:cNvPr id="5" name="Footer Placeholder 4"/>
          <p:cNvSpPr>
            <a:spLocks noGrp="1"/>
          </p:cNvSpPr>
          <p:nvPr>
            <p:ph type="ftr" sz="quarter" idx="11"/>
          </p:nvPr>
        </p:nvSpPr>
        <p:spPr/>
        <p:txBody>
          <a:bodyPr/>
          <a:lstStyle/>
          <a:p>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CFA630-13BB-46C4-BD44-B2C5F9B66074}" type="datetimeFigureOut">
              <a:rPr lang="en-US" smtClean="0"/>
              <a:pPr/>
              <a:t>05-May-21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8CFA630-13BB-46C4-BD44-B2C5F9B66074}" type="datetimeFigureOut">
              <a:rPr lang="en-US" smtClean="0"/>
              <a:pPr/>
              <a:t>05-May-21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FA630-13BB-46C4-BD44-B2C5F9B66074}" type="datetimeFigureOut">
              <a:rPr lang="en-US" smtClean="0"/>
              <a:pPr/>
              <a:t>05-May-21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FA630-13BB-46C4-BD44-B2C5F9B66074}" type="datetimeFigureOut">
              <a:rPr lang="en-US" smtClean="0"/>
              <a:pPr/>
              <a:t>05-May-21</a:t>
            </a:fld>
            <a:endParaRPr lang="en-US" dirty="0">
              <a:solidFill>
                <a:schemeClr val="tx2"/>
              </a:solidFill>
            </a:endParaRPr>
          </a:p>
        </p:txBody>
      </p:sp>
      <p:sp>
        <p:nvSpPr>
          <p:cNvPr id="3" name="Footer Placeholder 2"/>
          <p:cNvSpPr>
            <a:spLocks noGrp="1"/>
          </p:cNvSpPr>
          <p:nvPr>
            <p:ph type="ftr" sz="quarter" idx="11"/>
          </p:nvPr>
        </p:nvSpPr>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14300"/>
            <a:ext cx="2523744" cy="733806"/>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8CFA630-13BB-46C4-BD44-B2C5F9B66074}" type="datetimeFigureOut">
              <a:rPr lang="en-US" smtClean="0"/>
              <a:pPr/>
              <a:t>05-May-21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
        <p:nvSpPr>
          <p:cNvPr id="12" name="Rectangle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877824"/>
            <a:ext cx="2523744" cy="150876"/>
          </a:xfrm>
        </p:spPr>
        <p:txBody>
          <a:bodyPr/>
          <a:lstStyle/>
          <a:p>
            <a:fld id="{F8CFA630-13BB-46C4-BD44-B2C5F9B66074}" type="datetimeFigureOut">
              <a:rPr lang="en-US" smtClean="0"/>
              <a:pPr/>
              <a:t>05-May-21</a:t>
            </a:fld>
            <a:endParaRPr lang="en-US"/>
          </a:p>
        </p:txBody>
      </p:sp>
      <p:sp>
        <p:nvSpPr>
          <p:cNvPr id="11" name="Rectangle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kumimoji="0" lang="en-US"/>
          </a:p>
        </p:txBody>
      </p:sp>
      <p:sp>
        <p:nvSpPr>
          <p:cNvPr id="7" name="Slide Number Placeholder 6"/>
          <p:cNvSpPr>
            <a:spLocks noGrp="1"/>
          </p:cNvSpPr>
          <p:nvPr>
            <p:ph type="sldNum" sz="quarter" idx="12"/>
          </p:nvPr>
        </p:nvSpPr>
        <p:spPr>
          <a:xfrm>
            <a:off x="8339328" y="877824"/>
            <a:ext cx="733864" cy="150876"/>
          </a:xfrm>
        </p:spPr>
        <p:txBody>
          <a:bodyPr/>
          <a:lstStyle/>
          <a:p>
            <a:fld id="{86CB4B4D-7CA3-9044-876B-883B54F8677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7692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0"/>
            <a:ext cx="9143999" cy="10753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14300"/>
            <a:ext cx="8229600" cy="938297"/>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31394"/>
            <a:ext cx="8229600" cy="3469207"/>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8CFA630-13BB-46C4-BD44-B2C5F9B66074}" type="datetimeFigureOut">
              <a:rPr lang="en-US" smtClean="0"/>
              <a:pPr/>
              <a:t>05-May-21</a:t>
            </a:fld>
            <a:endParaRPr lang="en-US" sz="1000" dirty="0">
              <a:solidFill>
                <a:schemeClr val="tx2"/>
              </a:solidFill>
            </a:endParaRPr>
          </a:p>
        </p:txBody>
      </p:sp>
      <p:sp>
        <p:nvSpPr>
          <p:cNvPr id="5" name="Footer Placeholder 4"/>
          <p:cNvSpPr>
            <a:spLocks noGrp="1"/>
          </p:cNvSpPr>
          <p:nvPr>
            <p:ph type="ftr" sz="quarter" idx="3"/>
          </p:nvPr>
        </p:nvSpPr>
        <p:spPr>
          <a:xfrm>
            <a:off x="264059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lgn="r" eaLnBrk="1" latinLnBrk="0" hangingPunct="1"/>
            <a:endParaRPr kumimoji="0" lang="en-US" sz="1000" dirty="0">
              <a:solidFill>
                <a:schemeClr val="tx2"/>
              </a:solidFill>
            </a:endParaRPr>
          </a:p>
        </p:txBody>
      </p:sp>
      <p:sp>
        <p:nvSpPr>
          <p:cNvPr id="6" name="Slide Number Placeholder 5"/>
          <p:cNvSpPr>
            <a:spLocks noGrp="1"/>
          </p:cNvSpPr>
          <p:nvPr>
            <p:ph type="sldNum" sz="quarter" idx="4"/>
          </p:nvPr>
        </p:nvSpPr>
        <p:spPr>
          <a:xfrm>
            <a:off x="8204396" y="4857749"/>
            <a:ext cx="733864" cy="20574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6CB4B4D-7CA3-9044-876B-883B54F867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 Id="rId5" Type="http://schemas.openxmlformats.org/officeDocument/2006/relationships/image" Target="../media/image25.jpeg"/><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2"/>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26185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err="1" smtClean="0"/>
              <a:t>Asheem</a:t>
            </a:r>
            <a:r>
              <a:rPr lang="en-US" dirty="0" smtClean="0"/>
              <a:t> </a:t>
            </a:r>
            <a:r>
              <a:rPr lang="en-US" dirty="0" err="1" smtClean="0"/>
              <a:t>Akhtar</a:t>
            </a:r>
            <a:endParaRPr lang="en-US"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2"/>
            <a:ext cx="8520602" cy="572701"/>
          </a:xfrm>
        </p:spPr>
        <p:txBody>
          <a:bodyPr>
            <a:normAutofit fontScale="90000"/>
          </a:bodyPr>
          <a:lstStyle/>
          <a:p>
            <a:r>
              <a:rPr lang="en-US" sz="2000" dirty="0" smtClean="0"/>
              <a:t>COMPARING PAST 3 YEARS BIKE RELATED PURCHASES WITH CAR OWNERS</a:t>
            </a:r>
            <a:endParaRPr lang="en-US" sz="2000" dirty="0"/>
          </a:p>
        </p:txBody>
      </p:sp>
      <p:sp>
        <p:nvSpPr>
          <p:cNvPr id="3" name="Text Placeholder 2"/>
          <p:cNvSpPr>
            <a:spLocks noGrp="1"/>
          </p:cNvSpPr>
          <p:nvPr>
            <p:ph type="body" idx="1"/>
          </p:nvPr>
        </p:nvSpPr>
        <p:spPr>
          <a:xfrm>
            <a:off x="311703" y="1152475"/>
            <a:ext cx="1974301" cy="3416400"/>
          </a:xfrm>
        </p:spPr>
        <p:txBody>
          <a:bodyPr>
            <a:normAutofit fontScale="55000" lnSpcReduction="20000"/>
          </a:bodyPr>
          <a:lstStyle/>
          <a:p>
            <a:r>
              <a:rPr lang="en-US" dirty="0" smtClean="0"/>
              <a:t> There are more people who own car among those who purchased more in last 3 </a:t>
            </a:r>
            <a:r>
              <a:rPr lang="en-US" dirty="0" err="1" smtClean="0"/>
              <a:t>years.But</a:t>
            </a:r>
            <a:r>
              <a:rPr lang="en-US" dirty="0" smtClean="0"/>
              <a:t> we cant be sure because they only have slight edge over non owners</a:t>
            </a:r>
            <a:endParaRPr lang="en-US" dirty="0"/>
          </a:p>
        </p:txBody>
      </p:sp>
      <p:pic>
        <p:nvPicPr>
          <p:cNvPr id="4" name="Picture 3" descr="car_by_past3.jpg"/>
          <p:cNvPicPr>
            <a:picLocks noChangeAspect="1"/>
          </p:cNvPicPr>
          <p:nvPr/>
        </p:nvPicPr>
        <p:blipFill>
          <a:blip r:embed="rId2" cstate="print"/>
          <a:stretch>
            <a:fillRect/>
          </a:stretch>
        </p:blipFill>
        <p:spPr>
          <a:xfrm>
            <a:off x="2514600" y="1123950"/>
            <a:ext cx="6394580" cy="401955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PROFIT BY PAST 3 YEARS BIKE RELATED PURCHASES</a:t>
            </a:r>
            <a:endParaRPr lang="en-US" sz="2400" dirty="0"/>
          </a:p>
        </p:txBody>
      </p:sp>
      <p:sp>
        <p:nvSpPr>
          <p:cNvPr id="3" name="Text Placeholder 2"/>
          <p:cNvSpPr>
            <a:spLocks noGrp="1"/>
          </p:cNvSpPr>
          <p:nvPr>
            <p:ph type="body" idx="1"/>
          </p:nvPr>
        </p:nvSpPr>
        <p:spPr>
          <a:xfrm>
            <a:off x="311703" y="1152475"/>
            <a:ext cx="1821901" cy="3416400"/>
          </a:xfrm>
        </p:spPr>
        <p:txBody>
          <a:bodyPr>
            <a:normAutofit fontScale="55000" lnSpcReduction="20000"/>
          </a:bodyPr>
          <a:lstStyle/>
          <a:p>
            <a:pPr>
              <a:buNone/>
            </a:pPr>
            <a:r>
              <a:rPr lang="en-US" dirty="0" smtClean="0"/>
              <a:t>      From this graph we can say that we profited more from those who purchased more that 80 times in the past three years as compare to others.</a:t>
            </a:r>
            <a:endParaRPr lang="en-US" dirty="0"/>
          </a:p>
        </p:txBody>
      </p:sp>
      <p:pic>
        <p:nvPicPr>
          <p:cNvPr id="4" name="Picture 3" descr="profit_by_past_3_years'_bike_related_purchases.jpg"/>
          <p:cNvPicPr>
            <a:picLocks noChangeAspect="1"/>
          </p:cNvPicPr>
          <p:nvPr/>
        </p:nvPicPr>
        <p:blipFill>
          <a:blip r:embed="rId2" cstate="print"/>
          <a:stretch>
            <a:fillRect/>
          </a:stretch>
        </p:blipFill>
        <p:spPr>
          <a:xfrm>
            <a:off x="2209800" y="1200150"/>
            <a:ext cx="6699380" cy="394335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PROFIT WITH GENDER</a:t>
            </a:r>
            <a:endParaRPr lang="en-US" dirty="0"/>
          </a:p>
        </p:txBody>
      </p:sp>
      <p:sp>
        <p:nvSpPr>
          <p:cNvPr id="3" name="Text Placeholder 2"/>
          <p:cNvSpPr>
            <a:spLocks noGrp="1"/>
          </p:cNvSpPr>
          <p:nvPr>
            <p:ph type="body" idx="1"/>
          </p:nvPr>
        </p:nvSpPr>
        <p:spPr>
          <a:xfrm>
            <a:off x="311699" y="1152477"/>
            <a:ext cx="1898101" cy="3857675"/>
          </a:xfrm>
        </p:spPr>
        <p:txBody>
          <a:bodyPr>
            <a:noAutofit/>
          </a:bodyPr>
          <a:lstStyle/>
          <a:p>
            <a:pPr>
              <a:buNone/>
            </a:pPr>
            <a:r>
              <a:rPr lang="en-US" sz="1600" dirty="0" smtClean="0"/>
              <a:t>      </a:t>
            </a:r>
            <a:r>
              <a:rPr lang="en-US" sz="1600" dirty="0" err="1" smtClean="0"/>
              <a:t>Although,this</a:t>
            </a:r>
            <a:r>
              <a:rPr lang="en-US" sz="1600" dirty="0" smtClean="0"/>
              <a:t> bar chart shows that there are more men who bought more but this is not a bigger gap and it is inconclusive.</a:t>
            </a:r>
            <a:endParaRPr lang="en-US" sz="1600" dirty="0"/>
          </a:p>
        </p:txBody>
      </p:sp>
      <p:pic>
        <p:nvPicPr>
          <p:cNvPr id="4" name="Picture 3" descr="profit_by_gender.jpg"/>
          <p:cNvPicPr>
            <a:picLocks noChangeAspect="1"/>
          </p:cNvPicPr>
          <p:nvPr/>
        </p:nvPicPr>
        <p:blipFill>
          <a:blip r:embed="rId2" cstate="print"/>
          <a:stretch>
            <a:fillRect/>
          </a:stretch>
        </p:blipFill>
        <p:spPr>
          <a:xfrm>
            <a:off x="2209800" y="1123950"/>
            <a:ext cx="6934200" cy="401955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8520602" cy="762000"/>
          </a:xfrm>
        </p:spPr>
        <p:txBody>
          <a:bodyPr>
            <a:noAutofit/>
          </a:bodyPr>
          <a:lstStyle/>
          <a:p>
            <a:r>
              <a:rPr lang="en-US" sz="2000" dirty="0" smtClean="0"/>
              <a:t>COMPARING </a:t>
            </a:r>
            <a:r>
              <a:rPr lang="en-US" sz="2000" dirty="0" smtClean="0"/>
              <a:t>PAST 3 YEARS’ BIKE RELATED PURCHASES </a:t>
            </a:r>
            <a:r>
              <a:rPr lang="en-US" sz="2000" dirty="0" smtClean="0"/>
              <a:t>WITH GENDER</a:t>
            </a:r>
            <a:endParaRPr lang="en-US" sz="2000" dirty="0"/>
          </a:p>
        </p:txBody>
      </p:sp>
      <p:sp>
        <p:nvSpPr>
          <p:cNvPr id="3" name="Text Placeholder 2"/>
          <p:cNvSpPr>
            <a:spLocks noGrp="1"/>
          </p:cNvSpPr>
          <p:nvPr>
            <p:ph type="body" idx="1"/>
          </p:nvPr>
        </p:nvSpPr>
        <p:spPr>
          <a:xfrm>
            <a:off x="311703" y="1152476"/>
            <a:ext cx="1745701" cy="3857675"/>
          </a:xfrm>
        </p:spPr>
        <p:txBody>
          <a:bodyPr>
            <a:noAutofit/>
          </a:bodyPr>
          <a:lstStyle/>
          <a:p>
            <a:pPr>
              <a:buNone/>
            </a:pPr>
            <a:r>
              <a:rPr lang="en-US" sz="1600" dirty="0" smtClean="0"/>
              <a:t>    </a:t>
            </a:r>
            <a:r>
              <a:rPr lang="en-US" sz="1600" dirty="0" err="1" smtClean="0"/>
              <a:t>Although,this</a:t>
            </a:r>
            <a:r>
              <a:rPr lang="en-US" sz="1600" dirty="0" smtClean="0"/>
              <a:t> </a:t>
            </a:r>
            <a:r>
              <a:rPr lang="en-US" sz="1600" dirty="0" smtClean="0"/>
              <a:t>bar chart shows that there are more men who </a:t>
            </a:r>
            <a:r>
              <a:rPr lang="en-US" sz="1600" dirty="0" smtClean="0"/>
              <a:t>purchased </a:t>
            </a:r>
            <a:r>
              <a:rPr lang="en-US" sz="1600" dirty="0" smtClean="0"/>
              <a:t>more but this is not a bigger gap and it is inconclusive</a:t>
            </a:r>
            <a:endParaRPr lang="en-US" sz="1600" dirty="0"/>
          </a:p>
        </p:txBody>
      </p:sp>
      <p:pic>
        <p:nvPicPr>
          <p:cNvPr id="4" name="Picture 3" descr="gender_by_past3.jpg"/>
          <p:cNvPicPr>
            <a:picLocks noChangeAspect="1"/>
          </p:cNvPicPr>
          <p:nvPr/>
        </p:nvPicPr>
        <p:blipFill>
          <a:blip r:embed="rId2" cstate="print"/>
          <a:stretch>
            <a:fillRect/>
          </a:stretch>
        </p:blipFill>
        <p:spPr>
          <a:xfrm>
            <a:off x="2057400" y="1123950"/>
            <a:ext cx="7086600" cy="401955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RELATIONSHIP BETWEEN NUMBER OF PURCHASES AND PROFIT</a:t>
            </a:r>
            <a:endParaRPr lang="en-US" sz="1800" dirty="0"/>
          </a:p>
        </p:txBody>
      </p:sp>
      <p:sp>
        <p:nvSpPr>
          <p:cNvPr id="3" name="Text Placeholder 2"/>
          <p:cNvSpPr>
            <a:spLocks noGrp="1"/>
          </p:cNvSpPr>
          <p:nvPr>
            <p:ph type="body" idx="1"/>
          </p:nvPr>
        </p:nvSpPr>
        <p:spPr>
          <a:xfrm>
            <a:off x="311699" y="1152477"/>
            <a:ext cx="8520602" cy="428675"/>
          </a:xfrm>
        </p:spPr>
        <p:txBody>
          <a:bodyPr>
            <a:normAutofit fontScale="47500" lnSpcReduction="20000"/>
          </a:bodyPr>
          <a:lstStyle/>
          <a:p>
            <a:pPr>
              <a:buNone/>
            </a:pPr>
            <a:r>
              <a:rPr lang="en-US" dirty="0" smtClean="0"/>
              <a:t>GRAPH BASED ON PROFIT                                                    GRAPH BASED ON NUMBER OF PURCHASES</a:t>
            </a:r>
            <a:endParaRPr lang="en-US" dirty="0"/>
          </a:p>
        </p:txBody>
      </p:sp>
      <p:pic>
        <p:nvPicPr>
          <p:cNvPr id="4" name="Picture 3" descr="profit_by_state.jpg"/>
          <p:cNvPicPr>
            <a:picLocks noChangeAspect="1"/>
          </p:cNvPicPr>
          <p:nvPr/>
        </p:nvPicPr>
        <p:blipFill>
          <a:blip r:embed="rId2" cstate="print"/>
          <a:stretch>
            <a:fillRect/>
          </a:stretch>
        </p:blipFill>
        <p:spPr>
          <a:xfrm>
            <a:off x="4" y="1733550"/>
            <a:ext cx="4489581" cy="3409950"/>
          </a:xfrm>
          <a:prstGeom prst="rect">
            <a:avLst/>
          </a:prstGeom>
        </p:spPr>
      </p:pic>
      <p:pic>
        <p:nvPicPr>
          <p:cNvPr id="5" name="Picture 4" descr="state_by_past3.jpg"/>
          <p:cNvPicPr>
            <a:picLocks noChangeAspect="1"/>
          </p:cNvPicPr>
          <p:nvPr/>
        </p:nvPicPr>
        <p:blipFill>
          <a:blip r:embed="rId3" cstate="print"/>
          <a:stretch>
            <a:fillRect/>
          </a:stretch>
        </p:blipFill>
        <p:spPr>
          <a:xfrm>
            <a:off x="4724400" y="1809750"/>
            <a:ext cx="4419600" cy="333375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fit_by_gender.jpg"/>
          <p:cNvPicPr>
            <a:picLocks noChangeAspect="1"/>
          </p:cNvPicPr>
          <p:nvPr/>
        </p:nvPicPr>
        <p:blipFill>
          <a:blip r:embed="rId2" cstate="print"/>
          <a:stretch>
            <a:fillRect/>
          </a:stretch>
        </p:blipFill>
        <p:spPr>
          <a:xfrm>
            <a:off x="4" y="0"/>
            <a:ext cx="4648199" cy="5143500"/>
          </a:xfrm>
          <a:prstGeom prst="rect">
            <a:avLst/>
          </a:prstGeom>
        </p:spPr>
      </p:pic>
      <p:pic>
        <p:nvPicPr>
          <p:cNvPr id="5" name="Picture 4" descr="gender_by_past3.jpg"/>
          <p:cNvPicPr>
            <a:picLocks noChangeAspect="1"/>
          </p:cNvPicPr>
          <p:nvPr/>
        </p:nvPicPr>
        <p:blipFill>
          <a:blip r:embed="rId3" cstate="print"/>
          <a:stretch>
            <a:fillRect/>
          </a:stretch>
        </p:blipFill>
        <p:spPr>
          <a:xfrm>
            <a:off x="4648200" y="0"/>
            <a:ext cx="4495800" cy="514350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fit_by_age.jpg"/>
          <p:cNvPicPr>
            <a:picLocks noChangeAspect="1"/>
          </p:cNvPicPr>
          <p:nvPr/>
        </p:nvPicPr>
        <p:blipFill>
          <a:blip r:embed="rId2" cstate="print"/>
          <a:stretch>
            <a:fillRect/>
          </a:stretch>
        </p:blipFill>
        <p:spPr>
          <a:xfrm>
            <a:off x="234823" y="0"/>
            <a:ext cx="8674361" cy="2647950"/>
          </a:xfrm>
          <a:prstGeom prst="rect">
            <a:avLst/>
          </a:prstGeom>
        </p:spPr>
      </p:pic>
      <p:pic>
        <p:nvPicPr>
          <p:cNvPr id="5" name="Picture 4" descr="age_by_past3.jpg"/>
          <p:cNvPicPr>
            <a:picLocks noChangeAspect="1"/>
          </p:cNvPicPr>
          <p:nvPr/>
        </p:nvPicPr>
        <p:blipFill>
          <a:blip r:embed="rId3" cstate="print"/>
          <a:stretch>
            <a:fillRect/>
          </a:stretch>
        </p:blipFill>
        <p:spPr>
          <a:xfrm>
            <a:off x="234823" y="2343150"/>
            <a:ext cx="8674361" cy="280035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938297"/>
          </a:xfrm>
        </p:spPr>
        <p:txBody>
          <a:bodyPr>
            <a:noAutofit/>
          </a:bodyPr>
          <a:lstStyle/>
          <a:p>
            <a:r>
              <a:rPr lang="en-US" sz="3600" dirty="0" smtClean="0"/>
              <a:t>MAIN POINTS FROM DATA EXPLORATION</a:t>
            </a:r>
            <a:endParaRPr lang="en-US" sz="3600" dirty="0"/>
          </a:p>
        </p:txBody>
      </p:sp>
      <p:sp>
        <p:nvSpPr>
          <p:cNvPr id="3" name="Text Placeholder 2"/>
          <p:cNvSpPr>
            <a:spLocks noGrp="1"/>
          </p:cNvSpPr>
          <p:nvPr>
            <p:ph type="body" idx="1"/>
          </p:nvPr>
        </p:nvSpPr>
        <p:spPr>
          <a:xfrm>
            <a:off x="311703" y="1276350"/>
            <a:ext cx="8679901" cy="3581401"/>
          </a:xfrm>
        </p:spPr>
        <p:txBody>
          <a:bodyPr>
            <a:normAutofit fontScale="62500" lnSpcReduction="20000"/>
          </a:bodyPr>
          <a:lstStyle/>
          <a:p>
            <a:r>
              <a:rPr lang="en-US" dirty="0" smtClean="0"/>
              <a:t>By comparing graphs of Profit and Past 3 years’ bike related purchases we proved that these two are </a:t>
            </a:r>
            <a:r>
              <a:rPr lang="en-US" dirty="0" smtClean="0">
                <a:solidFill>
                  <a:srgbClr val="0070C0"/>
                </a:solidFill>
              </a:rPr>
              <a:t>CORRELATED</a:t>
            </a:r>
            <a:r>
              <a:rPr lang="en-US" dirty="0" smtClean="0"/>
              <a:t>.</a:t>
            </a:r>
          </a:p>
          <a:p>
            <a:r>
              <a:rPr lang="en-US" dirty="0" smtClean="0">
                <a:solidFill>
                  <a:srgbClr val="92D050"/>
                </a:solidFill>
              </a:rPr>
              <a:t>New customer list doesn’t have column for profit that is why we will check our model by past 3 years’ bike related purchases because it is correlated with profit</a:t>
            </a:r>
            <a:r>
              <a:rPr lang="en-US" dirty="0" smtClean="0"/>
              <a:t>.</a:t>
            </a:r>
          </a:p>
          <a:p>
            <a:endParaRPr lang="en-US" dirty="0" smtClean="0"/>
          </a:p>
          <a:p>
            <a:r>
              <a:rPr lang="en-US" dirty="0" smtClean="0"/>
              <a:t>NSW </a:t>
            </a:r>
            <a:r>
              <a:rPr lang="en-US" dirty="0" smtClean="0"/>
              <a:t>has wide edge over other states.</a:t>
            </a:r>
          </a:p>
          <a:p>
            <a:r>
              <a:rPr lang="en-US" dirty="0" smtClean="0"/>
              <a:t>Profit is more among males as compare to females but the difference is not wide enough to generalize it.</a:t>
            </a:r>
          </a:p>
          <a:p>
            <a:r>
              <a:rPr lang="en-US" dirty="0" smtClean="0"/>
              <a:t>Profit among car owners is more but the gap is not wide enough to generalize it.</a:t>
            </a:r>
          </a:p>
          <a:p>
            <a:r>
              <a:rPr lang="en-US" dirty="0" smtClean="0"/>
              <a:t>Profit is maximum among the age group between 80-100 but there are other ages which are not far behind them</a:t>
            </a:r>
          </a:p>
          <a:p>
            <a:endParaRPr lang="en-US"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We now have a </a:t>
            </a:r>
            <a:r>
              <a:rPr lang="en-US" dirty="0" err="1" smtClean="0"/>
              <a:t>dateset</a:t>
            </a:r>
            <a:r>
              <a:rPr lang="en-US" dirty="0" smtClean="0"/>
              <a:t> named ‘New Customer </a:t>
            </a:r>
            <a:r>
              <a:rPr lang="en-US" dirty="0" err="1" smtClean="0"/>
              <a:t>List’.We</a:t>
            </a:r>
            <a:r>
              <a:rPr lang="en-US" dirty="0" smtClean="0"/>
              <a:t> should modify it in the </a:t>
            </a:r>
            <a:r>
              <a:rPr lang="en-US" dirty="0" smtClean="0"/>
              <a:t>following way.</a:t>
            </a:r>
            <a:endParaRPr/>
          </a:p>
        </p:txBody>
      </p:sp>
      <p:sp>
        <p:nvSpPr>
          <p:cNvPr id="142" name="Shape 91"/>
          <p:cNvSpPr/>
          <p:nvPr/>
        </p:nvSpPr>
        <p:spPr>
          <a:xfrm>
            <a:off x="152404" y="2495550"/>
            <a:ext cx="3909775" cy="23082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dirty="0" smtClean="0"/>
              <a:t> By using DOB </a:t>
            </a:r>
            <a:r>
              <a:rPr lang="en-US" dirty="0" err="1" smtClean="0"/>
              <a:t>column,making</a:t>
            </a:r>
            <a:r>
              <a:rPr lang="en-US" dirty="0" smtClean="0"/>
              <a:t> another  column and naming it ‘Age’.</a:t>
            </a:r>
          </a:p>
          <a:p>
            <a:pPr>
              <a:buFont typeface="Arial" pitchFamily="34" charset="0"/>
              <a:buChar char="•"/>
            </a:pPr>
            <a:r>
              <a:rPr lang="en-US" dirty="0" smtClean="0"/>
              <a:t> Checking for misspelled values in cells of all columns.</a:t>
            </a:r>
          </a:p>
          <a:p>
            <a:pPr>
              <a:buFont typeface="Arial" pitchFamily="34" charset="0"/>
              <a:buChar char="•"/>
            </a:pPr>
            <a:r>
              <a:rPr lang="en-US" dirty="0" smtClean="0"/>
              <a:t> Checking for missing values.</a:t>
            </a:r>
          </a:p>
          <a:p>
            <a:pPr>
              <a:buFont typeface="Arial" pitchFamily="34" charset="0"/>
              <a:buChar char="•"/>
            </a:pPr>
            <a:r>
              <a:rPr lang="en-US" dirty="0" smtClean="0"/>
              <a:t> Removing non interpretable values from columns.</a:t>
            </a:r>
          </a:p>
          <a:p>
            <a:pPr>
              <a:buFont typeface="Arial" pitchFamily="34" charset="0"/>
              <a:buChar char="•"/>
            </a:pPr>
            <a:r>
              <a:rPr lang="en-US" dirty="0" smtClean="0"/>
              <a:t> Checking for inconsistencies.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8150"/>
            <a:ext cx="8520602" cy="971550"/>
          </a:xfrm>
        </p:spPr>
        <p:txBody>
          <a:bodyPr>
            <a:noAutofit/>
          </a:bodyPr>
          <a:lstStyle/>
          <a:p>
            <a:r>
              <a:rPr lang="en-US" sz="2000" dirty="0" smtClean="0"/>
              <a:t>COMPARING PAST 3 YEARS BIKE RELATED PURCHASES BY STATES OF OLD AND NEW DATA</a:t>
            </a:r>
            <a:br>
              <a:rPr lang="en-US" sz="2000" dirty="0" smtClean="0"/>
            </a:br>
            <a:r>
              <a:rPr lang="en-US" sz="2000" dirty="0" smtClean="0"/>
              <a:t>               </a:t>
            </a:r>
            <a:r>
              <a:rPr lang="en-US" sz="2000" b="1" u="sng" dirty="0" smtClean="0"/>
              <a:t>OLD DATA</a:t>
            </a:r>
            <a:r>
              <a:rPr lang="en-US" sz="2000" b="1" dirty="0" smtClean="0"/>
              <a:t>                                                                      </a:t>
            </a:r>
            <a:r>
              <a:rPr lang="en-US" sz="2000" b="1" u="sng" dirty="0" smtClean="0"/>
              <a:t>NEW DATA</a:t>
            </a:r>
            <a:r>
              <a:rPr lang="en-US" sz="2000" dirty="0" smtClean="0"/>
              <a:t/>
            </a:r>
            <a:br>
              <a:rPr lang="en-US" sz="2000" dirty="0" smtClean="0"/>
            </a:br>
            <a:r>
              <a:rPr lang="en-US" sz="2000" dirty="0" smtClean="0"/>
              <a:t/>
            </a:r>
            <a:br>
              <a:rPr lang="en-US" sz="2000" dirty="0" smtClean="0"/>
            </a:br>
            <a:r>
              <a:rPr lang="en-US" sz="2000" dirty="0" smtClean="0"/>
              <a:t> </a:t>
            </a:r>
            <a:endParaRPr lang="en-US" sz="2000" dirty="0"/>
          </a:p>
        </p:txBody>
      </p:sp>
      <p:pic>
        <p:nvPicPr>
          <p:cNvPr id="4" name="Picture 3" descr="state_by_past3.jpg"/>
          <p:cNvPicPr>
            <a:picLocks noChangeAspect="1"/>
          </p:cNvPicPr>
          <p:nvPr/>
        </p:nvPicPr>
        <p:blipFill>
          <a:blip r:embed="rId2" cstate="print"/>
          <a:stretch>
            <a:fillRect/>
          </a:stretch>
        </p:blipFill>
        <p:spPr>
          <a:xfrm>
            <a:off x="4495800" y="1276350"/>
            <a:ext cx="4648200" cy="3867150"/>
          </a:xfrm>
          <a:prstGeom prst="rect">
            <a:avLst/>
          </a:prstGeom>
        </p:spPr>
      </p:pic>
      <p:pic>
        <p:nvPicPr>
          <p:cNvPr id="5" name="Picture 4" descr="state_by_past3.jpg"/>
          <p:cNvPicPr>
            <a:picLocks noChangeAspect="1"/>
          </p:cNvPicPr>
          <p:nvPr/>
        </p:nvPicPr>
        <p:blipFill>
          <a:blip r:embed="rId3" cstate="print"/>
          <a:stretch>
            <a:fillRect/>
          </a:stretch>
        </p:blipFill>
        <p:spPr>
          <a:xfrm>
            <a:off x="4" y="1276350"/>
            <a:ext cx="4343399" cy="386715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60040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smtClean="0"/>
              <a:t>Introduction</a:t>
            </a:r>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a:t>Data </a:t>
            </a:r>
            <a:r>
              <a:rPr smtClean="0"/>
              <a:t>Exploration</a:t>
            </a:r>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1"/>
            <a:ext cx="8229600" cy="765571"/>
          </a:xfrm>
        </p:spPr>
        <p:txBody>
          <a:bodyPr>
            <a:normAutofit fontScale="90000"/>
          </a:bodyPr>
          <a:lstStyle/>
          <a:p>
            <a:r>
              <a:rPr lang="en-US" u="sng" dirty="0" smtClean="0"/>
              <a:t>OLD</a:t>
            </a:r>
            <a:r>
              <a:rPr lang="en-US" b="1" u="sng" dirty="0" smtClean="0"/>
              <a:t> DATA </a:t>
            </a:r>
            <a:r>
              <a:rPr lang="en-US" b="1" dirty="0" smtClean="0"/>
              <a:t>                   </a:t>
            </a:r>
            <a:r>
              <a:rPr lang="en-US" u="sng" dirty="0" smtClean="0"/>
              <a:t>NEW </a:t>
            </a:r>
            <a:r>
              <a:rPr lang="en-US" u="sng" dirty="0" smtClean="0"/>
              <a:t>DATA </a:t>
            </a:r>
            <a:r>
              <a:rPr lang="en-US" dirty="0" smtClean="0"/>
              <a:t/>
            </a:r>
            <a:br>
              <a:rPr lang="en-US" dirty="0" smtClean="0"/>
            </a:br>
            <a:endParaRPr lang="en-US" dirty="0"/>
          </a:p>
        </p:txBody>
      </p:sp>
      <p:pic>
        <p:nvPicPr>
          <p:cNvPr id="4" name="Picture 3" descr="age_by_past3.jpg"/>
          <p:cNvPicPr>
            <a:picLocks noChangeAspect="1"/>
          </p:cNvPicPr>
          <p:nvPr/>
        </p:nvPicPr>
        <p:blipFill>
          <a:blip r:embed="rId2" cstate="print"/>
          <a:stretch>
            <a:fillRect/>
          </a:stretch>
        </p:blipFill>
        <p:spPr>
          <a:xfrm>
            <a:off x="234823" y="1276350"/>
            <a:ext cx="3956181" cy="3867150"/>
          </a:xfrm>
          <a:prstGeom prst="rect">
            <a:avLst/>
          </a:prstGeom>
        </p:spPr>
      </p:pic>
      <p:pic>
        <p:nvPicPr>
          <p:cNvPr id="5" name="Picture 4" descr="age_by_past3.jpg"/>
          <p:cNvPicPr>
            <a:picLocks noChangeAspect="1"/>
          </p:cNvPicPr>
          <p:nvPr/>
        </p:nvPicPr>
        <p:blipFill>
          <a:blip r:embed="rId3" cstate="print"/>
          <a:stretch>
            <a:fillRect/>
          </a:stretch>
        </p:blipFill>
        <p:spPr>
          <a:xfrm>
            <a:off x="4508243" y="1276350"/>
            <a:ext cx="4407161" cy="386715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1950"/>
            <a:ext cx="8520602" cy="572701"/>
          </a:xfrm>
        </p:spPr>
        <p:txBody>
          <a:bodyPr>
            <a:normAutofit fontScale="90000"/>
          </a:bodyPr>
          <a:lstStyle/>
          <a:p>
            <a:r>
              <a:rPr lang="en-US" dirty="0" smtClean="0"/>
              <a:t> </a:t>
            </a:r>
            <a:r>
              <a:rPr lang="en-US" dirty="0" smtClean="0"/>
              <a:t>       </a:t>
            </a:r>
            <a:r>
              <a:rPr lang="en-US" u="sng" dirty="0" smtClean="0"/>
              <a:t>OLD DATA</a:t>
            </a:r>
            <a:r>
              <a:rPr lang="en-US" dirty="0" smtClean="0"/>
              <a:t>                    </a:t>
            </a:r>
            <a:r>
              <a:rPr lang="en-US" u="sng" dirty="0" smtClean="0"/>
              <a:t>NEW DATA</a:t>
            </a:r>
            <a:r>
              <a:rPr lang="en-US" dirty="0" smtClean="0"/>
              <a:t/>
            </a:r>
            <a:br>
              <a:rPr lang="en-US" dirty="0" smtClean="0"/>
            </a:br>
            <a:endParaRPr lang="en-US" dirty="0"/>
          </a:p>
        </p:txBody>
      </p:sp>
      <p:pic>
        <p:nvPicPr>
          <p:cNvPr id="4" name="Picture 3" descr="gender_by_past3.jpg"/>
          <p:cNvPicPr>
            <a:picLocks noChangeAspect="1"/>
          </p:cNvPicPr>
          <p:nvPr/>
        </p:nvPicPr>
        <p:blipFill>
          <a:blip r:embed="rId2" cstate="print"/>
          <a:stretch>
            <a:fillRect/>
          </a:stretch>
        </p:blipFill>
        <p:spPr>
          <a:xfrm>
            <a:off x="4549801" y="742950"/>
            <a:ext cx="4594199" cy="2209800"/>
          </a:xfrm>
          <a:prstGeom prst="rect">
            <a:avLst/>
          </a:prstGeom>
        </p:spPr>
      </p:pic>
      <p:pic>
        <p:nvPicPr>
          <p:cNvPr id="5" name="Picture 4" descr="car_owners_by_past3.jpg"/>
          <p:cNvPicPr>
            <a:picLocks noChangeAspect="1"/>
          </p:cNvPicPr>
          <p:nvPr/>
        </p:nvPicPr>
        <p:blipFill>
          <a:blip r:embed="rId3" cstate="print"/>
          <a:stretch>
            <a:fillRect/>
          </a:stretch>
        </p:blipFill>
        <p:spPr>
          <a:xfrm>
            <a:off x="4572000" y="2800350"/>
            <a:ext cx="4572000" cy="2343150"/>
          </a:xfrm>
          <a:prstGeom prst="rect">
            <a:avLst/>
          </a:prstGeom>
        </p:spPr>
      </p:pic>
      <p:pic>
        <p:nvPicPr>
          <p:cNvPr id="6" name="Picture 5" descr="gender_by_past3.jpg"/>
          <p:cNvPicPr>
            <a:picLocks noChangeAspect="1"/>
          </p:cNvPicPr>
          <p:nvPr/>
        </p:nvPicPr>
        <p:blipFill>
          <a:blip r:embed="rId4" cstate="print"/>
          <a:stretch>
            <a:fillRect/>
          </a:stretch>
        </p:blipFill>
        <p:spPr>
          <a:xfrm>
            <a:off x="1" y="742950"/>
            <a:ext cx="4572000" cy="2133600"/>
          </a:xfrm>
          <a:prstGeom prst="rect">
            <a:avLst/>
          </a:prstGeom>
        </p:spPr>
      </p:pic>
      <p:pic>
        <p:nvPicPr>
          <p:cNvPr id="8" name="Picture 7" descr="car_by_past3.jpg"/>
          <p:cNvPicPr>
            <a:picLocks noChangeAspect="1"/>
          </p:cNvPicPr>
          <p:nvPr/>
        </p:nvPicPr>
        <p:blipFill>
          <a:blip r:embed="rId5" cstate="print"/>
          <a:stretch>
            <a:fillRect/>
          </a:stretch>
        </p:blipFill>
        <p:spPr>
          <a:xfrm>
            <a:off x="1" y="2800350"/>
            <a:ext cx="4648200" cy="220980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smtClean="0"/>
              <a:t>From above comparisons between old and new data we conclude that as expected New South Wales is the state where most of the products were purchased from.</a:t>
            </a:r>
          </a:p>
          <a:p>
            <a:r>
              <a:rPr lang="en-US" dirty="0" smtClean="0"/>
              <a:t>We also came to know that even in new data most the age group which purchased the most is between 40 to 50.</a:t>
            </a:r>
          </a:p>
          <a:p>
            <a:r>
              <a:rPr lang="en-US" dirty="0" smtClean="0"/>
              <a:t>In New Customer List we found out that females purchased more than males which is opposite of the old customer data.</a:t>
            </a:r>
          </a:p>
          <a:p>
            <a:r>
              <a:rPr lang="en-US" dirty="0" smtClean="0"/>
              <a:t>In New Customer List we found that those people who don’t own a car </a:t>
            </a:r>
            <a:r>
              <a:rPr lang="en-US" dirty="0" err="1" smtClean="0"/>
              <a:t>puchased</a:t>
            </a:r>
            <a:r>
              <a:rPr lang="en-US" dirty="0" smtClean="0"/>
              <a:t> more than the car owners which is also opposite of the old data.</a:t>
            </a:r>
            <a:endParaRPr lang="en-US"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0"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28600" y="1047750"/>
            <a:ext cx="8565600" cy="124646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After going through both the data sets we found out that New South Wales is the state where we should focus most as proven by the following graph</a:t>
            </a:r>
            <a:endParaRPr/>
          </a:p>
        </p:txBody>
      </p:sp>
      <p:sp>
        <p:nvSpPr>
          <p:cNvPr id="151" name="Shape 100"/>
          <p:cNvSpPr/>
          <p:nvPr/>
        </p:nvSpPr>
        <p:spPr>
          <a:xfrm>
            <a:off x="228600" y="2266950"/>
            <a:ext cx="2209800" cy="283920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It is clear from this graph that NSW is the state where more than half of the purchases were made.</a:t>
            </a:r>
          </a:p>
          <a:p>
            <a:r>
              <a:rPr lang="en-US" dirty="0" smtClean="0"/>
              <a:t>We got same result from the old </a:t>
            </a:r>
            <a:r>
              <a:rPr lang="en-US" dirty="0" err="1" smtClean="0"/>
              <a:t>data.Thats</a:t>
            </a:r>
            <a:r>
              <a:rPr lang="en-US" dirty="0" smtClean="0"/>
              <a:t> why focus of our company should be on NSW.</a:t>
            </a:r>
            <a:endParaRPr/>
          </a:p>
        </p:txBody>
      </p:sp>
      <p:pic>
        <p:nvPicPr>
          <p:cNvPr id="10" name="Picture 9" descr="state_by_past3.jpg"/>
          <p:cNvPicPr>
            <a:picLocks noChangeAspect="1"/>
          </p:cNvPicPr>
          <p:nvPr/>
        </p:nvPicPr>
        <p:blipFill>
          <a:blip r:embed="rId2" cstate="print"/>
          <a:stretch>
            <a:fillRect/>
          </a:stretch>
        </p:blipFill>
        <p:spPr>
          <a:xfrm>
            <a:off x="2438404" y="1809750"/>
            <a:ext cx="6542453" cy="333375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52"/>
            <a:ext cx="3962400" cy="857250"/>
          </a:xfrm>
        </p:spPr>
        <p:txBody>
          <a:bodyPr>
            <a:normAutofit/>
          </a:bodyPr>
          <a:lstStyle/>
          <a:p>
            <a:r>
              <a:rPr lang="en-US" dirty="0" smtClean="0"/>
              <a:t>CONCLUSION </a:t>
            </a:r>
            <a:endParaRPr lang="en-US" dirty="0"/>
          </a:p>
        </p:txBody>
      </p:sp>
      <p:sp>
        <p:nvSpPr>
          <p:cNvPr id="3" name="Text Placeholder 2"/>
          <p:cNvSpPr>
            <a:spLocks noGrp="1"/>
          </p:cNvSpPr>
          <p:nvPr>
            <p:ph type="body" idx="1"/>
          </p:nvPr>
        </p:nvSpPr>
        <p:spPr>
          <a:xfrm>
            <a:off x="311699" y="1152474"/>
            <a:ext cx="8520602" cy="3781475"/>
          </a:xfrm>
        </p:spPr>
        <p:txBody>
          <a:bodyPr>
            <a:normAutofit fontScale="70000" lnSpcReduction="20000"/>
          </a:bodyPr>
          <a:lstStyle/>
          <a:p>
            <a:r>
              <a:rPr lang="en-US" dirty="0" smtClean="0"/>
              <a:t>We conclude that most of the purchased were made from New South Wales that’s why main focus of our team should be New South Wales.</a:t>
            </a:r>
          </a:p>
          <a:p>
            <a:r>
              <a:rPr lang="en-US" dirty="0" smtClean="0"/>
              <a:t>If there are more outlet stores of Sprocket in NSW then it is clear why our data is biased towards NSW.</a:t>
            </a:r>
          </a:p>
          <a:p>
            <a:r>
              <a:rPr lang="en-US" dirty="0" smtClean="0"/>
              <a:t>If this is the case then we should focus(even if this is not the case) on the age group between 40 -50 because our data shows that this age group purchased more.</a:t>
            </a:r>
          </a:p>
          <a:p>
            <a:r>
              <a:rPr lang="en-US" dirty="0" smtClean="0"/>
              <a:t>“Gender” &amp; “if someone owns a car” data column are useless in this case because they showed opposite results in both the data sets old and new.</a:t>
            </a:r>
          </a:p>
          <a:p>
            <a:r>
              <a:rPr lang="en-US" dirty="0" smtClean="0"/>
              <a:t>Hence we should be focusing primarily on those people from NSW whose ages are between 40 and 50.</a:t>
            </a:r>
            <a:endParaRPr lang="en-US"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2"/>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7"/>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152400" y="1200150"/>
            <a:ext cx="7948375" cy="351169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WE CAN DO FOLLOWING THINGS TO MAXIMISE OUR SALES</a:t>
            </a:r>
            <a:r>
              <a:rPr smtClean="0"/>
              <a:t>.</a:t>
            </a:r>
            <a:endParaRPr lang="en-US" dirty="0" smtClean="0"/>
          </a:p>
          <a:p>
            <a:endParaRPr lang="en-US" dirty="0" smtClean="0"/>
          </a:p>
          <a:p>
            <a:pPr>
              <a:buFont typeface="Arial" pitchFamily="34" charset="0"/>
              <a:buChar char="•"/>
            </a:pPr>
            <a:r>
              <a:rPr lang="en-US" dirty="0" smtClean="0"/>
              <a:t> </a:t>
            </a:r>
            <a:r>
              <a:rPr lang="en-US" b="0" dirty="0" smtClean="0"/>
              <a:t>Use</a:t>
            </a:r>
            <a:r>
              <a:rPr lang="en-US" sz="1600" b="0" dirty="0" smtClean="0"/>
              <a:t> cookies on websites to monitor the online purchases from those areas where     not enough purchases were made.</a:t>
            </a:r>
          </a:p>
          <a:p>
            <a:pPr>
              <a:buFont typeface="Arial" pitchFamily="34" charset="0"/>
              <a:buChar char="•"/>
            </a:pPr>
            <a:r>
              <a:rPr lang="en-US" sz="1600" b="0" dirty="0" smtClean="0"/>
              <a:t>  Check for patterns and notice which product type is more liked in those areas.</a:t>
            </a:r>
          </a:p>
          <a:p>
            <a:pPr>
              <a:buFont typeface="Arial" pitchFamily="34" charset="0"/>
              <a:buChar char="•"/>
            </a:pPr>
            <a:r>
              <a:rPr lang="en-US" sz="1600" b="0" dirty="0" smtClean="0"/>
              <a:t> </a:t>
            </a:r>
            <a:r>
              <a:rPr lang="en-US" sz="1600" b="0" dirty="0" smtClean="0"/>
              <a:t> Advice your sales teams which are based in the low profit areas to know the interests of customers of those areas and monitor other best sold product of rival companies and make innovation accordingly and come up with even better product as compare to rival companies. </a:t>
            </a:r>
          </a:p>
          <a:p>
            <a:pPr>
              <a:buFont typeface="Arial" pitchFamily="34" charset="0"/>
              <a:buChar char="•"/>
            </a:pPr>
            <a:r>
              <a:rPr lang="en-US" sz="1600" b="0" dirty="0" smtClean="0"/>
              <a:t> </a:t>
            </a:r>
            <a:r>
              <a:rPr lang="en-US" sz="1600" b="0" dirty="0" smtClean="0"/>
              <a:t> Make sure we are up to date as new advancements are being made regularly in every industry.</a:t>
            </a: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INTRODUCTION</a:t>
            </a:r>
            <a:endParaRPr lang="en-US" dirty="0"/>
          </a:p>
        </p:txBody>
      </p:sp>
      <p:sp>
        <p:nvSpPr>
          <p:cNvPr id="3" name="Text Placeholder 2"/>
          <p:cNvSpPr>
            <a:spLocks noGrp="1"/>
          </p:cNvSpPr>
          <p:nvPr>
            <p:ph type="body" idx="1"/>
          </p:nvPr>
        </p:nvSpPr>
        <p:spPr>
          <a:xfrm>
            <a:off x="311703" y="1152474"/>
            <a:ext cx="5022301" cy="3781475"/>
          </a:xfrm>
        </p:spPr>
        <p:txBody>
          <a:bodyPr>
            <a:normAutofit fontScale="55000" lnSpcReduction="20000"/>
          </a:bodyPr>
          <a:lstStyle/>
          <a:p>
            <a:pPr>
              <a:buNone/>
            </a:pPr>
            <a:r>
              <a:rPr lang="en-US" dirty="0" smtClean="0"/>
              <a:t>       Sprocket Central Pty Ltd provided us with a data set which contains different aspects of customers like their </a:t>
            </a:r>
            <a:r>
              <a:rPr lang="en-US" dirty="0" err="1" smtClean="0"/>
              <a:t>gender,location,age</a:t>
            </a:r>
            <a:r>
              <a:rPr lang="en-US" dirty="0" smtClean="0"/>
              <a:t> </a:t>
            </a:r>
            <a:r>
              <a:rPr lang="en-US" dirty="0" smtClean="0"/>
              <a:t>etc.</a:t>
            </a:r>
          </a:p>
          <a:p>
            <a:pPr>
              <a:buNone/>
            </a:pPr>
            <a:r>
              <a:rPr lang="en-US" dirty="0" smtClean="0"/>
              <a:t>      This data set also contains a sheet named “New Customer List”.</a:t>
            </a:r>
          </a:p>
          <a:p>
            <a:pPr>
              <a:buNone/>
            </a:pPr>
            <a:r>
              <a:rPr lang="en-US" dirty="0" smtClean="0"/>
              <a:t> </a:t>
            </a:r>
            <a:r>
              <a:rPr lang="en-US" dirty="0" smtClean="0"/>
              <a:t>     </a:t>
            </a:r>
          </a:p>
          <a:p>
            <a:pPr>
              <a:buNone/>
            </a:pPr>
            <a:r>
              <a:rPr lang="en-US" dirty="0" smtClean="0"/>
              <a:t> </a:t>
            </a:r>
            <a:r>
              <a:rPr lang="en-US" dirty="0" smtClean="0"/>
              <a:t>      This is a list of 1000 customers and on the basis of other data sheets we have to tell which of these 1000 customers are worthy of being focused for sales purposes.</a:t>
            </a:r>
          </a:p>
          <a:p>
            <a:pPr>
              <a:buNone/>
            </a:pPr>
            <a:endParaRPr lang="en-US" dirty="0" smtClean="0"/>
          </a:p>
          <a:p>
            <a:pPr>
              <a:buNone/>
            </a:pPr>
            <a:r>
              <a:rPr lang="en-US" dirty="0" smtClean="0"/>
              <a:t>       Following two parts ‘Data Exploration’ and ‘Model development’ contains our complete process of determining the desired customers on the basis of profit.</a:t>
            </a:r>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The dataset provided by Sprocket </a:t>
            </a:r>
            <a:r>
              <a:rPr lang="en-US" dirty="0" err="1" smtClean="0"/>
              <a:t>Cetral</a:t>
            </a:r>
            <a:r>
              <a:rPr lang="en-US" dirty="0" smtClean="0"/>
              <a:t> Pty Ltd contained many inconsistencies and </a:t>
            </a:r>
            <a:r>
              <a:rPr lang="en-US" dirty="0" err="1" smtClean="0"/>
              <a:t>errors.Some</a:t>
            </a:r>
            <a:r>
              <a:rPr lang="en-US" dirty="0" smtClean="0"/>
              <a:t> of them are following:</a:t>
            </a:r>
            <a:endParaRPr/>
          </a:p>
        </p:txBody>
      </p:sp>
      <p:sp>
        <p:nvSpPr>
          <p:cNvPr id="133" name="Shape 82"/>
          <p:cNvSpPr/>
          <p:nvPr/>
        </p:nvSpPr>
        <p:spPr>
          <a:xfrm>
            <a:off x="205024" y="2164724"/>
            <a:ext cx="8176976" cy="29276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dirty="0" smtClean="0"/>
              <a:t> Missing values in some columns.</a:t>
            </a:r>
          </a:p>
          <a:p>
            <a:pPr>
              <a:buFont typeface="Arial" pitchFamily="34" charset="0"/>
              <a:buChar char="•"/>
            </a:pPr>
            <a:r>
              <a:rPr lang="en-US" dirty="0" smtClean="0"/>
              <a:t> Poorly labeled values.</a:t>
            </a:r>
          </a:p>
          <a:p>
            <a:pPr>
              <a:buFont typeface="Arial" pitchFamily="34" charset="0"/>
              <a:buChar char="•"/>
            </a:pPr>
            <a:r>
              <a:rPr lang="en-US" dirty="0" smtClean="0"/>
              <a:t> </a:t>
            </a:r>
            <a:r>
              <a:rPr lang="en-US" dirty="0" err="1" smtClean="0"/>
              <a:t>Unneccessary</a:t>
            </a:r>
            <a:r>
              <a:rPr lang="en-US" dirty="0" smtClean="0"/>
              <a:t> Column.</a:t>
            </a:r>
          </a:p>
          <a:p>
            <a:pPr>
              <a:buFont typeface="Arial" pitchFamily="34" charset="0"/>
              <a:buChar char="•"/>
            </a:pPr>
            <a:r>
              <a:rPr lang="en-US" dirty="0" smtClean="0"/>
              <a:t> </a:t>
            </a:r>
            <a:r>
              <a:rPr lang="en-US" dirty="0" err="1" smtClean="0"/>
              <a:t>Misassigned</a:t>
            </a:r>
            <a:r>
              <a:rPr lang="en-US" dirty="0" smtClean="0"/>
              <a:t> </a:t>
            </a:r>
            <a:r>
              <a:rPr lang="en-US" dirty="0" err="1" smtClean="0"/>
              <a:t>datatype</a:t>
            </a:r>
            <a:r>
              <a:rPr lang="en-US" dirty="0" smtClean="0"/>
              <a:t>.</a:t>
            </a:r>
          </a:p>
          <a:p>
            <a:r>
              <a:rPr lang="en-US" dirty="0" smtClean="0"/>
              <a:t> </a:t>
            </a:r>
            <a:endParaRPr lang="en-US" sz="2000" dirty="0" smtClean="0"/>
          </a:p>
          <a:p>
            <a:r>
              <a:rPr lang="en-US" sz="2000" dirty="0" smtClean="0"/>
              <a:t>We should remove these errors and inconsistencies in order to get useful information from this data. </a:t>
            </a:r>
          </a:p>
          <a:p>
            <a:r>
              <a:rPr lang="en-US" sz="2000" dirty="0" smtClean="0"/>
              <a:t>We should also make other columns for Age &amp; Profit to know which age group buys more &amp; how much.</a:t>
            </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PROFIT WITH RESPECT </a:t>
            </a:r>
            <a:r>
              <a:rPr lang="en-US" dirty="0" smtClean="0"/>
              <a:t> TO </a:t>
            </a:r>
            <a:r>
              <a:rPr lang="en-US" sz="4400" dirty="0" smtClean="0"/>
              <a:t>STATE</a:t>
            </a:r>
            <a:endParaRPr lang="en-US" sz="4400" dirty="0"/>
          </a:p>
        </p:txBody>
      </p:sp>
      <p:sp>
        <p:nvSpPr>
          <p:cNvPr id="3" name="Text Placeholder 2"/>
          <p:cNvSpPr>
            <a:spLocks noGrp="1"/>
          </p:cNvSpPr>
          <p:nvPr>
            <p:ph type="body" idx="1"/>
          </p:nvPr>
        </p:nvSpPr>
        <p:spPr>
          <a:xfrm>
            <a:off x="311703" y="1152475"/>
            <a:ext cx="2888701" cy="3705276"/>
          </a:xfrm>
        </p:spPr>
        <p:txBody>
          <a:bodyPr>
            <a:normAutofit fontScale="62500" lnSpcReduction="20000"/>
          </a:bodyPr>
          <a:lstStyle/>
          <a:p>
            <a:pPr>
              <a:buNone/>
            </a:pPr>
            <a:r>
              <a:rPr lang="en-US" dirty="0" smtClean="0"/>
              <a:t>      From this column graph we can clearly see that more than half of the profit was made from a single state and that is New South Wales.</a:t>
            </a:r>
          </a:p>
          <a:p>
            <a:pPr>
              <a:buNone/>
            </a:pPr>
            <a:r>
              <a:rPr lang="en-US" dirty="0" smtClean="0"/>
              <a:t>      We should check if there are more branches in that state &amp; We should make NSW our main focus.</a:t>
            </a:r>
          </a:p>
        </p:txBody>
      </p:sp>
      <p:pic>
        <p:nvPicPr>
          <p:cNvPr id="4" name="Picture 3" descr="profit_by_state.jpg"/>
          <p:cNvPicPr>
            <a:picLocks noChangeAspect="1"/>
          </p:cNvPicPr>
          <p:nvPr/>
        </p:nvPicPr>
        <p:blipFill>
          <a:blip r:embed="rId2" cstate="print"/>
          <a:stretch>
            <a:fillRect/>
          </a:stretch>
        </p:blipFill>
        <p:spPr>
          <a:xfrm>
            <a:off x="3276600" y="1200150"/>
            <a:ext cx="5632580" cy="394335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8520602" cy="685800"/>
          </a:xfrm>
        </p:spPr>
        <p:txBody>
          <a:bodyPr>
            <a:noAutofit/>
          </a:bodyPr>
          <a:lstStyle/>
          <a:p>
            <a:r>
              <a:rPr lang="en-US" sz="2000" dirty="0" smtClean="0"/>
              <a:t>COMPARING PAST 3 YEARS’ PURCHASES WITH RESPECT TO STATE</a:t>
            </a:r>
            <a:endParaRPr lang="en-US" sz="2000" dirty="0"/>
          </a:p>
        </p:txBody>
      </p:sp>
      <p:sp>
        <p:nvSpPr>
          <p:cNvPr id="3" name="Text Placeholder 2"/>
          <p:cNvSpPr>
            <a:spLocks noGrp="1"/>
          </p:cNvSpPr>
          <p:nvPr>
            <p:ph type="body" idx="1"/>
          </p:nvPr>
        </p:nvSpPr>
        <p:spPr>
          <a:xfrm>
            <a:off x="311703" y="1152475"/>
            <a:ext cx="1745701" cy="3416400"/>
          </a:xfrm>
        </p:spPr>
        <p:txBody>
          <a:bodyPr>
            <a:normAutofit fontScale="55000" lnSpcReduction="20000"/>
          </a:bodyPr>
          <a:lstStyle/>
          <a:p>
            <a:pPr>
              <a:buNone/>
            </a:pPr>
            <a:r>
              <a:rPr lang="en-US" dirty="0" smtClean="0"/>
              <a:t>      Here we can clearly see that more than half of the bike related purchases were made in NSW in the last three years.</a:t>
            </a:r>
            <a:endParaRPr lang="en-US" dirty="0"/>
          </a:p>
        </p:txBody>
      </p:sp>
      <p:pic>
        <p:nvPicPr>
          <p:cNvPr id="4" name="Picture 3" descr="state_by_past3.jpg"/>
          <p:cNvPicPr>
            <a:picLocks noChangeAspect="1"/>
          </p:cNvPicPr>
          <p:nvPr/>
        </p:nvPicPr>
        <p:blipFill>
          <a:blip r:embed="rId2" cstate="print"/>
          <a:stretch>
            <a:fillRect/>
          </a:stretch>
        </p:blipFill>
        <p:spPr>
          <a:xfrm>
            <a:off x="1905004" y="1200150"/>
            <a:ext cx="7074161" cy="394335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239000" cy="857250"/>
          </a:xfrm>
        </p:spPr>
        <p:txBody>
          <a:bodyPr>
            <a:normAutofit fontScale="90000"/>
          </a:bodyPr>
          <a:lstStyle/>
          <a:p>
            <a:r>
              <a:rPr lang="en-US" dirty="0" smtClean="0"/>
              <a:t>COMPARING PROFIT WITH AGE</a:t>
            </a:r>
            <a:endParaRPr lang="en-US" dirty="0"/>
          </a:p>
        </p:txBody>
      </p:sp>
      <p:sp>
        <p:nvSpPr>
          <p:cNvPr id="3" name="Text Placeholder 2"/>
          <p:cNvSpPr>
            <a:spLocks noGrp="1"/>
          </p:cNvSpPr>
          <p:nvPr>
            <p:ph type="body" idx="1"/>
          </p:nvPr>
        </p:nvSpPr>
        <p:spPr>
          <a:xfrm>
            <a:off x="1" y="1200150"/>
            <a:ext cx="2362200" cy="3416400"/>
          </a:xfrm>
        </p:spPr>
        <p:txBody>
          <a:bodyPr>
            <a:normAutofit fontScale="55000" lnSpcReduction="20000"/>
          </a:bodyPr>
          <a:lstStyle/>
          <a:p>
            <a:pPr>
              <a:buNone/>
            </a:pPr>
            <a:r>
              <a:rPr lang="en-US" dirty="0" smtClean="0"/>
              <a:t>      In this graph we can clearly see that most of the profit was made with the ages between 40-50,specially between 41-45.</a:t>
            </a:r>
          </a:p>
          <a:p>
            <a:pPr>
              <a:buNone/>
            </a:pPr>
            <a:r>
              <a:rPr lang="en-US" dirty="0" smtClean="0"/>
              <a:t>      From </a:t>
            </a:r>
            <a:r>
              <a:rPr lang="en-US" dirty="0" err="1" smtClean="0"/>
              <a:t>this,we</a:t>
            </a:r>
            <a:r>
              <a:rPr lang="en-US" dirty="0" smtClean="0"/>
              <a:t> can conclude that we should target this age group in order to get maximum output.</a:t>
            </a:r>
            <a:endParaRPr lang="en-US" dirty="0"/>
          </a:p>
        </p:txBody>
      </p:sp>
      <p:pic>
        <p:nvPicPr>
          <p:cNvPr id="4" name="Picture 3" descr="profit_by_age.jpg"/>
          <p:cNvPicPr>
            <a:picLocks noChangeAspect="1"/>
          </p:cNvPicPr>
          <p:nvPr/>
        </p:nvPicPr>
        <p:blipFill>
          <a:blip r:embed="rId2" cstate="print"/>
          <a:stretch>
            <a:fillRect/>
          </a:stretch>
        </p:blipFill>
        <p:spPr>
          <a:xfrm>
            <a:off x="2438400" y="1123950"/>
            <a:ext cx="6470780" cy="371475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20602" cy="762000"/>
          </a:xfrm>
        </p:spPr>
        <p:txBody>
          <a:bodyPr>
            <a:noAutofit/>
          </a:bodyPr>
          <a:lstStyle/>
          <a:p>
            <a:r>
              <a:rPr lang="en-US" sz="2000" dirty="0" smtClean="0"/>
              <a:t>COMPARING PAST 3 YEARS’ BIKE RELATED PURCHASES WITH AGE</a:t>
            </a:r>
            <a:endParaRPr lang="en-US" sz="2000" dirty="0"/>
          </a:p>
        </p:txBody>
      </p:sp>
      <p:sp>
        <p:nvSpPr>
          <p:cNvPr id="3" name="Text Placeholder 2"/>
          <p:cNvSpPr>
            <a:spLocks noGrp="1"/>
          </p:cNvSpPr>
          <p:nvPr>
            <p:ph type="body" idx="1"/>
          </p:nvPr>
        </p:nvSpPr>
        <p:spPr>
          <a:xfrm>
            <a:off x="311703" y="1152476"/>
            <a:ext cx="1517101" cy="3629075"/>
          </a:xfrm>
        </p:spPr>
        <p:txBody>
          <a:bodyPr>
            <a:normAutofit fontScale="40000" lnSpcReduction="20000"/>
          </a:bodyPr>
          <a:lstStyle/>
          <a:p>
            <a:pPr>
              <a:buNone/>
            </a:pPr>
            <a:r>
              <a:rPr lang="en-US" dirty="0" smtClean="0"/>
              <a:t>         In this graph we can clearly see that most of the purchases were made with the ages between 40-50,specially between 41-45.</a:t>
            </a:r>
          </a:p>
          <a:p>
            <a:pPr>
              <a:buNone/>
            </a:pPr>
            <a:r>
              <a:rPr lang="en-US" dirty="0" smtClean="0"/>
              <a:t>          From </a:t>
            </a:r>
            <a:r>
              <a:rPr lang="en-US" dirty="0" err="1" smtClean="0"/>
              <a:t>this,we</a:t>
            </a:r>
            <a:r>
              <a:rPr lang="en-US" dirty="0" smtClean="0"/>
              <a:t> can conclude that we should target this age group in order to get maximum output.</a:t>
            </a:r>
          </a:p>
          <a:p>
            <a:endParaRPr lang="en-US" dirty="0"/>
          </a:p>
        </p:txBody>
      </p:sp>
      <p:pic>
        <p:nvPicPr>
          <p:cNvPr id="4" name="Picture 3" descr="age_by_past3.jpg"/>
          <p:cNvPicPr>
            <a:picLocks noChangeAspect="1"/>
          </p:cNvPicPr>
          <p:nvPr/>
        </p:nvPicPr>
        <p:blipFill>
          <a:blip r:embed="rId2" cstate="print"/>
          <a:stretch>
            <a:fillRect/>
          </a:stretch>
        </p:blipFill>
        <p:spPr>
          <a:xfrm>
            <a:off x="1828800" y="1123950"/>
            <a:ext cx="7080380" cy="401955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689371"/>
          </a:xfrm>
        </p:spPr>
        <p:txBody>
          <a:bodyPr>
            <a:normAutofit fontScale="90000"/>
          </a:bodyPr>
          <a:lstStyle/>
          <a:p>
            <a:r>
              <a:rPr lang="en-US" dirty="0" smtClean="0"/>
              <a:t>COMPARING PROFIT WITH CAR OWNERS</a:t>
            </a:r>
            <a:endParaRPr lang="en-US" dirty="0"/>
          </a:p>
        </p:txBody>
      </p:sp>
      <p:sp>
        <p:nvSpPr>
          <p:cNvPr id="3" name="Text Placeholder 2"/>
          <p:cNvSpPr>
            <a:spLocks noGrp="1"/>
          </p:cNvSpPr>
          <p:nvPr>
            <p:ph type="body" idx="1"/>
          </p:nvPr>
        </p:nvSpPr>
        <p:spPr>
          <a:xfrm>
            <a:off x="311703" y="1152475"/>
            <a:ext cx="1821901" cy="3416400"/>
          </a:xfrm>
        </p:spPr>
        <p:txBody>
          <a:bodyPr>
            <a:normAutofit fontScale="55000" lnSpcReduction="20000"/>
          </a:bodyPr>
          <a:lstStyle/>
          <a:p>
            <a:pPr>
              <a:buNone/>
            </a:pPr>
            <a:r>
              <a:rPr lang="en-US" dirty="0" smtClean="0"/>
              <a:t>      Here we can clearly see that we profited more from those people who got </a:t>
            </a:r>
            <a:r>
              <a:rPr lang="en-US" dirty="0" err="1" smtClean="0"/>
              <a:t>cars.But</a:t>
            </a:r>
            <a:r>
              <a:rPr lang="en-US" dirty="0" smtClean="0"/>
              <a:t> we cant be sure because they only have slight edge over non owners.</a:t>
            </a:r>
            <a:endParaRPr lang="en-US" dirty="0"/>
          </a:p>
        </p:txBody>
      </p:sp>
      <p:pic>
        <p:nvPicPr>
          <p:cNvPr id="4" name="Picture 3" descr="profit_by_car_owners.jpg"/>
          <p:cNvPicPr>
            <a:picLocks noChangeAspect="1"/>
          </p:cNvPicPr>
          <p:nvPr/>
        </p:nvPicPr>
        <p:blipFill>
          <a:blip r:embed="rId2" cstate="print"/>
          <a:stretch>
            <a:fillRect/>
          </a:stretch>
        </p:blipFill>
        <p:spPr>
          <a:xfrm>
            <a:off x="2209800" y="1200150"/>
            <a:ext cx="6934200" cy="3943350"/>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324</TotalTime>
  <Words>1209</Words>
  <PresentationFormat>On-screen Show (16:9)</PresentationFormat>
  <Paragraphs>88</Paragraphs>
  <Slides>26</Slides>
  <Notes>0</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Module</vt:lpstr>
      <vt:lpstr>Slide 1</vt:lpstr>
      <vt:lpstr>Slide 2</vt:lpstr>
      <vt:lpstr> INTRODUCTION</vt:lpstr>
      <vt:lpstr>Slide 4</vt:lpstr>
      <vt:lpstr>COMPARING PROFIT WITH RESPECT  TO STATE</vt:lpstr>
      <vt:lpstr>COMPARING PAST 3 YEARS’ PURCHASES WITH RESPECT TO STATE</vt:lpstr>
      <vt:lpstr>COMPARING PROFIT WITH AGE</vt:lpstr>
      <vt:lpstr>COMPARING PAST 3 YEARS’ BIKE RELATED PURCHASES WITH AGE</vt:lpstr>
      <vt:lpstr>COMPARING PROFIT WITH CAR OWNERS</vt:lpstr>
      <vt:lpstr>COMPARING PAST 3 YEARS BIKE RELATED PURCHASES WITH CAR OWNERS</vt:lpstr>
      <vt:lpstr>PROFIT BY PAST 3 YEARS BIKE RELATED PURCHASES</vt:lpstr>
      <vt:lpstr>COMPARING PROFIT WITH GENDER</vt:lpstr>
      <vt:lpstr>COMPARING PAST 3 YEARS’ BIKE RELATED PURCHASES WITH GENDER</vt:lpstr>
      <vt:lpstr>RELATIONSHIP BETWEEN NUMBER OF PURCHASES AND PROFIT</vt:lpstr>
      <vt:lpstr>Slide 15</vt:lpstr>
      <vt:lpstr>Slide 16</vt:lpstr>
      <vt:lpstr>MAIN POINTS FROM DATA EXPLORATION</vt:lpstr>
      <vt:lpstr>Slide 18</vt:lpstr>
      <vt:lpstr>COMPARING PAST 3 YEARS BIKE RELATED PURCHASES BY STATES OF OLD AND NEW DATA                OLD DATA                                                                      NEW DATA   </vt:lpstr>
      <vt:lpstr>OLD DATA                    NEW DATA  </vt:lpstr>
      <vt:lpstr>        OLD DATA                    NEW DATA </vt:lpstr>
      <vt:lpstr>CONCLUSION</vt:lpstr>
      <vt:lpstr>Slide 23</vt:lpstr>
      <vt:lpstr>CONCLUSION </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37</cp:revision>
  <dcterms:modified xsi:type="dcterms:W3CDTF">2021-05-05T11:47:46Z</dcterms:modified>
</cp:coreProperties>
</file>