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AAA4CE-BD5B-4B5D-9DEC-A8F239BE4DB8}">
  <a:tblStyle styleId="{88AAA4CE-BD5B-4B5D-9DEC-A8F239BE4D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042b961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042b961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fb487df8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fb487df8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278c9cd02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278c9cd0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9d377f9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9d377f9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9d377f9c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9d377f9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9d377f9c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9d377f9c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9d377f9c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9d377f9c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9d377f9c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9d377f9c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9d377f9c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9d377f9c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af6d1234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af6d1234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2.jp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161500"/>
            <a:ext cx="3165900" cy="29820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780">
                <a:solidFill>
                  <a:srgbClr val="00FFFF"/>
                </a:solidFill>
              </a:rPr>
              <a:t>BUDT 748</a:t>
            </a:r>
            <a:endParaRPr b="1" sz="478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80">
                <a:solidFill>
                  <a:srgbClr val="00FFFF"/>
                </a:solidFill>
              </a:rPr>
              <a:t>TEAM 1</a:t>
            </a:r>
            <a:endParaRPr b="1" sz="358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3580">
                <a:solidFill>
                  <a:srgbClr val="00FFFF"/>
                </a:solidFill>
              </a:rPr>
              <a:t>Meeting Management </a:t>
            </a:r>
            <a:endParaRPr b="1" i="1" sz="358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" sz="3580">
                <a:solidFill>
                  <a:srgbClr val="00FFFF"/>
                </a:solidFill>
              </a:rPr>
              <a:t>Tool</a:t>
            </a:r>
            <a:endParaRPr b="1" i="1" sz="3580">
              <a:solidFill>
                <a:srgbClr val="00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311700" y="2648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to questions.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3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Agenda</a:t>
            </a:r>
            <a:endParaRPr b="1"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45825" y="9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{88AAA4CE-BD5B-4B5D-9DEC-A8F239BE4DB8}</a:tableStyleId>
              </a:tblPr>
              <a:tblGrid>
                <a:gridCol w="461475"/>
                <a:gridCol w="4227350"/>
              </a:tblGrid>
              <a:tr h="41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#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Agenda Items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Project Progress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Project Management / Team Development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Client Support / Business Analysis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 Analysis / Architecture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5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User Interface (UI/UX)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Technical Development / Architecture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7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Q&amp;A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7059" y="234179"/>
            <a:ext cx="57271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2925" y="1199363"/>
            <a:ext cx="1777425" cy="2947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i="1" lang="en"/>
              <a:t>Trace</a:t>
            </a:r>
            <a:r>
              <a:rPr b="1" i="1" lang="en">
                <a:solidFill>
                  <a:srgbClr val="00FFFF"/>
                </a:solidFill>
              </a:rPr>
              <a:t>3</a:t>
            </a:r>
            <a:r>
              <a:rPr b="1" lang="en"/>
              <a:t> Meeting Management Tool - Project Progress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67632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Trace3 Collaboration</a:t>
            </a:r>
            <a:r>
              <a:rPr lang="en" sz="1300">
                <a:solidFill>
                  <a:schemeClr val="dk1"/>
                </a:solidFill>
              </a:rPr>
              <a:t>: Held 3 productive meetings to align project goals and clarify requirements.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Environment Setup</a:t>
            </a:r>
            <a:r>
              <a:rPr lang="en" sz="1300">
                <a:solidFill>
                  <a:schemeClr val="dk1"/>
                </a:solidFill>
              </a:rPr>
              <a:t>: Communicated and documented necessary environment prerequisites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Azure Access</a:t>
            </a:r>
            <a:r>
              <a:rPr lang="en" sz="1300">
                <a:solidFill>
                  <a:schemeClr val="dk1"/>
                </a:solidFill>
              </a:rPr>
              <a:t>: Met with Javas; currently awaiting access to Azure resources. We’ll start database designs after we get this access. 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Frontend Development</a:t>
            </a:r>
            <a:r>
              <a:rPr lang="en" sz="1300">
                <a:solidFill>
                  <a:schemeClr val="dk1"/>
                </a:solidFill>
              </a:rPr>
              <a:t>: Already started work on the Initial designs.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Backend Development</a:t>
            </a:r>
            <a:r>
              <a:rPr lang="en" sz="1300">
                <a:solidFill>
                  <a:schemeClr val="dk1"/>
                </a:solidFill>
              </a:rPr>
              <a:t>: Started implementing core backend functionalities using Django.</a:t>
            </a:r>
            <a:br>
              <a:rPr lang="en" sz="1300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Project Management &amp; Team Development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Team is using MS Teams Planner for project progress tracking.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4020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Tasks are assigned based on team members' roles.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4020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Google </a:t>
            </a:r>
            <a:r>
              <a:rPr lang="en" sz="1900">
                <a:solidFill>
                  <a:schemeClr val="dk1"/>
                </a:solidFill>
              </a:rPr>
              <a:t>Sheets is utilized to track sprints and work.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4020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Weekly check-ins within the team ensure task lists and information are current.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4020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Implementation phase is expected to be completed by mid-November, pending access to client's system.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Client Support / Business Analysis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Non-disclosure agreement (NDA) has been signed by all team members.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Team is having bi-weekly video conferencing meetings with the Trace3 Client team (Ellen, Lindsey, Javas)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Primary mode of communication is email.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client has agreed to track project progress using two-week long sprints to adhere with the timeline and ensure project delivery by December 2024.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472550" y="11322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Our team is using the MS Teams Planner to keep a track of tasks, issues, blockers, spillovers and overall project progress.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 are working on creating a teams channel on MS Teams which will also include members from the client team, to ease the communication process.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Data Analysis / Architecture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692700" y="1017725"/>
            <a:ext cx="7779900" cy="3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1</a:t>
            </a:r>
            <a:r>
              <a:rPr b="1" lang="en" sz="1200">
                <a:solidFill>
                  <a:schemeClr val="dk1"/>
                </a:solidFill>
              </a:rPr>
              <a:t>. Database Architecture: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Relational Databases</a:t>
            </a:r>
            <a:r>
              <a:rPr lang="en" sz="1200">
                <a:solidFill>
                  <a:schemeClr val="dk1"/>
                </a:solidFill>
              </a:rPr>
              <a:t>: MySQL will be used to store meeting.The database schema includes entities such as Meetings, Participants, Survey Responses, and Analytics.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Caching</a:t>
            </a:r>
            <a:r>
              <a:rPr lang="en" sz="1200">
                <a:solidFill>
                  <a:schemeClr val="dk1"/>
                </a:solidFill>
              </a:rPr>
              <a:t>: Redis will be used for temporary data storage and faster data retrieval.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Data Integration</a:t>
            </a:r>
            <a:r>
              <a:rPr lang="en" sz="1200">
                <a:solidFill>
                  <a:schemeClr val="dk1"/>
                </a:solidFill>
              </a:rPr>
              <a:t>: Data is synced in real-time across different platforms (calendar, video conferencing tools) through automated API calls.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2. Data Pipelines: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Data will be collected from multiple sources, including </a:t>
            </a:r>
            <a:r>
              <a:rPr b="1" lang="en" sz="1200">
                <a:solidFill>
                  <a:schemeClr val="dk1"/>
                </a:solidFill>
              </a:rPr>
              <a:t>Outlook Calendar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chemeClr val="dk1"/>
                </a:solidFill>
              </a:rPr>
              <a:t>WebEx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chemeClr val="dk1"/>
                </a:solidFill>
              </a:rPr>
              <a:t>MS Teams</a:t>
            </a:r>
            <a:r>
              <a:rPr lang="en" sz="1200">
                <a:solidFill>
                  <a:schemeClr val="dk1"/>
                </a:solidFill>
              </a:rPr>
              <a:t>, and</a:t>
            </a:r>
            <a:r>
              <a:rPr b="1" lang="en" sz="1200">
                <a:solidFill>
                  <a:schemeClr val="dk1"/>
                </a:solidFill>
              </a:rPr>
              <a:t> Zoom.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Scheduled Meeting Data</a:t>
            </a:r>
            <a:r>
              <a:rPr lang="en" sz="1200">
                <a:solidFill>
                  <a:schemeClr val="dk1"/>
                </a:solidFill>
              </a:rPr>
              <a:t>: Gathering recurring meetings using scheduled cron jobs from Outlook Calendar.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Instant Meeting Data</a:t>
            </a:r>
            <a:r>
              <a:rPr lang="en" sz="1200">
                <a:solidFill>
                  <a:schemeClr val="dk1"/>
                </a:solidFill>
              </a:rPr>
              <a:t>: Capturing ad-hoc meetings not scheduled in the calendar via APIs (e.g., Fireflies integration for real-time data).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Participants Data</a:t>
            </a:r>
            <a:r>
              <a:rPr lang="en" sz="1200">
                <a:solidFill>
                  <a:schemeClr val="dk1"/>
                </a:solidFill>
              </a:rPr>
              <a:t>: Collecting participant attendance and engagement metrics for all meetings using APIs from integrated platforms.</a:t>
            </a:r>
            <a:endParaRPr sz="1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6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User Interface (UI/UX)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6350" y="920588"/>
            <a:ext cx="3504774" cy="1769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3" name="Google Shape;11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1075" y="2876638"/>
            <a:ext cx="2644651" cy="1697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4" name="Google Shape;114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1075" y="878475"/>
            <a:ext cx="2572950" cy="18533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46350" y="2883558"/>
            <a:ext cx="3504776" cy="169011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8850" y="787000"/>
            <a:ext cx="1884700" cy="373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Technical Development / Architecture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26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architecture are we using: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Backend: 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Django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Frontend: 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Figma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React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Database: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SQL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8550" y="1125275"/>
            <a:ext cx="2925297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9775" y="1105038"/>
            <a:ext cx="3069824" cy="14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9775" y="2686400"/>
            <a:ext cx="2925300" cy="230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Next</a:t>
            </a:r>
            <a:r>
              <a:rPr b="1" i="1" lang="en"/>
              <a:t> Steps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77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Technical Prerequisites</a:t>
            </a:r>
            <a:r>
              <a:rPr lang="en" sz="1300">
                <a:solidFill>
                  <a:schemeClr val="dk1"/>
                </a:solidFill>
              </a:rPr>
              <a:t>: After meeting with Prof. Shapiro on Wednesday, our team has sent over a detailed list of prerequisites necessary for the project’s technical implementation to Trace3.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Plan B Preparedness</a:t>
            </a:r>
            <a:r>
              <a:rPr lang="en" sz="1300">
                <a:solidFill>
                  <a:schemeClr val="dk1"/>
                </a:solidFill>
              </a:rPr>
              <a:t>: If we don’t receive critical items (such as configured data), we’ll pivot to Plan B by generating dummy data to maintain progress.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Frontend Development</a:t>
            </a:r>
            <a:r>
              <a:rPr lang="en" sz="1300">
                <a:solidFill>
                  <a:schemeClr val="dk1"/>
                </a:solidFill>
              </a:rPr>
              <a:t>: We’ve started work on the portal’s login page and will continue to develop and refine additional </a:t>
            </a:r>
            <a:r>
              <a:rPr lang="en" sz="1300">
                <a:solidFill>
                  <a:schemeClr val="dk1"/>
                </a:solidFill>
              </a:rPr>
              <a:t>front end</a:t>
            </a:r>
            <a:r>
              <a:rPr lang="en" sz="1300">
                <a:solidFill>
                  <a:schemeClr val="dk1"/>
                </a:solidFill>
              </a:rPr>
              <a:t> components.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Backend Development</a:t>
            </a:r>
            <a:r>
              <a:rPr lang="en" sz="1300">
                <a:solidFill>
                  <a:schemeClr val="dk1"/>
                </a:solidFill>
              </a:rPr>
              <a:t>: We will start Backend work this week, ensuring we stay on schedule and meet our communication deadlines.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600"/>
            </a:br>
            <a:endParaRPr sz="1600"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