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042b961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042b961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9a111bf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9a111bf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fb487df87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fb487df8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9a111bf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9a111bf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9e0fb86b2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9e0fb86b2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9e0fb86b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9e0fb86b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9e0fb86b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9e0fb86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9e0fb86b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9e0fb86b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19e0fb86b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19e0fb86b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9d377f9c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9d377f9c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9e0fb86b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9e0fb86b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9a111bf8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9a111bf8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9e0fb86b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9e0fb86b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ab593f59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ab593f59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ab593f59c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ab593f59c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ab593f5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ab593f5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9a111bf8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9a111bf8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7.jpg"/><Relationship Id="rId6" Type="http://schemas.openxmlformats.org/officeDocument/2006/relationships/image" Target="../media/image1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8.jp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826700"/>
            <a:ext cx="3165900" cy="4316700"/>
          </a:xfrm>
          <a:prstGeom prst="rect">
            <a:avLst/>
          </a:prstGeom>
          <a:effectLst>
            <a:outerShdw blurRad="57150" rotWithShape="0" algn="bl" dir="5400000" dist="19050">
              <a:srgbClr val="000000"/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780">
                <a:solidFill>
                  <a:srgbClr val="00FFFF"/>
                </a:solidFill>
              </a:rPr>
              <a:t>BUDT 748</a:t>
            </a:r>
            <a:endParaRPr b="1" sz="478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80">
                <a:solidFill>
                  <a:srgbClr val="00FFFF"/>
                </a:solidFill>
              </a:rPr>
              <a:t>Group </a:t>
            </a:r>
            <a:r>
              <a:rPr b="1" lang="en" sz="3580">
                <a:solidFill>
                  <a:srgbClr val="00FFFF"/>
                </a:solidFill>
              </a:rPr>
              <a:t>1</a:t>
            </a:r>
            <a:endParaRPr b="1" sz="358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580">
                <a:solidFill>
                  <a:srgbClr val="00FFFF"/>
                </a:solidFill>
              </a:rPr>
              <a:t>Meeting Management </a:t>
            </a:r>
            <a:endParaRPr i="1" sz="358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i="1" lang="en" sz="3580">
                <a:solidFill>
                  <a:srgbClr val="00FFFF"/>
                </a:solidFill>
              </a:rPr>
              <a:t>Tool</a:t>
            </a:r>
            <a:endParaRPr i="1" sz="3580">
              <a:solidFill>
                <a:srgbClr val="00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50" y="82325"/>
            <a:ext cx="697525" cy="6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0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 &amp; Recommendations</a:t>
            </a:r>
            <a:endParaRPr b="1"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777300"/>
            <a:ext cx="4202700" cy="38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Results: 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We showcased the platform to the client and received </a:t>
            </a:r>
            <a:r>
              <a:rPr lang="en" sz="1200">
                <a:solidFill>
                  <a:schemeClr val="dk1"/>
                </a:solidFill>
              </a:rPr>
              <a:t>positive</a:t>
            </a:r>
            <a:r>
              <a:rPr lang="en" sz="1200">
                <a:solidFill>
                  <a:schemeClr val="dk1"/>
                </a:solidFill>
              </a:rPr>
              <a:t> feedback.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prototype tool's dashboard includes the following views: </a:t>
            </a:r>
            <a:r>
              <a:rPr i="1" lang="en" sz="1200">
                <a:solidFill>
                  <a:schemeClr val="dk1"/>
                </a:solidFill>
              </a:rPr>
              <a:t>Projects, Stakeholders, Upcoming Project Meetings, and </a:t>
            </a:r>
            <a:r>
              <a:rPr i="1" lang="en" sz="1200">
                <a:solidFill>
                  <a:schemeClr val="dk1"/>
                </a:solidFill>
              </a:rPr>
              <a:t>Project-wise</a:t>
            </a:r>
            <a:r>
              <a:rPr i="1" lang="en" sz="1200">
                <a:solidFill>
                  <a:schemeClr val="dk1"/>
                </a:solidFill>
              </a:rPr>
              <a:t> Overview for Stakeholders.</a:t>
            </a:r>
            <a:endParaRPr i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prototype has been tested with internally generated meeting data and is compatible for seamless integration with Zoom &amp; MS Teams.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API integration and Deployment steps are being documented to </a:t>
            </a:r>
            <a:r>
              <a:rPr lang="en" sz="1200">
                <a:solidFill>
                  <a:schemeClr val="dk1"/>
                </a:solidFill>
              </a:rPr>
              <a:t>support Trace3 with integration of the tool into their system.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0" y="7773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Recommendations: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Trace3 must adhere to the established meeting naming conventions to ensure accurate data capture within the tool.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order to integrate this platform for Zoom and MS teams, Trace3’s IT team will be </a:t>
            </a:r>
            <a:r>
              <a:rPr lang="en" sz="1200">
                <a:solidFill>
                  <a:schemeClr val="dk1"/>
                </a:solidFill>
              </a:rPr>
              <a:t>required</a:t>
            </a:r>
            <a:r>
              <a:rPr lang="en" sz="1200">
                <a:solidFill>
                  <a:schemeClr val="dk1"/>
                </a:solidFill>
              </a:rPr>
              <a:t> to follow the API and deployment documentation.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Access to the platform will be limited to the members of the Trace3 Strategic Initiatives team.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dashboard can be used along with the project resource matrix on Smartsheets, which in our opinion will help the SI team in meeting its objectives.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Thank You</a:t>
            </a:r>
            <a:r>
              <a:rPr b="1" lang="en">
                <a:solidFill>
                  <a:srgbClr val="00FFFF"/>
                </a:solidFill>
              </a:rPr>
              <a:t>!</a:t>
            </a:r>
            <a:endParaRPr b="1">
              <a:solidFill>
                <a:srgbClr val="00FFFF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Representation of Live Demo</a:t>
            </a:r>
            <a:endParaRPr b="1"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1652" r="0" t="0"/>
          <a:stretch/>
        </p:blipFill>
        <p:spPr>
          <a:xfrm>
            <a:off x="411800" y="1575400"/>
            <a:ext cx="6438900" cy="24384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Representation of Live Demo</a:t>
            </a:r>
            <a:endParaRPr b="1"/>
          </a:p>
        </p:txBody>
      </p:sp>
      <p:sp>
        <p:nvSpPr>
          <p:cNvPr id="169" name="Google Shape;16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Stakeholders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375" y="1576388"/>
            <a:ext cx="6448425" cy="19907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Representation of Live Demo</a:t>
            </a:r>
            <a:endParaRPr b="1"/>
          </a:p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Upcoming Project Meetings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25" y="1594875"/>
            <a:ext cx="6381750" cy="2457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Representation of Live Demo</a:t>
            </a:r>
            <a:endParaRPr b="1"/>
          </a:p>
        </p:txBody>
      </p:sp>
      <p:sp>
        <p:nvSpPr>
          <p:cNvPr id="189" name="Google Shape;18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Project-wise Overview for Stakeholder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650" y="1575800"/>
            <a:ext cx="6429375" cy="16954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Representation of Live Demo</a:t>
            </a:r>
            <a:endParaRPr b="1"/>
          </a:p>
        </p:txBody>
      </p:sp>
      <p:sp>
        <p:nvSpPr>
          <p:cNvPr id="199" name="Google Shape;19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API Documentation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425" y="1567325"/>
            <a:ext cx="4067500" cy="2130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4" name="Google Shape;20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600" y="1560488"/>
            <a:ext cx="4067500" cy="255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Representation of Live Demo</a:t>
            </a:r>
            <a:endParaRPr b="1"/>
          </a:p>
        </p:txBody>
      </p:sp>
      <p:sp>
        <p:nvSpPr>
          <p:cNvPr id="210" name="Google Shape;21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Zoom and MS Teams Data Collection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5">
            <a:alphaModFix/>
          </a:blip>
          <a:srcRect b="6533" l="0" r="0" t="0"/>
          <a:stretch/>
        </p:blipFill>
        <p:spPr>
          <a:xfrm>
            <a:off x="413350" y="1561525"/>
            <a:ext cx="3873800" cy="29351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4500" y="1561525"/>
            <a:ext cx="2044250" cy="1254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b="1" i="1" lang="en"/>
              <a:t>Trace</a:t>
            </a:r>
            <a:r>
              <a:rPr b="1" i="1" lang="en">
                <a:solidFill>
                  <a:srgbClr val="00FFFF"/>
                </a:solidFill>
              </a:rPr>
              <a:t>3</a:t>
            </a:r>
            <a:r>
              <a:rPr b="1" lang="en"/>
              <a:t> Meeting Management Tool - </a:t>
            </a:r>
            <a:r>
              <a:rPr b="1" lang="en" sz="2577"/>
              <a:t>Project Introduction</a:t>
            </a:r>
            <a:endParaRPr sz="2577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45125" y="1017725"/>
            <a:ext cx="8027400" cy="3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Client &amp; it’s Business: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Trace3 is an IT consulting organization specializing in AI, data, cloud and cybersecurity, with the unique ability to harness emerging trends to help clients realize value from their technology investments.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Founded in 2002 and headquartered in Irvine, California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Problem Statement: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There's a challenge in accurately tracking and reporting the time each participant spends in meetings.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This leads to a lack of insight into time allocation and resource utilization across various projects for resources outside of the Strategic Initiatives Project Management team.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This tool will aid the client in ensuring equitable distribution of stakeholder meeting time and project resource planning.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93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672"/>
              <a:buFont typeface="Arial"/>
              <a:buNone/>
            </a:pPr>
            <a:r>
              <a:rPr b="1" i="1" lang="en"/>
              <a:t>Trace</a:t>
            </a:r>
            <a:r>
              <a:rPr b="1" i="1" lang="en">
                <a:solidFill>
                  <a:srgbClr val="00FFFF"/>
                </a:solidFill>
              </a:rPr>
              <a:t>3</a:t>
            </a:r>
            <a:r>
              <a:rPr b="1" lang="en"/>
              <a:t> Meeting Management Tool - </a:t>
            </a:r>
            <a:r>
              <a:rPr b="1" lang="en" sz="2577"/>
              <a:t>Project Introduction</a:t>
            </a:r>
            <a:endParaRPr sz="2577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445050" y="891725"/>
            <a:ext cx="8152500" cy="37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Purpose of Prototype System: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Optimizing Stakeholder Time Commitment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Develop a solution to gather meeting activity on projects tracked by the Strategic Initiatives team.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Avoid burdening stakeholders who have multiple high-priority commitments.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Efficient Meeting Data Collection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Design a streamlined system to automate data storage, processing and retrieval for meetings &amp; participants.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Visualization of Metrics &amp; Analytics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Dashboard with insightful metrics, KPIs and analytics.</a:t>
            </a:r>
            <a:endParaRPr sz="1300">
              <a:solidFill>
                <a:schemeClr val="dk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>
                <a:solidFill>
                  <a:schemeClr val="dk1"/>
                </a:solidFill>
              </a:rPr>
              <a:t>Enabling informed decision-making &amp; efficient project resource scheduling.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Primary Stakeholders:</a:t>
            </a: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Strategic Initiatives Team at Trace3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IT &amp; Security Team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59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Research</a:t>
            </a:r>
            <a:endParaRPr b="1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66875"/>
            <a:ext cx="8344800" cy="39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5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lang="en" sz="1495">
                <a:solidFill>
                  <a:schemeClr val="dk1"/>
                </a:solidFill>
              </a:rPr>
              <a:t>Planning Phase:</a:t>
            </a:r>
            <a:endParaRPr b="1" sz="1495">
              <a:solidFill>
                <a:schemeClr val="dk1"/>
              </a:solidFill>
            </a:endParaRPr>
          </a:p>
          <a:p>
            <a:pPr indent="-3117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○"/>
            </a:pPr>
            <a:r>
              <a:rPr lang="en" sz="1310">
                <a:solidFill>
                  <a:schemeClr val="dk1"/>
                </a:solidFill>
              </a:rPr>
              <a:t>R</a:t>
            </a:r>
            <a:r>
              <a:rPr lang="en" sz="1310">
                <a:solidFill>
                  <a:schemeClr val="dk1"/>
                </a:solidFill>
              </a:rPr>
              <a:t>ecurring meetings and interviews with Trace3’s Strategic Initiative team helped us identify key challenges and objectives </a:t>
            </a:r>
            <a:r>
              <a:rPr lang="en" sz="1310">
                <a:solidFill>
                  <a:schemeClr val="dk1"/>
                </a:solidFill>
              </a:rPr>
              <a:t>for</a:t>
            </a:r>
            <a:r>
              <a:rPr lang="en" sz="1310">
                <a:solidFill>
                  <a:schemeClr val="dk1"/>
                </a:solidFill>
              </a:rPr>
              <a:t> the project.</a:t>
            </a:r>
            <a:endParaRPr sz="1310">
              <a:solidFill>
                <a:schemeClr val="dk1"/>
              </a:solidFill>
            </a:endParaRPr>
          </a:p>
          <a:p>
            <a:pPr indent="-3117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○"/>
            </a:pPr>
            <a:r>
              <a:rPr lang="en" sz="1310">
                <a:solidFill>
                  <a:schemeClr val="dk1"/>
                </a:solidFill>
              </a:rPr>
              <a:t>We understood the need for a meeting management tool and how it can benefit the company in the near future.</a:t>
            </a:r>
            <a:endParaRPr sz="1310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lang="en" sz="1495">
                <a:solidFill>
                  <a:schemeClr val="dk1"/>
                </a:solidFill>
              </a:rPr>
              <a:t>System Analysis Phase: </a:t>
            </a:r>
            <a:endParaRPr b="1" sz="1495">
              <a:solidFill>
                <a:schemeClr val="dk1"/>
              </a:solidFill>
            </a:endParaRPr>
          </a:p>
          <a:p>
            <a:pPr indent="-3117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○"/>
            </a:pPr>
            <a:r>
              <a:rPr lang="en" sz="1310">
                <a:solidFill>
                  <a:schemeClr val="dk1"/>
                </a:solidFill>
              </a:rPr>
              <a:t>Capturing Trace3’s </a:t>
            </a:r>
            <a:r>
              <a:rPr i="1" lang="en" sz="1310">
                <a:solidFill>
                  <a:schemeClr val="dk1"/>
                </a:solidFill>
              </a:rPr>
              <a:t>as-is</a:t>
            </a:r>
            <a:r>
              <a:rPr lang="en" sz="1310">
                <a:solidFill>
                  <a:schemeClr val="dk1"/>
                </a:solidFill>
              </a:rPr>
              <a:t> system using diagrams such as DFD, physical DFD, ERD, feasibility analysis and candidate solutions matrices to map inefficiencies in meeting management.</a:t>
            </a:r>
            <a:endParaRPr sz="1310">
              <a:solidFill>
                <a:schemeClr val="dk1"/>
              </a:solidFill>
            </a:endParaRPr>
          </a:p>
          <a:p>
            <a:pPr indent="-3117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○"/>
            </a:pPr>
            <a:r>
              <a:rPr lang="en" sz="1310">
                <a:solidFill>
                  <a:schemeClr val="dk1"/>
                </a:solidFill>
              </a:rPr>
              <a:t>Understanding the n</a:t>
            </a:r>
            <a:r>
              <a:rPr lang="en" sz="1310">
                <a:solidFill>
                  <a:schemeClr val="dk1"/>
                </a:solidFill>
              </a:rPr>
              <a:t>eed for stakeholder time management, attendance analytics, and project resource optimization.</a:t>
            </a:r>
            <a:endParaRPr sz="1310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b="1" lang="en" sz="1495">
                <a:solidFill>
                  <a:schemeClr val="dk1"/>
                </a:solidFill>
              </a:rPr>
              <a:t>Design Phase:</a:t>
            </a:r>
            <a:endParaRPr b="1" sz="1495">
              <a:solidFill>
                <a:schemeClr val="dk1"/>
              </a:solidFill>
            </a:endParaRPr>
          </a:p>
          <a:p>
            <a:pPr indent="-3117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○"/>
            </a:pPr>
            <a:r>
              <a:rPr lang="en" sz="1310">
                <a:solidFill>
                  <a:schemeClr val="dk1"/>
                </a:solidFill>
              </a:rPr>
              <a:t>Modeling Trace3’s </a:t>
            </a:r>
            <a:r>
              <a:rPr i="1" lang="en" sz="1310">
                <a:solidFill>
                  <a:schemeClr val="dk1"/>
                </a:solidFill>
              </a:rPr>
              <a:t>to-be</a:t>
            </a:r>
            <a:r>
              <a:rPr lang="en" sz="1310">
                <a:solidFill>
                  <a:schemeClr val="dk1"/>
                </a:solidFill>
              </a:rPr>
              <a:t> system using diagrams such as input-output design, data-to-process CRUD matrix and implementation plan to achieve project objectives and solve Trace3’s problem.</a:t>
            </a:r>
            <a:endParaRPr sz="1310">
              <a:solidFill>
                <a:schemeClr val="dk1"/>
              </a:solidFill>
            </a:endParaRPr>
          </a:p>
          <a:p>
            <a:pPr indent="-31178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10"/>
              <a:buChar char="○"/>
            </a:pPr>
            <a:r>
              <a:rPr lang="en" sz="1310">
                <a:solidFill>
                  <a:schemeClr val="dk1"/>
                </a:solidFill>
              </a:rPr>
              <a:t>Researched API capabilities (Zoom &amp; MS Teams) and addressed mock data requirements due to API limitations. </a:t>
            </a:r>
            <a:endParaRPr sz="1310">
              <a:solidFill>
                <a:schemeClr val="dk1"/>
              </a:solidFill>
            </a:endParaRPr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44050" y="22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Design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2075" y="562450"/>
            <a:ext cx="2675063" cy="41816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47775" y="795375"/>
            <a:ext cx="5304300" cy="38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Frontend</a:t>
            </a:r>
            <a:r>
              <a:rPr lang="en">
                <a:solidFill>
                  <a:schemeClr val="dk1"/>
                </a:solidFill>
              </a:rPr>
              <a:t>: Built using </a:t>
            </a:r>
            <a:r>
              <a:rPr b="1" lang="en">
                <a:solidFill>
                  <a:schemeClr val="dk1"/>
                </a:solidFill>
              </a:rPr>
              <a:t>React</a:t>
            </a:r>
            <a:r>
              <a:rPr lang="en">
                <a:solidFill>
                  <a:schemeClr val="dk1"/>
                </a:solidFill>
              </a:rPr>
              <a:t>, the system enables users to: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Access project data, meeting metrics, and stakeholder metrics.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Backend</a:t>
            </a:r>
            <a:r>
              <a:rPr lang="en">
                <a:solidFill>
                  <a:schemeClr val="dk1"/>
                </a:solidFill>
              </a:rPr>
              <a:t>: Developed with </a:t>
            </a:r>
            <a:r>
              <a:rPr b="1" lang="en">
                <a:solidFill>
                  <a:schemeClr val="dk1"/>
                </a:solidFill>
              </a:rPr>
              <a:t>Django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REST APIs</a:t>
            </a:r>
            <a:r>
              <a:rPr lang="en">
                <a:solidFill>
                  <a:schemeClr val="dk1"/>
                </a:solidFill>
              </a:rPr>
              <a:t>, it processes and aggregates data: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Integrates with external platforms like Zoom &amp; MS Teams to fetch meeting, participant, &amp; attendance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Serializes and stores the data in a structured format for further aggregation and analysis.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Integration</a:t>
            </a:r>
            <a:r>
              <a:rPr lang="en">
                <a:solidFill>
                  <a:schemeClr val="dk1"/>
                </a:solidFill>
              </a:rPr>
              <a:t>: APIs were designed to ensure seamless communication between the frontend, backend, and external tools, supporting features like data aggregation and real-time metric updates.</a:t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22025" y="222675"/>
            <a:ext cx="548700" cy="54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22609" y="275972"/>
            <a:ext cx="828595" cy="46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81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Development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195750" y="746575"/>
            <a:ext cx="6404400" cy="4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Prototype built </a:t>
            </a:r>
            <a:r>
              <a:rPr lang="en">
                <a:solidFill>
                  <a:schemeClr val="dk1"/>
                </a:solidFill>
              </a:rPr>
              <a:t>using Django REST Framework (DRF) to create an efficient, maintainable API backend.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Designed Key Models</a:t>
            </a:r>
            <a:r>
              <a:rPr lang="en">
                <a:solidFill>
                  <a:schemeClr val="dk1"/>
                </a:solidFill>
              </a:rPr>
              <a:t>: Project, Meeting, Stakeholder, and Meeting Attendance to store and manage data.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Developed custom API endpoints to calculate KPIs like total meeting hours, weekly participation, and attendance percentages.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API Endpoints: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GET requests for retrieving projects, meetings, and stakeholders.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Custom actions for calculating hours based on project and stakeholder data.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Business Logic</a:t>
            </a:r>
            <a:r>
              <a:rPr lang="en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Calculated total meeting hours and filtered data based on date range, project, or stakeholder email.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Technology Stack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Django, Django REST Framework, MySQL.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0275" y="980975"/>
            <a:ext cx="2468050" cy="2061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0275" y="3270321"/>
            <a:ext cx="2468050" cy="93066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Testing and Deployment</a:t>
            </a:r>
            <a:r>
              <a:rPr lang="en"/>
              <a:t> 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30175" y="811650"/>
            <a:ext cx="85206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60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</a:rPr>
              <a:t>Unit Testing</a:t>
            </a:r>
            <a:r>
              <a:rPr lang="en" sz="1535">
                <a:solidFill>
                  <a:schemeClr val="dk1"/>
                </a:solidFill>
              </a:rPr>
              <a:t>:</a:t>
            </a:r>
            <a:endParaRPr sz="1535">
              <a:solidFill>
                <a:schemeClr val="dk1"/>
              </a:solidFill>
            </a:endParaRPr>
          </a:p>
          <a:p>
            <a:pPr indent="-3260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○"/>
            </a:pPr>
            <a:r>
              <a:rPr b="1" lang="en" sz="1535">
                <a:solidFill>
                  <a:schemeClr val="dk1"/>
                </a:solidFill>
              </a:rPr>
              <a:t>Django TestCase</a:t>
            </a:r>
            <a:r>
              <a:rPr lang="en" sz="1535">
                <a:solidFill>
                  <a:schemeClr val="dk1"/>
                </a:solidFill>
              </a:rPr>
              <a:t> for validation &amp; data integrity.</a:t>
            </a:r>
            <a:endParaRPr sz="1535">
              <a:solidFill>
                <a:schemeClr val="dk1"/>
              </a:solidFill>
            </a:endParaRPr>
          </a:p>
          <a:p>
            <a:pPr indent="-3260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</a:rPr>
              <a:t>Integration Testing</a:t>
            </a:r>
            <a:r>
              <a:rPr lang="en" sz="1535">
                <a:solidFill>
                  <a:schemeClr val="dk1"/>
                </a:solidFill>
              </a:rPr>
              <a:t>:</a:t>
            </a:r>
            <a:endParaRPr sz="1535">
              <a:solidFill>
                <a:schemeClr val="dk1"/>
              </a:solidFill>
            </a:endParaRPr>
          </a:p>
          <a:p>
            <a:pPr indent="-3260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535"/>
              <a:buChar char="○"/>
            </a:pPr>
            <a:r>
              <a:rPr lang="en" sz="1535">
                <a:solidFill>
                  <a:schemeClr val="dk1"/>
                </a:solidFill>
              </a:rPr>
              <a:t>Leveraged tools like </a:t>
            </a:r>
            <a:r>
              <a:rPr b="1" lang="en" sz="1535">
                <a:solidFill>
                  <a:schemeClr val="dk1"/>
                </a:solidFill>
              </a:rPr>
              <a:t>Postman</a:t>
            </a:r>
            <a:r>
              <a:rPr lang="en" sz="1535">
                <a:solidFill>
                  <a:schemeClr val="dk1"/>
                </a:solidFill>
              </a:rPr>
              <a:t> and </a:t>
            </a:r>
            <a:r>
              <a:rPr b="1" lang="en" sz="1535">
                <a:solidFill>
                  <a:schemeClr val="dk1"/>
                </a:solidFill>
              </a:rPr>
              <a:t>Django Rest Framework's </a:t>
            </a:r>
            <a:r>
              <a:rPr b="1" lang="en" sz="153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APIClient</a:t>
            </a:r>
            <a:r>
              <a:rPr lang="en" sz="1535">
                <a:solidFill>
                  <a:schemeClr val="dk1"/>
                </a:solidFill>
              </a:rPr>
              <a:t> to validate end-to-end workflows and ensure seamless interaction between various components.</a:t>
            </a:r>
            <a:endParaRPr sz="1535">
              <a:solidFill>
                <a:schemeClr val="dk1"/>
              </a:solidFill>
            </a:endParaRPr>
          </a:p>
          <a:p>
            <a:pPr indent="-3260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○"/>
            </a:pPr>
            <a:r>
              <a:rPr lang="en" sz="1535">
                <a:solidFill>
                  <a:schemeClr val="dk1"/>
                </a:solidFill>
              </a:rPr>
              <a:t>Verified that custom endpoints (e.g., KPI calculations) integrated correctly with models and returned the expected results.</a:t>
            </a:r>
            <a:endParaRPr sz="1535">
              <a:solidFill>
                <a:schemeClr val="dk1"/>
              </a:solidFill>
            </a:endParaRPr>
          </a:p>
          <a:p>
            <a:pPr indent="-3260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</a:rPr>
              <a:t>Manual Testing</a:t>
            </a:r>
            <a:r>
              <a:rPr lang="en" sz="1535">
                <a:solidFill>
                  <a:schemeClr val="dk1"/>
                </a:solidFill>
              </a:rPr>
              <a:t>:</a:t>
            </a:r>
            <a:endParaRPr sz="1535">
              <a:solidFill>
                <a:schemeClr val="dk1"/>
              </a:solidFill>
            </a:endParaRPr>
          </a:p>
          <a:p>
            <a:pPr indent="-3260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○"/>
            </a:pPr>
            <a:r>
              <a:rPr lang="en" sz="1535">
                <a:solidFill>
                  <a:schemeClr val="dk1"/>
                </a:solidFill>
              </a:rPr>
              <a:t>Employed </a:t>
            </a:r>
            <a:r>
              <a:rPr b="1" lang="en" sz="1535">
                <a:solidFill>
                  <a:schemeClr val="dk1"/>
                </a:solidFill>
              </a:rPr>
              <a:t>Swagger UI</a:t>
            </a:r>
            <a:r>
              <a:rPr lang="en" sz="1535">
                <a:solidFill>
                  <a:schemeClr val="dk1"/>
                </a:solidFill>
              </a:rPr>
              <a:t> for manual testing and real-time API exploration, simulating user interactions and edge case scenarios.</a:t>
            </a:r>
            <a:endParaRPr sz="1535">
              <a:solidFill>
                <a:schemeClr val="dk1"/>
              </a:solidFill>
            </a:endParaRPr>
          </a:p>
          <a:p>
            <a:pPr indent="-32607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○"/>
            </a:pPr>
            <a:r>
              <a:rPr lang="en" sz="1535">
                <a:solidFill>
                  <a:schemeClr val="dk1"/>
                </a:solidFill>
              </a:rPr>
              <a:t>Ran exploratory tests to check for performance bottlenecks, data inconsistencies, and misbehaving API endpoints.</a:t>
            </a:r>
            <a:endParaRPr sz="1535">
              <a:solidFill>
                <a:schemeClr val="dk1"/>
              </a:solidFill>
            </a:endParaRPr>
          </a:p>
          <a:p>
            <a:pPr indent="-3260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5"/>
              <a:buChar char="●"/>
            </a:pPr>
            <a:r>
              <a:rPr b="1" lang="en" sz="1535">
                <a:solidFill>
                  <a:schemeClr val="dk1"/>
                </a:solidFill>
              </a:rPr>
              <a:t>Deployment</a:t>
            </a:r>
            <a:r>
              <a:rPr lang="en" sz="1535">
                <a:solidFill>
                  <a:schemeClr val="dk1"/>
                </a:solidFill>
              </a:rPr>
              <a:t>: The tool is pre-configured for deployment with comprehensive documentation provided, ensuring a smooth transition to the client's systems when ready.</a:t>
            </a:r>
            <a:endParaRPr sz="870">
              <a:solidFill>
                <a:schemeClr val="dk1"/>
              </a:solidFill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2538" y="307363"/>
            <a:ext cx="435875" cy="435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8025" y="307375"/>
            <a:ext cx="435850" cy="43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341750" y="281975"/>
            <a:ext cx="859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Major Challenges &amp; Resolution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0"/>
          <p:cNvSpPr txBox="1"/>
          <p:nvPr/>
        </p:nvSpPr>
        <p:spPr>
          <a:xfrm>
            <a:off x="309250" y="854675"/>
            <a:ext cx="8163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Challenge:</a:t>
            </a:r>
            <a:r>
              <a:rPr lang="en">
                <a:solidFill>
                  <a:schemeClr val="dk1"/>
                </a:solidFill>
              </a:rPr>
              <a:t> Limited access to requested meeting data due to security clearance restrictions.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Resolution: </a:t>
            </a:r>
            <a:r>
              <a:rPr lang="en">
                <a:solidFill>
                  <a:schemeClr val="dk1"/>
                </a:solidFill>
              </a:rPr>
              <a:t>Conducted mock meetings on Zoom and Teams to collect real-world data. This ensured the platform was built on real meetings and not mockup data created through an LLM.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Challenge: </a:t>
            </a:r>
            <a:r>
              <a:rPr lang="en">
                <a:solidFill>
                  <a:schemeClr val="dk1"/>
                </a:solidFill>
              </a:rPr>
              <a:t>Did not get access to development environment of Trace3.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Resolution: </a:t>
            </a:r>
            <a:r>
              <a:rPr lang="en">
                <a:solidFill>
                  <a:schemeClr val="dk1"/>
                </a:solidFill>
              </a:rPr>
              <a:t>We developed the platform on a test environment &amp; used our university’s GitHub repository. We will provide Trace3 with extensive documentation to enable a seamless integration of the tool with their system.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Challenge:</a:t>
            </a:r>
            <a:r>
              <a:rPr lang="en">
                <a:solidFill>
                  <a:schemeClr val="dk1"/>
                </a:solidFill>
              </a:rPr>
              <a:t> Paid organizational accounts for Zoom and Microsoft Teams were required for mock meetings and data collection.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chemeClr val="dk1"/>
                </a:solidFill>
              </a:rPr>
              <a:t>Resolution: </a:t>
            </a:r>
            <a:r>
              <a:rPr lang="en">
                <a:solidFill>
                  <a:schemeClr val="dk1"/>
                </a:solidFill>
              </a:rPr>
              <a:t>Researched and reviewed API documentation for data retrieval and KPIs, and also got paid accounts for both platforms, and got approval from the Microsoft developer program.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Live Demo</a:t>
            </a:r>
            <a:endParaRPr b="1"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7994" y="0"/>
            <a:ext cx="147600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573675"/>
            <a:ext cx="793554" cy="572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1399800" y="2641450"/>
            <a:ext cx="6344400" cy="4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</a:rPr>
              <a:t>Trace</a:t>
            </a:r>
            <a:r>
              <a:rPr i="1" lang="en" sz="2000">
                <a:solidFill>
                  <a:srgbClr val="00FFFF"/>
                </a:solidFill>
              </a:rPr>
              <a:t>3</a:t>
            </a:r>
            <a:r>
              <a:rPr lang="en" sz="2000">
                <a:solidFill>
                  <a:schemeClr val="dk1"/>
                </a:solidFill>
              </a:rPr>
              <a:t> Meeting Management Tool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