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7"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0" d="100"/>
          <a:sy n="70" d="100"/>
        </p:scale>
        <p:origin x="-484" y="-6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pPr/>
              <a:t>22/10/2024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pPr/>
              <a:t>22/10/2024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pPr/>
              <a:t>22/10/2024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pPr/>
              <a:t>22/10/2024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pPr/>
              <a:t>22/10/2024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pPr/>
              <a:t>22/10/2024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pPr/>
              <a:t>22/10/2024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pPr/>
              <a:t>22/10/2024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pPr/>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pPr/>
              <a:t>22/10/2024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22/10/2024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22/10/2024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pPr/>
              <a:t>22/10/2024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pPr/>
              <a:t>‹#›</a:t>
            </a:fld>
            <a:endParaRPr lang="en-GB"/>
          </a:p>
        </p:txBody>
      </p:sp>
      <p:sp>
        <p:nvSpPr>
          <p:cNvPr id="8" name="Line 6">
            <a:extLst>
              <a:ext uri="{FF2B5EF4-FFF2-40B4-BE49-F238E27FC236}">
                <a16:creationId xmlns:a16="http://schemas.microsoft.com/office/drawing/2014/main" xmlns=""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xmlns="" id="{F5847C07-33FE-4652-A9FD-CD40E657B784}"/>
              </a:ext>
            </a:extLst>
          </p:cNvPr>
          <p:cNvPicPr>
            <a:picLocks noChangeAspect="1"/>
          </p:cNvPicPr>
          <p:nvPr/>
        </p:nvPicPr>
        <p:blipFill rotWithShape="1">
          <a:blip r:embed="rId13" cstate="print">
            <a:extLst>
              <a:ext uri="{28A0092B-C50C-407E-A947-70E740481C1C}">
                <a14:useLocalDpi xmlns:a14="http://schemas.microsoft.com/office/drawing/2010/main" xmlns=""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US" sz="2000" dirty="0" smtClean="0"/>
              <a:t>Project Title : Leveraging </a:t>
            </a:r>
            <a:r>
              <a:rPr lang="en-US" sz="2000" dirty="0"/>
              <a:t>data to solve for </a:t>
            </a:r>
            <a:r>
              <a:rPr lang="en-US" sz="2000" dirty="0" smtClean="0"/>
              <a:t>non-communicable</a:t>
            </a:r>
            <a:r>
              <a:rPr lang="en-IN" sz="2000" dirty="0"/>
              <a:t/>
            </a:r>
            <a:br>
              <a:rPr lang="en-IN" sz="2000" dirty="0"/>
            </a:br>
            <a:r>
              <a:rPr lang="en-IN" sz="2000" dirty="0" smtClean="0"/>
              <a:t>                         </a:t>
            </a:r>
            <a:r>
              <a:rPr lang="en-US" sz="2000" dirty="0" smtClean="0"/>
              <a:t>Disease </a:t>
            </a:r>
            <a:r>
              <a:rPr lang="en-US" sz="2000" dirty="0"/>
              <a:t>[Diabetes]and healthcare delivery Using</a:t>
            </a:r>
            <a:r>
              <a:rPr lang="en-IN" sz="2000" dirty="0"/>
              <a:t/>
            </a:r>
            <a:br>
              <a:rPr lang="en-IN" sz="2000" dirty="0"/>
            </a:br>
            <a:r>
              <a:rPr lang="en-IN" sz="2000" dirty="0" smtClean="0"/>
              <a:t>                                </a:t>
            </a:r>
            <a:r>
              <a:rPr lang="en-US" sz="2000" dirty="0" smtClean="0"/>
              <a:t>Machine </a:t>
            </a:r>
            <a:r>
              <a:rPr lang="en-US" sz="2000" dirty="0"/>
              <a:t>Learning </a:t>
            </a:r>
            <a:r>
              <a:rPr lang="en-US" sz="2000" dirty="0" smtClean="0"/>
              <a:t>Techniques</a:t>
            </a:r>
            <a:r>
              <a:rPr lang="en-IN" sz="2000" dirty="0"/>
              <a:t/>
            </a:r>
            <a:br>
              <a:rPr lang="en-IN" sz="2000" dirty="0"/>
            </a:br>
            <a:endParaRPr lang="en-GB" sz="2000" dirty="0"/>
          </a:p>
        </p:txBody>
      </p:sp>
      <p:sp>
        <p:nvSpPr>
          <p:cNvPr id="3" name="Subtitle 2"/>
          <p:cNvSpPr>
            <a:spLocks noGrp="1"/>
          </p:cNvSpPr>
          <p:nvPr>
            <p:ph type="subTitle" idx="1"/>
          </p:nvPr>
        </p:nvSpPr>
        <p:spPr>
          <a:xfrm>
            <a:off x="790469" y="2721956"/>
            <a:ext cx="3970594" cy="552184"/>
          </a:xfrm>
        </p:spPr>
        <p:txBody>
          <a:bodyPr/>
          <a:lstStyle/>
          <a:p>
            <a:pPr algn="l"/>
            <a:r>
              <a:rPr lang="en-GB" dirty="0" smtClean="0"/>
              <a:t>Batch Number:</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xmlns="" val="2073671969"/>
              </p:ext>
            </p:extLst>
          </p:nvPr>
        </p:nvGraphicFramePr>
        <p:xfrm>
          <a:off x="630904" y="3274141"/>
          <a:ext cx="5418666" cy="304292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xmlns="" val="3331634959"/>
                    </a:ext>
                  </a:extLst>
                </a:gridCol>
                <a:gridCol w="3333666">
                  <a:extLst>
                    <a:ext uri="{9D8B030D-6E8A-4147-A177-3AD203B41FA5}">
                      <a16:colId xmlns:a16="http://schemas.microsoft.com/office/drawing/2014/main" xmlns="" val="2054911721"/>
                    </a:ext>
                  </a:extLst>
                </a:gridCol>
              </a:tblGrid>
              <a:tr h="370840">
                <a:tc>
                  <a:txBody>
                    <a:bodyPr/>
                    <a:lstStyle/>
                    <a:p>
                      <a:pPr algn="ctr"/>
                      <a:r>
                        <a:rPr lang="en-GB" b="1" dirty="0" smtClean="0">
                          <a:solidFill>
                            <a:schemeClr val="tx2">
                              <a:lumMod val="75000"/>
                            </a:schemeClr>
                          </a:solidFill>
                        </a:rPr>
                        <a:t>Roll Number</a:t>
                      </a: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smtClean="0">
                          <a:solidFill>
                            <a:schemeClr val="tx2">
                              <a:lumMod val="75000"/>
                            </a:schemeClr>
                          </a:solidFill>
                        </a:rPr>
                        <a:t>Student Name</a:t>
                      </a: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1854405261"/>
                  </a:ext>
                </a:extLst>
              </a:tr>
              <a:tr h="370840">
                <a:tc>
                  <a:txBody>
                    <a:bodyPr/>
                    <a:lstStyle/>
                    <a:p>
                      <a:pPr algn="ctr"/>
                      <a:r>
                        <a:rPr lang="en-GB" dirty="0" smtClean="0"/>
                        <a:t>20211CSG0056</a:t>
                      </a:r>
                    </a:p>
                    <a:p>
                      <a:pPr algn="ctr"/>
                      <a:r>
                        <a:rPr lang="en-GB" dirty="0" smtClean="0"/>
                        <a:t>20211CSG0071</a:t>
                      </a:r>
                    </a:p>
                    <a:p>
                      <a:pPr algn="ctr"/>
                      <a:r>
                        <a:rPr lang="en-GB" dirty="0" smtClean="0"/>
                        <a:t>20211CSG0058</a:t>
                      </a:r>
                    </a:p>
                    <a:p>
                      <a:pPr algn="ctr"/>
                      <a:r>
                        <a:rPr lang="en-GB" dirty="0" smtClean="0"/>
                        <a:t>20211CSG0043</a:t>
                      </a:r>
                      <a:r>
                        <a:rPr lang="en-GB" baseline="0" dirty="0" smtClean="0"/>
                        <a:t>     </a:t>
                      </a: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smtClean="0"/>
                        <a:t>ABHISHEK CB</a:t>
                      </a:r>
                    </a:p>
                    <a:p>
                      <a:pPr algn="ctr"/>
                      <a:r>
                        <a:rPr lang="en-GB" dirty="0" smtClean="0"/>
                        <a:t>VISHWAS</a:t>
                      </a:r>
                      <a:r>
                        <a:rPr lang="en-GB" baseline="0" dirty="0" smtClean="0"/>
                        <a:t> B</a:t>
                      </a:r>
                      <a:endParaRPr lang="en-GB" dirty="0" smtClean="0"/>
                    </a:p>
                    <a:p>
                      <a:pPr algn="ctr"/>
                      <a:r>
                        <a:rPr lang="en-GB" dirty="0" smtClean="0"/>
                        <a:t>RASHMI V</a:t>
                      </a:r>
                    </a:p>
                    <a:p>
                      <a:pPr algn="ctr"/>
                      <a:r>
                        <a:rPr lang="en-GB" dirty="0" smtClean="0"/>
                        <a:t>THANYA PATEL R</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4083651183"/>
                  </a:ext>
                </a:extLst>
              </a:tr>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265314174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149954189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smtClean="0"/>
              <a:t>Under the Supervision of,</a:t>
            </a:r>
          </a:p>
          <a:p>
            <a:endParaRPr lang="en-GB" dirty="0" smtClean="0"/>
          </a:p>
          <a:p>
            <a:pPr algn="l"/>
            <a:r>
              <a:rPr lang="en-GB" sz="1700" dirty="0" smtClean="0"/>
              <a:t>Dr. / Mr. / Ms. Sandhya L</a:t>
            </a:r>
          </a:p>
          <a:p>
            <a:pPr algn="l"/>
            <a:r>
              <a:rPr lang="en-GB" sz="1700" dirty="0" smtClean="0"/>
              <a:t>Professor / Associate Professor / Assistant Professor</a:t>
            </a:r>
          </a:p>
          <a:p>
            <a:pPr algn="l"/>
            <a:r>
              <a:rPr lang="en-GB" sz="1700" dirty="0" smtClean="0"/>
              <a:t>School of Computer Science &amp; Engineering</a:t>
            </a:r>
          </a:p>
          <a:p>
            <a:pPr algn="l"/>
            <a:r>
              <a:rPr lang="en-GB" sz="1700" dirty="0" smtClean="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smtClean="0"/>
              <a:t>PIP104 University Project-II</a:t>
            </a:r>
          </a:p>
          <a:p>
            <a:r>
              <a:rPr lang="en-GB" dirty="0" smtClean="0"/>
              <a:t>Review-1</a:t>
            </a:r>
            <a:endParaRPr lang="en-GB" dirty="0"/>
          </a:p>
        </p:txBody>
      </p:sp>
    </p:spTree>
    <p:extLst>
      <p:ext uri="{BB962C8B-B14F-4D97-AF65-F5344CB8AC3E}">
        <p14:creationId xmlns:p14="http://schemas.microsoft.com/office/powerpoint/2010/main" xmlns=""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Autofit/>
          </a:bodyPr>
          <a:lstStyle/>
          <a:p>
            <a:endParaRPr lang="en-US" sz="1800" dirty="0" smtClean="0"/>
          </a:p>
          <a:p>
            <a:r>
              <a:rPr lang="en-US" sz="1900" dirty="0" smtClean="0">
                <a:latin typeface="Times New Roman" pitchFamily="18" charset="0"/>
                <a:cs typeface="Times New Roman" pitchFamily="18" charset="0"/>
              </a:rPr>
              <a:t>The study demonstrates how machine learning can significantly improve early diabetes diagnosis in India, with models like Random Forest, Gradient Boosting, and Voting Classifiers boosting accuracy—Random Forest alone achieved 90.35</a:t>
            </a:r>
            <a:r>
              <a:rPr lang="en-US" sz="1900" dirty="0" smtClean="0">
                <a:latin typeface="Times New Roman" pitchFamily="18" charset="0"/>
                <a:cs typeface="Times New Roman" pitchFamily="18" charset="0"/>
              </a:rPr>
              <a:t>%</a:t>
            </a:r>
          </a:p>
          <a:p>
            <a:pPr>
              <a:buNone/>
            </a:pPr>
            <a:endParaRPr lang="en-US" sz="1900" dirty="0" smtClean="0">
              <a:latin typeface="Times New Roman" pitchFamily="18" charset="0"/>
              <a:cs typeface="Times New Roman" pitchFamily="18" charset="0"/>
            </a:endParaRPr>
          </a:p>
          <a:p>
            <a:r>
              <a:rPr lang="en-US" sz="1900" dirty="0" err="1" smtClean="0">
                <a:latin typeface="Times New Roman" pitchFamily="18" charset="0"/>
                <a:cs typeface="Times New Roman" pitchFamily="18" charset="0"/>
              </a:rPr>
              <a:t>Algo</a:t>
            </a:r>
            <a:r>
              <a:rPr lang="en-US" sz="1900" dirty="0" smtClean="0">
                <a:latin typeface="Times New Roman" pitchFamily="18" charset="0"/>
                <a:cs typeface="Times New Roman" pitchFamily="18" charset="0"/>
              </a:rPr>
              <a:t> Nest, an ensemble model combining ten machine learning techniques such as Logistic Regression and K-Nearest Neighbors, further increased accuracy to 95%-98% through majority voting, minimizing misclassification</a:t>
            </a:r>
            <a:r>
              <a:rPr lang="en-US" sz="1900" dirty="0" smtClean="0">
                <a:latin typeface="Times New Roman" pitchFamily="18" charset="0"/>
                <a:cs typeface="Times New Roman" pitchFamily="18" charset="0"/>
              </a:rPr>
              <a:t>.</a:t>
            </a:r>
          </a:p>
          <a:p>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This approach not only enhances diagnostic accuracy but also offers a reliable, data-driven solution for early intervention in chronic diseases like diabetes, improving healthcare outcomes.</a:t>
            </a:r>
          </a:p>
          <a:p>
            <a:pPr marL="0" indent="0">
              <a:buNone/>
            </a:pPr>
            <a:endParaRPr lang="en-GB" sz="1800" dirty="0"/>
          </a:p>
        </p:txBody>
      </p:sp>
    </p:spTree>
    <p:extLst>
      <p:ext uri="{BB962C8B-B14F-4D97-AF65-F5344CB8AC3E}">
        <p14:creationId xmlns:p14="http://schemas.microsoft.com/office/powerpoint/2010/main" xmlns="" val="2238571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794693" y="1161108"/>
            <a:ext cx="10668000" cy="4952997"/>
          </a:xfrm>
        </p:spPr>
        <p:txBody>
          <a:bodyPr>
            <a:normAutofit fontScale="47500" lnSpcReduction="20000"/>
          </a:bodyPr>
          <a:lstStyle/>
          <a:p>
            <a:pPr marL="0" indent="0">
              <a:buNone/>
            </a:pPr>
            <a:r>
              <a:rPr lang="en-US" sz="3000" dirty="0">
                <a:latin typeface="Times New Roman" pitchFamily="18" charset="0"/>
                <a:cs typeface="Times New Roman" pitchFamily="18" charset="0"/>
              </a:rPr>
              <a:t>1. Smith, A., &amp; Johnson, L. (2016). "Predicting Diabetes using Decision</a:t>
            </a:r>
            <a:endParaRPr lang="en-IN" sz="3000" dirty="0">
              <a:latin typeface="Times New Roman" pitchFamily="18" charset="0"/>
              <a:cs typeface="Times New Roman" pitchFamily="18" charset="0"/>
            </a:endParaRPr>
          </a:p>
          <a:p>
            <a:pPr marL="0" indent="0">
              <a:buNone/>
            </a:pPr>
            <a:r>
              <a:rPr lang="en-US" sz="3000" dirty="0" smtClean="0">
                <a:latin typeface="Times New Roman" pitchFamily="18" charset="0"/>
                <a:cs typeface="Times New Roman" pitchFamily="18" charset="0"/>
              </a:rPr>
              <a:t>Trees </a:t>
            </a:r>
            <a:r>
              <a:rPr lang="en-US" sz="3000" dirty="0">
                <a:latin typeface="Times New Roman" pitchFamily="18" charset="0"/>
                <a:cs typeface="Times New Roman" pitchFamily="18" charset="0"/>
              </a:rPr>
              <a:t>and Logistic Regression on Pima Indians Dataset." Journal of</a:t>
            </a:r>
            <a:endParaRPr lang="en-IN" sz="3000" dirty="0">
              <a:latin typeface="Times New Roman" pitchFamily="18" charset="0"/>
              <a:cs typeface="Times New Roman" pitchFamily="18" charset="0"/>
            </a:endParaRPr>
          </a:p>
          <a:p>
            <a:pPr marL="0" indent="0">
              <a:buNone/>
            </a:pPr>
            <a:r>
              <a:rPr lang="en-US" sz="3000" dirty="0">
                <a:latin typeface="Times New Roman" pitchFamily="18" charset="0"/>
                <a:cs typeface="Times New Roman" pitchFamily="18" charset="0"/>
              </a:rPr>
              <a:t>Health Informatics, 25(3), 123-135.</a:t>
            </a:r>
            <a:endParaRPr lang="en-IN" sz="3000" dirty="0">
              <a:latin typeface="Times New Roman" pitchFamily="18" charset="0"/>
              <a:cs typeface="Times New Roman" pitchFamily="18" charset="0"/>
            </a:endParaRPr>
          </a:p>
          <a:p>
            <a:pPr marL="0" indent="0">
              <a:buNone/>
            </a:pPr>
            <a:r>
              <a:rPr lang="en-US" sz="3000" dirty="0">
                <a:latin typeface="Times New Roman" pitchFamily="18" charset="0"/>
                <a:cs typeface="Times New Roman" pitchFamily="18" charset="0"/>
              </a:rPr>
              <a:t> </a:t>
            </a:r>
            <a:endParaRPr lang="en-IN" sz="3000" dirty="0">
              <a:latin typeface="Times New Roman" pitchFamily="18" charset="0"/>
              <a:cs typeface="Times New Roman" pitchFamily="18" charset="0"/>
            </a:endParaRPr>
          </a:p>
          <a:p>
            <a:pPr marL="0" indent="0">
              <a:buNone/>
            </a:pPr>
            <a:r>
              <a:rPr lang="en-US" sz="3000" dirty="0">
                <a:latin typeface="Times New Roman" pitchFamily="18" charset="0"/>
                <a:cs typeface="Times New Roman" pitchFamily="18" charset="0"/>
              </a:rPr>
              <a:t>2. Zhang, Y., Lee, W., &amp; Kim, S. (2018). "Enhancing Support Vector</a:t>
            </a:r>
            <a:endParaRPr lang="en-IN" sz="3000" dirty="0">
              <a:latin typeface="Times New Roman" pitchFamily="18" charset="0"/>
              <a:cs typeface="Times New Roman" pitchFamily="18" charset="0"/>
            </a:endParaRPr>
          </a:p>
          <a:p>
            <a:pPr marL="0" indent="0">
              <a:buNone/>
            </a:pPr>
            <a:r>
              <a:rPr lang="en-US" sz="3000" dirty="0">
                <a:latin typeface="Times New Roman" pitchFamily="18" charset="0"/>
                <a:cs typeface="Times New Roman" pitchFamily="18" charset="0"/>
              </a:rPr>
              <a:t>Machine Accuracy for Diabetes Prediction using PCA." International</a:t>
            </a:r>
            <a:endParaRPr lang="en-IN" sz="3000" dirty="0">
              <a:latin typeface="Times New Roman" pitchFamily="18" charset="0"/>
              <a:cs typeface="Times New Roman" pitchFamily="18" charset="0"/>
            </a:endParaRPr>
          </a:p>
          <a:p>
            <a:pPr marL="0" indent="0">
              <a:buNone/>
            </a:pPr>
            <a:r>
              <a:rPr lang="en-US" sz="3000" dirty="0">
                <a:latin typeface="Times New Roman" pitchFamily="18" charset="0"/>
                <a:cs typeface="Times New Roman" pitchFamily="18" charset="0"/>
              </a:rPr>
              <a:t>Journal of Medical Informatics, 45(2), 56-69.</a:t>
            </a:r>
            <a:endParaRPr lang="en-IN" sz="3000" dirty="0">
              <a:latin typeface="Times New Roman" pitchFamily="18" charset="0"/>
              <a:cs typeface="Times New Roman" pitchFamily="18" charset="0"/>
            </a:endParaRPr>
          </a:p>
          <a:p>
            <a:pPr marL="0" indent="0">
              <a:buNone/>
            </a:pPr>
            <a:r>
              <a:rPr lang="en-US" sz="3000" dirty="0">
                <a:latin typeface="Times New Roman" pitchFamily="18" charset="0"/>
                <a:cs typeface="Times New Roman" pitchFamily="18" charset="0"/>
              </a:rPr>
              <a:t> </a:t>
            </a:r>
            <a:endParaRPr lang="en-IN" sz="3000" dirty="0">
              <a:latin typeface="Times New Roman" pitchFamily="18" charset="0"/>
              <a:cs typeface="Times New Roman" pitchFamily="18" charset="0"/>
            </a:endParaRPr>
          </a:p>
          <a:p>
            <a:pPr marL="0" indent="0">
              <a:buNone/>
            </a:pPr>
            <a:r>
              <a:rPr lang="en-US" sz="3000" dirty="0">
                <a:latin typeface="Times New Roman" pitchFamily="18" charset="0"/>
                <a:cs typeface="Times New Roman" pitchFamily="18" charset="0"/>
              </a:rPr>
              <a:t>3. Patel, N., &amp; Sharma, P. (2019). "Random Forest and Gradient Boosting in</a:t>
            </a:r>
            <a:endParaRPr lang="en-IN" sz="3000" dirty="0">
              <a:latin typeface="Times New Roman" pitchFamily="18" charset="0"/>
              <a:cs typeface="Times New Roman" pitchFamily="18" charset="0"/>
            </a:endParaRPr>
          </a:p>
          <a:p>
            <a:pPr marL="0" indent="0">
              <a:buNone/>
            </a:pPr>
            <a:r>
              <a:rPr lang="en-US" sz="3000" dirty="0">
                <a:latin typeface="Times New Roman" pitchFamily="18" charset="0"/>
                <a:cs typeface="Times New Roman" pitchFamily="18" charset="0"/>
              </a:rPr>
              <a:t>Diabetes Prediction: A Comparative Study." Computational Biology and</a:t>
            </a:r>
            <a:endParaRPr lang="en-IN" sz="3000" dirty="0">
              <a:latin typeface="Times New Roman" pitchFamily="18" charset="0"/>
              <a:cs typeface="Times New Roman" pitchFamily="18" charset="0"/>
            </a:endParaRPr>
          </a:p>
          <a:p>
            <a:pPr marL="0" indent="0">
              <a:buNone/>
            </a:pPr>
            <a:r>
              <a:rPr lang="en-US" sz="3000" dirty="0">
                <a:latin typeface="Times New Roman" pitchFamily="18" charset="0"/>
                <a:cs typeface="Times New Roman" pitchFamily="18" charset="0"/>
              </a:rPr>
              <a:t>Medicine, 98(4), 112-119.</a:t>
            </a:r>
            <a:endParaRPr lang="en-IN" sz="3000" dirty="0">
              <a:latin typeface="Times New Roman" pitchFamily="18" charset="0"/>
              <a:cs typeface="Times New Roman" pitchFamily="18" charset="0"/>
            </a:endParaRPr>
          </a:p>
          <a:p>
            <a:pPr marL="0" indent="0">
              <a:buNone/>
            </a:pPr>
            <a:r>
              <a:rPr lang="en-US" sz="3000" dirty="0">
                <a:latin typeface="Times New Roman" pitchFamily="18" charset="0"/>
                <a:cs typeface="Times New Roman" pitchFamily="18" charset="0"/>
              </a:rPr>
              <a:t> </a:t>
            </a:r>
            <a:endParaRPr lang="en-IN" sz="3000" dirty="0">
              <a:latin typeface="Times New Roman" pitchFamily="18" charset="0"/>
              <a:cs typeface="Times New Roman" pitchFamily="18" charset="0"/>
            </a:endParaRPr>
          </a:p>
          <a:p>
            <a:pPr marL="0" indent="0">
              <a:buNone/>
            </a:pPr>
            <a:r>
              <a:rPr lang="en-US" sz="3000" dirty="0">
                <a:latin typeface="Times New Roman" pitchFamily="18" charset="0"/>
                <a:cs typeface="Times New Roman" pitchFamily="18" charset="0"/>
              </a:rPr>
              <a:t>4. Kumar, R., Gupta, M., &amp; Singh, P. (2020). "Deep Learning Models for</a:t>
            </a:r>
            <a:endParaRPr lang="en-IN" sz="3000" dirty="0">
              <a:latin typeface="Times New Roman" pitchFamily="18" charset="0"/>
              <a:cs typeface="Times New Roman" pitchFamily="18" charset="0"/>
            </a:endParaRPr>
          </a:p>
          <a:p>
            <a:pPr marL="0" indent="0">
              <a:buNone/>
            </a:pPr>
            <a:r>
              <a:rPr lang="en-US" sz="3000" dirty="0">
                <a:latin typeface="Times New Roman" pitchFamily="18" charset="0"/>
                <a:cs typeface="Times New Roman" pitchFamily="18" charset="0"/>
              </a:rPr>
              <a:t>Diabetes Prediction from EHR Data: A Case Study." Health Data Science,</a:t>
            </a:r>
            <a:endParaRPr lang="en-IN" sz="3000" dirty="0">
              <a:latin typeface="Times New Roman" pitchFamily="18" charset="0"/>
              <a:cs typeface="Times New Roman" pitchFamily="18" charset="0"/>
            </a:endParaRPr>
          </a:p>
          <a:p>
            <a:pPr marL="0" indent="0">
              <a:buNone/>
            </a:pPr>
            <a:r>
              <a:rPr lang="en-US" sz="3000" dirty="0">
                <a:latin typeface="Times New Roman" pitchFamily="18" charset="0"/>
                <a:cs typeface="Times New Roman" pitchFamily="18" charset="0"/>
              </a:rPr>
              <a:t>22(1), 78-90.</a:t>
            </a:r>
            <a:endParaRPr lang="en-IN" sz="3000" dirty="0">
              <a:latin typeface="Times New Roman" pitchFamily="18" charset="0"/>
              <a:cs typeface="Times New Roman" pitchFamily="18" charset="0"/>
            </a:endParaRPr>
          </a:p>
          <a:p>
            <a:pPr marL="0" indent="0">
              <a:buNone/>
            </a:pPr>
            <a:r>
              <a:rPr lang="en-US" sz="3000" dirty="0">
                <a:latin typeface="Times New Roman" pitchFamily="18" charset="0"/>
                <a:cs typeface="Times New Roman" pitchFamily="18" charset="0"/>
              </a:rPr>
              <a:t> </a:t>
            </a:r>
            <a:endParaRPr lang="en-IN" sz="3000" dirty="0">
              <a:latin typeface="Times New Roman" pitchFamily="18" charset="0"/>
              <a:cs typeface="Times New Roman" pitchFamily="18" charset="0"/>
            </a:endParaRPr>
          </a:p>
          <a:p>
            <a:pPr marL="0" indent="0">
              <a:buNone/>
            </a:pPr>
            <a:r>
              <a:rPr lang="en-US" sz="3000" dirty="0">
                <a:latin typeface="Times New Roman" pitchFamily="18" charset="0"/>
                <a:cs typeface="Times New Roman" pitchFamily="18" charset="0"/>
              </a:rPr>
              <a:t>5. Mishra, S., &amp; Tiwari, R. (2021). "Data Mining Techniques for Uncovering</a:t>
            </a:r>
            <a:endParaRPr lang="en-IN" sz="3000" dirty="0">
              <a:latin typeface="Times New Roman" pitchFamily="18" charset="0"/>
              <a:cs typeface="Times New Roman" pitchFamily="18" charset="0"/>
            </a:endParaRPr>
          </a:p>
          <a:p>
            <a:pPr marL="0" indent="0">
              <a:buNone/>
            </a:pPr>
            <a:r>
              <a:rPr lang="en-US" sz="3000" dirty="0">
                <a:latin typeface="Times New Roman" pitchFamily="18" charset="0"/>
                <a:cs typeface="Times New Roman" pitchFamily="18" charset="0"/>
              </a:rPr>
              <a:t>Hidden Patterns in Diabetes Data." Journal of Clinical Data Science, 7(3),</a:t>
            </a:r>
            <a:endParaRPr lang="en-IN" sz="3000" dirty="0">
              <a:latin typeface="Times New Roman" pitchFamily="18" charset="0"/>
              <a:cs typeface="Times New Roman" pitchFamily="18" charset="0"/>
            </a:endParaRPr>
          </a:p>
          <a:p>
            <a:pPr marL="0" indent="0">
              <a:buNone/>
            </a:pPr>
            <a:r>
              <a:rPr lang="en-US" sz="3000" dirty="0">
                <a:latin typeface="Times New Roman" pitchFamily="18" charset="0"/>
                <a:cs typeface="Times New Roman" pitchFamily="18" charset="0"/>
              </a:rPr>
              <a:t>234-245.</a:t>
            </a:r>
            <a:endParaRPr lang="en-IN" sz="3000" dirty="0">
              <a:latin typeface="Times New Roman" pitchFamily="18" charset="0"/>
              <a:cs typeface="Times New Roman" pitchFamily="18" charset="0"/>
            </a:endParaRPr>
          </a:p>
          <a:p>
            <a:pPr marL="0" indent="0">
              <a:buNone/>
            </a:pPr>
            <a:r>
              <a:rPr lang="en-US" dirty="0"/>
              <a:t> </a:t>
            </a:r>
            <a:endParaRPr lang="en-IN" dirty="0"/>
          </a:p>
        </p:txBody>
      </p:sp>
    </p:spTree>
    <p:extLst>
      <p:ext uri="{BB962C8B-B14F-4D97-AF65-F5344CB8AC3E}">
        <p14:creationId xmlns:p14="http://schemas.microsoft.com/office/powerpoint/2010/main" xmlns="" val="3613863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smtClean="0"/>
          </a:p>
          <a:p>
            <a:pPr marL="0" indent="0" algn="ctr">
              <a:buNone/>
            </a:pPr>
            <a:endParaRPr lang="en-GB" sz="4400" dirty="0"/>
          </a:p>
          <a:p>
            <a:pPr marL="0" indent="0" algn="ctr">
              <a:buNone/>
            </a:pPr>
            <a:r>
              <a:rPr lang="en-GB" sz="6000" dirty="0" smtClean="0"/>
              <a:t>Thank You</a:t>
            </a:r>
            <a:endParaRPr lang="en-GB" sz="6000" dirty="0"/>
          </a:p>
        </p:txBody>
      </p:sp>
    </p:spTree>
    <p:extLst>
      <p:ext uri="{BB962C8B-B14F-4D97-AF65-F5344CB8AC3E}">
        <p14:creationId xmlns:p14="http://schemas.microsoft.com/office/powerpoint/2010/main" xmlns=""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noAutofit/>
          </a:bodyPr>
          <a:lstStyle/>
          <a:p>
            <a:r>
              <a:rPr lang="en-US" sz="1900" dirty="0" smtClean="0">
                <a:latin typeface="Times New Roman" pitchFamily="18" charset="0"/>
                <a:cs typeface="Times New Roman" pitchFamily="18" charset="0"/>
              </a:rPr>
              <a:t>Healthcare is undergoing a transformation driven by the rapid growth of structured, semi-structured, and unstructured data. Big data analytics plays a crucial role in analyzing this data to uncover hidden patterns, relationships, trends, and patient preferences. Diabetes Mellitus (DM) is a major health concern, especially in low and middle-income countries like India. By 2018, the global diabetic population is projected to reach 629 million.</a:t>
            </a:r>
          </a:p>
          <a:p>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There are three main types of DM, including Type 1 (insulin-dependent diabetes), where the body does not produce enough insulin. Predictive modeling using machine learning offers a promising approach by utilizing past and current medical data to predict future diseases, allowing doctors to improve patient outcomes. Machine learning, a key part of AI, enables predictive analytics, allowing machines to learn from data and minimize errors in medical services.</a:t>
            </a:r>
          </a:p>
          <a:p>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While traditional tests like fasting blood sugar and oral glucose tolerance remain standard for diabetes diagnosis, they are time-consuming. In contrast, machine learning-based predictive models, such as regression and classification algorithms, offer faster and more accurate diagnosis methods, improving overall healthcare efficiency.</a:t>
            </a:r>
            <a:endParaRPr lang="en-GB" sz="1900" dirty="0">
              <a:latin typeface="Times New Roman" pitchFamily="18" charset="0"/>
              <a:cs typeface="Times New Roman" pitchFamily="18" charset="0"/>
            </a:endParaRPr>
          </a:p>
        </p:txBody>
      </p:sp>
    </p:spTree>
    <p:extLst>
      <p:ext uri="{BB962C8B-B14F-4D97-AF65-F5344CB8AC3E}">
        <p14:creationId xmlns:p14="http://schemas.microsoft.com/office/powerpoint/2010/main" xmlns=""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Autofit/>
          </a:bodyPr>
          <a:lstStyle/>
          <a:p>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In recent years, diabetes has become a major public health issue, prompting efforts for early detection. Traditional diagnostic tests like fasting plasma glucose are often slow, leading to interest in using machine learning for prediction. Smith et al. (2016) developed a prediction model using decision trees and logistic regression with 80% accuracy, but their models were sensitive to data inconsistencies</a:t>
            </a:r>
            <a:r>
              <a:rPr lang="en-US" sz="1900" dirty="0" smtClean="0">
                <a:latin typeface="Times New Roman" pitchFamily="18" charset="0"/>
                <a:cs typeface="Times New Roman" pitchFamily="18" charset="0"/>
              </a:rPr>
              <a:t>.</a:t>
            </a:r>
          </a:p>
          <a:p>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To address this, Zhang et al. (2018) used principal component analysis (PCA) to reduce dimensionality and improve feature selection in support vector machines (SVM), achieving 85% accuracy.</a:t>
            </a:r>
          </a:p>
          <a:p>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The complexity of SVM models limits their interpretability, making them less practical for clinical use. Enhanced domain and gradient boosting models improved diabetes prediction to 87% accuracy but didn’t address the need for rapid referrals in critical situations.</a:t>
            </a:r>
          </a:p>
          <a:p>
            <a:endParaRPr lang="en-US" sz="1800" dirty="0" smtClean="0"/>
          </a:p>
          <a:p>
            <a:endParaRPr lang="en-IN" sz="1800" dirty="0"/>
          </a:p>
        </p:txBody>
      </p:sp>
    </p:spTree>
    <p:extLst>
      <p:ext uri="{BB962C8B-B14F-4D97-AF65-F5344CB8AC3E}">
        <p14:creationId xmlns:p14="http://schemas.microsoft.com/office/powerpoint/2010/main" xmlns=""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1900" dirty="0" smtClean="0">
                <a:latin typeface="Times New Roman" pitchFamily="18" charset="0"/>
                <a:cs typeface="Times New Roman" pitchFamily="18" charset="0"/>
              </a:rPr>
              <a:t>In 2020, a neural network-based deep learning model was proposed to predict diabetes from electronic medical records. While accurate, Kumar’s research highlighted issues with model interpretability and the need for large datasets, making these models impractical for rural clinics</a:t>
            </a:r>
            <a:r>
              <a:rPr lang="en-US" sz="1900" dirty="0" smtClean="0">
                <a:latin typeface="Times New Roman" pitchFamily="18" charset="0"/>
                <a:cs typeface="Times New Roman" pitchFamily="18" charset="0"/>
              </a:rPr>
              <a:t>.</a:t>
            </a:r>
          </a:p>
          <a:p>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In 2021, </a:t>
            </a:r>
            <a:r>
              <a:rPr lang="en-US" sz="1900" dirty="0" err="1" smtClean="0">
                <a:latin typeface="Times New Roman" pitchFamily="18" charset="0"/>
                <a:cs typeface="Times New Roman" pitchFamily="18" charset="0"/>
              </a:rPr>
              <a:t>Mishra</a:t>
            </a:r>
            <a:r>
              <a:rPr lang="en-US" sz="1900" dirty="0" smtClean="0">
                <a:latin typeface="Times New Roman" pitchFamily="18" charset="0"/>
                <a:cs typeface="Times New Roman" pitchFamily="18" charset="0"/>
              </a:rPr>
              <a:t> et al. used data mining to identify patterns in diabetes, emphasizing the role of lifestyle factors like diet and physical activity. However, most existing models struggle with healthcare integration, data quality, and resource management, focusing solely on accuracy without broader healthcare implications</a:t>
            </a:r>
            <a:r>
              <a:rPr lang="en-US" sz="1900" dirty="0" smtClean="0">
                <a:latin typeface="Times New Roman" pitchFamily="18" charset="0"/>
                <a:cs typeface="Times New Roman" pitchFamily="18" charset="0"/>
              </a:rPr>
              <a:t>.</a:t>
            </a:r>
          </a:p>
          <a:p>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The proposed model combines clinical and lifestyle data, using logistic regression, random forest, and SVM techniques, to provide accurate early diabetes detection, especially in developing countries like India.</a:t>
            </a:r>
          </a:p>
          <a:p>
            <a:endParaRPr lang="en-GB" sz="1900" dirty="0" smtClean="0">
              <a:latin typeface="Times New Roman" pitchFamily="18" charset="0"/>
              <a:cs typeface="Times New Roman"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pPr marL="0" indent="0">
              <a:buNone/>
            </a:pPr>
            <a:r>
              <a:rPr lang="en-US" b="1" dirty="0"/>
              <a:t>Algo Nest:[Proposed method</a:t>
            </a:r>
            <a:r>
              <a:rPr lang="en-US" b="1" dirty="0" smtClean="0"/>
              <a:t>]</a:t>
            </a:r>
          </a:p>
          <a:p>
            <a:pPr marL="0" indent="0">
              <a:buNone/>
            </a:pPr>
            <a:endParaRPr lang="en-IN" sz="2100" dirty="0">
              <a:latin typeface="Times New Roman" pitchFamily="18" charset="0"/>
              <a:cs typeface="Times New Roman" pitchFamily="18" charset="0"/>
            </a:endParaRPr>
          </a:p>
          <a:p>
            <a:r>
              <a:rPr lang="en-US" sz="2100" dirty="0" err="1" smtClean="0">
                <a:latin typeface="Times New Roman" pitchFamily="18" charset="0"/>
                <a:cs typeface="Times New Roman" pitchFamily="18" charset="0"/>
              </a:rPr>
              <a:t>Algo</a:t>
            </a:r>
            <a:r>
              <a:rPr lang="en-US" sz="2100" dirty="0" smtClean="0">
                <a:latin typeface="Times New Roman" pitchFamily="18" charset="0"/>
                <a:cs typeface="Times New Roman" pitchFamily="18" charset="0"/>
              </a:rPr>
              <a:t> Nest is an advanced ensemble model that combines predictions from multiple machine learning algorithms to enhance accuracy and robustness. It utilizes ten distinct models, including Logistic Regression, Decision Tree, Random Forest, Support Vector Classifier, and Gradient Boosting, among others. Each model is trained on the same dataset but excels in different areas.</a:t>
            </a:r>
          </a:p>
          <a:p>
            <a:r>
              <a:rPr lang="en-US" sz="2100" dirty="0" err="1" smtClean="0">
                <a:latin typeface="Times New Roman" pitchFamily="18" charset="0"/>
                <a:cs typeface="Times New Roman" pitchFamily="18" charset="0"/>
              </a:rPr>
              <a:t>Algo</a:t>
            </a:r>
            <a:r>
              <a:rPr lang="en-US" sz="2100" dirty="0" smtClean="0">
                <a:latin typeface="Times New Roman" pitchFamily="18" charset="0"/>
                <a:cs typeface="Times New Roman" pitchFamily="18" charset="0"/>
              </a:rPr>
              <a:t> Nest aggregates predictions using </a:t>
            </a:r>
            <a:r>
              <a:rPr lang="en-US" sz="2100" b="1" dirty="0" smtClean="0">
                <a:latin typeface="Times New Roman" pitchFamily="18" charset="0"/>
                <a:cs typeface="Times New Roman" pitchFamily="18" charset="0"/>
              </a:rPr>
              <a:t>majority voting</a:t>
            </a:r>
            <a:r>
              <a:rPr lang="en-US" sz="2100" dirty="0" smtClean="0">
                <a:latin typeface="Times New Roman" pitchFamily="18" charset="0"/>
                <a:cs typeface="Times New Roman" pitchFamily="18" charset="0"/>
              </a:rPr>
              <a:t>, selecting the most frequent prediction as the final result. This approach compensates for individual model errors or biases, reducing </a:t>
            </a:r>
            <a:r>
              <a:rPr lang="en-US" sz="2100" dirty="0" err="1" smtClean="0">
                <a:latin typeface="Times New Roman" pitchFamily="18" charset="0"/>
                <a:cs typeface="Times New Roman" pitchFamily="18" charset="0"/>
              </a:rPr>
              <a:t>overfitting</a:t>
            </a:r>
            <a:r>
              <a:rPr lang="en-US" sz="2100" dirty="0" smtClean="0">
                <a:latin typeface="Times New Roman" pitchFamily="18" charset="0"/>
                <a:cs typeface="Times New Roman" pitchFamily="18" charset="0"/>
              </a:rPr>
              <a:t> and making the model more reliable for unseen data.</a:t>
            </a:r>
          </a:p>
          <a:p>
            <a:r>
              <a:rPr lang="en-US" sz="2100" dirty="0" smtClean="0">
                <a:latin typeface="Times New Roman" pitchFamily="18" charset="0"/>
                <a:cs typeface="Times New Roman" pitchFamily="18" charset="0"/>
              </a:rPr>
              <a:t>Designed for high-accuracy applications such as medical diagnosis and financial forecasting, </a:t>
            </a:r>
            <a:r>
              <a:rPr lang="en-US" sz="2100" dirty="0" err="1" smtClean="0">
                <a:latin typeface="Times New Roman" pitchFamily="18" charset="0"/>
                <a:cs typeface="Times New Roman" pitchFamily="18" charset="0"/>
              </a:rPr>
              <a:t>Algo</a:t>
            </a:r>
            <a:r>
              <a:rPr lang="en-US" sz="2100" dirty="0" smtClean="0">
                <a:latin typeface="Times New Roman" pitchFamily="18" charset="0"/>
                <a:cs typeface="Times New Roman" pitchFamily="18" charset="0"/>
              </a:rPr>
              <a:t> Nest boosts performance by integrating diverse models. It offers flexibility for enhancements like weighted voting and </a:t>
            </a:r>
            <a:r>
              <a:rPr lang="en-US" sz="2100" dirty="0" err="1" smtClean="0">
                <a:latin typeface="Times New Roman" pitchFamily="18" charset="0"/>
                <a:cs typeface="Times New Roman" pitchFamily="18" charset="0"/>
              </a:rPr>
              <a:t>hyperparameter</a:t>
            </a:r>
            <a:r>
              <a:rPr lang="en-US" sz="2100" dirty="0" smtClean="0">
                <a:latin typeface="Times New Roman" pitchFamily="18" charset="0"/>
                <a:cs typeface="Times New Roman" pitchFamily="18" charset="0"/>
              </a:rPr>
              <a:t> tuning, making it ideal for complex classification tasks requiring precision.</a:t>
            </a:r>
          </a:p>
          <a:p>
            <a:endParaRPr lang="en-GB" dirty="0"/>
          </a:p>
        </p:txBody>
      </p:sp>
    </p:spTree>
    <p:extLst>
      <p:ext uri="{BB962C8B-B14F-4D97-AF65-F5344CB8AC3E}">
        <p14:creationId xmlns:p14="http://schemas.microsoft.com/office/powerpoint/2010/main" xmlns=""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r>
              <a:rPr lang="en-US" sz="1900" dirty="0">
                <a:latin typeface="Times New Roman" pitchFamily="18" charset="0"/>
                <a:cs typeface="Times New Roman" pitchFamily="18" charset="0"/>
              </a:rPr>
              <a:t>To develop an advanced machine learning model, Gluco vision, that accurately predicts the likelihood of diabetes using key health indicators such as glucose levels, BMI, insulin, and age</a:t>
            </a:r>
            <a:r>
              <a:rPr lang="en-US" sz="1900" dirty="0" smtClean="0">
                <a:latin typeface="Times New Roman" pitchFamily="18" charset="0"/>
                <a:cs typeface="Times New Roman" pitchFamily="18" charset="0"/>
              </a:rPr>
              <a:t>.</a:t>
            </a:r>
          </a:p>
          <a:p>
            <a:endParaRPr lang="en-IN" sz="1900" dirty="0">
              <a:latin typeface="Times New Roman" pitchFamily="18" charset="0"/>
              <a:cs typeface="Times New Roman" pitchFamily="18" charset="0"/>
            </a:endParaRPr>
          </a:p>
          <a:p>
            <a:r>
              <a:rPr lang="en-US" sz="1900" dirty="0">
                <a:latin typeface="Times New Roman" pitchFamily="18" charset="0"/>
                <a:cs typeface="Times New Roman" pitchFamily="18" charset="0"/>
              </a:rPr>
              <a:t>To integrate multiple machine learning algorithms, including Random Forest, Gradient Boosting, and Voting Classifier, in the Glucovision model to improve prediction accuracy and reliability for early diabetes diagnosis</a:t>
            </a:r>
            <a:r>
              <a:rPr lang="en-US" sz="1900" dirty="0" smtClean="0">
                <a:latin typeface="Times New Roman" pitchFamily="18" charset="0"/>
                <a:cs typeface="Times New Roman" pitchFamily="18" charset="0"/>
              </a:rPr>
              <a:t>.</a:t>
            </a:r>
          </a:p>
          <a:p>
            <a:endParaRPr lang="en-IN" sz="1900" dirty="0">
              <a:latin typeface="Times New Roman" pitchFamily="18" charset="0"/>
              <a:cs typeface="Times New Roman" pitchFamily="18" charset="0"/>
            </a:endParaRPr>
          </a:p>
          <a:p>
            <a:r>
              <a:rPr lang="en-US" sz="1900" dirty="0">
                <a:latin typeface="Times New Roman" pitchFamily="18" charset="0"/>
                <a:cs typeface="Times New Roman" pitchFamily="18" charset="0"/>
              </a:rPr>
              <a:t>To provide an intuitive, user-friendly interface in Glucovision that allows patients to input their health data and receive real-time predictions and advice on managing their diabetes </a:t>
            </a:r>
            <a:r>
              <a:rPr lang="en-US" sz="1900" dirty="0" smtClean="0">
                <a:latin typeface="Times New Roman" pitchFamily="18" charset="0"/>
                <a:cs typeface="Times New Roman" pitchFamily="18" charset="0"/>
              </a:rPr>
              <a:t>risk</a:t>
            </a:r>
          </a:p>
          <a:p>
            <a:endParaRPr lang="en-IN" sz="1900" dirty="0">
              <a:latin typeface="Times New Roman" pitchFamily="18" charset="0"/>
              <a:cs typeface="Times New Roman" pitchFamily="18" charset="0"/>
            </a:endParaRPr>
          </a:p>
          <a:p>
            <a:r>
              <a:rPr lang="en-US" sz="1900" dirty="0">
                <a:latin typeface="Times New Roman" pitchFamily="18" charset="0"/>
                <a:cs typeface="Times New Roman" pitchFamily="18" charset="0"/>
              </a:rPr>
              <a:t>To contribute to public health in India by leveraging the Glucovision model as a tool for early intervention, aiming to reduce long-term treatment costs and improve patient outcomes in diabetes management</a:t>
            </a:r>
            <a:endParaRPr lang="en-IN" sz="1900" dirty="0">
              <a:latin typeface="Times New Roman" pitchFamily="18" charset="0"/>
              <a:cs typeface="Times New Roman" pitchFamily="18" charset="0"/>
            </a:endParaRPr>
          </a:p>
          <a:p>
            <a:endParaRPr lang="en-GB" dirty="0"/>
          </a:p>
        </p:txBody>
      </p:sp>
    </p:spTree>
    <p:extLst>
      <p:ext uri="{BB962C8B-B14F-4D97-AF65-F5344CB8AC3E}">
        <p14:creationId xmlns:p14="http://schemas.microsoft.com/office/powerpoint/2010/main" xmlns=""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6" name="Content Placeholder 5"/>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To </a:t>
            </a:r>
            <a:r>
              <a:rPr lang="en-US" dirty="0">
                <a:latin typeface="Times New Roman" pitchFamily="18" charset="0"/>
                <a:cs typeface="Times New Roman" pitchFamily="18" charset="0"/>
              </a:rPr>
              <a:t>achieve the goal of accurately predicting blood sugar, we adopted a </a:t>
            </a:r>
            <a:r>
              <a:rPr lang="en-US" dirty="0" smtClean="0">
                <a:latin typeface="Times New Roman" pitchFamily="18" charset="0"/>
                <a:cs typeface="Times New Roman" pitchFamily="18" charset="0"/>
              </a:rPr>
              <a:t>good</a:t>
            </a:r>
            <a:r>
              <a:rPr lang="en-IN" dirty="0">
                <a:latin typeface="Times New Roman" pitchFamily="18" charset="0"/>
                <a:cs typeface="Times New Roman" pitchFamily="18" charset="0"/>
              </a:rPr>
              <a:t> </a:t>
            </a:r>
            <a:r>
              <a:rPr lang="en-US" dirty="0" smtClean="0">
                <a:latin typeface="Times New Roman" pitchFamily="18" charset="0"/>
                <a:cs typeface="Times New Roman" pitchFamily="18" charset="0"/>
              </a:rPr>
              <a:t>methodology </a:t>
            </a:r>
            <a:r>
              <a:rPr lang="en-US" dirty="0">
                <a:latin typeface="Times New Roman" pitchFamily="18" charset="0"/>
                <a:cs typeface="Times New Roman" pitchFamily="18" charset="0"/>
              </a:rPr>
              <a:t>that includes data collection, preparatory work, sample selection, </a:t>
            </a:r>
            <a:r>
              <a:rPr lang="en-US" dirty="0" smtClean="0">
                <a:latin typeface="Times New Roman" pitchFamily="18" charset="0"/>
                <a:cs typeface="Times New Roman" pitchFamily="18" charset="0"/>
              </a:rPr>
              <a:t>and</a:t>
            </a:r>
            <a:r>
              <a:rPr lang="en-IN" dirty="0">
                <a:latin typeface="Times New Roman" pitchFamily="18" charset="0"/>
                <a:cs typeface="Times New Roman" pitchFamily="18" charset="0"/>
              </a:rPr>
              <a:t> </a:t>
            </a:r>
            <a:r>
              <a:rPr lang="en-US" dirty="0" smtClean="0">
                <a:latin typeface="Times New Roman" pitchFamily="18" charset="0"/>
                <a:cs typeface="Times New Roman" pitchFamily="18" charset="0"/>
              </a:rPr>
              <a:t>evaluation</a:t>
            </a:r>
            <a:r>
              <a:rPr lang="en-US" dirty="0"/>
              <a:t>. </a:t>
            </a:r>
            <a:endParaRPr lang="en-US" dirty="0" smtClean="0"/>
          </a:p>
          <a:p>
            <a:endParaRPr lang="en-IN" dirty="0"/>
          </a:p>
        </p:txBody>
      </p: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833062" y="1253432"/>
            <a:ext cx="5177597" cy="2975111"/>
          </a:xfrm>
          <a:prstGeom prst="rect">
            <a:avLst/>
          </a:prstGeom>
        </p:spPr>
      </p:pic>
    </p:spTree>
    <p:extLst>
      <p:ext uri="{BB962C8B-B14F-4D97-AF65-F5344CB8AC3E}">
        <p14:creationId xmlns:p14="http://schemas.microsoft.com/office/powerpoint/2010/main" xmlns=""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a:t>
            </a:r>
            <a:r>
              <a:rPr lang="en-GB" dirty="0" smtClean="0"/>
              <a:t>of </a:t>
            </a:r>
            <a:r>
              <a:rPr lang="en-GB" dirty="0"/>
              <a:t>Project</a:t>
            </a:r>
          </a:p>
        </p:txBody>
      </p:sp>
      <p:pic>
        <p:nvPicPr>
          <p:cNvPr id="4" name="Content Placeholder 3"/>
          <p:cNvPicPr>
            <a:picLocks noGrp="1"/>
          </p:cNvPicPr>
          <p:nvPr>
            <p:ph idx="1"/>
          </p:nvPr>
        </p:nvPicPr>
        <p:blipFill>
          <a:blip r:embed="rId2" cstate="print"/>
          <a:stretch>
            <a:fillRect/>
          </a:stretch>
        </p:blipFill>
        <p:spPr>
          <a:xfrm>
            <a:off x="1378039" y="1143000"/>
            <a:ext cx="9272789" cy="4807040"/>
          </a:xfrm>
          <a:prstGeom prst="rect">
            <a:avLst/>
          </a:prstGeom>
        </p:spPr>
      </p:pic>
    </p:spTree>
    <p:extLst>
      <p:ext uri="{BB962C8B-B14F-4D97-AF65-F5344CB8AC3E}">
        <p14:creationId xmlns:p14="http://schemas.microsoft.com/office/powerpoint/2010/main" xmlns="" val="367733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pic>
        <p:nvPicPr>
          <p:cNvPr id="4" name="Content Placeholder 3"/>
          <p:cNvPicPr>
            <a:picLocks noGrp="1"/>
          </p:cNvPicPr>
          <p:nvPr>
            <p:ph idx="1"/>
          </p:nvPr>
        </p:nvPicPr>
        <p:blipFill>
          <a:blip r:embed="rId2" cstate="print"/>
          <a:stretch>
            <a:fillRect/>
          </a:stretch>
        </p:blipFill>
        <p:spPr>
          <a:xfrm>
            <a:off x="812800" y="1246334"/>
            <a:ext cx="10668000" cy="4746332"/>
          </a:xfrm>
          <a:prstGeom prst="rect">
            <a:avLst/>
          </a:prstGeom>
        </p:spPr>
      </p:pic>
    </p:spTree>
    <p:extLst>
      <p:ext uri="{BB962C8B-B14F-4D97-AF65-F5344CB8AC3E}">
        <p14:creationId xmlns:p14="http://schemas.microsoft.com/office/powerpoint/2010/main" xmlns="" val="192392815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70</TotalTime>
  <Words>1005</Words>
  <Application>Microsoft Office PowerPoint</Application>
  <PresentationFormat>Custom</PresentationFormat>
  <Paragraphs>96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Bioinformatics</vt:lpstr>
      <vt:lpstr>Project Title : Leveraging data to solve for non-communicable                          Disease [Diabetes]and healthcare delivery Using                                 Machine Learning Techniques </vt:lpstr>
      <vt:lpstr>Introduction</vt:lpstr>
      <vt:lpstr>Literature Review</vt:lpstr>
      <vt:lpstr>Slide 4</vt:lpstr>
      <vt:lpstr>Proposed Method</vt:lpstr>
      <vt:lpstr>Objectives</vt:lpstr>
      <vt:lpstr>Methodology</vt:lpstr>
      <vt:lpstr>Timeline of Project</vt:lpstr>
      <vt:lpstr>Expected Outcomes</vt:lpstr>
      <vt:lpstr>Conclusion</vt:lpstr>
      <vt:lpstr>References</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DELL</cp:lastModifiedBy>
  <cp:revision>18</cp:revision>
  <dcterms:created xsi:type="dcterms:W3CDTF">2023-03-16T03:26:27Z</dcterms:created>
  <dcterms:modified xsi:type="dcterms:W3CDTF">2024-10-22T14:59:08Z</dcterms:modified>
</cp:coreProperties>
</file>