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Slab"/>
      <p:regular r:id="rId26"/>
      <p:bold r:id="rId27"/>
    </p:embeddedFon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Slab-regular.fntdata"/><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font" Target="fonts/RobotoSlab-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a6f770f994_4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a6f770f994_4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a6f770f994_4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a6f770f994_4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a6f770f994_4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a6f770f994_4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a6f770f994_4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a6f770f994_4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a6f770f994_4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a6f770f994_4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a6f770f994_4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a6f770f994_4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a6e79cc055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a6e79cc055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a70a9252b8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a70a9252b8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a70a9252b8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a70a9252b8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a70a9252b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a70a9252b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24292E"/>
                </a:solidFill>
                <a:highlight>
                  <a:srgbClr val="FFFFFF"/>
                </a:highlight>
              </a:rPr>
              <a:t>our analysis shows that there is significant changes in the market due to Covid-19. We have a long road ahead of us on the recovery. As for S&amp;P 500 index, tech stock is the way to go for now and in future.</a:t>
            </a:r>
            <a:endParaRPr sz="1200">
              <a:solidFill>
                <a:srgbClr val="24292E"/>
              </a:solidFill>
              <a:highlight>
                <a:srgbClr val="FFFFFF"/>
              </a:highlight>
            </a:endParaRPr>
          </a:p>
          <a:p>
            <a:pPr indent="0" lvl="0" marL="0" rtl="0" algn="l">
              <a:spcBef>
                <a:spcPts val="120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a70a9252b8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a70a9252b8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a6e79cc055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a6e79cc055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a6e79cc055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a6e79cc055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a6e79cc055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a6e79cc055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a6e79cc055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a6e79cc055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a6e79cc055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a6e79cc055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a6f770f994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a6f770f994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a6f770f994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a6f770f994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a6f770f994_4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a6f770f994_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5"/>
              </a:buClr>
              <a:buSzPts val="13000"/>
              <a:buNone/>
              <a:defRPr sz="13000">
                <a:solidFill>
                  <a:schemeClr val="accent5"/>
                </a:solidFill>
              </a:defRPr>
            </a:lvl1pPr>
            <a:lvl2pPr lvl="1" rtl="0" algn="ctr">
              <a:spcBef>
                <a:spcPts val="0"/>
              </a:spcBef>
              <a:spcAft>
                <a:spcPts val="0"/>
              </a:spcAft>
              <a:buClr>
                <a:schemeClr val="accent5"/>
              </a:buClr>
              <a:buSzPts val="13000"/>
              <a:buNone/>
              <a:defRPr sz="13000">
                <a:solidFill>
                  <a:schemeClr val="accent5"/>
                </a:solidFill>
              </a:defRPr>
            </a:lvl2pPr>
            <a:lvl3pPr lvl="2" rtl="0" algn="ctr">
              <a:spcBef>
                <a:spcPts val="0"/>
              </a:spcBef>
              <a:spcAft>
                <a:spcPts val="0"/>
              </a:spcAft>
              <a:buClr>
                <a:schemeClr val="accent5"/>
              </a:buClr>
              <a:buSzPts val="13000"/>
              <a:buNone/>
              <a:defRPr sz="13000">
                <a:solidFill>
                  <a:schemeClr val="accent5"/>
                </a:solidFill>
              </a:defRPr>
            </a:lvl3pPr>
            <a:lvl4pPr lvl="3" rtl="0" algn="ctr">
              <a:spcBef>
                <a:spcPts val="0"/>
              </a:spcBef>
              <a:spcAft>
                <a:spcPts val="0"/>
              </a:spcAft>
              <a:buClr>
                <a:schemeClr val="accent5"/>
              </a:buClr>
              <a:buSzPts val="13000"/>
              <a:buNone/>
              <a:defRPr sz="13000">
                <a:solidFill>
                  <a:schemeClr val="accent5"/>
                </a:solidFill>
              </a:defRPr>
            </a:lvl4pPr>
            <a:lvl5pPr lvl="4" rtl="0" algn="ctr">
              <a:spcBef>
                <a:spcPts val="0"/>
              </a:spcBef>
              <a:spcAft>
                <a:spcPts val="0"/>
              </a:spcAft>
              <a:buClr>
                <a:schemeClr val="accent5"/>
              </a:buClr>
              <a:buSzPts val="13000"/>
              <a:buNone/>
              <a:defRPr sz="13000">
                <a:solidFill>
                  <a:schemeClr val="accent5"/>
                </a:solidFill>
              </a:defRPr>
            </a:lvl5pPr>
            <a:lvl6pPr lvl="5" rtl="0" algn="ctr">
              <a:spcBef>
                <a:spcPts val="0"/>
              </a:spcBef>
              <a:spcAft>
                <a:spcPts val="0"/>
              </a:spcAft>
              <a:buClr>
                <a:schemeClr val="accent5"/>
              </a:buClr>
              <a:buSzPts val="13000"/>
              <a:buNone/>
              <a:defRPr sz="13000">
                <a:solidFill>
                  <a:schemeClr val="accent5"/>
                </a:solidFill>
              </a:defRPr>
            </a:lvl6pPr>
            <a:lvl7pPr lvl="6" rtl="0" algn="ctr">
              <a:spcBef>
                <a:spcPts val="0"/>
              </a:spcBef>
              <a:spcAft>
                <a:spcPts val="0"/>
              </a:spcAft>
              <a:buClr>
                <a:schemeClr val="accent5"/>
              </a:buClr>
              <a:buSzPts val="13000"/>
              <a:buNone/>
              <a:defRPr sz="13000">
                <a:solidFill>
                  <a:schemeClr val="accent5"/>
                </a:solidFill>
              </a:defRPr>
            </a:lvl7pPr>
            <a:lvl8pPr lvl="7" rtl="0" algn="ctr">
              <a:spcBef>
                <a:spcPts val="0"/>
              </a:spcBef>
              <a:spcAft>
                <a:spcPts val="0"/>
              </a:spcAft>
              <a:buClr>
                <a:schemeClr val="accent5"/>
              </a:buClr>
              <a:buSzPts val="13000"/>
              <a:buNone/>
              <a:defRPr sz="13000">
                <a:solidFill>
                  <a:schemeClr val="accent5"/>
                </a:solidFill>
              </a:defRPr>
            </a:lvl8pPr>
            <a:lvl9pPr lvl="8" rtl="0"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5"/>
              </a:buClr>
              <a:buSzPts val="2100"/>
              <a:buNone/>
              <a:defRPr sz="2100">
                <a:solidFill>
                  <a:schemeClr val="accent5"/>
                </a:solidFill>
              </a:defRPr>
            </a:lvl1pPr>
            <a:lvl2pPr lvl="1" rtl="0" algn="ctr">
              <a:lnSpc>
                <a:spcPct val="100000"/>
              </a:lnSpc>
              <a:spcBef>
                <a:spcPts val="0"/>
              </a:spcBef>
              <a:spcAft>
                <a:spcPts val="0"/>
              </a:spcAft>
              <a:buClr>
                <a:schemeClr val="accent5"/>
              </a:buClr>
              <a:buSzPts val="2100"/>
              <a:buNone/>
              <a:defRPr sz="2100">
                <a:solidFill>
                  <a:schemeClr val="accent5"/>
                </a:solidFill>
              </a:defRPr>
            </a:lvl2pPr>
            <a:lvl3pPr lvl="2" rtl="0" algn="ctr">
              <a:lnSpc>
                <a:spcPct val="100000"/>
              </a:lnSpc>
              <a:spcBef>
                <a:spcPts val="0"/>
              </a:spcBef>
              <a:spcAft>
                <a:spcPts val="0"/>
              </a:spcAft>
              <a:buClr>
                <a:schemeClr val="accent5"/>
              </a:buClr>
              <a:buSzPts val="2100"/>
              <a:buNone/>
              <a:defRPr sz="2100">
                <a:solidFill>
                  <a:schemeClr val="accent5"/>
                </a:solidFill>
              </a:defRPr>
            </a:lvl3pPr>
            <a:lvl4pPr lvl="3" rtl="0" algn="ctr">
              <a:lnSpc>
                <a:spcPct val="100000"/>
              </a:lnSpc>
              <a:spcBef>
                <a:spcPts val="0"/>
              </a:spcBef>
              <a:spcAft>
                <a:spcPts val="0"/>
              </a:spcAft>
              <a:buClr>
                <a:schemeClr val="accent5"/>
              </a:buClr>
              <a:buSzPts val="2100"/>
              <a:buNone/>
              <a:defRPr sz="2100">
                <a:solidFill>
                  <a:schemeClr val="accent5"/>
                </a:solidFill>
              </a:defRPr>
            </a:lvl4pPr>
            <a:lvl5pPr lvl="4" rtl="0" algn="ctr">
              <a:lnSpc>
                <a:spcPct val="100000"/>
              </a:lnSpc>
              <a:spcBef>
                <a:spcPts val="0"/>
              </a:spcBef>
              <a:spcAft>
                <a:spcPts val="0"/>
              </a:spcAft>
              <a:buClr>
                <a:schemeClr val="accent5"/>
              </a:buClr>
              <a:buSzPts val="2100"/>
              <a:buNone/>
              <a:defRPr sz="2100">
                <a:solidFill>
                  <a:schemeClr val="accent5"/>
                </a:solidFill>
              </a:defRPr>
            </a:lvl5pPr>
            <a:lvl6pPr lvl="5" rtl="0" algn="ctr">
              <a:lnSpc>
                <a:spcPct val="100000"/>
              </a:lnSpc>
              <a:spcBef>
                <a:spcPts val="0"/>
              </a:spcBef>
              <a:spcAft>
                <a:spcPts val="0"/>
              </a:spcAft>
              <a:buClr>
                <a:schemeClr val="accent5"/>
              </a:buClr>
              <a:buSzPts val="2100"/>
              <a:buNone/>
              <a:defRPr sz="2100">
                <a:solidFill>
                  <a:schemeClr val="accent5"/>
                </a:solidFill>
              </a:defRPr>
            </a:lvl6pPr>
            <a:lvl7pPr lvl="6" rtl="0" algn="ctr">
              <a:lnSpc>
                <a:spcPct val="100000"/>
              </a:lnSpc>
              <a:spcBef>
                <a:spcPts val="0"/>
              </a:spcBef>
              <a:spcAft>
                <a:spcPts val="0"/>
              </a:spcAft>
              <a:buClr>
                <a:schemeClr val="accent5"/>
              </a:buClr>
              <a:buSzPts val="2100"/>
              <a:buNone/>
              <a:defRPr sz="2100">
                <a:solidFill>
                  <a:schemeClr val="accent5"/>
                </a:solidFill>
              </a:defRPr>
            </a:lvl7pPr>
            <a:lvl8pPr lvl="7" rtl="0" algn="ctr">
              <a:lnSpc>
                <a:spcPct val="100000"/>
              </a:lnSpc>
              <a:spcBef>
                <a:spcPts val="0"/>
              </a:spcBef>
              <a:spcAft>
                <a:spcPts val="0"/>
              </a:spcAft>
              <a:buClr>
                <a:schemeClr val="accent5"/>
              </a:buClr>
              <a:buSzPts val="2100"/>
              <a:buNone/>
              <a:defRPr sz="2100">
                <a:solidFill>
                  <a:schemeClr val="accent5"/>
                </a:solidFill>
              </a:defRPr>
            </a:lvl8pPr>
            <a:lvl9pPr lvl="8" rtl="0"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rtl="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Roboto"/>
                <a:ea typeface="Roboto"/>
                <a:cs typeface="Roboto"/>
                <a:sym typeface="Roboto"/>
              </a:defRPr>
            </a:lvl1pPr>
            <a:lvl2pPr lvl="1" rtl="0" algn="r">
              <a:buNone/>
              <a:defRPr sz="1000">
                <a:solidFill>
                  <a:schemeClr val="dk1"/>
                </a:solidFill>
                <a:latin typeface="Roboto"/>
                <a:ea typeface="Roboto"/>
                <a:cs typeface="Roboto"/>
                <a:sym typeface="Roboto"/>
              </a:defRPr>
            </a:lvl2pPr>
            <a:lvl3pPr lvl="2" rtl="0" algn="r">
              <a:buNone/>
              <a:defRPr sz="1000">
                <a:solidFill>
                  <a:schemeClr val="dk1"/>
                </a:solidFill>
                <a:latin typeface="Roboto"/>
                <a:ea typeface="Roboto"/>
                <a:cs typeface="Roboto"/>
                <a:sym typeface="Roboto"/>
              </a:defRPr>
            </a:lvl3pPr>
            <a:lvl4pPr lvl="3" rtl="0" algn="r">
              <a:buNone/>
              <a:defRPr sz="1000">
                <a:solidFill>
                  <a:schemeClr val="dk1"/>
                </a:solidFill>
                <a:latin typeface="Roboto"/>
                <a:ea typeface="Roboto"/>
                <a:cs typeface="Roboto"/>
                <a:sym typeface="Roboto"/>
              </a:defRPr>
            </a:lvl4pPr>
            <a:lvl5pPr lvl="4" rtl="0" algn="r">
              <a:buNone/>
              <a:defRPr sz="1000">
                <a:solidFill>
                  <a:schemeClr val="dk1"/>
                </a:solidFill>
                <a:latin typeface="Roboto"/>
                <a:ea typeface="Roboto"/>
                <a:cs typeface="Roboto"/>
                <a:sym typeface="Roboto"/>
              </a:defRPr>
            </a:lvl5pPr>
            <a:lvl6pPr lvl="5" rtl="0" algn="r">
              <a:buNone/>
              <a:defRPr sz="1000">
                <a:solidFill>
                  <a:schemeClr val="dk1"/>
                </a:solidFill>
                <a:latin typeface="Roboto"/>
                <a:ea typeface="Roboto"/>
                <a:cs typeface="Roboto"/>
                <a:sym typeface="Roboto"/>
              </a:defRPr>
            </a:lvl6pPr>
            <a:lvl7pPr lvl="6" rtl="0" algn="r">
              <a:buNone/>
              <a:defRPr sz="1000">
                <a:solidFill>
                  <a:schemeClr val="dk1"/>
                </a:solidFill>
                <a:latin typeface="Roboto"/>
                <a:ea typeface="Roboto"/>
                <a:cs typeface="Roboto"/>
                <a:sym typeface="Roboto"/>
              </a:defRPr>
            </a:lvl7pPr>
            <a:lvl8pPr lvl="7" rtl="0" algn="r">
              <a:buNone/>
              <a:defRPr sz="1000">
                <a:solidFill>
                  <a:schemeClr val="dk1"/>
                </a:solidFill>
                <a:latin typeface="Roboto"/>
                <a:ea typeface="Roboto"/>
                <a:cs typeface="Roboto"/>
                <a:sym typeface="Roboto"/>
              </a:defRPr>
            </a:lvl8pPr>
            <a:lvl9pPr lvl="8" rtl="0"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2200">
        <p14:prism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jpg"/><Relationship Id="rId4" Type="http://schemas.openxmlformats.org/officeDocument/2006/relationships/image" Target="../media/image2.jpg"/><Relationship Id="rId5" Type="http://schemas.openxmlformats.org/officeDocument/2006/relationships/image" Target="../media/image1.jpg"/><Relationship Id="rId6"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2" name="Shape 62"/>
        <p:cNvGrpSpPr/>
        <p:nvPr/>
      </p:nvGrpSpPr>
      <p:grpSpPr>
        <a:xfrm>
          <a:off x="0" y="0"/>
          <a:ext cx="0" cy="0"/>
          <a:chOff x="0" y="0"/>
          <a:chExt cx="0" cy="0"/>
        </a:xfrm>
      </p:grpSpPr>
      <p:sp>
        <p:nvSpPr>
          <p:cNvPr id="63" name="Google Shape;63;p13"/>
          <p:cNvSpPr txBox="1"/>
          <p:nvPr>
            <p:ph type="ctrTitle"/>
          </p:nvPr>
        </p:nvSpPr>
        <p:spPr>
          <a:xfrm>
            <a:off x="1898650" y="2078550"/>
            <a:ext cx="5783400" cy="986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chemeClr val="accent5"/>
                </a:solidFill>
              </a:rPr>
              <a:t>Fintech Project -1</a:t>
            </a:r>
            <a:endParaRPr b="1">
              <a:solidFill>
                <a:schemeClr val="accent5"/>
              </a:solidFill>
            </a:endParaRPr>
          </a:p>
        </p:txBody>
      </p:sp>
      <p:sp>
        <p:nvSpPr>
          <p:cNvPr id="64" name="Google Shape;64;p13"/>
          <p:cNvSpPr txBox="1"/>
          <p:nvPr>
            <p:ph idx="1" type="subTitle"/>
          </p:nvPr>
        </p:nvSpPr>
        <p:spPr>
          <a:xfrm>
            <a:off x="2632425" y="3772700"/>
            <a:ext cx="5783400" cy="76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rgbClr val="00FFFF"/>
                </a:solidFill>
                <a:highlight>
                  <a:schemeClr val="dk2"/>
                </a:highlight>
              </a:rPr>
              <a:t>Effects</a:t>
            </a:r>
            <a:r>
              <a:rPr b="1" lang="en" sz="3000">
                <a:solidFill>
                  <a:srgbClr val="00FFFF"/>
                </a:solidFill>
                <a:highlight>
                  <a:schemeClr val="dk2"/>
                </a:highlight>
              </a:rPr>
              <a:t> of Pandemic  </a:t>
            </a:r>
            <a:endParaRPr b="1" sz="3000">
              <a:solidFill>
                <a:srgbClr val="00FFFF"/>
              </a:solidFill>
              <a:highlight>
                <a:schemeClr val="dk2"/>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Airline stock prices dropping after COVID-19</a:t>
            </a:r>
            <a:endParaRPr/>
          </a:p>
        </p:txBody>
      </p:sp>
      <p:pic>
        <p:nvPicPr>
          <p:cNvPr id="124" name="Google Shape;124;p22"/>
          <p:cNvPicPr preferRelativeResize="0"/>
          <p:nvPr/>
        </p:nvPicPr>
        <p:blipFill>
          <a:blip r:embed="rId3">
            <a:alphaModFix/>
          </a:blip>
          <a:stretch>
            <a:fillRect/>
          </a:stretch>
        </p:blipFill>
        <p:spPr>
          <a:xfrm>
            <a:off x="152400" y="152400"/>
            <a:ext cx="7851573" cy="3928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0" name="Google Shape;130;p23"/>
          <p:cNvPicPr preferRelativeResize="0"/>
          <p:nvPr/>
        </p:nvPicPr>
        <p:blipFill>
          <a:blip r:embed="rId3">
            <a:alphaModFix/>
          </a:blip>
          <a:stretch>
            <a:fillRect/>
          </a:stretch>
        </p:blipFill>
        <p:spPr>
          <a:xfrm>
            <a:off x="152400" y="152400"/>
            <a:ext cx="7889381" cy="3928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6" name="Google Shape;136;p24"/>
          <p:cNvPicPr preferRelativeResize="0"/>
          <p:nvPr/>
        </p:nvPicPr>
        <p:blipFill>
          <a:blip r:embed="rId3">
            <a:alphaModFix/>
          </a:blip>
          <a:stretch>
            <a:fillRect/>
          </a:stretch>
        </p:blipFill>
        <p:spPr>
          <a:xfrm>
            <a:off x="152400" y="152400"/>
            <a:ext cx="7826468" cy="3928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2" name="Google Shape;142;p25"/>
          <p:cNvPicPr preferRelativeResize="0"/>
          <p:nvPr/>
        </p:nvPicPr>
        <p:blipFill>
          <a:blip r:embed="rId3">
            <a:alphaModFix/>
          </a:blip>
          <a:stretch>
            <a:fillRect/>
          </a:stretch>
        </p:blipFill>
        <p:spPr>
          <a:xfrm>
            <a:off x="152400" y="152400"/>
            <a:ext cx="7833370" cy="39289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8" name="Google Shape;148;p26"/>
          <p:cNvPicPr preferRelativeResize="0"/>
          <p:nvPr/>
        </p:nvPicPr>
        <p:blipFill>
          <a:blip r:embed="rId3">
            <a:alphaModFix/>
          </a:blip>
          <a:stretch>
            <a:fillRect/>
          </a:stretch>
        </p:blipFill>
        <p:spPr>
          <a:xfrm>
            <a:off x="152400" y="152400"/>
            <a:ext cx="7876769" cy="3928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4" name="Google Shape;154;p27"/>
          <p:cNvPicPr preferRelativeResize="0"/>
          <p:nvPr/>
        </p:nvPicPr>
        <p:blipFill>
          <a:blip r:embed="rId3">
            <a:alphaModFix/>
          </a:blip>
          <a:stretch>
            <a:fillRect/>
          </a:stretch>
        </p:blipFill>
        <p:spPr>
          <a:xfrm>
            <a:off x="152400" y="152400"/>
            <a:ext cx="7876740" cy="39289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290850" y="433750"/>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Conclusions  </a:t>
            </a:r>
            <a:r>
              <a:rPr lang="en"/>
              <a:t>            (cont’d)</a:t>
            </a:r>
            <a:endParaRPr/>
          </a:p>
        </p:txBody>
      </p:sp>
      <p:sp>
        <p:nvSpPr>
          <p:cNvPr id="160" name="Google Shape;160;p28"/>
          <p:cNvSpPr txBox="1"/>
          <p:nvPr>
            <p:ph idx="1" type="body"/>
          </p:nvPr>
        </p:nvSpPr>
        <p:spPr>
          <a:xfrm>
            <a:off x="387900" y="1322275"/>
            <a:ext cx="8368200" cy="3420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000"/>
              <a:t>The project  helped us answer following questions</a:t>
            </a:r>
            <a:r>
              <a:rPr b="1" lang="en" sz="2000"/>
              <a:t>;</a:t>
            </a:r>
            <a:endParaRPr b="1" sz="2000"/>
          </a:p>
          <a:p>
            <a:pPr indent="457200" lvl="0" marL="0" rtl="0" algn="l">
              <a:lnSpc>
                <a:spcPct val="100000"/>
              </a:lnSpc>
              <a:spcBef>
                <a:spcPts val="1600"/>
              </a:spcBef>
              <a:spcAft>
                <a:spcPts val="0"/>
              </a:spcAft>
              <a:buNone/>
            </a:pPr>
            <a:r>
              <a:rPr b="1" lang="en" sz="2000"/>
              <a:t>Where were the industries before Covid-19 pandemic?</a:t>
            </a:r>
            <a:r>
              <a:rPr b="1" lang="en" sz="2000"/>
              <a:t> </a:t>
            </a:r>
            <a:endParaRPr b="1" sz="2000"/>
          </a:p>
          <a:p>
            <a:pPr indent="0" lvl="0" marL="457200" rtl="0" algn="l">
              <a:lnSpc>
                <a:spcPct val="100000"/>
              </a:lnSpc>
              <a:spcBef>
                <a:spcPts val="1600"/>
              </a:spcBef>
              <a:spcAft>
                <a:spcPts val="0"/>
              </a:spcAft>
              <a:buNone/>
            </a:pPr>
            <a:r>
              <a:rPr lang="en" sz="2000">
                <a:latin typeface="Times New Roman"/>
                <a:ea typeface="Times New Roman"/>
                <a:cs typeface="Times New Roman"/>
                <a:sym typeface="Times New Roman"/>
              </a:rPr>
              <a:t>According to airline association of North America, airlines were experiencing “Golden Age”. The conducted study showed that combination of newer planes, enhanced consumer touchpoints and appealing ticket value had propelled airlines to it’s highest point in history. America alone was entertaining 2.5 million travelers per day. As recent as in Jan. and Feb. 2020, American airline was increased approximately anywhere in between 5.5% to 6.5%. </a:t>
            </a:r>
            <a:endParaRPr sz="2000"/>
          </a:p>
          <a:p>
            <a:pPr indent="0" lvl="0" marL="457200" rtl="0" algn="l">
              <a:lnSpc>
                <a:spcPct val="100000"/>
              </a:lnSpc>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1600"/>
              </a:spcAft>
              <a:buNone/>
            </a:pPr>
            <a:r>
              <a:rPr lang="en" sz="1800">
                <a:latin typeface="Roboto"/>
                <a:ea typeface="Roboto"/>
                <a:cs typeface="Roboto"/>
                <a:sym typeface="Roboto"/>
              </a:rPr>
              <a:t> </a:t>
            </a:r>
            <a:r>
              <a:rPr b="1" lang="en" sz="2000">
                <a:latin typeface="Roboto"/>
                <a:ea typeface="Roboto"/>
                <a:cs typeface="Roboto"/>
                <a:sym typeface="Roboto"/>
              </a:rPr>
              <a:t>	</a:t>
            </a:r>
            <a:r>
              <a:rPr b="1" lang="en" sz="2000">
                <a:latin typeface="Roboto"/>
                <a:ea typeface="Roboto"/>
                <a:cs typeface="Roboto"/>
                <a:sym typeface="Roboto"/>
              </a:rPr>
              <a:t>How did covid-19 affect these industries?                       </a:t>
            </a:r>
            <a:r>
              <a:rPr lang="en"/>
              <a:t>(cont’d)</a:t>
            </a:r>
            <a:endParaRPr b="1" sz="2000"/>
          </a:p>
        </p:txBody>
      </p:sp>
      <p:sp>
        <p:nvSpPr>
          <p:cNvPr id="166" name="Google Shape;166;p29"/>
          <p:cNvSpPr txBox="1"/>
          <p:nvPr>
            <p:ph idx="1" type="body"/>
          </p:nvPr>
        </p:nvSpPr>
        <p:spPr>
          <a:xfrm>
            <a:off x="387900" y="1261625"/>
            <a:ext cx="8368200" cy="3627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600">
                <a:latin typeface="Times New Roman"/>
                <a:ea typeface="Times New Roman"/>
                <a:cs typeface="Times New Roman"/>
                <a:sym typeface="Times New Roman"/>
              </a:rPr>
              <a:t>Airlines saw their fall in late April 2020 when passenger volumes were down as low as 96% to historically low. U.S. airlines have grounded more than 3000 aircraft costing them collectively over $10 billion of cash per month.</a:t>
            </a:r>
            <a:endParaRPr sz="1600">
              <a:latin typeface="Times New Roman"/>
              <a:ea typeface="Times New Roman"/>
              <a:cs typeface="Times New Roman"/>
              <a:sym typeface="Times New Roman"/>
            </a:endParaRPr>
          </a:p>
          <a:p>
            <a:pPr indent="0" lvl="0" marL="0" rtl="0" algn="l">
              <a:spcBef>
                <a:spcPts val="1200"/>
              </a:spcBef>
              <a:spcAft>
                <a:spcPts val="0"/>
              </a:spcAft>
              <a:buNone/>
            </a:pPr>
            <a:r>
              <a:rPr lang="en" sz="1600">
                <a:latin typeface="Times New Roman"/>
                <a:ea typeface="Times New Roman"/>
                <a:cs typeface="Times New Roman"/>
                <a:sym typeface="Times New Roman"/>
              </a:rPr>
              <a:t>American tech industry was already doing well before pandemic while making billions of dollars a year. Now that we’re on the serge for Covid cases, tech titans are at their new heights. Presently, Tech industry is dominating American businesses in a way we saw railroad era in late 1800s.</a:t>
            </a:r>
            <a:endParaRPr sz="1600">
              <a:latin typeface="Times New Roman"/>
              <a:ea typeface="Times New Roman"/>
              <a:cs typeface="Times New Roman"/>
              <a:sym typeface="Times New Roman"/>
            </a:endParaRPr>
          </a:p>
          <a:p>
            <a:pPr indent="0" lvl="0" marL="0" rtl="0" algn="l">
              <a:spcBef>
                <a:spcPts val="1200"/>
              </a:spcBef>
              <a:spcAft>
                <a:spcPts val="0"/>
              </a:spcAft>
              <a:buNone/>
            </a:pPr>
            <a:r>
              <a:rPr lang="en" sz="1600">
                <a:latin typeface="Times New Roman"/>
                <a:ea typeface="Times New Roman"/>
                <a:cs typeface="Times New Roman"/>
                <a:sym typeface="Times New Roman"/>
              </a:rPr>
              <a:t>On the contrary, technology stocks elevated the S&amp;P 500 stock index to a record high in August. The stocks of Apple, Facebook, Alphabet, Amazon and Microsoft rose proximately 37% in the first seven months in 2020. These organizations contributes 20% of the stock market’s total worth including Apple’s highest value that managed to reach $2 trillion. </a:t>
            </a:r>
            <a:endParaRPr sz="1600">
              <a:latin typeface="Times New Roman"/>
              <a:ea typeface="Times New Roman"/>
              <a:cs typeface="Times New Roman"/>
              <a:sym typeface="Times New Roman"/>
            </a:endParaRPr>
          </a:p>
          <a:p>
            <a:pPr indent="0" lvl="0" marL="0" rtl="0" algn="l">
              <a:spcBef>
                <a:spcPts val="12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lnSpc>
                <a:spcPct val="115000"/>
              </a:lnSpc>
              <a:spcBef>
                <a:spcPts val="1200"/>
              </a:spcBef>
              <a:spcAft>
                <a:spcPts val="1200"/>
              </a:spcAft>
              <a:buNone/>
            </a:pPr>
            <a:r>
              <a:rPr b="1" lang="en" sz="2000">
                <a:latin typeface="Times New Roman"/>
                <a:ea typeface="Times New Roman"/>
                <a:cs typeface="Times New Roman"/>
                <a:sym typeface="Times New Roman"/>
              </a:rPr>
              <a:t>What impact did it have on the overall market?                </a:t>
            </a:r>
            <a:r>
              <a:rPr lang="en"/>
              <a:t>(cont’d)</a:t>
            </a:r>
            <a:endParaRPr b="1" sz="2000">
              <a:latin typeface="Times New Roman"/>
              <a:ea typeface="Times New Roman"/>
              <a:cs typeface="Times New Roman"/>
              <a:sym typeface="Times New Roman"/>
            </a:endParaRPr>
          </a:p>
        </p:txBody>
      </p:sp>
      <p:sp>
        <p:nvSpPr>
          <p:cNvPr id="172" name="Google Shape;172;p3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a:t>The overall market became volatile as pandemic progressed. Currently, airline industry is at its worst volatility, followed by Tech industry. Although, it would be safer to say that tech company is carrying the S&amp;P 500’s majority of index. </a:t>
            </a:r>
            <a:endParaRPr/>
          </a:p>
          <a:p>
            <a:pPr indent="0" lvl="0" marL="0" rtl="0" algn="l">
              <a:spcBef>
                <a:spcPts val="120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
              <a:t>Over all market became volatile as Pandemic progressed. However, tech companies are  doing well for now.</a:t>
            </a:r>
            <a:endParaRPr/>
          </a:p>
          <a:p>
            <a:pPr indent="0" lvl="0" marL="0" rtl="0" algn="l">
              <a:spcBef>
                <a:spcPts val="160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l">
              <a:spcBef>
                <a:spcPts val="12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387900" y="80075"/>
            <a:ext cx="8368200" cy="567900"/>
          </a:xfrm>
          <a:prstGeom prst="rect">
            <a:avLst/>
          </a:prstGeom>
        </p:spPr>
        <p:txBody>
          <a:bodyPr anchorCtr="0" anchor="b" bIns="91425" lIns="91425" spcFirstLastPara="1" rIns="91425" wrap="square" tIns="91425">
            <a:noAutofit/>
          </a:bodyPr>
          <a:lstStyle/>
          <a:p>
            <a:pPr indent="0" lvl="0" marL="0" rtl="0" algn="l">
              <a:lnSpc>
                <a:spcPct val="125000"/>
              </a:lnSpc>
              <a:spcBef>
                <a:spcPts val="1800"/>
              </a:spcBef>
              <a:spcAft>
                <a:spcPts val="1200"/>
              </a:spcAft>
              <a:buNone/>
            </a:pPr>
            <a:r>
              <a:rPr b="1" lang="en" sz="2000">
                <a:highlight>
                  <a:schemeClr val="lt1"/>
                </a:highlight>
                <a:latin typeface="Arial"/>
                <a:ea typeface="Arial"/>
                <a:cs typeface="Arial"/>
                <a:sym typeface="Arial"/>
              </a:rPr>
              <a:t>What can each industry do next to sustain their business?  </a:t>
            </a:r>
            <a:endParaRPr b="1" sz="2000">
              <a:highlight>
                <a:schemeClr val="lt1"/>
              </a:highlight>
            </a:endParaRPr>
          </a:p>
        </p:txBody>
      </p:sp>
      <p:sp>
        <p:nvSpPr>
          <p:cNvPr id="178" name="Google Shape;178;p31"/>
          <p:cNvSpPr txBox="1"/>
          <p:nvPr>
            <p:ph idx="1" type="body"/>
          </p:nvPr>
        </p:nvSpPr>
        <p:spPr>
          <a:xfrm>
            <a:off x="109175" y="444000"/>
            <a:ext cx="8964600" cy="459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highlight>
                  <a:schemeClr val="lt1"/>
                </a:highlight>
                <a:latin typeface="Arial"/>
                <a:ea typeface="Arial"/>
                <a:cs typeface="Arial"/>
                <a:sym typeface="Arial"/>
              </a:rPr>
              <a:t>Our advice to airline industry is that they need cushion of more cash on hand to survive this pandemic by taking advantage of the relief opportunity provided in the CARES Act, accessing outside sources of cash like unsecured and secured loans, and cost cutting. For instance, rescinding issuance of dividends or stock repurchases, deferring aircraft deliveries to the extent negotiations with manufacturer, halting capital projects, negotiating vendors and airport partners to secure flexibility or relief on payment terms and timing, and securing voluntary unpaid leaves or salary reductions. Perhaps it would be rewarding to turn focus on sheltering domestic business by making consumer feel safe and building alliance with tech companies to provide better business-related services.</a:t>
            </a:r>
            <a:endParaRPr sz="1400">
              <a:highlight>
                <a:schemeClr val="lt1"/>
              </a:highlight>
              <a:latin typeface="Arial"/>
              <a:ea typeface="Arial"/>
              <a:cs typeface="Arial"/>
              <a:sym typeface="Arial"/>
            </a:endParaRPr>
          </a:p>
          <a:p>
            <a:pPr indent="0" lvl="0" marL="0" rtl="0" algn="l">
              <a:spcBef>
                <a:spcPts val="1200"/>
              </a:spcBef>
              <a:spcAft>
                <a:spcPts val="0"/>
              </a:spcAft>
              <a:buNone/>
            </a:pPr>
            <a:r>
              <a:rPr lang="en" sz="1400">
                <a:highlight>
                  <a:schemeClr val="lt1"/>
                </a:highlight>
                <a:latin typeface="Arial"/>
                <a:ea typeface="Arial"/>
                <a:cs typeface="Arial"/>
                <a:sym typeface="Arial"/>
              </a:rPr>
              <a:t>Although, tech industry is doing much better than airline industry, they can face problems if they don’t take preventative actions. For example, it becomes vital to account for uncertainty and fragile economy of an evolving pandemic. Diminishing business travels results in fewer client interactions, it can impact workforce with slower recruiting process can compromise pipeline of skilled workforce. Cyber security risks are higher with more employees working remotely.</a:t>
            </a:r>
            <a:endParaRPr sz="1400">
              <a:highlight>
                <a:schemeClr val="lt1"/>
              </a:highlight>
              <a:latin typeface="Arial"/>
              <a:ea typeface="Arial"/>
              <a:cs typeface="Arial"/>
              <a:sym typeface="Arial"/>
            </a:endParaRPr>
          </a:p>
          <a:p>
            <a:pPr indent="0" lvl="0" marL="0" rtl="0" algn="l">
              <a:spcBef>
                <a:spcPts val="1200"/>
              </a:spcBef>
              <a:spcAft>
                <a:spcPts val="0"/>
              </a:spcAft>
              <a:buNone/>
            </a:pPr>
            <a:r>
              <a:rPr lang="en" sz="1400">
                <a:highlight>
                  <a:schemeClr val="lt1"/>
                </a:highlight>
                <a:latin typeface="Arial"/>
                <a:ea typeface="Arial"/>
                <a:cs typeface="Arial"/>
                <a:sym typeface="Arial"/>
              </a:rPr>
              <a:t>Tech industry can avoid many of these issues by taking preventative steps and building cybersafe platforms to support remote employees. They can create framework for data analysis and decision-making. Airline was most volatile in the beginning of the pandemic and followed by tech. Nevertheless, both industries are at different wavelength.</a:t>
            </a:r>
            <a:endParaRPr sz="1400">
              <a:highlight>
                <a:schemeClr val="lt1"/>
              </a:highlight>
              <a:latin typeface="Arial"/>
              <a:ea typeface="Arial"/>
              <a:cs typeface="Arial"/>
              <a:sym typeface="Arial"/>
            </a:endParaRPr>
          </a:p>
          <a:p>
            <a:pPr indent="0" lvl="0" marL="0" rtl="0" algn="l">
              <a:spcBef>
                <a:spcPts val="1200"/>
              </a:spcBef>
              <a:spcAft>
                <a:spcPts val="1600"/>
              </a:spcAft>
              <a:buNone/>
            </a:pPr>
            <a:r>
              <a:t/>
            </a:r>
            <a:endParaRPr sz="1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ctrTitle"/>
          </p:nvPr>
        </p:nvSpPr>
        <p:spPr>
          <a:xfrm>
            <a:off x="1571100" y="657675"/>
            <a:ext cx="5783400" cy="72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Contributors</a:t>
            </a:r>
            <a:endParaRPr/>
          </a:p>
        </p:txBody>
      </p:sp>
      <p:pic>
        <p:nvPicPr>
          <p:cNvPr id="70" name="Google Shape;70;p14"/>
          <p:cNvPicPr preferRelativeResize="0"/>
          <p:nvPr/>
        </p:nvPicPr>
        <p:blipFill>
          <a:blip r:embed="rId3">
            <a:alphaModFix/>
          </a:blip>
          <a:stretch>
            <a:fillRect/>
          </a:stretch>
        </p:blipFill>
        <p:spPr>
          <a:xfrm>
            <a:off x="6881550" y="102625"/>
            <a:ext cx="2103300" cy="2103300"/>
          </a:xfrm>
          <a:prstGeom prst="ellipse">
            <a:avLst/>
          </a:prstGeom>
          <a:noFill/>
          <a:ln>
            <a:noFill/>
          </a:ln>
        </p:spPr>
      </p:pic>
      <p:pic>
        <p:nvPicPr>
          <p:cNvPr id="71" name="Google Shape;71;p14"/>
          <p:cNvPicPr preferRelativeResize="0"/>
          <p:nvPr/>
        </p:nvPicPr>
        <p:blipFill>
          <a:blip r:embed="rId4">
            <a:alphaModFix/>
          </a:blip>
          <a:stretch>
            <a:fillRect/>
          </a:stretch>
        </p:blipFill>
        <p:spPr>
          <a:xfrm>
            <a:off x="2432350" y="1747462"/>
            <a:ext cx="2103300" cy="2103300"/>
          </a:xfrm>
          <a:prstGeom prst="ellipse">
            <a:avLst/>
          </a:prstGeom>
          <a:noFill/>
          <a:ln>
            <a:noFill/>
          </a:ln>
        </p:spPr>
      </p:pic>
      <p:pic>
        <p:nvPicPr>
          <p:cNvPr id="72" name="Google Shape;72;p14"/>
          <p:cNvPicPr preferRelativeResize="0"/>
          <p:nvPr/>
        </p:nvPicPr>
        <p:blipFill>
          <a:blip r:embed="rId5">
            <a:alphaModFix/>
          </a:blip>
          <a:stretch>
            <a:fillRect/>
          </a:stretch>
        </p:blipFill>
        <p:spPr>
          <a:xfrm>
            <a:off x="4656950" y="1274675"/>
            <a:ext cx="2103300" cy="2103300"/>
          </a:xfrm>
          <a:prstGeom prst="ellipse">
            <a:avLst/>
          </a:prstGeom>
          <a:noFill/>
          <a:ln>
            <a:noFill/>
          </a:ln>
        </p:spPr>
      </p:pic>
      <p:pic>
        <p:nvPicPr>
          <p:cNvPr id="73" name="Google Shape;73;p14"/>
          <p:cNvPicPr preferRelativeResize="0"/>
          <p:nvPr/>
        </p:nvPicPr>
        <p:blipFill>
          <a:blip r:embed="rId6">
            <a:alphaModFix/>
          </a:blip>
          <a:stretch>
            <a:fillRect/>
          </a:stretch>
        </p:blipFill>
        <p:spPr>
          <a:xfrm>
            <a:off x="242625" y="2441675"/>
            <a:ext cx="2015700" cy="2015700"/>
          </a:xfrm>
          <a:prstGeom prst="ellipse">
            <a:avLst/>
          </a:prstGeom>
          <a:noFill/>
          <a:ln>
            <a:noFill/>
          </a:ln>
        </p:spPr>
      </p:pic>
      <p:sp>
        <p:nvSpPr>
          <p:cNvPr id="74" name="Google Shape;74;p14"/>
          <p:cNvSpPr txBox="1"/>
          <p:nvPr/>
        </p:nvSpPr>
        <p:spPr>
          <a:xfrm>
            <a:off x="242625" y="4573350"/>
            <a:ext cx="2103300" cy="46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7A04"/>
                </a:solidFill>
                <a:latin typeface="Comic Sans MS"/>
                <a:ea typeface="Comic Sans MS"/>
                <a:cs typeface="Comic Sans MS"/>
                <a:sym typeface="Comic Sans MS"/>
              </a:rPr>
              <a:t>Brandon Srinath</a:t>
            </a:r>
            <a:endParaRPr sz="1800">
              <a:solidFill>
                <a:srgbClr val="FF7A04"/>
              </a:solidFill>
              <a:latin typeface="Comic Sans MS"/>
              <a:ea typeface="Comic Sans MS"/>
              <a:cs typeface="Comic Sans MS"/>
              <a:sym typeface="Comic Sans MS"/>
            </a:endParaRPr>
          </a:p>
        </p:txBody>
      </p:sp>
      <p:sp>
        <p:nvSpPr>
          <p:cNvPr id="75" name="Google Shape;75;p14"/>
          <p:cNvSpPr txBox="1"/>
          <p:nvPr/>
        </p:nvSpPr>
        <p:spPr>
          <a:xfrm>
            <a:off x="2474700" y="3966800"/>
            <a:ext cx="2015700" cy="38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rgbClr val="FF7A04"/>
                </a:solidFill>
                <a:latin typeface="Comic Sans MS"/>
                <a:ea typeface="Comic Sans MS"/>
                <a:cs typeface="Comic Sans MS"/>
                <a:sym typeface="Comic Sans MS"/>
              </a:rPr>
              <a:t>Will Turner</a:t>
            </a:r>
            <a:endParaRPr sz="1600">
              <a:solidFill>
                <a:srgbClr val="FF7A04"/>
              </a:solidFill>
              <a:latin typeface="Comic Sans MS"/>
              <a:ea typeface="Comic Sans MS"/>
              <a:cs typeface="Comic Sans MS"/>
              <a:sym typeface="Comic Sans MS"/>
            </a:endParaRPr>
          </a:p>
        </p:txBody>
      </p:sp>
      <p:sp>
        <p:nvSpPr>
          <p:cNvPr id="76" name="Google Shape;76;p14"/>
          <p:cNvSpPr txBox="1"/>
          <p:nvPr/>
        </p:nvSpPr>
        <p:spPr>
          <a:xfrm>
            <a:off x="4682525" y="3457300"/>
            <a:ext cx="2103300" cy="46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rgbClr val="FF7A04"/>
                </a:solidFill>
                <a:latin typeface="Comic Sans MS"/>
                <a:ea typeface="Comic Sans MS"/>
                <a:cs typeface="Comic Sans MS"/>
                <a:sym typeface="Comic Sans MS"/>
              </a:rPr>
              <a:t>Shrey Dudhia</a:t>
            </a:r>
            <a:endParaRPr sz="1600">
              <a:solidFill>
                <a:srgbClr val="FF7A04"/>
              </a:solidFill>
              <a:latin typeface="Comic Sans MS"/>
              <a:ea typeface="Comic Sans MS"/>
              <a:cs typeface="Comic Sans MS"/>
              <a:sym typeface="Comic Sans MS"/>
            </a:endParaRPr>
          </a:p>
        </p:txBody>
      </p:sp>
      <p:sp>
        <p:nvSpPr>
          <p:cNvPr id="77" name="Google Shape;77;p14"/>
          <p:cNvSpPr txBox="1"/>
          <p:nvPr/>
        </p:nvSpPr>
        <p:spPr>
          <a:xfrm>
            <a:off x="6938875" y="2219950"/>
            <a:ext cx="1928700" cy="46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rgbClr val="FF7A04"/>
                </a:solidFill>
                <a:latin typeface="Comic Sans MS"/>
                <a:ea typeface="Comic Sans MS"/>
                <a:cs typeface="Comic Sans MS"/>
                <a:sym typeface="Comic Sans MS"/>
              </a:rPr>
              <a:t>Alpa Sheladia</a:t>
            </a:r>
            <a:endParaRPr sz="1600">
              <a:solidFill>
                <a:srgbClr val="FF7A04"/>
              </a:solidFill>
              <a:latin typeface="Comic Sans MS"/>
              <a:ea typeface="Comic Sans MS"/>
              <a:cs typeface="Comic Sans MS"/>
              <a:sym typeface="Comic Sans M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2" name="Shape 182"/>
        <p:cNvGrpSpPr/>
        <p:nvPr/>
      </p:nvGrpSpPr>
      <p:grpSpPr>
        <a:xfrm>
          <a:off x="0" y="0"/>
          <a:ext cx="0" cy="0"/>
          <a:chOff x="0" y="0"/>
          <a:chExt cx="0" cy="0"/>
        </a:xfrm>
      </p:grpSpPr>
      <p:sp>
        <p:nvSpPr>
          <p:cNvPr id="183" name="Google Shape;183;p32"/>
          <p:cNvSpPr txBox="1"/>
          <p:nvPr>
            <p:ph type="title"/>
          </p:nvPr>
        </p:nvSpPr>
        <p:spPr>
          <a:xfrm>
            <a:off x="387900" y="458025"/>
            <a:ext cx="8368200" cy="2611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i="1" lang="en" sz="6000">
                <a:solidFill>
                  <a:srgbClr val="FFFF00"/>
                </a:solidFill>
              </a:rPr>
              <a:t>Any Questions???</a:t>
            </a:r>
            <a:endParaRPr b="1" i="1" sz="6000">
              <a:solidFill>
                <a:srgbClr val="FFFF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1" name="Shape 81"/>
        <p:cNvGrpSpPr/>
        <p:nvPr/>
      </p:nvGrpSpPr>
      <p:grpSpPr>
        <a:xfrm>
          <a:off x="0" y="0"/>
          <a:ext cx="0" cy="0"/>
          <a:chOff x="0" y="0"/>
          <a:chExt cx="0" cy="0"/>
        </a:xfrm>
      </p:grpSpPr>
      <p:sp>
        <p:nvSpPr>
          <p:cNvPr id="82" name="Google Shape;82;p15"/>
          <p:cNvSpPr txBox="1"/>
          <p:nvPr>
            <p:ph type="title"/>
          </p:nvPr>
        </p:nvSpPr>
        <p:spPr>
          <a:xfrm>
            <a:off x="291450" y="447300"/>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chemeClr val="lt2"/>
                </a:solidFill>
              </a:rPr>
              <a:t>Inspiration </a:t>
            </a:r>
            <a:endParaRPr b="1">
              <a:solidFill>
                <a:schemeClr val="lt2"/>
              </a:solidFill>
            </a:endParaRPr>
          </a:p>
        </p:txBody>
      </p:sp>
      <p:sp>
        <p:nvSpPr>
          <p:cNvPr id="83" name="Google Shape;83;p15"/>
          <p:cNvSpPr txBox="1"/>
          <p:nvPr>
            <p:ph idx="1" type="body"/>
          </p:nvPr>
        </p:nvSpPr>
        <p:spPr>
          <a:xfrm>
            <a:off x="387900" y="1500200"/>
            <a:ext cx="8368200" cy="3068400"/>
          </a:xfrm>
          <a:prstGeom prst="rect">
            <a:avLst/>
          </a:prstGeom>
          <a:effectLst>
            <a:reflection blurRad="0" dir="5400000" dist="38100" endA="0" fadeDir="5400012" kx="0" rotWithShape="0" algn="bl" stPos="0" sy="-100000" ky="0"/>
          </a:effectLst>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a:t>            </a:t>
            </a:r>
            <a:r>
              <a:rPr b="1" lang="en"/>
              <a:t>Covid-19 has </a:t>
            </a:r>
            <a:r>
              <a:rPr b="1" lang="en"/>
              <a:t>affected</a:t>
            </a:r>
            <a:r>
              <a:rPr b="1" lang="en"/>
              <a:t> all of our lives in many different way. Likewise, the pandemic has </a:t>
            </a:r>
            <a:r>
              <a:rPr b="1" lang="en"/>
              <a:t>impacted</a:t>
            </a:r>
            <a:r>
              <a:rPr b="1" lang="en"/>
              <a:t> many industries big and small. Airline industry’s struggles were more acute than many other industries.  As the pandemic progressed, 40-80% fewer flights were being used. Hence, We felt that it was important to analyze and create </a:t>
            </a:r>
            <a:r>
              <a:rPr b="1" lang="en"/>
              <a:t>visualization.</a:t>
            </a:r>
            <a:r>
              <a:rPr b="1" lang="en"/>
              <a:t> </a:t>
            </a:r>
            <a:endParaRPr b="1"/>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chemeClr val="lt2"/>
                </a:solidFill>
              </a:rPr>
              <a:t>Pandemic Problem</a:t>
            </a:r>
            <a:endParaRPr b="1">
              <a:solidFill>
                <a:schemeClr val="lt2"/>
              </a:solidFill>
            </a:endParaRPr>
          </a:p>
        </p:txBody>
      </p:sp>
      <p:sp>
        <p:nvSpPr>
          <p:cNvPr id="89" name="Google Shape;89;p16"/>
          <p:cNvSpPr txBox="1"/>
          <p:nvPr>
            <p:ph idx="1" type="body"/>
          </p:nvPr>
        </p:nvSpPr>
        <p:spPr>
          <a:xfrm>
            <a:off x="387900" y="1489825"/>
            <a:ext cx="8368200" cy="3471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We wanted to illustrate how Covid-19 has impacted various industries as whole. As we know, the airline industry was hit hard from the </a:t>
            </a:r>
            <a:r>
              <a:rPr lang="en"/>
              <a:t>beginning, whereas tech industry didn’t do so bad. In fact, tech company like Amazon and Apple did quite well.  Likewise, S&amp;P 500 had nearly recovered not only recovered most of the losses suffered during Pandemic but it reached new height according to Wall street journal. However, currently it went down. Our analysis proves that currently  most industries are facing volatility and an unstable market with the exception of the Tech industry. </a:t>
            </a:r>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 </a:t>
            </a:r>
            <a:endParaRPr sz="1050">
              <a:solidFill>
                <a:srgbClr val="555555"/>
              </a:solidFill>
              <a:highlight>
                <a:srgbClr val="FFFFFF"/>
              </a:highlight>
            </a:endParaRPr>
          </a:p>
          <a:p>
            <a:pPr indent="0" lvl="0" marL="0" rtl="0" algn="l">
              <a:spcBef>
                <a:spcPts val="1600"/>
              </a:spcBef>
              <a:spcAft>
                <a:spcPts val="1600"/>
              </a:spcAft>
              <a:buNone/>
            </a:pPr>
            <a:r>
              <a:t/>
            </a:r>
            <a:endParaRPr sz="1050">
              <a:solidFill>
                <a:srgbClr val="555555"/>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chemeClr val="lt2"/>
                </a:solidFill>
              </a:rPr>
              <a:t>Design Process</a:t>
            </a:r>
            <a:endParaRPr b="1">
              <a:solidFill>
                <a:schemeClr val="lt2"/>
              </a:solidFill>
            </a:endParaRPr>
          </a:p>
        </p:txBody>
      </p:sp>
      <p:sp>
        <p:nvSpPr>
          <p:cNvPr id="95" name="Google Shape;95;p17"/>
          <p:cNvSpPr txBox="1"/>
          <p:nvPr>
            <p:ph idx="1" type="body"/>
          </p:nvPr>
        </p:nvSpPr>
        <p:spPr>
          <a:xfrm>
            <a:off x="387900" y="1275150"/>
            <a:ext cx="8368200" cy="351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Our project required conducting a financial </a:t>
            </a:r>
            <a:r>
              <a:rPr lang="en"/>
              <a:t>analysis on top 5  industry-focused portfolios of airlines, top 5 tech companies and S&amp;P 500 data to properly provide  an accurate analysis of how Covid-19 affected it's future including the stock market data. We needed quarterly data for two years from 2019 to </a:t>
            </a:r>
            <a:r>
              <a:rPr lang="en"/>
              <a:t>current</a:t>
            </a:r>
            <a:r>
              <a:rPr lang="en"/>
              <a:t> </a:t>
            </a:r>
            <a:r>
              <a:rPr lang="en"/>
              <a:t>quarter</a:t>
            </a:r>
            <a:r>
              <a:rPr lang="en"/>
              <a:t> of 2020. </a:t>
            </a:r>
            <a:endParaRPr/>
          </a:p>
          <a:p>
            <a:pPr indent="-342900" lvl="0" marL="457200" rtl="0" algn="l">
              <a:spcBef>
                <a:spcPts val="0"/>
              </a:spcBef>
              <a:spcAft>
                <a:spcPts val="0"/>
              </a:spcAft>
              <a:buSzPts val="1800"/>
              <a:buChar char="●"/>
            </a:pPr>
            <a:r>
              <a:rPr lang="en"/>
              <a:t>We imported APIs and datasets using various resources and displayed information the json files.</a:t>
            </a:r>
            <a:endParaRPr/>
          </a:p>
          <a:p>
            <a:pPr indent="-342900" lvl="0" marL="457200" rtl="0" algn="l">
              <a:spcBef>
                <a:spcPts val="0"/>
              </a:spcBef>
              <a:spcAft>
                <a:spcPts val="0"/>
              </a:spcAft>
              <a:buSzPts val="1800"/>
              <a:buChar char="●"/>
            </a:pPr>
            <a:r>
              <a:rPr lang="en"/>
              <a:t>We chose to convert Json files to csv dataframe for more readable format to provide the functionality </a:t>
            </a:r>
            <a:r>
              <a:rPr lang="en"/>
              <a:t>component,</a:t>
            </a:r>
            <a:r>
              <a:rPr lang="en"/>
              <a:t> and ease of usage to start actual coding for the project. </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Framework</a:t>
            </a:r>
            <a:endParaRPr/>
          </a:p>
        </p:txBody>
      </p:sp>
      <p:sp>
        <p:nvSpPr>
          <p:cNvPr id="101" name="Google Shape;101;p1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With a help from pandas library and from_dict function we built quarterly reports of all the companies. </a:t>
            </a:r>
            <a:endParaRPr/>
          </a:p>
          <a:p>
            <a:pPr indent="-342900" lvl="0" marL="457200" rtl="0" algn="l">
              <a:lnSpc>
                <a:spcPct val="150000"/>
              </a:lnSpc>
              <a:spcBef>
                <a:spcPts val="0"/>
              </a:spcBef>
              <a:spcAft>
                <a:spcPts val="0"/>
              </a:spcAft>
              <a:buSzPts val="1800"/>
              <a:buChar char="❏"/>
            </a:pPr>
            <a:r>
              <a:rPr lang="en"/>
              <a:t>We clean data using arrays and </a:t>
            </a:r>
            <a:r>
              <a:rPr lang="en"/>
              <a:t>separated</a:t>
            </a:r>
            <a:r>
              <a:rPr lang="en"/>
              <a:t> columns needed </a:t>
            </a:r>
            <a:r>
              <a:rPr lang="en"/>
              <a:t>. </a:t>
            </a:r>
            <a:endParaRPr/>
          </a:p>
          <a:p>
            <a:pPr indent="-342900" lvl="0" marL="457200" rtl="0" algn="l">
              <a:lnSpc>
                <a:spcPct val="150000"/>
              </a:lnSpc>
              <a:spcBef>
                <a:spcPts val="0"/>
              </a:spcBef>
              <a:spcAft>
                <a:spcPts val="0"/>
              </a:spcAft>
              <a:buSzPts val="1800"/>
              <a:buChar char="❏"/>
            </a:pPr>
            <a:r>
              <a:rPr lang="en"/>
              <a:t>Although, we were having limited access of data from Alpha Vantage and had to wait in order to run codes again. We solved the problem by importing new library called "Time" and included “time.sleep(60) “ so that code can wait 60 seconds upon encountering an error.</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5" name="Shape 105"/>
        <p:cNvGrpSpPr/>
        <p:nvPr/>
      </p:nvGrpSpPr>
      <p:grpSpPr>
        <a:xfrm>
          <a:off x="0" y="0"/>
          <a:ext cx="0" cy="0"/>
          <a:chOff x="0" y="0"/>
          <a:chExt cx="0" cy="0"/>
        </a:xfrm>
      </p:grpSpPr>
      <p:sp>
        <p:nvSpPr>
          <p:cNvPr id="106" name="Google Shape;106;p19"/>
          <p:cNvSpPr txBox="1"/>
          <p:nvPr>
            <p:ph type="ctrTitle"/>
          </p:nvPr>
        </p:nvSpPr>
        <p:spPr>
          <a:xfrm>
            <a:off x="1508850" y="703600"/>
            <a:ext cx="5955000" cy="36756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t/>
            </a:r>
            <a:endParaRPr sz="1200">
              <a:solidFill>
                <a:srgbClr val="000000"/>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t/>
            </a:r>
            <a:endParaRPr sz="1200">
              <a:solidFill>
                <a:schemeClr val="hlink"/>
              </a:solidFill>
              <a:highlight>
                <a:srgbClr val="FFFFFF"/>
              </a:highlight>
              <a:latin typeface="Roboto"/>
              <a:ea typeface="Roboto"/>
              <a:cs typeface="Roboto"/>
              <a:sym typeface="Roboto"/>
            </a:endParaRPr>
          </a:p>
          <a:p>
            <a:pPr indent="0" lvl="0" marL="0" rtl="0" algn="ctr">
              <a:spcBef>
                <a:spcPts val="0"/>
              </a:spcBef>
              <a:spcAft>
                <a:spcPts val="0"/>
              </a:spcAft>
              <a:buNone/>
            </a:pPr>
            <a:r>
              <a:rPr b="1" lang="en" sz="6000">
                <a:solidFill>
                  <a:srgbClr val="FFFF00"/>
                </a:solidFill>
              </a:rPr>
              <a:t>The</a:t>
            </a:r>
            <a:endParaRPr b="1" sz="6000">
              <a:solidFill>
                <a:srgbClr val="FFFF00"/>
              </a:solidFill>
            </a:endParaRPr>
          </a:p>
          <a:p>
            <a:pPr indent="0" lvl="0" marL="0" rtl="0" algn="ctr">
              <a:spcBef>
                <a:spcPts val="0"/>
              </a:spcBef>
              <a:spcAft>
                <a:spcPts val="0"/>
              </a:spcAft>
              <a:buNone/>
            </a:pPr>
            <a:r>
              <a:rPr b="1" lang="en" sz="6000">
                <a:solidFill>
                  <a:srgbClr val="FFFF00"/>
                </a:solidFill>
              </a:rPr>
              <a:t>Denouement</a:t>
            </a:r>
            <a:endParaRPr b="1" sz="6000">
              <a:solidFill>
                <a:srgbClr val="FFFF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Increased volatility with the start of COVID-19</a:t>
            </a:r>
            <a:endParaRPr/>
          </a:p>
        </p:txBody>
      </p:sp>
      <p:pic>
        <p:nvPicPr>
          <p:cNvPr id="112" name="Google Shape;112;p20"/>
          <p:cNvPicPr preferRelativeResize="0"/>
          <p:nvPr/>
        </p:nvPicPr>
        <p:blipFill>
          <a:blip r:embed="rId3">
            <a:alphaModFix/>
          </a:blip>
          <a:stretch>
            <a:fillRect/>
          </a:stretch>
        </p:blipFill>
        <p:spPr>
          <a:xfrm>
            <a:off x="152400" y="152400"/>
            <a:ext cx="7901713" cy="3928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idx="1" type="body"/>
          </p:nvPr>
        </p:nvSpPr>
        <p:spPr>
          <a:xfrm>
            <a:off x="276650" y="4233725"/>
            <a:ext cx="5998800" cy="59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Airlines being pumped with cash</a:t>
            </a:r>
            <a:endParaRPr/>
          </a:p>
        </p:txBody>
      </p:sp>
      <p:pic>
        <p:nvPicPr>
          <p:cNvPr id="118" name="Google Shape;118;p21"/>
          <p:cNvPicPr preferRelativeResize="0"/>
          <p:nvPr/>
        </p:nvPicPr>
        <p:blipFill>
          <a:blip r:embed="rId3">
            <a:alphaModFix/>
          </a:blip>
          <a:stretch>
            <a:fillRect/>
          </a:stretch>
        </p:blipFill>
        <p:spPr>
          <a:xfrm>
            <a:off x="152400" y="152400"/>
            <a:ext cx="7807960" cy="39289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