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8" r:id="rId3"/>
    <p:sldId id="257" r:id="rId4"/>
    <p:sldId id="263" r:id="rId5"/>
    <p:sldId id="261" r:id="rId6"/>
    <p:sldId id="259" r:id="rId7"/>
    <p:sldId id="262" r:id="rId8"/>
    <p:sldId id="270" r:id="rId9"/>
    <p:sldId id="274" r:id="rId10"/>
    <p:sldId id="272" r:id="rId11"/>
    <p:sldId id="267" r:id="rId12"/>
    <p:sldId id="269" r:id="rId13"/>
    <p:sldId id="260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78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6D34-44EF-4F9A-A256-E9834D09B2E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3DC5-50E9-4F17-B1E6-322D5F7B3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4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嵌入式系統 </a:t>
            </a:r>
            <a:r>
              <a:rPr lang="en-US" altLang="zh-TW" dirty="0" smtClean="0"/>
              <a:t>-&gt; IC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OS</a:t>
            </a:r>
            <a:r>
              <a:rPr lang="zh-TW" altLang="en-US" dirty="0" smtClean="0"/>
              <a:t> ；不是 </a:t>
            </a:r>
            <a:r>
              <a:rPr lang="en-US" altLang="zh-TW" dirty="0" smtClean="0"/>
              <a:t>embedded vector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希望應用程式可以在非</a:t>
            </a:r>
            <a:r>
              <a:rPr lang="en-US" altLang="zh-TW" dirty="0" smtClean="0"/>
              <a:t>super user</a:t>
            </a:r>
            <a:r>
              <a:rPr lang="zh-TW" altLang="en-US" dirty="0" smtClean="0"/>
              <a:t>的情況下 調整出更適合的排程方式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3DC5-50E9-4F17-B1E6-322D5F7B3F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58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Bootstrap: </a:t>
            </a:r>
            <a:r>
              <a:rPr lang="zh-TW" altLang="en-US" dirty="0" smtClean="0"/>
              <a:t>統計上的那個 不是網頁的那個</a:t>
            </a:r>
            <a:r>
              <a:rPr lang="en-US" altLang="zh-TW" dirty="0" smtClean="0"/>
              <a:t>XD…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從給定訓練集中有放回的均勻抽樣，採用隨機可置換抽樣（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sampling with replacement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）。對於小數據集，自助法效果很好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Cross</a:t>
            </a:r>
            <a:r>
              <a:rPr lang="en-US" altLang="zh-TW" baseline="0" dirty="0" smtClean="0"/>
              <a:t> validations: </a:t>
            </a:r>
            <a:r>
              <a:rPr lang="zh-TW" altLang="en-US" baseline="0" dirty="0" smtClean="0"/>
              <a:t>將數據樣本切割成較小子集  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先在一個子集上做分析，而其它子集則用來做後續對此分析的確認及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驗證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Ridge and Lasso Regularization:</a:t>
            </a:r>
            <a:r>
              <a:rPr lang="en-US" altLang="zh-TW" sz="1200" baseline="0" dirty="0" smtClean="0"/>
              <a:t> </a:t>
            </a:r>
            <a:r>
              <a:rPr lang="zh-TW" altLang="en-US" sz="1200" baseline="0" dirty="0" smtClean="0"/>
              <a:t>用來衡量模型複雜度，如果線性歸化會有</a:t>
            </a:r>
            <a:r>
              <a:rPr lang="en-US" altLang="zh-TW" sz="1200" baseline="0" dirty="0" smtClean="0"/>
              <a:t>over fitting </a:t>
            </a:r>
            <a:r>
              <a:rPr lang="zh-TW" altLang="en-US" sz="1200" baseline="0" dirty="0" smtClean="0"/>
              <a:t>的問題 就可以再來用正規畫回歸</a:t>
            </a:r>
            <a:endParaRPr lang="en-US" altLang="zh-TW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linear + L2 penalty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Lasso  linear + L1 penalty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3DC5-50E9-4F17-B1E6-322D5F7B3F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3DC5-50E9-4F17-B1E6-322D5F7B3F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6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3DC5-50E9-4F17-B1E6-322D5F7B3F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1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線性，也會比較好去</a:t>
            </a:r>
            <a:r>
              <a:rPr lang="zh-TW" altLang="en-US" dirty="0" smtClean="0"/>
              <a:t>儲存 紀錄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Interpretation is important to evaluate the model and understand what the data tells us 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3DC5-50E9-4F17-B1E6-322D5F7B3F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5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3DC5-50E9-4F17-B1E6-322D5F7B3F2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7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D41-6DAC-44E9-A97F-907404649E75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38D0-5E1F-483D-88DC-B8992B62CBFF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5C82-E0E5-4270-A2ED-36B0C356CF28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0B71-5723-4F2C-99E7-B63DB2D12C9F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CE2A3B-0F64-41F6-9520-F00C0E1031C4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4109-F954-481F-98F7-9981F1136F86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F279-C68C-49AA-8723-F3376B371F15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5A19-6CA2-422F-9D39-E52650A295DE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86-9E58-40B5-8152-E8177CDFF1B4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8735-3E2E-4A04-8C07-E0F94A6B74EA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F33DDB-4CCA-421B-B9C1-F670B49FFEB8}" type="datetime1">
              <a:rPr lang="en-US" altLang="zh-TW" smtClean="0"/>
              <a:t>9/27/2021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1437D09-03B1-4270-8CD3-4E8AE0EE3D6D}" type="datetime1">
              <a:rPr lang="en-US" altLang="zh-TW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mohw.gov.tw/ch/mp-205.html" TargetMode="External"/><Relationship Id="rId2" Type="http://schemas.openxmlformats.org/officeDocument/2006/relationships/hyperlink" Target="https://covid-19.nchc.org.tw/dt_005-covidTable_taiwa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coronavirus/2019-ncov/science/forecasting/forecasts-cases.html" TargetMode="External"/><Relationship Id="rId5" Type="http://schemas.openxmlformats.org/officeDocument/2006/relationships/hyperlink" Target="https://covid.cdc.gov/covid-data-tracker/#global-counts-rates" TargetMode="External"/><Relationship Id="rId4" Type="http://schemas.openxmlformats.org/officeDocument/2006/relationships/hyperlink" Target="https://projects.fivethirtyeight.com/covid-foreca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/>
              <a:t>CS109A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Learning Report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資工三 林靖紳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6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728" y="-32273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Differences between regression above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2700749" y="1477428"/>
          <a:ext cx="6346431" cy="479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19"/>
                <a:gridCol w="2123035"/>
                <a:gridCol w="2115477"/>
              </a:tblGrid>
              <a:tr h="1198839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Has</a:t>
                      </a:r>
                      <a:r>
                        <a:rPr lang="en-US" altLang="zh-TW" sz="2400" b="0" baseline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 a F(x) parameter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Easy to interpret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K-Nearest</a:t>
                      </a:r>
                      <a:r>
                        <a:rPr lang="en-US" altLang="zh-TW" sz="2400" b="0" baseline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 Regression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b="0" smtClean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No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b="0" smtClean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Yes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Linear Regression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b="0" smtClean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Yes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b="0" smtClean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Yes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Polynomial Regression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b="0" smtClean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  <a:p>
                      <a:pPr algn="ctr"/>
                      <a:r>
                        <a:rPr lang="en-US" altLang="zh-TW" sz="2400" b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Yes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b="0" dirty="0" smtClean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No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09343"/>
            <a:ext cx="6854481" cy="5028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Pros: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Start from the </a:t>
            </a:r>
            <a:r>
              <a:rPr lang="en-US" altLang="zh-TW" sz="2000" u="sng" dirty="0" smtClean="0">
                <a:solidFill>
                  <a:schemeClr val="accent4">
                    <a:lumMod val="75000"/>
                  </a:schemeClr>
                </a:solidFill>
              </a:rPr>
              <a:t>history</a:t>
            </a:r>
            <a:r>
              <a:rPr lang="en-US" altLang="zh-TW" sz="2000" dirty="0" smtClean="0"/>
              <a:t> of data science.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Construct complete data science </a:t>
            </a:r>
            <a:r>
              <a:rPr lang="en-US" altLang="zh-TW" sz="2000" u="sng" dirty="0" smtClean="0">
                <a:solidFill>
                  <a:schemeClr val="accent4">
                    <a:lumMod val="75000"/>
                  </a:schemeClr>
                </a:solidFill>
              </a:rPr>
              <a:t>flow</a:t>
            </a:r>
            <a:r>
              <a:rPr lang="en-US" altLang="zh-TW" sz="2000" dirty="0" smtClean="0"/>
              <a:t>.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Use </a:t>
            </a:r>
            <a:r>
              <a:rPr lang="en-US" altLang="zh-TW" sz="2000" u="sng" dirty="0" smtClean="0">
                <a:solidFill>
                  <a:schemeClr val="accent4">
                    <a:lumMod val="75000"/>
                  </a:schemeClr>
                </a:solidFill>
              </a:rPr>
              <a:t>questions</a:t>
            </a:r>
            <a:r>
              <a:rPr lang="en-US" altLang="zh-TW" sz="2000" dirty="0" smtClean="0"/>
              <a:t> to arouse students’ interest or attention on the topic.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Short coding </a:t>
            </a:r>
            <a:r>
              <a:rPr lang="en-US" altLang="zh-TW" sz="2000" u="sng" dirty="0">
                <a:solidFill>
                  <a:schemeClr val="accent4">
                    <a:lumMod val="75000"/>
                  </a:schemeClr>
                </a:solidFill>
              </a:rPr>
              <a:t>exercises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after a lecture.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Project solve </a:t>
            </a:r>
            <a:r>
              <a:rPr lang="en-US" altLang="zh-TW" sz="2000" u="sng" dirty="0">
                <a:solidFill>
                  <a:schemeClr val="accent4">
                    <a:lumMod val="75000"/>
                  </a:schemeClr>
                </a:solidFill>
              </a:rPr>
              <a:t>real-life</a:t>
            </a:r>
            <a:r>
              <a:rPr lang="en-US" altLang="zh-TW" sz="2000" dirty="0"/>
              <a:t> problems</a:t>
            </a:r>
            <a:r>
              <a:rPr lang="en-US" altLang="zh-TW" sz="2000" dirty="0" smtClean="0"/>
              <a:t>.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659124" y="0"/>
            <a:ext cx="4879848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Pros and Cons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149281" y="804672"/>
            <a:ext cx="13637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568379" y="843583"/>
            <a:ext cx="13637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29" y="1648254"/>
            <a:ext cx="4015505" cy="44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659124" y="0"/>
            <a:ext cx="4879848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Pros and Cons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149281" y="804672"/>
            <a:ext cx="13637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568379" y="843583"/>
            <a:ext cx="13637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1069975" y="1609725"/>
            <a:ext cx="6854825" cy="44832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Cons:</a:t>
            </a:r>
            <a:endParaRPr lang="en-US" altLang="zh-TW" sz="2400" dirty="0"/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/>
              <a:t>Lectures put more emphasis on developing the intuition for the </a:t>
            </a:r>
            <a:r>
              <a:rPr lang="en-US" altLang="zh-TW" sz="2000" u="sng" dirty="0">
                <a:solidFill>
                  <a:schemeClr val="accent4">
                    <a:lumMod val="75000"/>
                  </a:schemeClr>
                </a:solidFill>
              </a:rPr>
              <a:t>core concepts</a:t>
            </a:r>
            <a:r>
              <a:rPr lang="en-US" altLang="zh-TW" sz="2000" dirty="0"/>
              <a:t>, but lake on providing </a:t>
            </a:r>
            <a:r>
              <a:rPr lang="en-US" altLang="zh-TW" sz="2000" u="sng" dirty="0">
                <a:solidFill>
                  <a:schemeClr val="accent4">
                    <a:lumMod val="75000"/>
                  </a:schemeClr>
                </a:solidFill>
              </a:rPr>
              <a:t>mathematical background</a:t>
            </a:r>
            <a:r>
              <a:rPr lang="en-US" altLang="zh-TW" sz="2000" dirty="0"/>
              <a:t>.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zh-TW" sz="2000" dirty="0"/>
              <a:t> algorithm oriented.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2000" dirty="0"/>
              <a:t>Recommended textbook: An Introduction to Statistical Learning by Gareth James, Daniela Witten, Trevor Hastie and Rob </a:t>
            </a:r>
            <a:r>
              <a:rPr lang="en-US" altLang="zh-TW" sz="2000" dirty="0" err="1"/>
              <a:t>Tibshirani</a:t>
            </a:r>
            <a:endParaRPr lang="en-US" altLang="zh-TW" sz="2000" dirty="0"/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endParaRPr lang="en-US" altLang="zh-TW" sz="1400" dirty="0" smtClean="0"/>
          </a:p>
        </p:txBody>
      </p:sp>
      <p:pic>
        <p:nvPicPr>
          <p:cNvPr id="2050" name="Picture 2" descr="An Introduction to Statistical Learning - with Applications in R 電子書 by Gareth James,Daniela Witten,Trevor Hastie,Robert Tibshira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12" y="1423727"/>
            <a:ext cx="3012870" cy="45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5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Ubuntu" panose="020B0504030602030204" pitchFamily="34" charset="0"/>
              </a:rPr>
              <a:t>Project Proposal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Modeling </a:t>
            </a:r>
            <a:r>
              <a:rPr lang="en-US" altLang="zh-TW" dirty="0"/>
              <a:t>COVID-19 in </a:t>
            </a:r>
            <a:r>
              <a:rPr lang="en-US" altLang="zh-TW" dirty="0" smtClean="0"/>
              <a:t>Taiwan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69848" y="1745487"/>
            <a:ext cx="10058400" cy="489242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dirty="0" smtClean="0"/>
              <a:t> Project  goals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redict the daily number of COVID-19 cases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in each county.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Evaluate </a:t>
            </a:r>
            <a:r>
              <a:rPr lang="en-US" altLang="zh-TW" dirty="0" smtClean="0">
                <a:solidFill>
                  <a:srgbClr val="FF0000"/>
                </a:solidFill>
              </a:rPr>
              <a:t>the effectiveness of various COVID-related policies </a:t>
            </a:r>
            <a:r>
              <a:rPr lang="en-US" altLang="zh-TW" dirty="0" smtClean="0"/>
              <a:t>on the spread of </a:t>
            </a:r>
            <a:r>
              <a:rPr lang="en-US" altLang="zh-TW" dirty="0"/>
              <a:t>the disease; what truly has helped and can help prevent the spread of COVID-19 in </a:t>
            </a:r>
            <a:r>
              <a:rPr lang="en-US" altLang="zh-TW" dirty="0" smtClean="0"/>
              <a:t>Taiwan?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dirty="0" smtClean="0"/>
              <a:t> High-level project goals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Build predictive models for </a:t>
            </a:r>
            <a:r>
              <a:rPr lang="en-US" altLang="zh-TW" dirty="0">
                <a:solidFill>
                  <a:srgbClr val="FF0000"/>
                </a:solidFill>
              </a:rPr>
              <a:t>the rate </a:t>
            </a:r>
            <a:r>
              <a:rPr lang="en-US" altLang="zh-TW" dirty="0"/>
              <a:t>of COVID cases at the county level in </a:t>
            </a:r>
            <a:r>
              <a:rPr lang="en-US" altLang="zh-TW" dirty="0" smtClean="0"/>
              <a:t>Taiwan.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Evaluate the effectiveness of governmental policies on controlling the disease </a:t>
            </a:r>
            <a:r>
              <a:rPr lang="en-US" altLang="zh-TW" dirty="0">
                <a:solidFill>
                  <a:srgbClr val="FF0000"/>
                </a:solidFill>
              </a:rPr>
              <a:t>based on your predictive models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Modeling </a:t>
            </a:r>
            <a:r>
              <a:rPr lang="en-US" altLang="zh-TW" dirty="0"/>
              <a:t>COVID-19 in </a:t>
            </a:r>
            <a:r>
              <a:rPr lang="en-US" altLang="zh-TW" dirty="0" smtClean="0"/>
              <a:t>Taiwan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69848" y="1745487"/>
            <a:ext cx="10058400" cy="48924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dirty="0" smtClean="0"/>
              <a:t> Data Resources: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Covid-19 Global Dashboard by Taiwan: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covid-19.nchc.org.tw/dt_005-covidTable_taiwan.php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Policy data:</a:t>
            </a:r>
          </a:p>
          <a:p>
            <a:pPr marL="548640" lvl="2" indent="0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en-US" altLang="zh-TW" sz="1800" dirty="0" smtClean="0">
                <a:hlinkClick r:id="rId3"/>
              </a:rPr>
              <a:t>https</a:t>
            </a:r>
            <a:r>
              <a:rPr lang="en-US" altLang="zh-TW" sz="1800" dirty="0">
                <a:hlinkClick r:id="rId3"/>
              </a:rPr>
              <a:t>://covid19.mohw.gov.tw/ch/mp-205.html</a:t>
            </a:r>
            <a:endParaRPr lang="en-US" altLang="zh-TW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 References: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>
                <a:hlinkClick r:id="rId4"/>
              </a:rPr>
              <a:t>https://projects.fivethirtyeight.com/covid-forecasts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>
                <a:hlinkClick r:id="rId5"/>
              </a:rPr>
              <a:t>https://covid.cdc.gov/covid-data-tracker/#</a:t>
            </a:r>
            <a:r>
              <a:rPr lang="en-US" altLang="zh-TW" dirty="0" smtClean="0">
                <a:hlinkClick r:id="rId5"/>
              </a:rPr>
              <a:t>global-counts-rates</a:t>
            </a:r>
            <a:endParaRPr lang="en-US" altLang="zh-TW" dirty="0" smtClean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>
                <a:hlinkClick r:id="rId6"/>
              </a:rPr>
              <a:t>https://www.cdc.gov/coronavirus/2019-ncov/science/forecasting/forecasts-cases.html</a:t>
            </a:r>
            <a:endParaRPr lang="en-US" altLang="zh-TW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Self Introduction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CS109a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: 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to Data 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Science</a:t>
            </a:r>
            <a:r>
              <a:rPr lang="en-US" altLang="zh-TW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Learning Report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Next Project Proposal 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Ubuntu" panose="020B0504030602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 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邊形 13"/>
          <p:cNvSpPr/>
          <p:nvPr/>
        </p:nvSpPr>
        <p:spPr>
          <a:xfrm>
            <a:off x="330779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五邊形 16"/>
          <p:cNvSpPr/>
          <p:nvPr/>
        </p:nvSpPr>
        <p:spPr>
          <a:xfrm>
            <a:off x="3251489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邊形 17"/>
          <p:cNvSpPr/>
          <p:nvPr/>
        </p:nvSpPr>
        <p:spPr>
          <a:xfrm>
            <a:off x="6172200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邊形 18"/>
          <p:cNvSpPr/>
          <p:nvPr/>
        </p:nvSpPr>
        <p:spPr>
          <a:xfrm>
            <a:off x="9190585" y="1737361"/>
            <a:ext cx="2630113" cy="202830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9848" y="-20782"/>
            <a:ext cx="10058400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Operating System Lab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069848" y="783890"/>
            <a:ext cx="1532036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9554648" y="804672"/>
            <a:ext cx="1532036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30778" y="2151345"/>
            <a:ext cx="222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Spring semester </a:t>
            </a:r>
            <a:endParaRPr lang="en-US" altLang="zh-TW" sz="2400" b="1" dirty="0" smtClean="0">
              <a:latin typeface="Goudy Old Style" panose="02020502050305020303" pitchFamily="18" charset="0"/>
              <a:ea typeface="Verdana" panose="020B0604030504040204" pitchFamily="34" charset="0"/>
            </a:endParaRP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of </a:t>
            </a: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freshman </a:t>
            </a:r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year</a:t>
            </a:r>
            <a:endParaRPr lang="zh-TW" altLang="en-US" sz="2400" b="1" dirty="0">
              <a:latin typeface="Goudy Old Style" panose="02020502050305020303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51488" y="2151345"/>
            <a:ext cx="2171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Fall semester </a:t>
            </a:r>
            <a:endParaRPr lang="en-US" altLang="zh-TW" sz="2400" b="1" dirty="0" smtClean="0">
              <a:latin typeface="Goudy Old Style" panose="02020502050305020303" pitchFamily="18" charset="0"/>
              <a:ea typeface="Verdana" panose="020B0604030504040204" pitchFamily="34" charset="0"/>
            </a:endParaRP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of </a:t>
            </a: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sophomore </a:t>
            </a:r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year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172199" y="2151345"/>
            <a:ext cx="222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Spring semester </a:t>
            </a:r>
            <a:endParaRPr lang="en-US" altLang="zh-TW" sz="2400" b="1" dirty="0" smtClean="0">
              <a:latin typeface="Goudy Old Style" panose="02020502050305020303" pitchFamily="18" charset="0"/>
              <a:ea typeface="Verdana" panose="020B0604030504040204" pitchFamily="34" charset="0"/>
            </a:endParaRP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of </a:t>
            </a:r>
          </a:p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  <a:ea typeface="Verdana" panose="020B0604030504040204" pitchFamily="34" charset="0"/>
              </a:rPr>
              <a:t>sophomore </a:t>
            </a:r>
            <a:r>
              <a:rPr lang="en-US" altLang="zh-TW" sz="2400" b="1" dirty="0">
                <a:latin typeface="Goudy Old Style" panose="02020502050305020303" pitchFamily="18" charset="0"/>
                <a:ea typeface="Verdana" panose="020B0604030504040204" pitchFamily="34" charset="0"/>
              </a:rPr>
              <a:t>year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9721239" y="2520676"/>
            <a:ext cx="1198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latin typeface="Goudy Old Style" panose="02020502050305020303" pitchFamily="18" charset="0"/>
              </a:rPr>
              <a:t>Current</a:t>
            </a:r>
            <a:endParaRPr lang="zh-TW" altLang="en-US" sz="2400" b="1" dirty="0">
              <a:latin typeface="Goudy Old Style" panose="02020502050305020303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445121" y="3782276"/>
            <a:ext cx="397538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Embedded systems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</a:rPr>
              <a:t>Radio-controlled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cars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Raspberry pi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Ultrasonic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</a:rPr>
              <a:t>distance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measurement</a:t>
            </a:r>
          </a:p>
        </p:txBody>
      </p:sp>
      <p:cxnSp>
        <p:nvCxnSpPr>
          <p:cNvPr id="28" name="直線接點 27"/>
          <p:cNvCxnSpPr/>
          <p:nvPr/>
        </p:nvCxnSpPr>
        <p:spPr>
          <a:xfrm>
            <a:off x="5981354" y="1530375"/>
            <a:ext cx="0" cy="48787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286542" y="3765656"/>
            <a:ext cx="273664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Scheduling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Linux schedule policy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priority</a:t>
            </a:r>
            <a:endParaRPr lang="zh-TW" altLang="en-US" sz="1600" dirty="0">
              <a:latin typeface="Verdana" panose="020B0604030504040204" pitchFamily="34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Motivations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69848" y="1321725"/>
            <a:ext cx="10058400" cy="5070762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Interests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 Operating system and System programming based on </a:t>
            </a:r>
            <a:r>
              <a:rPr lang="en-US" altLang="zh-TW" sz="2200" dirty="0"/>
              <a:t>L</a:t>
            </a:r>
            <a:r>
              <a:rPr lang="en-US" altLang="zh-TW" sz="2200" dirty="0" smtClean="0"/>
              <a:t>inux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Is that really suitable for me to work for?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 Confused…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Introduction to Computational Methods for Data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 Model the 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 Tens of thousands of ways to find out   </a:t>
            </a:r>
            <a:r>
              <a:rPr lang="en-US" altLang="zh-TW" sz="1400" strike="sngStrike" dirty="0" smtClean="0"/>
              <a:t>(Too much exaggeration)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That absolutely have lots of fun!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Visualize the results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1069848" y="800516"/>
            <a:ext cx="309482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7975230" y="804672"/>
            <a:ext cx="309482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5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Ubuntu" panose="020B0504030602030204" pitchFamily="34" charset="0"/>
              </a:rPr>
              <a:t>Learning Report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7628" y="0"/>
            <a:ext cx="5242837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Current Progress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3" name="直線接點 12"/>
          <p:cNvCxnSpPr>
            <a:stCxn id="4" idx="1"/>
          </p:cNvCxnSpPr>
          <p:nvPr/>
        </p:nvCxnSpPr>
        <p:spPr>
          <a:xfrm flipH="1">
            <a:off x="1831835" y="804672"/>
            <a:ext cx="164579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8720465" y="804672"/>
            <a:ext cx="164579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14"/>
          <p:cNvSpPr>
            <a:spLocks noGrp="1"/>
          </p:cNvSpPr>
          <p:nvPr>
            <p:ph idx="1"/>
          </p:nvPr>
        </p:nvSpPr>
        <p:spPr>
          <a:xfrm>
            <a:off x="554476" y="1244217"/>
            <a:ext cx="10756652" cy="5613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/>
              <a:t>Data</a:t>
            </a:r>
          </a:p>
          <a:p>
            <a:pPr lvl="1"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Data Formats + Web Scraping </a:t>
            </a:r>
          </a:p>
          <a:p>
            <a:pPr lvl="1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Pandas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/>
              <a:t>Regression</a:t>
            </a:r>
          </a:p>
          <a:p>
            <a:pPr lvl="1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KNN Regression</a:t>
            </a:r>
          </a:p>
          <a:p>
            <a:pPr lvl="1">
              <a:lnSpc>
                <a:spcPct val="10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Linear Regression</a:t>
            </a:r>
          </a:p>
          <a:p>
            <a:pPr lvl="1">
              <a:lnSpc>
                <a:spcPct val="10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Multi </a:t>
            </a:r>
            <a:r>
              <a:rPr lang="en-US" altLang="zh-TW" sz="2000" dirty="0"/>
              <a:t>L</a:t>
            </a:r>
            <a:r>
              <a:rPr lang="en-US" altLang="zh-TW" sz="2000" dirty="0" smtClean="0"/>
              <a:t>inear and Poly Regression</a:t>
            </a:r>
          </a:p>
          <a:p>
            <a:pPr lvl="1">
              <a:lnSpc>
                <a:spcPct val="10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Model Selection and Cross Validations</a:t>
            </a:r>
          </a:p>
          <a:p>
            <a:pPr lvl="1">
              <a:lnSpc>
                <a:spcPct val="10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Inference</a:t>
            </a:r>
          </a:p>
          <a:p>
            <a:pPr lvl="1">
              <a:lnSpc>
                <a:spcPct val="10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Bootstrap</a:t>
            </a:r>
          </a:p>
          <a:p>
            <a:pPr lvl="1">
              <a:lnSpc>
                <a:spcPct val="10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 Ridge and 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81888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728" y="-32273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Differences between regression above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32" y="1376459"/>
            <a:ext cx="10981108" cy="52614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KNN: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Input: The k closest training examples in data set.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Output: The property value of the object. (average)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Concept: 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Cases of the same classification are highly similar to each other.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Drawback: Majority voting classification when skew.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Overcome: Weight (distance).</a:t>
            </a:r>
          </a:p>
        </p:txBody>
      </p:sp>
    </p:spTree>
    <p:extLst>
      <p:ext uri="{BB962C8B-B14F-4D97-AF65-F5344CB8AC3E}">
        <p14:creationId xmlns:p14="http://schemas.microsoft.com/office/powerpoint/2010/main" val="150383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728" y="-32273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Differences between regression above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32" y="1240859"/>
            <a:ext cx="10981108" cy="27383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Linear R</a:t>
            </a:r>
            <a:r>
              <a:rPr lang="en-US" altLang="zh-TW" dirty="0" smtClean="0"/>
              <a:t>egression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Input: </a:t>
            </a:r>
            <a:r>
              <a:rPr lang="en-US" altLang="zh-TW" sz="2000" dirty="0"/>
              <a:t>One or more independent variables</a:t>
            </a:r>
            <a:r>
              <a:rPr lang="en-US" altLang="zh-TW" sz="2000" dirty="0" smtClean="0"/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Output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Dependent </a:t>
            </a:r>
            <a:r>
              <a:rPr lang="en-US" altLang="zh-TW" sz="2000" dirty="0"/>
              <a:t>variable</a:t>
            </a:r>
            <a:r>
              <a:rPr lang="en-US" altLang="zh-TW" sz="2000" dirty="0" smtClean="0"/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Concept: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Often </a:t>
            </a:r>
            <a:r>
              <a:rPr lang="en-US" altLang="zh-TW" sz="2000" dirty="0"/>
              <a:t>fitted using least square </a:t>
            </a:r>
            <a:r>
              <a:rPr lang="en-US" altLang="zh-TW" sz="2000" dirty="0" smtClean="0"/>
              <a:t>approach.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84732" y="3876469"/>
            <a:ext cx="10981108" cy="290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dirty="0" smtClean="0"/>
              <a:t>Polynomial Regression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TW" sz="2000" dirty="0" smtClean="0"/>
              <a:t> Input: The independent variable (x)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TW" sz="2000" dirty="0" smtClean="0"/>
              <a:t> Output: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 dependent variable (y)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TW" sz="2000" dirty="0" smtClean="0"/>
              <a:t> Concept: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Modelled as an nth degree polynomial in x (E(y |x))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686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4453</TotalTime>
  <Words>662</Words>
  <Application>Microsoft Office PowerPoint</Application>
  <PresentationFormat>寬螢幕</PresentationFormat>
  <Paragraphs>145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Bookman Old Style</vt:lpstr>
      <vt:lpstr>Calibri</vt:lpstr>
      <vt:lpstr>Century Gothic</vt:lpstr>
      <vt:lpstr>Goudy Old Style</vt:lpstr>
      <vt:lpstr>Ubuntu</vt:lpstr>
      <vt:lpstr>Verdana</vt:lpstr>
      <vt:lpstr>Wingdings</vt:lpstr>
      <vt:lpstr>木刻字型</vt:lpstr>
      <vt:lpstr>CS109A Learning Report</vt:lpstr>
      <vt:lpstr>Contents</vt:lpstr>
      <vt:lpstr>Self Introduction</vt:lpstr>
      <vt:lpstr>Operating System Lab</vt:lpstr>
      <vt:lpstr>Motivations</vt:lpstr>
      <vt:lpstr>Learning Report</vt:lpstr>
      <vt:lpstr>Current Progress</vt:lpstr>
      <vt:lpstr>Differences between regression above</vt:lpstr>
      <vt:lpstr>Differences between regression above</vt:lpstr>
      <vt:lpstr>Differences between regression above</vt:lpstr>
      <vt:lpstr>Pros and Cons</vt:lpstr>
      <vt:lpstr>Pros and Cons</vt:lpstr>
      <vt:lpstr>Project Proposal </vt:lpstr>
      <vt:lpstr>Modeling COVID-19 in Taiwan </vt:lpstr>
      <vt:lpstr>Modeling COVID-19 in Taiwan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CS109A Learning Report</dc:title>
  <dc:creator>user</dc:creator>
  <cp:lastModifiedBy>user</cp:lastModifiedBy>
  <cp:revision>90</cp:revision>
  <dcterms:created xsi:type="dcterms:W3CDTF">2021-09-15T16:00:08Z</dcterms:created>
  <dcterms:modified xsi:type="dcterms:W3CDTF">2021-09-27T16:59:32Z</dcterms:modified>
</cp:coreProperties>
</file>