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9" r:id="rId4"/>
    <p:sldId id="258" r:id="rId5"/>
    <p:sldId id="270" r:id="rId6"/>
    <p:sldId id="260" r:id="rId7"/>
    <p:sldId id="271" r:id="rId8"/>
    <p:sldId id="259" r:id="rId9"/>
    <p:sldId id="261" r:id="rId10"/>
    <p:sldId id="272" r:id="rId11"/>
    <p:sldId id="263" r:id="rId12"/>
    <p:sldId id="266" r:id="rId13"/>
    <p:sldId id="262" r:id="rId14"/>
    <p:sldId id="267" r:id="rId15"/>
    <p:sldId id="264" r:id="rId16"/>
    <p:sldId id="268" r:id="rId17"/>
    <p:sldId id="273" r:id="rId18"/>
    <p:sldId id="265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D9C"/>
    <a:srgbClr val="FFC2C1"/>
    <a:srgbClr val="F36DC6"/>
    <a:srgbClr val="DE8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50067-A5EA-4615-8163-DA6CF468935C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AA014-F921-4DF7-A1B2-B4BCAF879D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01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11CB-BF7D-4D06-8BA3-5670F1D8989B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A291E72-08B7-4803-9B4C-2A369A2AEC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78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11CB-BF7D-4D06-8BA3-5670F1D8989B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1E72-08B7-4803-9B4C-2A369A2AEC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40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11CB-BF7D-4D06-8BA3-5670F1D8989B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1E72-08B7-4803-9B4C-2A369A2AEC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25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11CB-BF7D-4D06-8BA3-5670F1D8989B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1E72-08B7-4803-9B4C-2A369A2AEC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4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A3511CB-BF7D-4D06-8BA3-5670F1D8989B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A291E72-08B7-4803-9B4C-2A369A2AEC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81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11CB-BF7D-4D06-8BA3-5670F1D8989B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1E72-08B7-4803-9B4C-2A369A2AEC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5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11CB-BF7D-4D06-8BA3-5670F1D8989B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1E72-08B7-4803-9B4C-2A369A2AEC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60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11CB-BF7D-4D06-8BA3-5670F1D8989B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1E72-08B7-4803-9B4C-2A369A2AEC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74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11CB-BF7D-4D06-8BA3-5670F1D8989B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1E72-08B7-4803-9B4C-2A369A2AEC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01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11CB-BF7D-4D06-8BA3-5670F1D8989B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1E72-08B7-4803-9B4C-2A369A2AEC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54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11CB-BF7D-4D06-8BA3-5670F1D8989B}" type="datetimeFigureOut">
              <a:rPr lang="zh-TW" altLang="en-US" smtClean="0"/>
              <a:t>2021/10/25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1E72-08B7-4803-9B4C-2A369A2AEC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66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A3511CB-BF7D-4D06-8BA3-5670F1D8989B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A291E72-08B7-4803-9B4C-2A369A2AEC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09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7395225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coronavirus/country/taiwan" TargetMode="External"/><Relationship Id="rId2" Type="http://schemas.openxmlformats.org/officeDocument/2006/relationships/hyperlink" Target="https://www.kaggle.com/sudalairajkumar/covid19-in-usa/version/102?select=us_states_covid19_daily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7200" dirty="0" smtClean="0">
                <a:latin typeface="Britannic Bold" panose="020B0903060703020204" pitchFamily="34" charset="0"/>
              </a:rPr>
              <a:t>M</a:t>
            </a:r>
            <a:r>
              <a:rPr lang="en-US" altLang="zh-TW" sz="7200" cap="none" dirty="0" smtClean="0">
                <a:latin typeface="Britannic Bold" panose="020B0903060703020204" pitchFamily="34" charset="0"/>
              </a:rPr>
              <a:t>odeling</a:t>
            </a:r>
            <a:r>
              <a:rPr lang="en-US" altLang="zh-TW" sz="7200" dirty="0" smtClean="0">
                <a:latin typeface="Britannic Bold" panose="020B0903060703020204" pitchFamily="34" charset="0"/>
              </a:rPr>
              <a:t> </a:t>
            </a:r>
            <a:r>
              <a:rPr lang="en-US" altLang="zh-TW" sz="7200" dirty="0">
                <a:latin typeface="Britannic Bold" panose="020B0903060703020204" pitchFamily="34" charset="0"/>
              </a:rPr>
              <a:t>COVID-19 </a:t>
            </a:r>
            <a:r>
              <a:rPr lang="en-US" altLang="zh-TW" sz="7200" cap="none" dirty="0" smtClean="0">
                <a:latin typeface="Britannic Bold" panose="020B0903060703020204" pitchFamily="34" charset="0"/>
              </a:rPr>
              <a:t>in Taiwan</a:t>
            </a:r>
            <a:endParaRPr lang="zh-TW" altLang="en-US" sz="7200" dirty="0">
              <a:latin typeface="Britannic Bold" panose="020B0903060703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資工三 林靖</a:t>
            </a:r>
            <a:r>
              <a:rPr lang="zh-TW" altLang="en-US" dirty="0"/>
              <a:t>紳</a:t>
            </a:r>
          </a:p>
        </p:txBody>
      </p:sp>
    </p:spTree>
    <p:extLst>
      <p:ext uri="{BB962C8B-B14F-4D97-AF65-F5344CB8AC3E}">
        <p14:creationId xmlns:p14="http://schemas.microsoft.com/office/powerpoint/2010/main" val="30825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Visualize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Total Cases in the USA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755371"/>
            <a:ext cx="9144000" cy="48768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916189" y="6101542"/>
            <a:ext cx="3574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Average relative error: 0.052209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98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Total Cases in Taiwan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5371"/>
            <a:ext cx="12192000" cy="48768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916189" y="6101542"/>
            <a:ext cx="3574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Average relative error: 0.501882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2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New Cases in the USA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846811"/>
            <a:ext cx="9144000" cy="48768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916189" y="6101542"/>
            <a:ext cx="3574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Average relative error: 0.195231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3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New Cases in Taiwan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1846811"/>
            <a:ext cx="12192000" cy="48768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916189" y="6101542"/>
            <a:ext cx="369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Average relative error: 17.599996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16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Deaths in the USA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722120"/>
            <a:ext cx="9144000" cy="48768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240385" y="6101542"/>
            <a:ext cx="368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Average relative error:   0.036151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750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Deaths in Taiwan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1722120"/>
            <a:ext cx="12192000" cy="48768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240385" y="6101542"/>
            <a:ext cx="369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Average relative error:  0.076190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35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Conclusion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Why Linear Regression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altLang="zh-TW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long-established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statistical 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procedure.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he 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properties of linear-regression models are </a:t>
            </a:r>
            <a:r>
              <a:rPr lang="en-US" altLang="zh-TW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well understood 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and can be </a:t>
            </a:r>
            <a:r>
              <a:rPr lang="en-US" altLang="zh-TW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trained very quickly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Linear prediction 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refers to the use of </a:t>
            </a:r>
            <a:r>
              <a:rPr lang="en-US" altLang="zh-TW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observed variables 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to predict the dependent 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variable.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https://www.ncbi.nlm.nih.gov/pmc/articles/PMC7395225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/</a:t>
            </a:r>
            <a:endParaRPr lang="en-US" altLang="zh-TW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PMCID: PMC7395225</a:t>
            </a:r>
            <a:endParaRPr lang="zh-TW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Drawback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smtClean="0"/>
              <a:t>Not suitable for predicting daily increase.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/>
              <a:t>Depend heavily on previous prediction’s parameters.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/>
              <a:t>When it encounters a big burst, it will be distortion.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08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1085" y="60683"/>
            <a:ext cx="10058400" cy="1609344"/>
          </a:xfrm>
        </p:spPr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Table of Content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085" y="1670027"/>
            <a:ext cx="10058400" cy="500509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Program Architecture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Get Data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Training Model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Visualize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027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199956" cy="3520440"/>
          </a:xfrm>
        </p:spPr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 Program Architecture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8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7521" y="983863"/>
            <a:ext cx="2666525" cy="21694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Get data </a:t>
            </a:r>
          </a:p>
          <a:p>
            <a:pPr algn="ctr"/>
            <a:r>
              <a:rPr lang="en-US" altLang="zh-TW" sz="2000" dirty="0" smtClean="0"/>
              <a:t>(.csv)</a:t>
            </a:r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938305" y="983863"/>
            <a:ext cx="2810713" cy="21690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Initial Variables</a:t>
            </a:r>
          </a:p>
          <a:p>
            <a:pPr algn="ctr"/>
            <a:r>
              <a:rPr lang="en-US" altLang="zh-TW" sz="2000" dirty="0" smtClean="0"/>
              <a:t>(Set </a:t>
            </a:r>
            <a:r>
              <a:rPr lang="en-US" altLang="zh-TW" sz="2000" dirty="0" err="1" smtClean="0"/>
              <a:t>configparser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7627346" y="983863"/>
            <a:ext cx="3969320" cy="21690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Define Training model</a:t>
            </a:r>
          </a:p>
          <a:p>
            <a:pPr algn="ctr"/>
            <a:r>
              <a:rPr lang="en-US" altLang="zh-TW" sz="2000" dirty="0" smtClean="0"/>
              <a:t>(Linear regression)</a:t>
            </a:r>
            <a:endParaRPr lang="zh-TW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709961" y="3701919"/>
            <a:ext cx="3571000" cy="2128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Model Predictions</a:t>
            </a:r>
          </a:p>
          <a:p>
            <a:pPr algn="ctr"/>
            <a:r>
              <a:rPr lang="en-US" altLang="zh-TW" sz="2000" dirty="0" smtClean="0"/>
              <a:t>(Call model and forecast)</a:t>
            </a:r>
            <a:endParaRPr lang="zh-TW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6429876" y="3701919"/>
            <a:ext cx="3628524" cy="212842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Visualize</a:t>
            </a:r>
          </a:p>
          <a:p>
            <a:pPr algn="ctr"/>
            <a:r>
              <a:rPr lang="en-US" altLang="zh-TW" sz="2000" dirty="0" smtClean="0"/>
              <a:t>(Plot results and estimate relative error)</a:t>
            </a:r>
            <a:endParaRPr lang="zh-TW" altLang="en-US" sz="2000" dirty="0"/>
          </a:p>
        </p:txBody>
      </p:sp>
      <p:sp>
        <p:nvSpPr>
          <p:cNvPr id="14" name="向右箭號 13"/>
          <p:cNvSpPr/>
          <p:nvPr/>
        </p:nvSpPr>
        <p:spPr>
          <a:xfrm>
            <a:off x="561046" y="4593650"/>
            <a:ext cx="1115637" cy="34496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314239" y="4593649"/>
            <a:ext cx="1115637" cy="34496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3105707" y="1895913"/>
            <a:ext cx="846667" cy="34496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6774941" y="1895913"/>
            <a:ext cx="852405" cy="37432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6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 Get Data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7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1484" y="552331"/>
            <a:ext cx="10058400" cy="4050792"/>
          </a:xfrm>
        </p:spPr>
        <p:txBody>
          <a:bodyPr/>
          <a:lstStyle/>
          <a:p>
            <a:r>
              <a:rPr lang="en-US" altLang="zh-TW" dirty="0" smtClean="0"/>
              <a:t>Data in the USA: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www.kaggle.com/sudalairajkumar/covid19-in-usa/version/102?select=us_states_covid19_daily.csv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Data in Taiwan:</a:t>
            </a:r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ourworldindata.org/coronavirus/country/taiwan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99" y="2672479"/>
            <a:ext cx="4579941" cy="41331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55" y="2622144"/>
            <a:ext cx="5143544" cy="41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 Training Model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8575" y="569107"/>
            <a:ext cx="10247664" cy="55045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Linear Regression</a:t>
            </a:r>
          </a:p>
          <a:p>
            <a:pPr lvl="1">
              <a:lnSpc>
                <a:spcPct val="150000"/>
              </a:lnSpc>
            </a:pPr>
            <a:endParaRPr lang="en-US" altLang="zh-TW" dirty="0" smtClean="0"/>
          </a:p>
          <a:p>
            <a:pPr lvl="1">
              <a:lnSpc>
                <a:spcPct val="150000"/>
              </a:lnSpc>
            </a:pPr>
            <a:endParaRPr lang="zh-TW" altLang="en-US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03" y="1037945"/>
            <a:ext cx="7075520" cy="476082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3"/>
          <a:srcRect l="2471" t="27531" r="2084" b="14733"/>
          <a:stretch/>
        </p:blipFill>
        <p:spPr>
          <a:xfrm>
            <a:off x="6392412" y="3179428"/>
            <a:ext cx="5704514" cy="427838"/>
          </a:xfrm>
          <a:prstGeom prst="rect">
            <a:avLst/>
          </a:prstGeom>
        </p:spPr>
      </p:pic>
      <p:grpSp>
        <p:nvGrpSpPr>
          <p:cNvPr id="33" name="群組 32"/>
          <p:cNvGrpSpPr/>
          <p:nvPr/>
        </p:nvGrpSpPr>
        <p:grpSpPr>
          <a:xfrm>
            <a:off x="10850243" y="2103637"/>
            <a:ext cx="1050933" cy="1088001"/>
            <a:chOff x="10623665" y="3133898"/>
            <a:chExt cx="955964" cy="1005840"/>
          </a:xfrm>
        </p:grpSpPr>
        <p:cxnSp>
          <p:nvCxnSpPr>
            <p:cNvPr id="24" name="直線單箭頭接點 23"/>
            <p:cNvCxnSpPr/>
            <p:nvPr/>
          </p:nvCxnSpPr>
          <p:spPr>
            <a:xfrm>
              <a:off x="11563004" y="3133898"/>
              <a:ext cx="8312" cy="1005840"/>
            </a:xfrm>
            <a:prstGeom prst="straightConnector1">
              <a:avLst/>
            </a:prstGeom>
            <a:ln w="76200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10623665" y="3167150"/>
              <a:ext cx="955964" cy="0"/>
            </a:xfrm>
            <a:prstGeom prst="line">
              <a:avLst/>
            </a:pr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字方塊 31"/>
          <p:cNvSpPr txBox="1"/>
          <p:nvPr/>
        </p:nvSpPr>
        <p:spPr>
          <a:xfrm>
            <a:off x="9072048" y="1952376"/>
            <a:ext cx="176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How to pick n?</a:t>
            </a:r>
            <a:endParaRPr lang="zh-TW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6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186" y="711721"/>
            <a:ext cx="9945660" cy="54793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Linear Regression</a:t>
            </a:r>
          </a:p>
          <a:p>
            <a:pPr lvl="1">
              <a:lnSpc>
                <a:spcPct val="150000"/>
              </a:lnSpc>
            </a:pPr>
            <a:endParaRPr lang="en-US" altLang="zh-TW" dirty="0" smtClean="0"/>
          </a:p>
          <a:p>
            <a:pPr lvl="1">
              <a:lnSpc>
                <a:spcPct val="150000"/>
              </a:lnSpc>
            </a:pPr>
            <a:endParaRPr lang="zh-TW" altLang="en-US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1" y="1410635"/>
            <a:ext cx="5949451" cy="737635"/>
          </a:xfrm>
          <a:prstGeom prst="rect">
            <a:avLst/>
          </a:prstGeom>
        </p:spPr>
      </p:pic>
      <p:grpSp>
        <p:nvGrpSpPr>
          <p:cNvPr id="33" name="群組 32"/>
          <p:cNvGrpSpPr/>
          <p:nvPr/>
        </p:nvGrpSpPr>
        <p:grpSpPr>
          <a:xfrm flipV="1">
            <a:off x="5439292" y="2122146"/>
            <a:ext cx="805517" cy="437501"/>
            <a:chOff x="10623665" y="3133898"/>
            <a:chExt cx="955964" cy="1005840"/>
          </a:xfrm>
        </p:grpSpPr>
        <p:cxnSp>
          <p:nvCxnSpPr>
            <p:cNvPr id="24" name="直線單箭頭接點 23"/>
            <p:cNvCxnSpPr/>
            <p:nvPr/>
          </p:nvCxnSpPr>
          <p:spPr>
            <a:xfrm>
              <a:off x="11563004" y="3133898"/>
              <a:ext cx="8312" cy="1005840"/>
            </a:xfrm>
            <a:prstGeom prst="straightConnector1">
              <a:avLst/>
            </a:prstGeom>
            <a:ln w="76200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10623665" y="3167150"/>
              <a:ext cx="955964" cy="0"/>
            </a:xfrm>
            <a:prstGeom prst="line">
              <a:avLst/>
            </a:pr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字方塊 31"/>
          <p:cNvSpPr txBox="1"/>
          <p:nvPr/>
        </p:nvSpPr>
        <p:spPr>
          <a:xfrm>
            <a:off x="3616561" y="2348844"/>
            <a:ext cx="171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How to pick n?</a:t>
            </a:r>
            <a:endParaRPr lang="zh-TW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461811" y="2944679"/>
            <a:ext cx="50221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Make Cross Validation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C</a:t>
            </a:r>
            <a:r>
              <a:rPr lang="en-US" altLang="zh-TW" sz="2000" dirty="0" smtClean="0"/>
              <a:t>alculate the </a:t>
            </a:r>
            <a:r>
              <a:rPr lang="en-US" altLang="zh-TW" sz="2000" dirty="0"/>
              <a:t>mean squared </a:t>
            </a:r>
            <a:r>
              <a:rPr lang="en-US" altLang="zh-TW" sz="2000" dirty="0" smtClean="0"/>
              <a:t>error between different degrees.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Find the smallest mean squares error.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Fit the degree to our model.</a:t>
            </a:r>
            <a:endParaRPr lang="zh-TW" altLang="en-US" sz="2000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34" y="3061199"/>
            <a:ext cx="5165187" cy="343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1598</TotalTime>
  <Words>248</Words>
  <Application>Microsoft Office PowerPoint</Application>
  <PresentationFormat>寬螢幕</PresentationFormat>
  <Paragraphs>58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0" baseType="lpstr">
      <vt:lpstr>微軟正黑體</vt:lpstr>
      <vt:lpstr>新細明體</vt:lpstr>
      <vt:lpstr>標楷體</vt:lpstr>
      <vt:lpstr>Arial</vt:lpstr>
      <vt:lpstr>Britannic Bold</vt:lpstr>
      <vt:lpstr>Calibri</vt:lpstr>
      <vt:lpstr>Rockwell</vt:lpstr>
      <vt:lpstr>Rockwell Condensed</vt:lpstr>
      <vt:lpstr>Verdana</vt:lpstr>
      <vt:lpstr>Wingdings</vt:lpstr>
      <vt:lpstr>木刻字型</vt:lpstr>
      <vt:lpstr>Modeling COVID-19 in Taiwan</vt:lpstr>
      <vt:lpstr>Table of Content</vt:lpstr>
      <vt:lpstr> Program Architecture</vt:lpstr>
      <vt:lpstr>PowerPoint 簡報</vt:lpstr>
      <vt:lpstr> Get Data</vt:lpstr>
      <vt:lpstr>PowerPoint 簡報</vt:lpstr>
      <vt:lpstr> Training Model</vt:lpstr>
      <vt:lpstr>PowerPoint 簡報</vt:lpstr>
      <vt:lpstr>PowerPoint 簡報</vt:lpstr>
      <vt:lpstr>Visualize</vt:lpstr>
      <vt:lpstr>Total Cases in the USA</vt:lpstr>
      <vt:lpstr>Total Cases in Taiwan</vt:lpstr>
      <vt:lpstr>New Cases in the USA</vt:lpstr>
      <vt:lpstr>New Cases in Taiwan</vt:lpstr>
      <vt:lpstr>Deaths in the USA</vt:lpstr>
      <vt:lpstr>Deaths in Taiwan</vt:lpstr>
      <vt:lpstr>Conclusion</vt:lpstr>
      <vt:lpstr>Why Linear Regression</vt:lpstr>
      <vt:lpstr>Drawback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COVID-19 in Taiwan</dc:title>
  <dc:creator>Administrator</dc:creator>
  <cp:lastModifiedBy>Administrator</cp:lastModifiedBy>
  <cp:revision>36</cp:revision>
  <dcterms:created xsi:type="dcterms:W3CDTF">2021-10-25T05:24:04Z</dcterms:created>
  <dcterms:modified xsi:type="dcterms:W3CDTF">2021-10-26T08:02:55Z</dcterms:modified>
</cp:coreProperties>
</file>