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72" r:id="rId12"/>
    <p:sldId id="268" r:id="rId13"/>
    <p:sldId id="270" r:id="rId14"/>
    <p:sldId id="269" r:id="rId15"/>
    <p:sldId id="273" r:id="rId16"/>
    <p:sldId id="278" r:id="rId17"/>
    <p:sldId id="274" r:id="rId18"/>
    <p:sldId id="277" r:id="rId19"/>
    <p:sldId id="275" r:id="rId20"/>
    <p:sldId id="276" r:id="rId21"/>
    <p:sldId id="280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8943" autoAdjust="0"/>
  </p:normalViewPr>
  <p:slideViewPr>
    <p:cSldViewPr snapToGrid="0">
      <p:cViewPr varScale="1">
        <p:scale>
          <a:sx n="75" d="100"/>
          <a:sy n="75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E5791-E513-4F68-93E3-7391868CF556}" type="datetimeFigureOut">
              <a:rPr lang="zh-TW" altLang="en-US" smtClean="0"/>
              <a:t>2021/12/5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D3A62-5463-4937-9044-6C2D4AE08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26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D3A62-5463-4937-9044-6C2D4AE08F5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65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Bidirectional: BERT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self-attention layer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是雙向的，也就是訓練時會從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（一個字符）的上、下文學習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上下文很重要是因為，同樣的字擺在不同的上下文位置，會有不同含意（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contextual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D3A62-5463-4937-9044-6C2D4AE08F5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623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Input Embedding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個部分的加總：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Token, Segment, 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Position: </a:t>
            </a:r>
            <a:r>
              <a:rPr lang="zh-TW" alt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文字在句中的位置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Segment: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文字屬於起頭句還是結尾句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D3A62-5463-4937-9044-6C2D4AE08F5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168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D3A62-5463-4937-9044-6C2D4AE08F5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77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4B-7351-4C1A-B98C-946713D64588}" type="datetime1">
              <a:rPr lang="en-US" altLang="zh-TW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2D71-B927-43E1-BDAB-FE0A16107996}" type="datetime1">
              <a:rPr lang="en-US" altLang="zh-TW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6BA-9D10-4804-8EAA-1545AD423311}" type="datetime1">
              <a:rPr lang="en-US" altLang="zh-TW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09745-E946-4289-989B-5905ECFCD3EF}" type="datetime1">
              <a:rPr lang="en-US" altLang="zh-TW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D47410CF-0743-441D-A1F7-CB1CAB6FC82D}" type="datetime1">
              <a:rPr lang="en-US" altLang="zh-TW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6E7A-6528-45CA-8B55-52703A357F2E}" type="datetime1">
              <a:rPr lang="en-US" altLang="zh-TW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4DE0-2400-4164-B364-8DA8BD12EB17}" type="datetime1">
              <a:rPr lang="en-US" altLang="zh-TW" smtClean="0"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FE64-A807-43C6-9486-DB980531D02D}" type="datetime1">
              <a:rPr lang="en-US" altLang="zh-TW" smtClean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FC6B-EEDF-488F-B2CC-914E1E2E6265}" type="datetime1">
              <a:rPr lang="en-US" altLang="zh-TW" smtClean="0"/>
              <a:t>12/5/2021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EE49-6C84-4D55-A223-58E4E3A108D3}" type="datetime1">
              <a:rPr lang="en-US" altLang="zh-TW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73C9E49-C711-4000-AD44-B0FB62F58A94}" type="datetime1">
              <a:rPr lang="en-US" altLang="zh-TW" smtClean="0"/>
              <a:t>12/5/2021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11C3890-AD8B-46A2-9BA8-C1C8EBABBDA2}" type="datetime1">
              <a:rPr lang="en-US" altLang="zh-TW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mbedded.cs.ccu.edu.tw/center/#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72266" y="1353312"/>
            <a:ext cx="10728064" cy="30358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Chat-bot  </a:t>
            </a:r>
            <a:br>
              <a:rPr lang="en-US" altLang="zh-TW" dirty="0" smtClean="0"/>
            </a:br>
            <a:r>
              <a:rPr lang="en-US" altLang="zh-TW" sz="2000" dirty="0" smtClean="0"/>
              <a:t>for Taiwan-India Professional Expertise and Organization Cooperation Platform</a:t>
            </a:r>
            <a:endParaRPr lang="zh-TW" altLang="en-US" sz="2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資工三 林靖紳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6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Nature Language Processing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5729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b="1" dirty="0"/>
              <a:t>How to distinguish different sentences’ </a:t>
            </a:r>
            <a:r>
              <a:rPr lang="en-US" altLang="zh-TW" b="1" dirty="0" smtClean="0"/>
              <a:t>meaning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Nature Language Understanding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Find </a:t>
            </a:r>
            <a:r>
              <a:rPr lang="en-US" altLang="zh-TW" dirty="0" smtClean="0">
                <a:solidFill>
                  <a:srgbClr val="FF0000"/>
                </a:solidFill>
              </a:rPr>
              <a:t>keywords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b="1" dirty="0" smtClean="0"/>
              <a:t>How </a:t>
            </a:r>
            <a:r>
              <a:rPr lang="en-US" altLang="zh-TW" b="1" dirty="0"/>
              <a:t>to </a:t>
            </a:r>
            <a:r>
              <a:rPr lang="en-US" altLang="zh-TW" b="1" dirty="0" smtClean="0"/>
              <a:t>find keywords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Intent Classification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Slot filling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3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Nature Language Processing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5729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b="1" dirty="0"/>
              <a:t>How to distinguish different sentences’ </a:t>
            </a:r>
            <a:r>
              <a:rPr lang="en-US" altLang="zh-TW" b="1" dirty="0" smtClean="0"/>
              <a:t>meaning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Nature Language Understanding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Find </a:t>
            </a:r>
            <a:r>
              <a:rPr lang="en-US" altLang="zh-TW" dirty="0" smtClean="0">
                <a:solidFill>
                  <a:srgbClr val="FF0000"/>
                </a:solidFill>
              </a:rPr>
              <a:t>keywords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How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to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find keywords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Intent Classification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Slot filling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TW" dirty="0" smtClean="0"/>
              <a:t>What is BERT</a:t>
            </a:r>
          </a:p>
          <a:p>
            <a:pPr lvl="1">
              <a:lnSpc>
                <a:spcPct val="160000"/>
              </a:lnSpc>
            </a:pPr>
            <a:r>
              <a:rPr lang="en-US" altLang="zh-TW" dirty="0"/>
              <a:t>Bidirectional </a:t>
            </a:r>
            <a:r>
              <a:rPr lang="en-US" altLang="zh-TW" dirty="0">
                <a:solidFill>
                  <a:srgbClr val="FF0000"/>
                </a:solidFill>
              </a:rPr>
              <a:t>Encoder</a:t>
            </a:r>
            <a:r>
              <a:rPr lang="en-US" altLang="zh-TW" dirty="0"/>
              <a:t> Representations from Transformers</a:t>
            </a:r>
          </a:p>
          <a:p>
            <a:pPr lvl="1">
              <a:lnSpc>
                <a:spcPct val="160000"/>
              </a:lnSpc>
            </a:pPr>
            <a:r>
              <a:rPr lang="en-US" altLang="zh-TW" dirty="0" smtClean="0"/>
              <a:t>Architecture</a:t>
            </a:r>
          </a:p>
          <a:p>
            <a:pPr lvl="2">
              <a:lnSpc>
                <a:spcPct val="160000"/>
              </a:lnSpc>
            </a:pPr>
            <a:r>
              <a:rPr lang="en-US" altLang="zh-TW" dirty="0"/>
              <a:t>M</a:t>
            </a:r>
            <a:r>
              <a:rPr lang="en-US" altLang="zh-TW" dirty="0" smtClean="0"/>
              <a:t>ulti-layer </a:t>
            </a:r>
            <a:r>
              <a:rPr lang="en-US" altLang="zh-TW" dirty="0">
                <a:solidFill>
                  <a:srgbClr val="FF0000"/>
                </a:solidFill>
              </a:rPr>
              <a:t>bidirectional</a:t>
            </a:r>
            <a:r>
              <a:rPr lang="en-US" altLang="zh-TW" dirty="0"/>
              <a:t> Transformer encoder</a:t>
            </a:r>
            <a:r>
              <a:rPr lang="en-US" altLang="zh-TW" dirty="0" smtClean="0"/>
              <a:t> </a:t>
            </a:r>
          </a:p>
          <a:p>
            <a:pPr lvl="2">
              <a:lnSpc>
                <a:spcPct val="160000"/>
              </a:lnSpc>
            </a:pPr>
            <a:r>
              <a:rPr lang="en-US" altLang="zh-TW" dirty="0" smtClean="0"/>
              <a:t>Each </a:t>
            </a:r>
            <a:r>
              <a:rPr lang="en-US" altLang="zh-TW" dirty="0"/>
              <a:t>Transformer encoder encapsulates two sub-layers: </a:t>
            </a:r>
            <a:endParaRPr lang="en-US" altLang="zh-TW" dirty="0" smtClean="0"/>
          </a:p>
          <a:p>
            <a:pPr lvl="3">
              <a:lnSpc>
                <a:spcPct val="160000"/>
              </a:lnSpc>
            </a:pPr>
            <a:r>
              <a:rPr lang="en-US" altLang="zh-TW" dirty="0" smtClean="0"/>
              <a:t>self-attention </a:t>
            </a:r>
            <a:r>
              <a:rPr lang="en-US" altLang="zh-TW" dirty="0"/>
              <a:t>layer </a:t>
            </a:r>
          </a:p>
          <a:p>
            <a:pPr lvl="3">
              <a:lnSpc>
                <a:spcPct val="160000"/>
              </a:lnSpc>
            </a:pPr>
            <a:r>
              <a:rPr lang="en-US" altLang="zh-TW" dirty="0" smtClean="0"/>
              <a:t>feed-forward </a:t>
            </a:r>
            <a:r>
              <a:rPr lang="en-US" altLang="zh-TW" dirty="0"/>
              <a:t>layer.</a:t>
            </a:r>
            <a:endParaRPr lang="en-US" altLang="zh-TW" dirty="0" smtClean="0"/>
          </a:p>
        </p:txBody>
      </p:sp>
      <p:pic>
        <p:nvPicPr>
          <p:cNvPr id="1027" name="Picture 3" descr="https://lh3.googleusercontent.com/hD0f7saSbCN95qrgC2gN69fDBwRTLCQCJoZe5XIgCb71xf6Bd_YKy5KTAnXSVAc_p85U6vREDdil2JFqUTbDLQl2YYYX466_AWDbIKmsQ8KL5lRZs9uvDKJYbyXdm4yYTDnnq58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2"/>
          <a:stretch/>
        </p:blipFill>
        <p:spPr bwMode="auto">
          <a:xfrm>
            <a:off x="8435788" y="1062235"/>
            <a:ext cx="3523130" cy="510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BERT</a:t>
            </a:r>
            <a:endParaRPr lang="zh-TW" altLang="en-US" dirty="0"/>
          </a:p>
        </p:txBody>
      </p:sp>
      <p:pic>
        <p:nvPicPr>
          <p:cNvPr id="2052" name="Picture 4" descr="https://lh5.googleusercontent.com/26QCugoYNHWShX8i8hS7HoUdS66hmvx0uoH9RpqiySz786F2-T9nOhSoHaPN-OeyxW24lq48-Cxhdeb5iFClcCMIjvhfyXzVFt2v6NjEFi_DEhpK2jtuBw3KdDHFQZuhIv8J8dO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014" y="4054475"/>
            <a:ext cx="6616065" cy="285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009648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Concepts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A general architecture that can directly handle various NLP </a:t>
            </a:r>
            <a:r>
              <a:rPr lang="en-US" altLang="zh-TW" dirty="0" smtClean="0"/>
              <a:t>tasks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Train a BERT model (</a:t>
            </a:r>
            <a:r>
              <a:rPr lang="en-US" altLang="zh-TW" dirty="0">
                <a:solidFill>
                  <a:srgbClr val="FF0000"/>
                </a:solidFill>
              </a:rPr>
              <a:t>pre-training</a:t>
            </a:r>
            <a:r>
              <a:rPr lang="en-US" altLang="zh-TW" dirty="0"/>
              <a:t>) that can be applied to multiple NLP tasks in </a:t>
            </a:r>
            <a:r>
              <a:rPr lang="en-US" altLang="zh-TW" dirty="0" smtClean="0"/>
              <a:t>advance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T</a:t>
            </a:r>
            <a:r>
              <a:rPr lang="en-US" altLang="zh-TW" dirty="0" smtClean="0"/>
              <a:t>hen </a:t>
            </a:r>
            <a:r>
              <a:rPr lang="en-US" altLang="zh-TW" dirty="0">
                <a:solidFill>
                  <a:srgbClr val="FF0000"/>
                </a:solidFill>
              </a:rPr>
              <a:t>fine tune </a:t>
            </a:r>
            <a:r>
              <a:rPr lang="en-US" altLang="zh-TW" dirty="0"/>
              <a:t>multiple downstream tasks on this basis.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62483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/>
              <a:t>Why </a:t>
            </a:r>
            <a:r>
              <a:rPr lang="en-US" altLang="zh-TW" dirty="0" smtClean="0"/>
              <a:t>BERT</a:t>
            </a:r>
          </a:p>
          <a:p>
            <a:pPr lvl="1">
              <a:lnSpc>
                <a:spcPct val="200000"/>
              </a:lnSpc>
            </a:pPr>
            <a:r>
              <a:rPr lang="en-US" altLang="zh-TW" dirty="0"/>
              <a:t>It is pre-trained on </a:t>
            </a:r>
            <a:r>
              <a:rPr lang="en-US" altLang="zh-TW" dirty="0">
                <a:solidFill>
                  <a:srgbClr val="FF0000"/>
                </a:solidFill>
              </a:rPr>
              <a:t>unlabeled data</a:t>
            </a:r>
            <a:r>
              <a:rPr lang="en-US" altLang="zh-TW" dirty="0"/>
              <a:t> extracted from </a:t>
            </a:r>
            <a:r>
              <a:rPr lang="en-US" altLang="zh-TW" dirty="0" err="1" smtClean="0"/>
              <a:t>BooksCorpus</a:t>
            </a:r>
            <a:r>
              <a:rPr lang="en-US" altLang="zh-TW" dirty="0" smtClean="0"/>
              <a:t>, which </a:t>
            </a:r>
            <a:r>
              <a:rPr lang="en-US" altLang="zh-TW" dirty="0"/>
              <a:t>has 800M words, and from Wikipedia, which has 2,500M words.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Good </a:t>
            </a:r>
            <a:r>
              <a:rPr lang="en-US" altLang="zh-TW" dirty="0"/>
              <a:t>performance in a wide range of NLP tasks (such as Question Answering (</a:t>
            </a:r>
            <a:r>
              <a:rPr lang="en-US" altLang="zh-TW" dirty="0" err="1"/>
              <a:t>SQuAD</a:t>
            </a:r>
            <a:r>
              <a:rPr lang="en-US" altLang="zh-TW" dirty="0"/>
              <a:t> v1.1)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9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Nature Language Processing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5729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How to distinguish different sentences’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meaning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Nature Language Understanding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Find keywords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b="1" dirty="0" smtClean="0"/>
              <a:t>How </a:t>
            </a:r>
            <a:r>
              <a:rPr lang="en-US" altLang="zh-TW" b="1" dirty="0"/>
              <a:t>to </a:t>
            </a:r>
            <a:r>
              <a:rPr lang="en-US" altLang="zh-TW" b="1" dirty="0" smtClean="0"/>
              <a:t>find keywords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Intent Classification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Slot filling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52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smtClean="0"/>
              <a:t>Intent Classification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focuses on </a:t>
            </a:r>
            <a:r>
              <a:rPr lang="en-US" altLang="zh-TW" dirty="0">
                <a:solidFill>
                  <a:srgbClr val="FF0000"/>
                </a:solidFill>
              </a:rPr>
              <a:t>predicting the intent </a:t>
            </a:r>
            <a:r>
              <a:rPr lang="en-US" altLang="zh-TW" dirty="0"/>
              <a:t>of the </a:t>
            </a:r>
            <a:r>
              <a:rPr lang="en-US" altLang="zh-TW" dirty="0" smtClean="0"/>
              <a:t>query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/>
              <a:t>Slot filling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extracts </a:t>
            </a:r>
            <a:r>
              <a:rPr lang="en-US" altLang="zh-TW" dirty="0"/>
              <a:t>semantic </a:t>
            </a:r>
            <a:r>
              <a:rPr lang="en-US" altLang="zh-TW" dirty="0" smtClean="0">
                <a:solidFill>
                  <a:srgbClr val="FF0000"/>
                </a:solidFill>
              </a:rPr>
              <a:t>concepts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After getting the intention, </a:t>
            </a:r>
            <a:r>
              <a:rPr lang="en-US" altLang="zh-TW" dirty="0">
                <a:solidFill>
                  <a:srgbClr val="FF0000"/>
                </a:solidFill>
              </a:rPr>
              <a:t>mark each word </a:t>
            </a:r>
            <a:r>
              <a:rPr lang="en-US" altLang="zh-TW" dirty="0"/>
              <a:t>in the </a:t>
            </a:r>
            <a:r>
              <a:rPr lang="en-US" altLang="zh-TW" dirty="0" smtClean="0"/>
              <a:t>sentence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Format: BIO</a:t>
            </a:r>
          </a:p>
          <a:p>
            <a:pPr lvl="2">
              <a:lnSpc>
                <a:spcPct val="150000"/>
              </a:lnSpc>
            </a:pPr>
            <a:r>
              <a:rPr lang="en-US" altLang="zh-TW" dirty="0" smtClean="0"/>
              <a:t>B-X: </a:t>
            </a:r>
            <a:r>
              <a:rPr lang="en-US" altLang="zh-TW" dirty="0"/>
              <a:t>T</a:t>
            </a:r>
            <a:r>
              <a:rPr lang="en-US" altLang="zh-TW" dirty="0" smtClean="0"/>
              <a:t>his element belongs to type X, and located at </a:t>
            </a:r>
            <a:r>
              <a:rPr lang="en-US" altLang="zh-TW" dirty="0" smtClean="0">
                <a:solidFill>
                  <a:srgbClr val="FF0000"/>
                </a:solidFill>
              </a:rPr>
              <a:t>the beginning </a:t>
            </a:r>
            <a:r>
              <a:rPr lang="en-US" altLang="zh-TW" dirty="0" smtClean="0"/>
              <a:t>of this fragment</a:t>
            </a:r>
          </a:p>
          <a:p>
            <a:pPr lvl="2">
              <a:lnSpc>
                <a:spcPct val="150000"/>
              </a:lnSpc>
            </a:pPr>
            <a:r>
              <a:rPr lang="en-US" altLang="zh-TW" dirty="0" smtClean="0"/>
              <a:t>I-X: This element belongs to type X, and located in the </a:t>
            </a:r>
            <a:r>
              <a:rPr lang="en-US" altLang="zh-TW" dirty="0" smtClean="0">
                <a:solidFill>
                  <a:srgbClr val="FF0000"/>
                </a:solidFill>
              </a:rPr>
              <a:t>middle</a:t>
            </a:r>
            <a:r>
              <a:rPr lang="en-US" altLang="zh-TW" dirty="0" smtClean="0"/>
              <a:t> of this fragment</a:t>
            </a:r>
          </a:p>
          <a:p>
            <a:pPr lvl="2">
              <a:lnSpc>
                <a:spcPct val="150000"/>
              </a:lnSpc>
            </a:pPr>
            <a:r>
              <a:rPr lang="en-US" altLang="zh-TW" dirty="0" smtClean="0"/>
              <a:t>O: Other, this element doesn’t belong to any type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7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877568"/>
            <a:ext cx="10058400" cy="447243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smtClean="0"/>
              <a:t>Input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BERT </a:t>
            </a:r>
            <a:r>
              <a:rPr lang="en-US" altLang="zh-TW" dirty="0"/>
              <a:t>model expects </a:t>
            </a:r>
            <a:r>
              <a:rPr lang="en-US" altLang="zh-TW" dirty="0">
                <a:solidFill>
                  <a:srgbClr val="FF0000"/>
                </a:solidFill>
              </a:rPr>
              <a:t>a sequence of tokens </a:t>
            </a:r>
            <a:r>
              <a:rPr lang="en-US" altLang="zh-TW" dirty="0"/>
              <a:t>(words) as an input. 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/>
              <a:t> </a:t>
            </a:r>
            <a:r>
              <a:rPr lang="en-US" altLang="zh-TW" dirty="0" smtClean="0"/>
              <a:t>Two </a:t>
            </a:r>
            <a:r>
              <a:rPr lang="en-US" altLang="zh-TW" dirty="0"/>
              <a:t>special </a:t>
            </a:r>
            <a:r>
              <a:rPr lang="en-US" altLang="zh-TW" dirty="0" smtClean="0"/>
              <a:t>tokens:</a:t>
            </a:r>
          </a:p>
          <a:p>
            <a:pPr lvl="2">
              <a:lnSpc>
                <a:spcPct val="150000"/>
              </a:lnSpc>
            </a:pPr>
            <a:r>
              <a:rPr lang="en-US" altLang="zh-TW" b="1" dirty="0"/>
              <a:t>[</a:t>
            </a:r>
            <a:r>
              <a:rPr lang="en-US" altLang="zh-TW" b="1" dirty="0" smtClean="0"/>
              <a:t>CLS]</a:t>
            </a:r>
          </a:p>
          <a:p>
            <a:pPr lvl="3">
              <a:lnSpc>
                <a:spcPct val="150000"/>
              </a:lnSpc>
            </a:pPr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>
                <a:solidFill>
                  <a:srgbClr val="FF0000"/>
                </a:solidFill>
              </a:rPr>
              <a:t>first token </a:t>
            </a:r>
            <a:r>
              <a:rPr lang="en-US" altLang="zh-TW" dirty="0"/>
              <a:t>of every sequence, which stands for </a:t>
            </a:r>
            <a:r>
              <a:rPr lang="en-US" altLang="zh-TW" dirty="0">
                <a:solidFill>
                  <a:srgbClr val="FF0000"/>
                </a:solidFill>
              </a:rPr>
              <a:t>classification token</a:t>
            </a:r>
            <a:r>
              <a:rPr lang="en-US" altLang="zh-TW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zh-TW" b="1" dirty="0"/>
              <a:t>[</a:t>
            </a:r>
            <a:r>
              <a:rPr lang="en-US" altLang="zh-TW" b="1" dirty="0" smtClean="0"/>
              <a:t>SEP]</a:t>
            </a:r>
          </a:p>
          <a:p>
            <a:pPr lvl="3">
              <a:lnSpc>
                <a:spcPct val="150000"/>
              </a:lnSpc>
            </a:pPr>
            <a:r>
              <a:rPr lang="en-US" altLang="zh-TW" dirty="0"/>
              <a:t>M</a:t>
            </a:r>
            <a:r>
              <a:rPr lang="en-US" altLang="zh-TW" dirty="0" smtClean="0"/>
              <a:t>akes </a:t>
            </a:r>
            <a:r>
              <a:rPr lang="en-US" altLang="zh-TW" dirty="0"/>
              <a:t>BERT know which </a:t>
            </a:r>
            <a:r>
              <a:rPr lang="en-US" altLang="zh-TW" dirty="0">
                <a:solidFill>
                  <a:srgbClr val="FF0000"/>
                </a:solidFill>
              </a:rPr>
              <a:t>token belongs </a:t>
            </a:r>
            <a:r>
              <a:rPr lang="en-US" altLang="zh-TW" dirty="0"/>
              <a:t>to which sequence. </a:t>
            </a:r>
          </a:p>
          <a:p>
            <a:pPr lvl="3">
              <a:lnSpc>
                <a:spcPct val="150000"/>
              </a:lnSpc>
            </a:pPr>
            <a:r>
              <a:rPr lang="en-US" altLang="zh-TW" dirty="0"/>
              <a:t>I</a:t>
            </a:r>
            <a:r>
              <a:rPr lang="en-US" altLang="zh-TW" dirty="0" smtClean="0"/>
              <a:t>mportant </a:t>
            </a:r>
            <a:r>
              <a:rPr lang="en-US" altLang="zh-TW" dirty="0"/>
              <a:t>for a </a:t>
            </a:r>
            <a:r>
              <a:rPr lang="en-US" altLang="zh-TW" dirty="0">
                <a:solidFill>
                  <a:srgbClr val="FF0000"/>
                </a:solidFill>
              </a:rPr>
              <a:t>next sentence prediction </a:t>
            </a:r>
            <a:r>
              <a:rPr lang="en-US" altLang="zh-TW" dirty="0"/>
              <a:t>task or </a:t>
            </a:r>
            <a:r>
              <a:rPr lang="en-US" altLang="zh-TW" dirty="0">
                <a:solidFill>
                  <a:srgbClr val="FF0000"/>
                </a:solidFill>
              </a:rPr>
              <a:t>question-answering task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lvl="3">
              <a:lnSpc>
                <a:spcPct val="150000"/>
              </a:lnSpc>
            </a:pPr>
            <a:r>
              <a:rPr lang="en-US" altLang="zh-TW" dirty="0" smtClean="0"/>
              <a:t>If </a:t>
            </a:r>
            <a:r>
              <a:rPr lang="en-US" altLang="zh-TW" dirty="0"/>
              <a:t>we only have one sequence, then this token will be appended to the </a:t>
            </a:r>
            <a:r>
              <a:rPr lang="en-US" altLang="zh-TW" dirty="0">
                <a:solidFill>
                  <a:srgbClr val="FF0000"/>
                </a:solidFill>
              </a:rPr>
              <a:t>end</a:t>
            </a:r>
            <a:r>
              <a:rPr lang="en-US" altLang="zh-TW" dirty="0"/>
              <a:t> of the sequence. 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6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4988"/>
            <a:ext cx="12192000" cy="4232664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5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b="1" dirty="0" smtClean="0"/>
              <a:t>Output</a:t>
            </a:r>
          </a:p>
          <a:p>
            <a:pPr lvl="1">
              <a:lnSpc>
                <a:spcPct val="200000"/>
              </a:lnSpc>
            </a:pPr>
            <a:r>
              <a:rPr lang="en-US" altLang="zh-TW" dirty="0"/>
              <a:t>A</a:t>
            </a:r>
            <a:r>
              <a:rPr lang="en-US" altLang="zh-TW" dirty="0" smtClean="0"/>
              <a:t>n </a:t>
            </a:r>
            <a:r>
              <a:rPr lang="en-US" altLang="zh-TW" dirty="0">
                <a:solidFill>
                  <a:srgbClr val="FF0000"/>
                </a:solidFill>
              </a:rPr>
              <a:t>embedding vector </a:t>
            </a:r>
            <a:r>
              <a:rPr lang="en-US" altLang="zh-TW" dirty="0"/>
              <a:t>of size 768 in each of the </a:t>
            </a:r>
            <a:r>
              <a:rPr lang="en-US" altLang="zh-TW" dirty="0" smtClean="0"/>
              <a:t>tokens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We </a:t>
            </a:r>
            <a:r>
              <a:rPr lang="en-US" altLang="zh-TW" dirty="0"/>
              <a:t>can use these vectors as </a:t>
            </a:r>
            <a:r>
              <a:rPr lang="en-US" altLang="zh-TW" dirty="0">
                <a:solidFill>
                  <a:srgbClr val="FF0000"/>
                </a:solidFill>
              </a:rPr>
              <a:t>an input </a:t>
            </a:r>
            <a:r>
              <a:rPr lang="en-US" altLang="zh-TW" dirty="0"/>
              <a:t>for different kinds of NLP </a:t>
            </a:r>
            <a:r>
              <a:rPr lang="en-US" altLang="zh-TW" dirty="0" smtClean="0"/>
              <a:t>applications</a:t>
            </a:r>
            <a:endParaRPr lang="en-US" altLang="zh-TW" dirty="0"/>
          </a:p>
          <a:p>
            <a:pPr lvl="1">
              <a:lnSpc>
                <a:spcPct val="200000"/>
              </a:lnSpc>
            </a:pPr>
            <a:r>
              <a:rPr lang="en-US" altLang="zh-TW" dirty="0"/>
              <a:t>For </a:t>
            </a:r>
            <a:r>
              <a:rPr lang="en-US" altLang="zh-TW" dirty="0">
                <a:solidFill>
                  <a:srgbClr val="FF0000"/>
                </a:solidFill>
              </a:rPr>
              <a:t>a text classification </a:t>
            </a:r>
            <a:r>
              <a:rPr lang="en-US" altLang="zh-TW" dirty="0"/>
              <a:t>task, we focus our attention on the embedding vector output from the special </a:t>
            </a:r>
            <a:r>
              <a:rPr lang="en-US" altLang="zh-TW" b="1" dirty="0"/>
              <a:t>[CLS]</a:t>
            </a:r>
            <a:r>
              <a:rPr lang="en-US" altLang="zh-TW" dirty="0"/>
              <a:t> token. </a:t>
            </a:r>
            <a:endParaRPr lang="en-US" altLang="zh-TW" dirty="0" smtClean="0"/>
          </a:p>
          <a:p>
            <a:pPr marL="274320" lvl="1" indent="0" algn="r">
              <a:lnSpc>
                <a:spcPct val="200000"/>
              </a:lnSpc>
              <a:buNone/>
            </a:pPr>
            <a:r>
              <a:rPr lang="en-US" altLang="zh-TW" dirty="0" smtClean="0"/>
              <a:t>  (Example on next page)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 of 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 Project </a:t>
            </a:r>
            <a:r>
              <a:rPr lang="en-US" altLang="zh-TW" sz="2400" dirty="0" smtClean="0"/>
              <a:t>Goals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 Project Requirements</a:t>
            </a:r>
            <a:endParaRPr lang="en-US" altLang="zh-TW" sz="2400" dirty="0" smtClean="0"/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 Methods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 Expected Results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596" y="0"/>
            <a:ext cx="5278807" cy="685800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Expected Results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567943" y="3251200"/>
            <a:ext cx="6792273" cy="321486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857"/>
            <a:ext cx="12192000" cy="2023165"/>
          </a:xfrm>
          <a:prstGeom prst="rect">
            <a:avLst/>
          </a:prstGeom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Goals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6367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Chat-Bot </a:t>
            </a:r>
            <a:br>
              <a:rPr lang="en-US" altLang="zh-TW" dirty="0" smtClean="0"/>
            </a:br>
            <a:r>
              <a:rPr lang="en-US" altLang="zh-TW" sz="2800" dirty="0" smtClean="0"/>
              <a:t>for Taiwan-India Talent matching</a:t>
            </a:r>
            <a:endParaRPr lang="zh-TW" altLang="en-US" sz="28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4138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b="1" dirty="0" smtClean="0"/>
              <a:t>Project goal</a:t>
            </a:r>
            <a:r>
              <a:rPr lang="en-US" altLang="zh-TW" dirty="0" smtClean="0"/>
              <a:t>: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Design a </a:t>
            </a:r>
            <a:r>
              <a:rPr lang="en-US" altLang="zh-TW" dirty="0" smtClean="0">
                <a:solidFill>
                  <a:srgbClr val="FF0000"/>
                </a:solidFill>
              </a:rPr>
              <a:t>text Chat-Bot </a:t>
            </a:r>
            <a:r>
              <a:rPr lang="en-US" altLang="zh-TW" dirty="0" smtClean="0"/>
              <a:t>on </a:t>
            </a:r>
            <a:r>
              <a:rPr lang="en-US" altLang="zh-TW" dirty="0">
                <a:hlinkClick r:id="rId2"/>
              </a:rPr>
              <a:t>https://embedded.cs.ccu.edu.tw/center</a:t>
            </a:r>
            <a:r>
              <a:rPr lang="en-US" altLang="zh-TW" dirty="0" smtClean="0">
                <a:hlinkClick r:id="rId2"/>
              </a:rPr>
              <a:t>/#/</a:t>
            </a:r>
            <a:endParaRPr lang="en-US" altLang="zh-TW" dirty="0"/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Provide a platform for Taiwanese and Indian </a:t>
            </a:r>
            <a:r>
              <a:rPr lang="en-US" altLang="zh-TW" dirty="0" smtClean="0">
                <a:solidFill>
                  <a:srgbClr val="FF0000"/>
                </a:solidFill>
              </a:rPr>
              <a:t>job seekers to interact with recruiters</a:t>
            </a:r>
            <a:r>
              <a:rPr lang="en-US" altLang="zh-TW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Make </a:t>
            </a:r>
            <a:r>
              <a:rPr lang="en-US" altLang="zh-TW" dirty="0"/>
              <a:t>it </a:t>
            </a:r>
            <a:r>
              <a:rPr lang="en-US" altLang="zh-TW" dirty="0">
                <a:solidFill>
                  <a:srgbClr val="FF0000"/>
                </a:solidFill>
              </a:rPr>
              <a:t>easier</a:t>
            </a:r>
            <a:r>
              <a:rPr lang="en-US" altLang="zh-TW" dirty="0"/>
              <a:t> for both parties to find appropriate talents and occupations</a:t>
            </a:r>
            <a:r>
              <a:rPr lang="en-US" altLang="zh-TW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zh-TW" dirty="0"/>
              <a:t>Users can </a:t>
            </a:r>
            <a:r>
              <a:rPr lang="en-US" altLang="zh-TW" dirty="0">
                <a:solidFill>
                  <a:srgbClr val="FF0000"/>
                </a:solidFill>
              </a:rPr>
              <a:t>explain their requirements </a:t>
            </a:r>
            <a:r>
              <a:rPr lang="en-US" altLang="zh-TW" dirty="0"/>
              <a:t>for seeking projects in a dialogue with our Chat-Bot, such as their wanted </a:t>
            </a:r>
            <a:r>
              <a:rPr lang="en-US" altLang="zh-TW" dirty="0">
                <a:solidFill>
                  <a:srgbClr val="FF0000"/>
                </a:solidFill>
              </a:rPr>
              <a:t>project-type</a:t>
            </a:r>
            <a:r>
              <a:rPr lang="en-US" altLang="zh-TW" dirty="0"/>
              <a:t>, salary, project duration, etc</a:t>
            </a:r>
            <a:r>
              <a:rPr lang="en-US" altLang="zh-TW" dirty="0" smtClean="0"/>
              <a:t>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0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7000" dirty="0" smtClean="0"/>
              <a:t>Project Requirements</a:t>
            </a:r>
            <a:endParaRPr lang="zh-TW" altLang="en-US" sz="7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Functional 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smtClean="0"/>
              <a:t>Backend database</a:t>
            </a:r>
          </a:p>
          <a:p>
            <a:pPr lvl="1">
              <a:lnSpc>
                <a:spcPct val="150000"/>
              </a:lnSpc>
            </a:pPr>
            <a:r>
              <a:rPr lang="en-US" altLang="zh-TW" b="1" dirty="0" smtClean="0">
                <a:solidFill>
                  <a:schemeClr val="accent6">
                    <a:lumMod val="50000"/>
                  </a:schemeClr>
                </a:solidFill>
              </a:rPr>
              <a:t>How to search results</a:t>
            </a:r>
          </a:p>
          <a:p>
            <a:pPr lvl="2">
              <a:lnSpc>
                <a:spcPct val="150000"/>
              </a:lnSpc>
            </a:pPr>
            <a:r>
              <a:rPr lang="en-US" altLang="zh-TW" dirty="0" smtClean="0"/>
              <a:t>According to the </a:t>
            </a:r>
            <a:r>
              <a:rPr lang="en-US" altLang="zh-TW" dirty="0" smtClean="0">
                <a:solidFill>
                  <a:srgbClr val="FF0000"/>
                </a:solidFill>
              </a:rPr>
              <a:t>string labels </a:t>
            </a:r>
            <a:r>
              <a:rPr lang="en-US" altLang="zh-TW" dirty="0" smtClean="0"/>
              <a:t>returned from our Chat-Bot</a:t>
            </a:r>
          </a:p>
          <a:p>
            <a:pPr lvl="2">
              <a:lnSpc>
                <a:spcPct val="150000"/>
              </a:lnSpc>
            </a:pPr>
            <a:r>
              <a:rPr lang="en-US" altLang="zh-TW" dirty="0" smtClean="0"/>
              <a:t>String compare</a:t>
            </a:r>
          </a:p>
          <a:p>
            <a:pPr lvl="1">
              <a:lnSpc>
                <a:spcPct val="150000"/>
              </a:lnSpc>
            </a:pPr>
            <a:r>
              <a:rPr lang="en-US" altLang="zh-TW" b="1" dirty="0" smtClean="0">
                <a:solidFill>
                  <a:schemeClr val="accent6">
                    <a:lumMod val="50000"/>
                  </a:schemeClr>
                </a:solidFill>
              </a:rPr>
              <a:t>How to reply promptly</a:t>
            </a:r>
          </a:p>
          <a:p>
            <a:pPr lvl="2">
              <a:lnSpc>
                <a:spcPct val="150000"/>
              </a:lnSpc>
            </a:pPr>
            <a:r>
              <a:rPr lang="en-US" altLang="zh-TW" dirty="0" smtClean="0"/>
              <a:t>Send request from frontend to backend by AJAX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/>
              <a:t>Frontend Layout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User friendly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https://lh5.googleusercontent.com/xzl89qEFbT5XebqFKopAyyCMHquFFiQCtPN_9y7sRM31UJpOfyq76XXbxIiwR23AG1MEsirg720GPGWOt97BJnPebEx55ceHopcQ0DKPzUkF2tIGgtvMb2RpHPF7Vnqpx6CBtqR1ka_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70" y="484633"/>
            <a:ext cx="10508208" cy="568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3.googleusercontent.com/8iOJTC6c75eSKHcqry-TxRx2n1KVluw3L1cyUFNOoZXiq5UW7bvknwhC2tC-SX8PL1mKit_ZWhhQVL9OhQeMb--4CqHrl0q_NeZw3IBHREHrS1W0LYGDdLpeHVJrmP3iRed28Ce9V_y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336" y="163956"/>
            <a:ext cx="5232104" cy="648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9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Functional 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b="1" dirty="0" smtClean="0"/>
              <a:t>Chat-Bot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Question-and-answer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Intelligent response</a:t>
            </a:r>
          </a:p>
          <a:p>
            <a:pPr lvl="2">
              <a:lnSpc>
                <a:spcPct val="200000"/>
              </a:lnSpc>
            </a:pPr>
            <a:r>
              <a:rPr lang="en-US" altLang="zh-TW" dirty="0" smtClean="0"/>
              <a:t>How to </a:t>
            </a:r>
            <a:r>
              <a:rPr lang="en-US" altLang="zh-TW" dirty="0" smtClean="0">
                <a:solidFill>
                  <a:srgbClr val="FF0000"/>
                </a:solidFill>
              </a:rPr>
              <a:t>distinguish</a:t>
            </a:r>
            <a:r>
              <a:rPr lang="en-US" altLang="zh-TW" dirty="0" smtClean="0"/>
              <a:t> different sentences’ meaning</a:t>
            </a:r>
          </a:p>
          <a:p>
            <a:pPr lvl="2">
              <a:lnSpc>
                <a:spcPct val="200000"/>
              </a:lnSpc>
            </a:pPr>
            <a:r>
              <a:rPr lang="en-US" altLang="zh-TW" dirty="0" smtClean="0"/>
              <a:t>How to </a:t>
            </a:r>
            <a:r>
              <a:rPr lang="en-US" altLang="zh-TW" dirty="0" smtClean="0">
                <a:solidFill>
                  <a:srgbClr val="FF0000"/>
                </a:solidFill>
              </a:rPr>
              <a:t>extract keywords </a:t>
            </a:r>
            <a:r>
              <a:rPr lang="en-US" altLang="zh-TW" dirty="0" smtClean="0"/>
              <a:t>of labels from dialogue</a:t>
            </a:r>
          </a:p>
          <a:p>
            <a:pPr lvl="2">
              <a:lnSpc>
                <a:spcPct val="200000"/>
              </a:lnSpc>
            </a:pPr>
            <a:r>
              <a:rPr lang="en-US" altLang="zh-TW" dirty="0" smtClean="0"/>
              <a:t>How to </a:t>
            </a:r>
            <a:r>
              <a:rPr lang="en-US" altLang="zh-TW" dirty="0" smtClean="0">
                <a:solidFill>
                  <a:srgbClr val="FF0000"/>
                </a:solidFill>
              </a:rPr>
              <a:t>improve</a:t>
            </a:r>
            <a:r>
              <a:rPr lang="en-US" altLang="zh-TW" dirty="0" smtClean="0"/>
              <a:t> Chat-Bot system</a:t>
            </a:r>
          </a:p>
          <a:p>
            <a:pPr lvl="1">
              <a:lnSpc>
                <a:spcPct val="200000"/>
              </a:lnSpc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4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905</TotalTime>
  <Words>545</Words>
  <Application>Microsoft Office PowerPoint</Application>
  <PresentationFormat>寬螢幕</PresentationFormat>
  <Paragraphs>128</Paragraphs>
  <Slides>22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微軟正黑體</vt:lpstr>
      <vt:lpstr>新細明體</vt:lpstr>
      <vt:lpstr>標楷體</vt:lpstr>
      <vt:lpstr>Arial</vt:lpstr>
      <vt:lpstr>Bookman Old Style</vt:lpstr>
      <vt:lpstr>Calibri</vt:lpstr>
      <vt:lpstr>Century Gothic</vt:lpstr>
      <vt:lpstr>Wingdings</vt:lpstr>
      <vt:lpstr>木刻字型</vt:lpstr>
      <vt:lpstr>Chat-bot   for Taiwan-India Professional Expertise and Organization Cooperation Platform</vt:lpstr>
      <vt:lpstr>Table of Contents</vt:lpstr>
      <vt:lpstr>Project Goals</vt:lpstr>
      <vt:lpstr>Chat-Bot  for Taiwan-India Talent matching</vt:lpstr>
      <vt:lpstr>Project Requirements</vt:lpstr>
      <vt:lpstr>Functional Requirements</vt:lpstr>
      <vt:lpstr>PowerPoint 簡報</vt:lpstr>
      <vt:lpstr>Functional Requirements</vt:lpstr>
      <vt:lpstr>Method</vt:lpstr>
      <vt:lpstr>Nature Language Processing</vt:lpstr>
      <vt:lpstr>Nature Language Processing</vt:lpstr>
      <vt:lpstr>BERT</vt:lpstr>
      <vt:lpstr>BERT</vt:lpstr>
      <vt:lpstr>BERT</vt:lpstr>
      <vt:lpstr>Nature Language Processing</vt:lpstr>
      <vt:lpstr>BERT</vt:lpstr>
      <vt:lpstr>BERT</vt:lpstr>
      <vt:lpstr>PowerPoint 簡報</vt:lpstr>
      <vt:lpstr>BERT</vt:lpstr>
      <vt:lpstr>PowerPoint 簡報</vt:lpstr>
      <vt:lpstr>Expected Results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Microsoft 帳戶</dc:creator>
  <cp:lastModifiedBy>Microsoft 帳戶</cp:lastModifiedBy>
  <cp:revision>43</cp:revision>
  <dcterms:created xsi:type="dcterms:W3CDTF">2021-11-29T14:57:17Z</dcterms:created>
  <dcterms:modified xsi:type="dcterms:W3CDTF">2021-12-05T09:12:24Z</dcterms:modified>
</cp:coreProperties>
</file>