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  <p:sldId id="266" r:id="rId9"/>
    <p:sldId id="268" r:id="rId10"/>
    <p:sldId id="275" r:id="rId11"/>
    <p:sldId id="273" r:id="rId12"/>
    <p:sldId id="274" r:id="rId13"/>
    <p:sldId id="276" r:id="rId14"/>
    <p:sldId id="277" r:id="rId15"/>
    <p:sldId id="279" r:id="rId16"/>
    <p:sldId id="280" r:id="rId17"/>
    <p:sldId id="281" r:id="rId18"/>
    <p:sldId id="287" r:id="rId19"/>
    <p:sldId id="284" r:id="rId20"/>
    <p:sldId id="285" r:id="rId21"/>
    <p:sldId id="286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AE7"/>
    <a:srgbClr val="FEC694"/>
    <a:srgbClr val="F8B43A"/>
    <a:srgbClr val="D6E9F9"/>
    <a:srgbClr val="8D95C3"/>
    <a:srgbClr val="B2D4A8"/>
    <a:srgbClr val="15DD49"/>
    <a:srgbClr val="1A2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4933" autoAdjust="0"/>
  </p:normalViewPr>
  <p:slideViewPr>
    <p:cSldViewPr snapToGrid="0">
      <p:cViewPr varScale="1">
        <p:scale>
          <a:sx n="72" d="100"/>
          <a:sy n="72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E811E-84A0-4E80-945E-F9C1F5B167DB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CAA94-79B7-4667-B3C8-927D1B43E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13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先以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Pretraining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的方式預先訓練出一個對自然語言有一定「理解」的通用模型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再將該模型拿來做特徵擷取或是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 tune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下游的（監督式）任務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CAA94-79B7-4667-B3C8-927D1B43EC5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05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5C57-B850-446B-8B92-5022A01FDCA9}" type="datetime1">
              <a:rPr lang="en-US" altLang="zh-TW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75F4-0CFF-4BCC-9BF9-4B15F440CE0F}" type="datetime1">
              <a:rPr lang="en-US" altLang="zh-TW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4639-E234-4EDB-8FC0-34652F8A80DD}" type="datetime1">
              <a:rPr lang="en-US" altLang="zh-TW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F5E6-F41A-40A0-AAE8-699FC69F7E09}" type="datetime1">
              <a:rPr lang="en-US" altLang="zh-TW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C540E85-1459-47AB-B33F-AB14DA3A76D2}" type="datetime1">
              <a:rPr lang="en-US" altLang="zh-TW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91B-2B64-4EC5-88B9-D5978D3C5CBB}" type="datetime1">
              <a:rPr lang="en-US" altLang="zh-TW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8F81-DA12-40E1-9F2B-0BEEFB77864B}" type="datetime1">
              <a:rPr lang="en-US" altLang="zh-TW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4E78-3B88-4CF7-8821-F335718EFD7E}" type="datetime1">
              <a:rPr lang="en-US" altLang="zh-TW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F63A-6B8B-4965-9BE0-6456798AA467}" type="datetime1">
              <a:rPr lang="en-US" altLang="zh-TW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5450-79A2-4AF4-8746-4C6DF579C40E}" type="datetime1">
              <a:rPr lang="en-US" altLang="zh-TW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D1CF727D-E8BB-4BAA-8CEB-8C8D2C9E3AC5}" type="datetime1">
              <a:rPr lang="en-US" altLang="zh-TW" smtClean="0"/>
              <a:t>12/7/2021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397DB1C-0AB1-4EE0-962F-EF03E6DD3665}" type="datetime1">
              <a:rPr lang="en-US" altLang="zh-TW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xxxx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ext-classification-with-bert-in-pytorch-887965e5820f" TargetMode="External"/><Relationship Id="rId2" Type="http://schemas.openxmlformats.org/officeDocument/2006/relationships/hyperlink" Target="https://arxiv.org/pdf/1902.1090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onologg/JointBERT" TargetMode="External"/><Relationship Id="rId4" Type="http://schemas.openxmlformats.org/officeDocument/2006/relationships/hyperlink" Target="https://youtu.be/UYPa347-D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mbedded.cs.ccu.edu.tw/center/#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Chat-bot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資工三 林靖紳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069848" y="421879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Structure Diagram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8" name="Picture 4" descr="https://lh5.googleusercontent.com/qs4Ax6_QZO-F0Sd1PHUPoG6jX82vPeM0m5aSMpUnmPeX6NKYJTFRkK_2S2QWGExQXAAkqOtLL4A0j1xpDAKvtFakKbJiCh2ES-wjpjgjhqDii0f9SW8MJ86dJn8Qti5jyYQyU72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71" y="1705503"/>
            <a:ext cx="6992470" cy="505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 smtClean="0"/>
              <a:t>User request analysis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Identify the </a:t>
            </a:r>
            <a:r>
              <a:rPr lang="en-US" altLang="zh-TW" dirty="0" smtClean="0">
                <a:solidFill>
                  <a:srgbClr val="FF0000"/>
                </a:solidFill>
              </a:rPr>
              <a:t>user intent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Extract relevant </a:t>
            </a:r>
            <a:r>
              <a:rPr lang="en-US" altLang="zh-TW" dirty="0" smtClean="0">
                <a:solidFill>
                  <a:srgbClr val="FF0000"/>
                </a:solidFill>
              </a:rPr>
              <a:t>keywords</a:t>
            </a:r>
          </a:p>
          <a:p>
            <a:pPr>
              <a:lnSpc>
                <a:spcPct val="150000"/>
              </a:lnSpc>
              <a:buClr>
                <a:schemeClr val="bg1">
                  <a:lumMod val="95000"/>
                </a:schemeClr>
              </a:buClr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Returning the response</a:t>
            </a:r>
          </a:p>
          <a:p>
            <a:pPr lvl="1">
              <a:lnSpc>
                <a:spcPct val="150000"/>
              </a:lnSpc>
              <a:buClr>
                <a:schemeClr val="bg1">
                  <a:lumMod val="95000"/>
                </a:schemeClr>
              </a:buClr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Real-time response</a:t>
            </a:r>
          </a:p>
          <a:p>
            <a:pPr lvl="1">
              <a:lnSpc>
                <a:spcPct val="150000"/>
              </a:lnSpc>
              <a:buClr>
                <a:schemeClr val="bg1">
                  <a:lumMod val="95000"/>
                </a:schemeClr>
              </a:buClr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The answer can be briefly divided into:</a:t>
            </a:r>
          </a:p>
          <a:p>
            <a:pPr lvl="2">
              <a:lnSpc>
                <a:spcPct val="150000"/>
              </a:lnSpc>
              <a:buClr>
                <a:schemeClr val="bg1">
                  <a:lumMod val="95000"/>
                </a:schemeClr>
              </a:buClr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 generic predefined text (e.g. Hi, Thank you, etc.)</a:t>
            </a:r>
          </a:p>
          <a:p>
            <a:pPr lvl="2">
              <a:lnSpc>
                <a:spcPct val="150000"/>
              </a:lnSpc>
              <a:buClr>
                <a:schemeClr val="bg1">
                  <a:lumMod val="95000"/>
                </a:schemeClr>
              </a:buClr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Data stored in backend (e.g. Find projects according to users’ requirements)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681318" y="2017062"/>
            <a:ext cx="4921624" cy="174811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4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Nature Language Understanding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803007"/>
            <a:ext cx="5534797" cy="2076740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V="1">
            <a:off x="5450894" y="3792071"/>
            <a:ext cx="1649506" cy="1793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199010" y="3610544"/>
            <a:ext cx="359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Intent classification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5450894" y="4394421"/>
            <a:ext cx="1649506" cy="1793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199010" y="4072209"/>
            <a:ext cx="48585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Slot filling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Label each word in a sentence</a:t>
            </a:r>
          </a:p>
        </p:txBody>
      </p:sp>
    </p:spTree>
    <p:extLst>
      <p:ext uri="{BB962C8B-B14F-4D97-AF65-F5344CB8AC3E}">
        <p14:creationId xmlns:p14="http://schemas.microsoft.com/office/powerpoint/2010/main" val="4060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1650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What’s BERT?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en-US" altLang="zh-TW" b="1" dirty="0" smtClean="0"/>
              <a:t>B</a:t>
            </a:r>
            <a:r>
              <a:rPr lang="en-US" altLang="zh-TW" dirty="0" smtClean="0"/>
              <a:t>idirectional </a:t>
            </a:r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dirty="0">
                <a:solidFill>
                  <a:srgbClr val="FF0000"/>
                </a:solidFill>
              </a:rPr>
              <a:t>ncoder</a:t>
            </a:r>
            <a:r>
              <a:rPr lang="en-US" altLang="zh-TW" dirty="0"/>
              <a:t> </a:t>
            </a:r>
            <a:r>
              <a:rPr lang="en-US" altLang="zh-TW" b="1" dirty="0"/>
              <a:t>R</a:t>
            </a:r>
            <a:r>
              <a:rPr lang="en-US" altLang="zh-TW" dirty="0"/>
              <a:t>epresentations from </a:t>
            </a:r>
            <a:r>
              <a:rPr lang="en-US" altLang="zh-TW" b="1" dirty="0"/>
              <a:t>T</a:t>
            </a:r>
            <a:r>
              <a:rPr lang="en-US" altLang="zh-TW" dirty="0"/>
              <a:t>ransformers</a:t>
            </a:r>
          </a:p>
          <a:p>
            <a:pPr lvl="1">
              <a:lnSpc>
                <a:spcPct val="200000"/>
              </a:lnSpc>
            </a:pPr>
            <a:r>
              <a:rPr lang="en-US" altLang="zh-TW" dirty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general language model </a:t>
            </a:r>
            <a:r>
              <a:rPr lang="en-US" altLang="zh-TW" dirty="0" smtClean="0"/>
              <a:t>for NLP tasks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/>
              <a:t>Architecture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Multi-layer</a:t>
            </a:r>
            <a:r>
              <a:rPr lang="en-US" altLang="zh-TW" dirty="0" smtClean="0"/>
              <a:t> bidirectional Transformer encoder </a:t>
            </a:r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Pre-trained -&gt; fine-tuning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3" descr="https://lh3.googleusercontent.com/hD0f7saSbCN95qrgC2gN69fDBwRTLCQCJoZe5XIgCb71xf6Bd_YKy5KTAnXSVAc_p85U6vREDdil2JFqUTbDLQl2YYYX466_AWDbIKmsQ8KL5lRZs9uvDKJYbyXdm4yYTDnnq58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2"/>
          <a:stretch/>
        </p:blipFill>
        <p:spPr bwMode="auto">
          <a:xfrm>
            <a:off x="8337176" y="1062235"/>
            <a:ext cx="3523130" cy="51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7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implement BERT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/>
              <a:t>Input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A sequence of tokens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Two special tokens:</a:t>
            </a:r>
          </a:p>
          <a:p>
            <a:pPr lvl="2">
              <a:lnSpc>
                <a:spcPct val="150000"/>
              </a:lnSpc>
            </a:pPr>
            <a:r>
              <a:rPr lang="en-US" altLang="zh-TW" sz="1800" b="1" dirty="0" smtClean="0"/>
              <a:t>[CLS]</a:t>
            </a:r>
          </a:p>
          <a:p>
            <a:pPr lvl="3">
              <a:lnSpc>
                <a:spcPct val="150000"/>
              </a:lnSpc>
            </a:pPr>
            <a:r>
              <a:rPr lang="en-US" altLang="zh-TW" sz="1800" dirty="0" smtClean="0"/>
              <a:t>The first token of every sequence</a:t>
            </a:r>
          </a:p>
          <a:p>
            <a:pPr lvl="3">
              <a:lnSpc>
                <a:spcPct val="150000"/>
              </a:lnSpc>
            </a:pPr>
            <a:r>
              <a:rPr lang="en-US" altLang="zh-TW" sz="1800" dirty="0" smtClean="0"/>
              <a:t>Stands </a:t>
            </a:r>
            <a:r>
              <a:rPr lang="en-US" altLang="zh-TW" sz="1800" dirty="0"/>
              <a:t>for </a:t>
            </a:r>
            <a:r>
              <a:rPr lang="en-US" altLang="zh-TW" sz="1800" dirty="0">
                <a:solidFill>
                  <a:srgbClr val="FF0000"/>
                </a:solidFill>
              </a:rPr>
              <a:t>classification </a:t>
            </a:r>
            <a:r>
              <a:rPr lang="en-US" altLang="zh-TW" sz="1800" dirty="0" smtClean="0">
                <a:solidFill>
                  <a:srgbClr val="FF0000"/>
                </a:solidFill>
              </a:rPr>
              <a:t>token</a:t>
            </a:r>
            <a:endParaRPr lang="en-US" altLang="zh-TW" sz="1800" dirty="0" smtClean="0"/>
          </a:p>
          <a:p>
            <a:pPr lvl="2">
              <a:lnSpc>
                <a:spcPct val="150000"/>
              </a:lnSpc>
            </a:pPr>
            <a:r>
              <a:rPr lang="en-US" altLang="zh-TW" sz="1800" b="1" dirty="0" smtClean="0"/>
              <a:t>[SEP]</a:t>
            </a:r>
          </a:p>
          <a:p>
            <a:pPr lvl="3">
              <a:lnSpc>
                <a:spcPct val="150000"/>
              </a:lnSpc>
            </a:pPr>
            <a:r>
              <a:rPr lang="en-US" altLang="zh-TW" sz="1800" dirty="0" smtClean="0"/>
              <a:t>At the end of a sequence</a:t>
            </a:r>
          </a:p>
          <a:p>
            <a:pPr lvl="1">
              <a:lnSpc>
                <a:spcPct val="150000"/>
              </a:lnSpc>
            </a:pP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851826" y="5188202"/>
            <a:ext cx="2498651" cy="369332"/>
          </a:xfrm>
          <a:prstGeom prst="rect">
            <a:avLst/>
          </a:prstGeom>
          <a:noFill/>
          <a:ln w="28575">
            <a:solidFill>
              <a:srgbClr val="8D95C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“I want a AI project” 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8977421" y="4575980"/>
            <a:ext cx="0" cy="584790"/>
          </a:xfrm>
          <a:prstGeom prst="straightConnector1">
            <a:avLst/>
          </a:prstGeom>
          <a:ln w="57150">
            <a:solidFill>
              <a:srgbClr val="8D95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18004"/>
              </p:ext>
            </p:extLst>
          </p:nvPr>
        </p:nvGraphicFramePr>
        <p:xfrm>
          <a:off x="6393709" y="4210220"/>
          <a:ext cx="51674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485"/>
                <a:gridCol w="1033485"/>
                <a:gridCol w="1033485"/>
                <a:gridCol w="1033485"/>
                <a:gridCol w="1033485"/>
              </a:tblGrid>
              <a:tr h="2793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I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want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AI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project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8977422" y="3455688"/>
            <a:ext cx="0" cy="584790"/>
          </a:xfrm>
          <a:prstGeom prst="straightConnector1">
            <a:avLst/>
          </a:prstGeom>
          <a:ln w="57150">
            <a:solidFill>
              <a:srgbClr val="8D95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58133"/>
              </p:ext>
            </p:extLst>
          </p:nvPr>
        </p:nvGraphicFramePr>
        <p:xfrm>
          <a:off x="5478525" y="2944307"/>
          <a:ext cx="6592831" cy="41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833"/>
                <a:gridCol w="941833"/>
                <a:gridCol w="941833"/>
                <a:gridCol w="941833"/>
                <a:gridCol w="941833"/>
                <a:gridCol w="941833"/>
                <a:gridCol w="941833"/>
              </a:tblGrid>
              <a:tr h="415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[CLS]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I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want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AI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project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[SEP]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1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implement BERT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8600" y="2093338"/>
            <a:ext cx="5323016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 smtClean="0"/>
              <a:t>Output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Vector of </a:t>
            </a:r>
            <a:r>
              <a:rPr lang="en-US" altLang="zh-TW" dirty="0"/>
              <a:t>size 768 in each of the </a:t>
            </a:r>
            <a:r>
              <a:rPr lang="en-US" altLang="zh-TW" dirty="0" smtClean="0"/>
              <a:t>tokens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58518"/>
              </p:ext>
            </p:extLst>
          </p:nvPr>
        </p:nvGraphicFramePr>
        <p:xfrm>
          <a:off x="2930400" y="5958673"/>
          <a:ext cx="6592831" cy="41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833"/>
                <a:gridCol w="941833"/>
                <a:gridCol w="941833"/>
                <a:gridCol w="941833"/>
                <a:gridCol w="941833"/>
                <a:gridCol w="941833"/>
                <a:gridCol w="941833"/>
              </a:tblGrid>
              <a:tr h="415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[CLS]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I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want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AI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project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Ubuntu" panose="020B0504030602030204" pitchFamily="34" charset="0"/>
                        </a:rPr>
                        <a:t>[SEP]</a:t>
                      </a:r>
                      <a:endParaRPr lang="zh-TW" altLang="en-US" dirty="0">
                        <a:latin typeface="Ubuntu" panose="020B0504030602030204" pitchFamily="34" charset="0"/>
                      </a:endParaRPr>
                    </a:p>
                  </a:txBody>
                  <a:tcPr>
                    <a:solidFill>
                      <a:srgbClr val="8D95C3"/>
                    </a:solidFill>
                  </a:tcPr>
                </a:tc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3462460" y="4237885"/>
            <a:ext cx="0" cy="1737041"/>
          </a:xfrm>
          <a:prstGeom prst="straightConnector1">
            <a:avLst/>
          </a:prstGeom>
          <a:ln w="57150">
            <a:solidFill>
              <a:srgbClr val="B2D4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4380404" y="4237885"/>
            <a:ext cx="0" cy="1737041"/>
          </a:xfrm>
          <a:prstGeom prst="straightConnector1">
            <a:avLst/>
          </a:prstGeom>
          <a:ln w="57150">
            <a:solidFill>
              <a:srgbClr val="B2D4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5284172" y="4237885"/>
            <a:ext cx="0" cy="1737041"/>
          </a:xfrm>
          <a:prstGeom prst="straightConnector1">
            <a:avLst/>
          </a:prstGeom>
          <a:ln w="57150">
            <a:solidFill>
              <a:srgbClr val="B2D4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6202116" y="4237885"/>
            <a:ext cx="0" cy="1737041"/>
          </a:xfrm>
          <a:prstGeom prst="straightConnector1">
            <a:avLst/>
          </a:prstGeom>
          <a:ln w="57150">
            <a:solidFill>
              <a:srgbClr val="B2D4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7162591" y="4237885"/>
            <a:ext cx="0" cy="1737041"/>
          </a:xfrm>
          <a:prstGeom prst="straightConnector1">
            <a:avLst/>
          </a:prstGeom>
          <a:ln w="57150">
            <a:solidFill>
              <a:srgbClr val="B2D4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8080535" y="4237885"/>
            <a:ext cx="0" cy="1737041"/>
          </a:xfrm>
          <a:prstGeom prst="straightConnector1">
            <a:avLst/>
          </a:prstGeom>
          <a:ln w="57150">
            <a:solidFill>
              <a:srgbClr val="B2D4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9019745" y="4237885"/>
            <a:ext cx="0" cy="1737041"/>
          </a:xfrm>
          <a:prstGeom prst="straightConnector1">
            <a:avLst/>
          </a:prstGeom>
          <a:ln w="57150">
            <a:solidFill>
              <a:srgbClr val="B2D4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930400" y="5179780"/>
            <a:ext cx="6592831" cy="412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BERT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07149"/>
              </p:ext>
            </p:extLst>
          </p:nvPr>
        </p:nvGraphicFramePr>
        <p:xfrm>
          <a:off x="4017124" y="3752974"/>
          <a:ext cx="8151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21"/>
                <a:gridCol w="271721"/>
                <a:gridCol w="271721"/>
              </a:tblGrid>
              <a:tr h="33614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99098"/>
              </p:ext>
            </p:extLst>
          </p:nvPr>
        </p:nvGraphicFramePr>
        <p:xfrm>
          <a:off x="3054878" y="3752974"/>
          <a:ext cx="8151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21"/>
                <a:gridCol w="271721"/>
                <a:gridCol w="271721"/>
              </a:tblGrid>
              <a:tr h="33614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75961"/>
              </p:ext>
            </p:extLst>
          </p:nvPr>
        </p:nvGraphicFramePr>
        <p:xfrm>
          <a:off x="4979370" y="3752974"/>
          <a:ext cx="8151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21"/>
                <a:gridCol w="271721"/>
                <a:gridCol w="271721"/>
              </a:tblGrid>
              <a:tr h="33614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47854"/>
              </p:ext>
            </p:extLst>
          </p:nvPr>
        </p:nvGraphicFramePr>
        <p:xfrm>
          <a:off x="5941616" y="3752974"/>
          <a:ext cx="8151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21"/>
                <a:gridCol w="271721"/>
                <a:gridCol w="271721"/>
              </a:tblGrid>
              <a:tr h="33614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19254"/>
              </p:ext>
            </p:extLst>
          </p:nvPr>
        </p:nvGraphicFramePr>
        <p:xfrm>
          <a:off x="6903862" y="3752974"/>
          <a:ext cx="8151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21"/>
                <a:gridCol w="271721"/>
                <a:gridCol w="271721"/>
              </a:tblGrid>
              <a:tr h="33614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58404"/>
              </p:ext>
            </p:extLst>
          </p:nvPr>
        </p:nvGraphicFramePr>
        <p:xfrm>
          <a:off x="7866108" y="3752974"/>
          <a:ext cx="8151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21"/>
                <a:gridCol w="271721"/>
                <a:gridCol w="271721"/>
              </a:tblGrid>
              <a:tr h="33614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22588"/>
              </p:ext>
            </p:extLst>
          </p:nvPr>
        </p:nvGraphicFramePr>
        <p:xfrm>
          <a:off x="8795609" y="3752974"/>
          <a:ext cx="8151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21"/>
                <a:gridCol w="271721"/>
                <a:gridCol w="271721"/>
              </a:tblGrid>
              <a:tr h="33614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3054878" y="3502440"/>
            <a:ext cx="110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1…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768</a:t>
            </a:r>
            <a:endParaRPr lang="zh-TW" altLang="en-US" sz="1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012887" y="3659100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vectors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37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Fine-tuning Intent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en-US" altLang="zh-TW" dirty="0"/>
              <a:t>For a </a:t>
            </a:r>
            <a:r>
              <a:rPr lang="en-US" altLang="zh-TW" b="1" dirty="0"/>
              <a:t>Intent Classification </a:t>
            </a:r>
            <a:r>
              <a:rPr lang="en-US" altLang="zh-TW" dirty="0"/>
              <a:t>task, we focus on the vector of </a:t>
            </a:r>
            <a:r>
              <a:rPr lang="en-US" altLang="zh-TW" b="1" dirty="0">
                <a:solidFill>
                  <a:srgbClr val="FF0000"/>
                </a:solidFill>
              </a:rPr>
              <a:t>[CLS]</a:t>
            </a:r>
            <a:endParaRPr lang="zh-TW" altLang="en-US" b="1" dirty="0">
              <a:solidFill>
                <a:srgbClr val="FF0000"/>
              </a:solidFill>
            </a:endParaRPr>
          </a:p>
          <a:p>
            <a:pPr marL="274320" lvl="1" indent="0">
              <a:lnSpc>
                <a:spcPct val="200000"/>
              </a:lnSpc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51" y="4459663"/>
            <a:ext cx="6003276" cy="2178246"/>
          </a:xfrm>
          <a:prstGeom prst="rect">
            <a:avLst/>
          </a:prstGeom>
        </p:spPr>
      </p:pic>
      <p:cxnSp>
        <p:nvCxnSpPr>
          <p:cNvPr id="25" name="直線單箭頭接點 24"/>
          <p:cNvCxnSpPr/>
          <p:nvPr/>
        </p:nvCxnSpPr>
        <p:spPr>
          <a:xfrm flipV="1">
            <a:off x="4019107" y="3965944"/>
            <a:ext cx="0" cy="49372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359888" y="3300559"/>
            <a:ext cx="1318437" cy="6379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Classifier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endCxn id="38" idx="1"/>
          </p:cNvCxnSpPr>
          <p:nvPr/>
        </p:nvCxnSpPr>
        <p:spPr>
          <a:xfrm flipV="1">
            <a:off x="4848447" y="2982759"/>
            <a:ext cx="815162" cy="39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39" idx="1"/>
          </p:cNvCxnSpPr>
          <p:nvPr/>
        </p:nvCxnSpPr>
        <p:spPr>
          <a:xfrm flipV="1">
            <a:off x="4848447" y="3392482"/>
            <a:ext cx="815161" cy="13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40" idx="1"/>
          </p:cNvCxnSpPr>
          <p:nvPr/>
        </p:nvCxnSpPr>
        <p:spPr>
          <a:xfrm>
            <a:off x="4848447" y="3602385"/>
            <a:ext cx="815161" cy="2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41" idx="1"/>
          </p:cNvCxnSpPr>
          <p:nvPr/>
        </p:nvCxnSpPr>
        <p:spPr>
          <a:xfrm>
            <a:off x="4848447" y="3733433"/>
            <a:ext cx="815161" cy="40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663609" y="2828870"/>
            <a:ext cx="202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Find for project type</a:t>
            </a:r>
            <a:endParaRPr lang="zh-TW" altLang="en-US" sz="1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663608" y="3238593"/>
            <a:ext cx="157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Find for salary</a:t>
            </a:r>
            <a:endParaRPr lang="zh-TW" altLang="en-US" sz="1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663608" y="3658597"/>
            <a:ext cx="2491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Fond for project duration</a:t>
            </a:r>
            <a:endParaRPr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663608" y="3983525"/>
            <a:ext cx="167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Greeting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78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Fine-tuning Slot Filling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60" y="4459663"/>
            <a:ext cx="6003276" cy="2178246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V="1">
            <a:off x="3923414" y="3965943"/>
            <a:ext cx="0" cy="49372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3088758" y="3319669"/>
            <a:ext cx="1419447" cy="646274"/>
          </a:xfrm>
          <a:prstGeom prst="roundRect">
            <a:avLst/>
          </a:prstGeom>
          <a:solidFill>
            <a:srgbClr val="FEC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Find for Project type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713768" y="3965943"/>
            <a:ext cx="0" cy="493720"/>
          </a:xfrm>
          <a:prstGeom prst="straightConnector1">
            <a:avLst/>
          </a:prstGeom>
          <a:ln w="57150">
            <a:solidFill>
              <a:srgbClr val="99BA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602126" y="3642806"/>
            <a:ext cx="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364124" y="3965943"/>
            <a:ext cx="0" cy="493720"/>
          </a:xfrm>
          <a:prstGeom prst="straightConnector1">
            <a:avLst/>
          </a:prstGeom>
          <a:ln w="57150">
            <a:solidFill>
              <a:srgbClr val="99BA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52482" y="3642806"/>
            <a:ext cx="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6014480" y="3965943"/>
            <a:ext cx="0" cy="493720"/>
          </a:xfrm>
          <a:prstGeom prst="straightConnector1">
            <a:avLst/>
          </a:prstGeom>
          <a:ln w="57150">
            <a:solidFill>
              <a:srgbClr val="99BA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02838" y="3642806"/>
            <a:ext cx="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7421519" y="3981247"/>
            <a:ext cx="0" cy="493720"/>
          </a:xfrm>
          <a:prstGeom prst="straightConnector1">
            <a:avLst/>
          </a:prstGeom>
          <a:ln w="57150">
            <a:solidFill>
              <a:srgbClr val="99BA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309877" y="3658110"/>
            <a:ext cx="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6655981" y="3637159"/>
            <a:ext cx="8855" cy="816493"/>
          </a:xfrm>
          <a:prstGeom prst="straightConnector1">
            <a:avLst/>
          </a:prstGeom>
          <a:ln w="57150">
            <a:solidFill>
              <a:srgbClr val="99BA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838156" y="3272723"/>
            <a:ext cx="163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B-Project type</a:t>
            </a:r>
            <a:endParaRPr lang="zh-TW" altLang="en-US" sz="1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48316" y="2125894"/>
            <a:ext cx="728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O: Other, this element doesn’t belong to any type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7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069848" y="421879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Structure Diagram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8" name="Picture 4" descr="https://lh5.googleusercontent.com/qs4Ax6_QZO-F0Sd1PHUPoG6jX82vPeM0m5aSMpUnmPeX6NKYJTFRkK_2S2QWGExQXAAkqOtLL4A0j1xpDAKvtFakKbJiCh2ES-wjpjgjhqDii0f9SW8MJ86dJn8Qti5jyYQyU72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71" y="1705503"/>
            <a:ext cx="6992470" cy="505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996223" y="2317898"/>
            <a:ext cx="3072810" cy="37213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0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Expected Result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of 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TW" dirty="0"/>
              <a:t> Project </a:t>
            </a:r>
            <a:r>
              <a:rPr lang="en-US" altLang="zh-TW" dirty="0" smtClean="0"/>
              <a:t>Goals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 </a:t>
            </a:r>
            <a:r>
              <a:rPr lang="en-US" altLang="zh-TW" dirty="0" smtClean="0"/>
              <a:t>Project </a:t>
            </a:r>
            <a:r>
              <a:rPr lang="en-US" altLang="zh-TW" dirty="0"/>
              <a:t>Requirements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 </a:t>
            </a:r>
            <a:r>
              <a:rPr lang="en-US" altLang="zh-TW" dirty="0" smtClean="0"/>
              <a:t>Value </a:t>
            </a:r>
            <a:r>
              <a:rPr lang="en-US" altLang="zh-TW" dirty="0"/>
              <a:t>of </a:t>
            </a:r>
            <a:r>
              <a:rPr lang="en-US" altLang="zh-TW" dirty="0" smtClean="0"/>
              <a:t>Implementation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 </a:t>
            </a:r>
            <a:r>
              <a:rPr lang="en-US" altLang="zh-TW" dirty="0" smtClean="0"/>
              <a:t>Implementation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 </a:t>
            </a:r>
            <a:r>
              <a:rPr lang="en-US" altLang="zh-TW" dirty="0" smtClean="0"/>
              <a:t>Expected Results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 </a:t>
            </a:r>
            <a:r>
              <a:rPr lang="en-US" altLang="zh-TW" dirty="0" smtClean="0"/>
              <a:t>Reference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lh4.googleusercontent.com/ulMWBcNE47LORmkvMpuElJjRoNXV7rnUZGPrXwOLrxvgTz7MbsNgMc8GnSDpxui24JHk9zE07LTc6_m5Gybs5_24gitk9ixmRVthN-c6MxNqZrqYNjaetI9h6y2pz9bAtjzEzc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0" y="484632"/>
            <a:ext cx="10572476" cy="570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橢圓 7"/>
          <p:cNvSpPr/>
          <p:nvPr/>
        </p:nvSpPr>
        <p:spPr>
          <a:xfrm>
            <a:off x="10486952" y="5384800"/>
            <a:ext cx="898334" cy="8296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https://lh6.googleusercontent.com/SxfWLV-8JB2T_qNrJrDU20bSn8kAbu_iWUL32J7Upt5oR5xFD_DqTi6b1vzYYvTBDPPU1_KLz00BdSEf5hGf5P4BG2WemDq6D01gprpMJxJnB05Uq-Ty4jmi7OwwjtTzUE1HAen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4" y="457200"/>
            <a:ext cx="10723704" cy="57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848794" y="0"/>
            <a:ext cx="4513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840481" y="0"/>
            <a:ext cx="4538749" cy="706582"/>
          </a:xfrm>
          <a:prstGeom prst="rect">
            <a:avLst/>
          </a:prstGeom>
          <a:solidFill>
            <a:srgbClr val="8D9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 smtClean="0">
                <a:latin typeface="Rockwell Condensed" panose="02060603050405020104" pitchFamily="18" charset="0"/>
              </a:rPr>
              <a:t>Bot</a:t>
            </a:r>
            <a:endParaRPr lang="zh-TW" altLang="en-US" sz="3500" dirty="0">
              <a:latin typeface="Rockwell Condensed" panose="020606030504050201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57107" y="6284423"/>
            <a:ext cx="4513811" cy="57357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659161" y="638654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send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7659161" y="1080655"/>
            <a:ext cx="528876" cy="349134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Hi</a:t>
            </a:r>
            <a:endParaRPr lang="zh-TW" altLang="en-US" sz="1600" dirty="0"/>
          </a:p>
        </p:txBody>
      </p:sp>
      <p:sp>
        <p:nvSpPr>
          <p:cNvPr id="26" name="圓角矩形 25"/>
          <p:cNvSpPr/>
          <p:nvPr/>
        </p:nvSpPr>
        <p:spPr>
          <a:xfrm>
            <a:off x="3915295" y="1559624"/>
            <a:ext cx="2552007" cy="437803"/>
          </a:xfrm>
          <a:prstGeom prst="roundRect">
            <a:avLst/>
          </a:prstGeom>
          <a:solidFill>
            <a:srgbClr val="8D95C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Hi! </a:t>
            </a:r>
            <a:r>
              <a:rPr lang="en-US" altLang="zh-TW" sz="1600" dirty="0">
                <a:solidFill>
                  <a:schemeClr val="bg1"/>
                </a:solidFill>
              </a:rPr>
              <a:t>How may I </a:t>
            </a:r>
            <a:r>
              <a:rPr lang="en-US" altLang="zh-TW" sz="1600" dirty="0" smtClean="0">
                <a:solidFill>
                  <a:schemeClr val="bg1"/>
                </a:solidFill>
              </a:rPr>
              <a:t>help you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5685905" y="2189019"/>
            <a:ext cx="2502132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I want to find a project</a:t>
            </a:r>
            <a:endParaRPr lang="zh-TW" altLang="en-US" sz="1600" dirty="0"/>
          </a:p>
        </p:txBody>
      </p:sp>
      <p:sp>
        <p:nvSpPr>
          <p:cNvPr id="28" name="圓角矩形 27"/>
          <p:cNvSpPr/>
          <p:nvPr/>
        </p:nvSpPr>
        <p:spPr>
          <a:xfrm>
            <a:off x="3915295" y="2779223"/>
            <a:ext cx="2552007" cy="615142"/>
          </a:xfrm>
          <a:prstGeom prst="roundRect">
            <a:avLst/>
          </a:prstGeom>
          <a:solidFill>
            <a:srgbClr val="8D95C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Ok! Which project type would you like</a:t>
            </a:r>
          </a:p>
        </p:txBody>
      </p:sp>
      <p:sp>
        <p:nvSpPr>
          <p:cNvPr id="29" name="圓角矩形 28"/>
          <p:cNvSpPr/>
          <p:nvPr/>
        </p:nvSpPr>
        <p:spPr>
          <a:xfrm>
            <a:off x="5685905" y="3584171"/>
            <a:ext cx="2502132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Related to AI and IOT</a:t>
            </a:r>
            <a:endParaRPr lang="zh-TW" altLang="en-US" sz="1600" dirty="0"/>
          </a:p>
        </p:txBody>
      </p:sp>
      <p:sp>
        <p:nvSpPr>
          <p:cNvPr id="30" name="圓角矩形 29"/>
          <p:cNvSpPr/>
          <p:nvPr/>
        </p:nvSpPr>
        <p:spPr>
          <a:xfrm>
            <a:off x="3915296" y="4170217"/>
            <a:ext cx="2269374" cy="800790"/>
          </a:xfrm>
          <a:prstGeom prst="roundRect">
            <a:avLst/>
          </a:prstGeom>
          <a:solidFill>
            <a:srgbClr val="8D95C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Any conditions else? </a:t>
            </a:r>
          </a:p>
          <a:p>
            <a:pPr marL="342900" indent="-342900">
              <a:buAutoNum type="arabicPeriod"/>
            </a:pPr>
            <a:r>
              <a:rPr lang="en-US" altLang="zh-TW" sz="1600" dirty="0" smtClean="0">
                <a:solidFill>
                  <a:schemeClr val="bg1"/>
                </a:solidFill>
              </a:rPr>
              <a:t>Salary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solidFill>
                  <a:schemeClr val="bg1"/>
                </a:solidFill>
              </a:rPr>
              <a:t>P</a:t>
            </a:r>
            <a:r>
              <a:rPr lang="en-US" altLang="zh-TW" sz="1600" dirty="0" smtClean="0">
                <a:solidFill>
                  <a:schemeClr val="bg1"/>
                </a:solidFill>
              </a:rPr>
              <a:t>roject duration.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7659161" y="4889271"/>
            <a:ext cx="528876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No</a:t>
            </a:r>
            <a:endParaRPr lang="zh-TW" altLang="en-US" sz="1600" dirty="0"/>
          </a:p>
        </p:txBody>
      </p:sp>
      <p:sp>
        <p:nvSpPr>
          <p:cNvPr id="33" name="圓角矩形 32"/>
          <p:cNvSpPr/>
          <p:nvPr/>
        </p:nvSpPr>
        <p:spPr>
          <a:xfrm>
            <a:off x="3915295" y="5361113"/>
            <a:ext cx="3541221" cy="670956"/>
          </a:xfrm>
          <a:prstGeom prst="roundRect">
            <a:avLst/>
          </a:prstGeom>
          <a:solidFill>
            <a:srgbClr val="8D95C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Here are your searching results: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hlinkClick r:id="rId2"/>
              </a:rPr>
              <a:t>https://xxxx</a:t>
            </a:r>
            <a:endParaRPr lang="en-US" altLang="zh-TW" sz="1600" dirty="0" smtClean="0">
              <a:solidFill>
                <a:schemeClr val="bg1"/>
              </a:solidFill>
            </a:endParaRPr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1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arxiv.org/pdf/1902.10909.pdf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towardsdatascience.com/text-classification-with-bert-in-pytorch-887965e5820f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youtu.be/UYPa347-DdE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github.com/monologg/JointBERT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Goals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Goals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Design a real-time and intelligent text Chat-Bot on </a:t>
            </a:r>
            <a:r>
              <a:rPr lang="en-US" altLang="zh-TW" dirty="0">
                <a:hlinkClick r:id="rId2"/>
              </a:rPr>
              <a:t>https://embedded.cs.ccu.edu.tw/center</a:t>
            </a:r>
            <a:r>
              <a:rPr lang="en-US" altLang="zh-TW" dirty="0" smtClean="0">
                <a:hlinkClick r:id="rId2"/>
              </a:rPr>
              <a:t>/#/</a:t>
            </a:r>
            <a:endParaRPr lang="en-US" altLang="zh-TW" dirty="0"/>
          </a:p>
          <a:p>
            <a:pPr marL="182880" lv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Target audience: Taiwanese and Indian </a:t>
            </a:r>
            <a:r>
              <a:rPr lang="en-US" altLang="zh-TW" dirty="0" smtClean="0">
                <a:solidFill>
                  <a:srgbClr val="FF0000"/>
                </a:solidFill>
              </a:rPr>
              <a:t>projects seekers</a:t>
            </a:r>
          </a:p>
          <a:p>
            <a:pPr marL="182880" lv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Main purpose:</a:t>
            </a:r>
          </a:p>
          <a:p>
            <a:pPr marL="457200" lvl="2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This is a platform for </a:t>
            </a:r>
            <a:r>
              <a:rPr lang="en-US" altLang="zh-TW" dirty="0" smtClean="0">
                <a:solidFill>
                  <a:srgbClr val="FF0000"/>
                </a:solidFill>
              </a:rPr>
              <a:t>matching talents </a:t>
            </a:r>
            <a:r>
              <a:rPr lang="en-US" altLang="zh-TW" dirty="0" smtClean="0"/>
              <a:t>from Taiwan and India</a:t>
            </a:r>
          </a:p>
          <a:p>
            <a:pPr marL="457200" lvl="2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Users </a:t>
            </a:r>
            <a:r>
              <a:rPr lang="en-US" altLang="zh-TW" dirty="0" smtClean="0">
                <a:solidFill>
                  <a:srgbClr val="FF0000"/>
                </a:solidFill>
              </a:rPr>
              <a:t>look for projects</a:t>
            </a:r>
            <a:r>
              <a:rPr lang="en-US" altLang="zh-TW" dirty="0" smtClean="0"/>
              <a:t> on the platform </a:t>
            </a:r>
          </a:p>
          <a:p>
            <a:pPr marL="457200" lvl="2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Users can </a:t>
            </a:r>
            <a:r>
              <a:rPr lang="en-US" altLang="zh-TW" dirty="0" smtClean="0">
                <a:solidFill>
                  <a:srgbClr val="FF0000"/>
                </a:solidFill>
              </a:rPr>
              <a:t>explain their requirements</a:t>
            </a:r>
            <a:r>
              <a:rPr lang="en-US" altLang="zh-TW" dirty="0" smtClean="0"/>
              <a:t> for seeking their wanted project such as types, salary, project duration, etc.</a:t>
            </a:r>
            <a:endParaRPr lang="en-US" altLang="zh-TW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Requirements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 smtClean="0"/>
              <a:t>User request analysis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Identify the </a:t>
            </a:r>
            <a:r>
              <a:rPr lang="en-US" altLang="zh-TW" dirty="0" smtClean="0">
                <a:solidFill>
                  <a:srgbClr val="FF0000"/>
                </a:solidFill>
              </a:rPr>
              <a:t>user intent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Extract relevant </a:t>
            </a:r>
            <a:r>
              <a:rPr lang="en-US" altLang="zh-TW" dirty="0" smtClean="0">
                <a:solidFill>
                  <a:srgbClr val="FF0000"/>
                </a:solidFill>
              </a:rPr>
              <a:t>keywords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Returning the response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Real-time</a:t>
            </a:r>
            <a:r>
              <a:rPr lang="en-US" altLang="zh-TW" dirty="0" smtClean="0"/>
              <a:t> response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The answer can be briefly divided into: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A generic predefined text (e.g. Hi, Thank you, etc.)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Data stored in backend (e.g. Find projects according to users’ requirements)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Value of Implementation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Value of Implementation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Enhance customers experience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Real-time service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Improve customers engagement process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operational </a:t>
            </a:r>
            <a:r>
              <a:rPr lang="en-US" altLang="zh-TW" dirty="0" smtClean="0"/>
              <a:t>efficiency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Optimize cost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Automatic service replace traditional service </a:t>
            </a:r>
            <a:r>
              <a:rPr lang="en-US" altLang="zh-TW" dirty="0" smtClean="0"/>
              <a:t>agents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384</TotalTime>
  <Words>542</Words>
  <Application>Microsoft Office PowerPoint</Application>
  <PresentationFormat>寬螢幕</PresentationFormat>
  <Paragraphs>154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Aharoni</vt:lpstr>
      <vt:lpstr>微軟正黑體</vt:lpstr>
      <vt:lpstr>新細明體</vt:lpstr>
      <vt:lpstr>標楷體</vt:lpstr>
      <vt:lpstr>Arial</vt:lpstr>
      <vt:lpstr>Bookman Old Style</vt:lpstr>
      <vt:lpstr>Calibri</vt:lpstr>
      <vt:lpstr>Century Gothic</vt:lpstr>
      <vt:lpstr>Rockwell Condensed</vt:lpstr>
      <vt:lpstr>Ubuntu</vt:lpstr>
      <vt:lpstr>Wingdings</vt:lpstr>
      <vt:lpstr>木刻字型</vt:lpstr>
      <vt:lpstr>Chat-bot</vt:lpstr>
      <vt:lpstr>Table of Contents</vt:lpstr>
      <vt:lpstr>Project Goals</vt:lpstr>
      <vt:lpstr>Project Goals</vt:lpstr>
      <vt:lpstr>Project Requirements</vt:lpstr>
      <vt:lpstr>Requirements</vt:lpstr>
      <vt:lpstr>Value of Implementation</vt:lpstr>
      <vt:lpstr>The Value of Implementation</vt:lpstr>
      <vt:lpstr>Implementation</vt:lpstr>
      <vt:lpstr>Structure Diagram</vt:lpstr>
      <vt:lpstr>Requirements</vt:lpstr>
      <vt:lpstr>Nature Language Understanding</vt:lpstr>
      <vt:lpstr>BERT</vt:lpstr>
      <vt:lpstr>How to implement BERT (1)</vt:lpstr>
      <vt:lpstr>How to implement BERT (2)</vt:lpstr>
      <vt:lpstr>Fine-tuning Intent Classification</vt:lpstr>
      <vt:lpstr>Fine-tuning Slot Filling</vt:lpstr>
      <vt:lpstr>Structure Diagram</vt:lpstr>
      <vt:lpstr>Expected Result</vt:lpstr>
      <vt:lpstr>PowerPoint 簡報</vt:lpstr>
      <vt:lpstr>PowerPoint 簡報</vt:lpstr>
      <vt:lpstr>Reference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Robot</dc:title>
  <dc:creator>林靖紳</dc:creator>
  <cp:lastModifiedBy>Microsoft 帳戶</cp:lastModifiedBy>
  <cp:revision>37</cp:revision>
  <dcterms:created xsi:type="dcterms:W3CDTF">2021-12-06T05:22:59Z</dcterms:created>
  <dcterms:modified xsi:type="dcterms:W3CDTF">2021-12-06T17:54:20Z</dcterms:modified>
</cp:coreProperties>
</file>