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2"/>
  </p:sldMasterIdLst>
  <p:notesMasterIdLst>
    <p:notesMasterId r:id="rId50"/>
  </p:notesMasterIdLst>
  <p:handoutMasterIdLst>
    <p:handoutMasterId r:id="rId51"/>
  </p:handoutMasterIdLst>
  <p:sldIdLst>
    <p:sldId id="256" r:id="rId3"/>
    <p:sldId id="318" r:id="rId4"/>
    <p:sldId id="320" r:id="rId5"/>
    <p:sldId id="319" r:id="rId6"/>
    <p:sldId id="343" r:id="rId7"/>
    <p:sldId id="344" r:id="rId8"/>
    <p:sldId id="356" r:id="rId9"/>
    <p:sldId id="355" r:id="rId10"/>
    <p:sldId id="371" r:id="rId11"/>
    <p:sldId id="321" r:id="rId12"/>
    <p:sldId id="330" r:id="rId13"/>
    <p:sldId id="325" r:id="rId14"/>
    <p:sldId id="327" r:id="rId15"/>
    <p:sldId id="328" r:id="rId16"/>
    <p:sldId id="329" r:id="rId17"/>
    <p:sldId id="257" r:id="rId18"/>
    <p:sldId id="264" r:id="rId19"/>
    <p:sldId id="334" r:id="rId20"/>
    <p:sldId id="335" r:id="rId21"/>
    <p:sldId id="336" r:id="rId22"/>
    <p:sldId id="337" r:id="rId23"/>
    <p:sldId id="357" r:id="rId24"/>
    <p:sldId id="331" r:id="rId25"/>
    <p:sldId id="338" r:id="rId26"/>
    <p:sldId id="346" r:id="rId27"/>
    <p:sldId id="347" r:id="rId28"/>
    <p:sldId id="341" r:id="rId29"/>
    <p:sldId id="342" r:id="rId30"/>
    <p:sldId id="351" r:id="rId31"/>
    <p:sldId id="367" r:id="rId32"/>
    <p:sldId id="362" r:id="rId33"/>
    <p:sldId id="366" r:id="rId34"/>
    <p:sldId id="364" r:id="rId35"/>
    <p:sldId id="365" r:id="rId36"/>
    <p:sldId id="368" r:id="rId37"/>
    <p:sldId id="370" r:id="rId38"/>
    <p:sldId id="323" r:id="rId39"/>
    <p:sldId id="339" r:id="rId40"/>
    <p:sldId id="348" r:id="rId41"/>
    <p:sldId id="324" r:id="rId42"/>
    <p:sldId id="349" r:id="rId43"/>
    <p:sldId id="360" r:id="rId44"/>
    <p:sldId id="350" r:id="rId45"/>
    <p:sldId id="358" r:id="rId46"/>
    <p:sldId id="359" r:id="rId47"/>
    <p:sldId id="353" r:id="rId48"/>
    <p:sldId id="274" r:id="rId49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7282C"/>
    <a:srgbClr val="2A2A2A"/>
    <a:srgbClr val="1A5943"/>
    <a:srgbClr val="51588B"/>
    <a:srgbClr val="FCFCFC"/>
    <a:srgbClr val="C9ABAB"/>
    <a:srgbClr val="D3BABA"/>
    <a:srgbClr val="C08E3E"/>
    <a:srgbClr val="992F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/>
    <p:restoredTop sz="86427" autoAdjust="0"/>
  </p:normalViewPr>
  <p:slideViewPr>
    <p:cSldViewPr snapToGrid="0" showGuides="1">
      <p:cViewPr varScale="1">
        <p:scale>
          <a:sx n="72" d="100"/>
          <a:sy n="72" d="100"/>
        </p:scale>
        <p:origin x="1027" y="8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66" d="100"/>
        <a:sy n="66" d="100"/>
      </p:scale>
      <p:origin x="0" y="-8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rPr>
              <a:t>2022/7/13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288358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Arial" panose="020B0604020202020204" pitchFamily="34" charset="0"/>
                <a:cs typeface="+mn-cs"/>
              </a:rPr>
              <a:t>2022/7/13</a:t>
            </a:fld>
            <a:endParaRPr lang="zh-CN" altLang="en-US" strike="noStrike" noProof="1"/>
          </a:p>
        </p:txBody>
      </p:sp>
      <p:sp>
        <p:nvSpPr>
          <p:cNvPr id="614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9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Arial" panose="020B0604020202020204" pitchFamily="34" charset="0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347877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150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67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US" dirty="0" smtClean="0"/>
              <a:t>1 byte 8</a:t>
            </a:r>
            <a:r>
              <a:rPr lang="en-US" baseline="0" dirty="0" smtClean="0"/>
              <a:t> bit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Int</a:t>
            </a:r>
            <a:r>
              <a:rPr lang="en-US" baseline="0" dirty="0" smtClean="0"/>
              <a:t> </a:t>
            </a:r>
            <a:r>
              <a:rPr lang="en-US" altLang="zh-TW" baseline="0" dirty="0" smtClean="0"/>
              <a:t>2^31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-1, 4</a:t>
            </a:r>
            <a:r>
              <a:rPr lang="zh-TW" altLang="en-US" baseline="0" dirty="0" smtClean="0"/>
              <a:t>*</a:t>
            </a:r>
            <a:r>
              <a:rPr lang="en-US" altLang="zh-TW" baseline="0" dirty="0" smtClean="0"/>
              <a:t>10^9</a:t>
            </a:r>
            <a:br>
              <a:rPr lang="en-US" altLang="zh-TW" baseline="0" dirty="0" smtClean="0"/>
            </a:br>
            <a:r>
              <a:rPr lang="en-US" altLang="zh-TW" baseline="0" dirty="0" smtClean="0"/>
              <a:t>long </a:t>
            </a:r>
            <a:r>
              <a:rPr lang="en-US" altLang="zh-TW" baseline="0" dirty="0" err="1" smtClean="0"/>
              <a:t>long</a:t>
            </a:r>
            <a:r>
              <a:rPr lang="en-US" altLang="zh-TW" baseline="0" dirty="0" smtClean="0"/>
              <a:t>:</a:t>
            </a:r>
            <a:r>
              <a:rPr lang="zh-TW" altLang="en-US" baseline="0" dirty="0" smtClean="0"/>
              <a:t>  </a:t>
            </a:r>
            <a:r>
              <a:rPr lang="en-US" altLang="zh-TW" baseline="0" dirty="0" smtClean="0"/>
              <a:t>2^63-1,  9</a:t>
            </a:r>
            <a:r>
              <a:rPr lang="zh-TW" altLang="en-US" baseline="0" dirty="0" smtClean="0"/>
              <a:t>*</a:t>
            </a:r>
            <a:r>
              <a:rPr lang="en-US" altLang="zh-TW" baseline="0" dirty="0" smtClean="0"/>
              <a:t>10^18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43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0164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3204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108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5726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8523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7737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9667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854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08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105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0107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408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542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4301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0468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0579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2629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5325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85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9080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085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zh-TW" altLang="en-US" dirty="0" smtClean="0"/>
              <a:t>強制轉型，不是一個好的 </a:t>
            </a:r>
            <a:r>
              <a:rPr lang="en-US" altLang="zh-TW" dirty="0" smtClean="0"/>
              <a:t>coding style</a:t>
            </a:r>
            <a:r>
              <a:rPr lang="zh-TW" altLang="en-US" dirty="0" smtClean="0"/>
              <a:t>，但是很方便</a:t>
            </a:r>
            <a:r>
              <a:rPr lang="en-US" altLang="zh-TW" dirty="0" err="1" smtClean="0"/>
              <a:t>ww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6077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zh-TW" altLang="en-US" dirty="0" smtClean="0"/>
              <a:t>強制轉型，不是一個好的 </a:t>
            </a:r>
            <a:r>
              <a:rPr lang="en-US" altLang="zh-TW" dirty="0" smtClean="0"/>
              <a:t>coding style</a:t>
            </a:r>
            <a:r>
              <a:rPr lang="zh-TW" altLang="en-US" dirty="0" smtClean="0"/>
              <a:t>，但是很方便</a:t>
            </a:r>
            <a:r>
              <a:rPr lang="en-US" altLang="zh-TW" dirty="0" err="1" smtClean="0"/>
              <a:t>ww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983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zh-TW" altLang="en-US" dirty="0" smtClean="0"/>
              <a:t>強制轉型，不是一個好的 </a:t>
            </a:r>
            <a:r>
              <a:rPr lang="en-US" altLang="zh-TW" dirty="0" smtClean="0"/>
              <a:t>coding style</a:t>
            </a:r>
            <a:r>
              <a:rPr lang="zh-TW" altLang="en-US" dirty="0" smtClean="0"/>
              <a:t>，但是很方便</a:t>
            </a:r>
            <a:r>
              <a:rPr lang="en-US" altLang="zh-TW" dirty="0" err="1" smtClean="0"/>
              <a:t>ww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422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484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188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304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17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067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170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0" y="-17462"/>
            <a:ext cx="5095875" cy="4667250"/>
          </a:xfrm>
          <a:custGeom>
            <a:avLst/>
            <a:gdLst>
              <a:gd name="connsiteX0" fmla="*/ 0 w 5095525"/>
              <a:gd name="connsiteY0" fmla="*/ 0 h 4666400"/>
              <a:gd name="connsiteX1" fmla="*/ 5095525 w 5095525"/>
              <a:gd name="connsiteY1" fmla="*/ 0 h 4666400"/>
              <a:gd name="connsiteX2" fmla="*/ 2389013 w 5095525"/>
              <a:gd name="connsiteY2" fmla="*/ 4666400 h 4666400"/>
              <a:gd name="connsiteX3" fmla="*/ 0 w 5095525"/>
              <a:gd name="connsiteY3" fmla="*/ 547414 h 4666400"/>
              <a:gd name="connsiteX4" fmla="*/ 0 w 5095525"/>
              <a:gd name="connsiteY4" fmla="*/ 0 h 466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5525" h="4666400">
                <a:moveTo>
                  <a:pt x="0" y="0"/>
                </a:moveTo>
                <a:lnTo>
                  <a:pt x="5095525" y="0"/>
                </a:lnTo>
                <a:lnTo>
                  <a:pt x="2389013" y="4666400"/>
                </a:lnTo>
                <a:lnTo>
                  <a:pt x="0" y="547414"/>
                </a:lnTo>
                <a:lnTo>
                  <a:pt x="0" y="0"/>
                </a:lnTo>
                <a:close/>
              </a:path>
            </a:pathLst>
          </a:custGeom>
          <a:solidFill>
            <a:srgbClr val="1C7C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315913" y="4041775"/>
            <a:ext cx="3265488" cy="2816225"/>
          </a:xfrm>
          <a:prstGeom prst="triangle">
            <a:avLst/>
          </a:prstGeom>
          <a:solidFill>
            <a:srgbClr val="E08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0" y="4649788"/>
            <a:ext cx="800100" cy="2208213"/>
          </a:xfrm>
          <a:custGeom>
            <a:avLst/>
            <a:gdLst>
              <a:gd name="connsiteX0" fmla="*/ 317500 w 800100"/>
              <a:gd name="connsiteY0" fmla="*/ 0 h 1676400"/>
              <a:gd name="connsiteX1" fmla="*/ 0 w 800100"/>
              <a:gd name="connsiteY1" fmla="*/ 419100 h 1676400"/>
              <a:gd name="connsiteX2" fmla="*/ 0 w 800100"/>
              <a:gd name="connsiteY2" fmla="*/ 1676400 h 1676400"/>
              <a:gd name="connsiteX3" fmla="*/ 800100 w 800100"/>
              <a:gd name="connsiteY3" fmla="*/ 1676400 h 1676400"/>
              <a:gd name="connsiteX4" fmla="*/ 317500 w 800100"/>
              <a:gd name="connsiteY4" fmla="*/ 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0" h="1676400">
                <a:moveTo>
                  <a:pt x="317500" y="0"/>
                </a:moveTo>
                <a:lnTo>
                  <a:pt x="0" y="419100"/>
                </a:lnTo>
                <a:lnTo>
                  <a:pt x="0" y="1676400"/>
                </a:lnTo>
                <a:lnTo>
                  <a:pt x="800100" y="1676400"/>
                </a:lnTo>
                <a:lnTo>
                  <a:pt x="317500" y="0"/>
                </a:lnTo>
                <a:close/>
              </a:path>
            </a:pathLst>
          </a:custGeom>
          <a:solidFill>
            <a:srgbClr val="E36C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>
          <a:xfrm>
            <a:off x="0" y="4838700"/>
            <a:ext cx="1724025" cy="1487488"/>
          </a:xfrm>
          <a:prstGeom prst="triangle">
            <a:avLst/>
          </a:prstGeom>
          <a:solidFill>
            <a:srgbClr val="675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等腰三角形 10"/>
          <p:cNvSpPr/>
          <p:nvPr/>
        </p:nvSpPr>
        <p:spPr>
          <a:xfrm flipV="1">
            <a:off x="996950" y="1765300"/>
            <a:ext cx="1517650" cy="1308100"/>
          </a:xfrm>
          <a:prstGeom prst="triangle">
            <a:avLst/>
          </a:prstGeom>
          <a:solidFill>
            <a:srgbClr val="16654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0" y="439738"/>
            <a:ext cx="2754313" cy="3300413"/>
          </a:xfrm>
          <a:custGeom>
            <a:avLst/>
            <a:gdLst>
              <a:gd name="connsiteX0" fmla="*/ 0 w 2754101"/>
              <a:gd name="connsiteY0" fmla="*/ 0 h 3300541"/>
              <a:gd name="connsiteX1" fmla="*/ 2754101 w 2754101"/>
              <a:gd name="connsiteY1" fmla="*/ 0 h 3300541"/>
              <a:gd name="connsiteX2" fmla="*/ 839788 w 2754101"/>
              <a:gd name="connsiteY2" fmla="*/ 3300541 h 3300541"/>
              <a:gd name="connsiteX3" fmla="*/ 0 w 2754101"/>
              <a:gd name="connsiteY3" fmla="*/ 1852631 h 3300541"/>
              <a:gd name="connsiteX4" fmla="*/ 0 w 2754101"/>
              <a:gd name="connsiteY4" fmla="*/ 0 h 3300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4101" h="3300541">
                <a:moveTo>
                  <a:pt x="0" y="0"/>
                </a:moveTo>
                <a:lnTo>
                  <a:pt x="2754101" y="0"/>
                </a:lnTo>
                <a:lnTo>
                  <a:pt x="839788" y="3300541"/>
                </a:lnTo>
                <a:lnTo>
                  <a:pt x="0" y="1852631"/>
                </a:lnTo>
                <a:lnTo>
                  <a:pt x="0" y="0"/>
                </a:lnTo>
                <a:close/>
              </a:path>
            </a:pathLst>
          </a:custGeom>
          <a:solidFill>
            <a:srgbClr val="16654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38314" y="2261762"/>
            <a:ext cx="7913899" cy="2387600"/>
          </a:xfrm>
        </p:spPr>
        <p:txBody>
          <a:bodyPr anchor="b"/>
          <a:lstStyle>
            <a:lvl1pPr algn="l">
              <a:defRPr sz="6000" b="1" spc="300" baseline="0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38314" y="4741437"/>
            <a:ext cx="7913899" cy="1655762"/>
          </a:xfrm>
        </p:spPr>
        <p:txBody>
          <a:bodyPr/>
          <a:lstStyle>
            <a:lvl1pPr marL="0" indent="0" algn="l">
              <a:buNone/>
              <a:defRPr sz="24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Box 3"/>
          <p:cNvSpPr txBox="1"/>
          <p:nvPr userDrawn="1"/>
        </p:nvSpPr>
        <p:spPr>
          <a:xfrm rot="20580000">
            <a:off x="-81915" y="-92075"/>
            <a:ext cx="931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AR BERKLEY" panose="02000000000000000000" charset="0"/>
                <a:cs typeface="AR BERKLEY" panose="02000000000000000000" charset="0"/>
              </a:rPr>
              <a:t>Ashen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/>
        </p:nvSpPr>
        <p:spPr>
          <a:xfrm>
            <a:off x="0" y="3636963"/>
            <a:ext cx="1166813" cy="3221038"/>
          </a:xfrm>
          <a:custGeom>
            <a:avLst/>
            <a:gdLst>
              <a:gd name="connsiteX0" fmla="*/ 317500 w 800100"/>
              <a:gd name="connsiteY0" fmla="*/ 0 h 1676400"/>
              <a:gd name="connsiteX1" fmla="*/ 0 w 800100"/>
              <a:gd name="connsiteY1" fmla="*/ 419100 h 1676400"/>
              <a:gd name="connsiteX2" fmla="*/ 0 w 800100"/>
              <a:gd name="connsiteY2" fmla="*/ 1676400 h 1676400"/>
              <a:gd name="connsiteX3" fmla="*/ 800100 w 800100"/>
              <a:gd name="connsiteY3" fmla="*/ 1676400 h 1676400"/>
              <a:gd name="connsiteX4" fmla="*/ 317500 w 800100"/>
              <a:gd name="connsiteY4" fmla="*/ 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0" h="1676400">
                <a:moveTo>
                  <a:pt x="317500" y="0"/>
                </a:moveTo>
                <a:lnTo>
                  <a:pt x="0" y="419100"/>
                </a:lnTo>
                <a:lnTo>
                  <a:pt x="0" y="1676400"/>
                </a:lnTo>
                <a:lnTo>
                  <a:pt x="800100" y="1676400"/>
                </a:lnTo>
                <a:lnTo>
                  <a:pt x="317500" y="0"/>
                </a:lnTo>
                <a:close/>
              </a:path>
            </a:pathLst>
          </a:custGeom>
          <a:solidFill>
            <a:srgbClr val="E36C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 userDrawn="1"/>
        </p:nvSpPr>
        <p:spPr>
          <a:xfrm>
            <a:off x="0" y="3527425"/>
            <a:ext cx="1931988" cy="3330575"/>
          </a:xfrm>
          <a:custGeom>
            <a:avLst/>
            <a:gdLst>
              <a:gd name="connsiteX0" fmla="*/ 0 w 1932106"/>
              <a:gd name="connsiteY0" fmla="*/ 0 h 3331217"/>
              <a:gd name="connsiteX1" fmla="*/ 1932106 w 1932106"/>
              <a:gd name="connsiteY1" fmla="*/ 3331217 h 3331217"/>
              <a:gd name="connsiteX2" fmla="*/ 0 w 1932106"/>
              <a:gd name="connsiteY2" fmla="*/ 3331217 h 3331217"/>
              <a:gd name="connsiteX3" fmla="*/ 0 w 1932106"/>
              <a:gd name="connsiteY3" fmla="*/ 0 h 3331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106" h="3331217">
                <a:moveTo>
                  <a:pt x="0" y="0"/>
                </a:moveTo>
                <a:lnTo>
                  <a:pt x="1932106" y="3331217"/>
                </a:lnTo>
                <a:lnTo>
                  <a:pt x="0" y="3331217"/>
                </a:lnTo>
                <a:lnTo>
                  <a:pt x="0" y="0"/>
                </a:lnTo>
                <a:close/>
              </a:path>
            </a:pathLst>
          </a:custGeom>
          <a:solidFill>
            <a:srgbClr val="E08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1709738"/>
            <a:ext cx="10280650" cy="2852737"/>
          </a:xfrm>
        </p:spPr>
        <p:txBody>
          <a:bodyPr anchor="b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4589463"/>
            <a:ext cx="102806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Box 3"/>
          <p:cNvSpPr txBox="1"/>
          <p:nvPr userDrawn="1"/>
        </p:nvSpPr>
        <p:spPr>
          <a:xfrm rot="20580000">
            <a:off x="-64135" y="-63500"/>
            <a:ext cx="931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AR BERKLEY" panose="02000000000000000000" charset="0"/>
                <a:cs typeface="AR BERKLEY" panose="02000000000000000000" charset="0"/>
              </a:rPr>
              <a:t>Ashen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6"/>
          <p:cNvGrpSpPr/>
          <p:nvPr userDrawn="1"/>
        </p:nvGrpSpPr>
        <p:grpSpPr>
          <a:xfrm>
            <a:off x="0" y="-17462"/>
            <a:ext cx="1162050" cy="1065212"/>
            <a:chOff x="0" y="-17037"/>
            <a:chExt cx="5095525" cy="4666400"/>
          </a:xfrm>
        </p:grpSpPr>
        <p:sp>
          <p:nvSpPr>
            <p:cNvPr id="8" name="任意多边形 7"/>
            <p:cNvSpPr/>
            <p:nvPr/>
          </p:nvSpPr>
          <p:spPr>
            <a:xfrm>
              <a:off x="0" y="-17037"/>
              <a:ext cx="5095525" cy="4666400"/>
            </a:xfrm>
            <a:custGeom>
              <a:avLst/>
              <a:gdLst>
                <a:gd name="connsiteX0" fmla="*/ 0 w 5095525"/>
                <a:gd name="connsiteY0" fmla="*/ 0 h 4666400"/>
                <a:gd name="connsiteX1" fmla="*/ 5095525 w 5095525"/>
                <a:gd name="connsiteY1" fmla="*/ 0 h 4666400"/>
                <a:gd name="connsiteX2" fmla="*/ 2389013 w 5095525"/>
                <a:gd name="connsiteY2" fmla="*/ 4666400 h 4666400"/>
                <a:gd name="connsiteX3" fmla="*/ 0 w 5095525"/>
                <a:gd name="connsiteY3" fmla="*/ 547414 h 4666400"/>
                <a:gd name="connsiteX4" fmla="*/ 0 w 5095525"/>
                <a:gd name="connsiteY4" fmla="*/ 0 h 466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5525" h="4666400">
                  <a:moveTo>
                    <a:pt x="0" y="0"/>
                  </a:moveTo>
                  <a:lnTo>
                    <a:pt x="5095525" y="0"/>
                  </a:lnTo>
                  <a:lnTo>
                    <a:pt x="2389013" y="4666400"/>
                  </a:lnTo>
                  <a:lnTo>
                    <a:pt x="0" y="5474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7C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等腰三角形 8"/>
            <p:cNvSpPr/>
            <p:nvPr/>
          </p:nvSpPr>
          <p:spPr>
            <a:xfrm flipV="1">
              <a:off x="996552" y="1764627"/>
              <a:ext cx="1518490" cy="1309043"/>
            </a:xfrm>
            <a:prstGeom prst="triangle">
              <a:avLst/>
            </a:prstGeom>
            <a:solidFill>
              <a:srgbClr val="166548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0" y="439770"/>
              <a:ext cx="2754101" cy="3300541"/>
            </a:xfrm>
            <a:custGeom>
              <a:avLst/>
              <a:gdLst>
                <a:gd name="connsiteX0" fmla="*/ 0 w 2754101"/>
                <a:gd name="connsiteY0" fmla="*/ 0 h 3300541"/>
                <a:gd name="connsiteX1" fmla="*/ 2754101 w 2754101"/>
                <a:gd name="connsiteY1" fmla="*/ 0 h 3300541"/>
                <a:gd name="connsiteX2" fmla="*/ 839788 w 2754101"/>
                <a:gd name="connsiteY2" fmla="*/ 3300541 h 3300541"/>
                <a:gd name="connsiteX3" fmla="*/ 0 w 2754101"/>
                <a:gd name="connsiteY3" fmla="*/ 1852631 h 3300541"/>
                <a:gd name="connsiteX4" fmla="*/ 0 w 2754101"/>
                <a:gd name="connsiteY4" fmla="*/ 0 h 3300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4101" h="3300541">
                  <a:moveTo>
                    <a:pt x="0" y="0"/>
                  </a:moveTo>
                  <a:lnTo>
                    <a:pt x="2754101" y="0"/>
                  </a:lnTo>
                  <a:lnTo>
                    <a:pt x="839788" y="3300541"/>
                  </a:lnTo>
                  <a:lnTo>
                    <a:pt x="0" y="18526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6548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1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Box 3"/>
          <p:cNvSpPr txBox="1"/>
          <p:nvPr userDrawn="1"/>
        </p:nvSpPr>
        <p:spPr>
          <a:xfrm rot="20580000">
            <a:off x="-44450" y="-123825"/>
            <a:ext cx="1045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AR BERKLEY" panose="02000000000000000000" charset="0"/>
                <a:cs typeface="AR BERKLEY" panose="02000000000000000000" charset="0"/>
              </a:rPr>
              <a:t>Ashen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0" y="-17462"/>
            <a:ext cx="5095875" cy="4667250"/>
          </a:xfrm>
          <a:custGeom>
            <a:avLst/>
            <a:gdLst>
              <a:gd name="connsiteX0" fmla="*/ 0 w 5095525"/>
              <a:gd name="connsiteY0" fmla="*/ 0 h 4666400"/>
              <a:gd name="connsiteX1" fmla="*/ 5095525 w 5095525"/>
              <a:gd name="connsiteY1" fmla="*/ 0 h 4666400"/>
              <a:gd name="connsiteX2" fmla="*/ 2389013 w 5095525"/>
              <a:gd name="connsiteY2" fmla="*/ 4666400 h 4666400"/>
              <a:gd name="connsiteX3" fmla="*/ 0 w 5095525"/>
              <a:gd name="connsiteY3" fmla="*/ 547414 h 4666400"/>
              <a:gd name="connsiteX4" fmla="*/ 0 w 5095525"/>
              <a:gd name="connsiteY4" fmla="*/ 0 h 466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5525" h="4666400">
                <a:moveTo>
                  <a:pt x="0" y="0"/>
                </a:moveTo>
                <a:lnTo>
                  <a:pt x="5095525" y="0"/>
                </a:lnTo>
                <a:lnTo>
                  <a:pt x="2389013" y="4666400"/>
                </a:lnTo>
                <a:lnTo>
                  <a:pt x="0" y="547414"/>
                </a:lnTo>
                <a:lnTo>
                  <a:pt x="0" y="0"/>
                </a:lnTo>
                <a:close/>
              </a:path>
            </a:pathLst>
          </a:custGeom>
          <a:solidFill>
            <a:srgbClr val="1C7C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315913" y="4041775"/>
            <a:ext cx="3265488" cy="2816225"/>
          </a:xfrm>
          <a:prstGeom prst="triangle">
            <a:avLst/>
          </a:prstGeom>
          <a:solidFill>
            <a:srgbClr val="E08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0" y="4649788"/>
            <a:ext cx="800100" cy="2208213"/>
          </a:xfrm>
          <a:custGeom>
            <a:avLst/>
            <a:gdLst>
              <a:gd name="connsiteX0" fmla="*/ 317500 w 800100"/>
              <a:gd name="connsiteY0" fmla="*/ 0 h 1676400"/>
              <a:gd name="connsiteX1" fmla="*/ 0 w 800100"/>
              <a:gd name="connsiteY1" fmla="*/ 419100 h 1676400"/>
              <a:gd name="connsiteX2" fmla="*/ 0 w 800100"/>
              <a:gd name="connsiteY2" fmla="*/ 1676400 h 1676400"/>
              <a:gd name="connsiteX3" fmla="*/ 800100 w 800100"/>
              <a:gd name="connsiteY3" fmla="*/ 1676400 h 1676400"/>
              <a:gd name="connsiteX4" fmla="*/ 317500 w 800100"/>
              <a:gd name="connsiteY4" fmla="*/ 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0" h="1676400">
                <a:moveTo>
                  <a:pt x="317500" y="0"/>
                </a:moveTo>
                <a:lnTo>
                  <a:pt x="0" y="419100"/>
                </a:lnTo>
                <a:lnTo>
                  <a:pt x="0" y="1676400"/>
                </a:lnTo>
                <a:lnTo>
                  <a:pt x="800100" y="1676400"/>
                </a:lnTo>
                <a:lnTo>
                  <a:pt x="317500" y="0"/>
                </a:lnTo>
                <a:close/>
              </a:path>
            </a:pathLst>
          </a:custGeom>
          <a:solidFill>
            <a:srgbClr val="E36C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>
          <a:xfrm>
            <a:off x="0" y="4838700"/>
            <a:ext cx="1724025" cy="1487488"/>
          </a:xfrm>
          <a:prstGeom prst="triangle">
            <a:avLst/>
          </a:prstGeom>
          <a:solidFill>
            <a:srgbClr val="675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等腰三角形 10"/>
          <p:cNvSpPr/>
          <p:nvPr/>
        </p:nvSpPr>
        <p:spPr>
          <a:xfrm flipV="1">
            <a:off x="996950" y="1765300"/>
            <a:ext cx="1517650" cy="1308100"/>
          </a:xfrm>
          <a:prstGeom prst="triangle">
            <a:avLst/>
          </a:prstGeom>
          <a:solidFill>
            <a:srgbClr val="16654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0" y="439738"/>
            <a:ext cx="2754313" cy="3300413"/>
          </a:xfrm>
          <a:custGeom>
            <a:avLst/>
            <a:gdLst>
              <a:gd name="connsiteX0" fmla="*/ 0 w 2754101"/>
              <a:gd name="connsiteY0" fmla="*/ 0 h 3300541"/>
              <a:gd name="connsiteX1" fmla="*/ 2754101 w 2754101"/>
              <a:gd name="connsiteY1" fmla="*/ 0 h 3300541"/>
              <a:gd name="connsiteX2" fmla="*/ 839788 w 2754101"/>
              <a:gd name="connsiteY2" fmla="*/ 3300541 h 3300541"/>
              <a:gd name="connsiteX3" fmla="*/ 0 w 2754101"/>
              <a:gd name="connsiteY3" fmla="*/ 1852631 h 3300541"/>
              <a:gd name="connsiteX4" fmla="*/ 0 w 2754101"/>
              <a:gd name="connsiteY4" fmla="*/ 0 h 3300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4101" h="3300541">
                <a:moveTo>
                  <a:pt x="0" y="0"/>
                </a:moveTo>
                <a:lnTo>
                  <a:pt x="2754101" y="0"/>
                </a:lnTo>
                <a:lnTo>
                  <a:pt x="839788" y="3300541"/>
                </a:lnTo>
                <a:lnTo>
                  <a:pt x="0" y="1852631"/>
                </a:lnTo>
                <a:lnTo>
                  <a:pt x="0" y="0"/>
                </a:lnTo>
                <a:close/>
              </a:path>
            </a:pathLst>
          </a:custGeom>
          <a:solidFill>
            <a:srgbClr val="16654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38314" y="2261762"/>
            <a:ext cx="7913899" cy="2387600"/>
          </a:xfrm>
        </p:spPr>
        <p:txBody>
          <a:bodyPr anchor="b"/>
          <a:lstStyle>
            <a:lvl1pPr algn="l">
              <a:defRPr sz="6000" b="1" spc="300" baseline="0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38314" y="4741437"/>
            <a:ext cx="7913899" cy="1655762"/>
          </a:xfrm>
        </p:spPr>
        <p:txBody>
          <a:bodyPr/>
          <a:lstStyle>
            <a:lvl1pPr marL="0" indent="0" algn="l">
              <a:buNone/>
              <a:defRPr sz="24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0" y="3636963"/>
            <a:ext cx="1166813" cy="3221038"/>
          </a:xfrm>
          <a:custGeom>
            <a:avLst/>
            <a:gdLst>
              <a:gd name="connsiteX0" fmla="*/ 317500 w 800100"/>
              <a:gd name="connsiteY0" fmla="*/ 0 h 1676400"/>
              <a:gd name="connsiteX1" fmla="*/ 0 w 800100"/>
              <a:gd name="connsiteY1" fmla="*/ 419100 h 1676400"/>
              <a:gd name="connsiteX2" fmla="*/ 0 w 800100"/>
              <a:gd name="connsiteY2" fmla="*/ 1676400 h 1676400"/>
              <a:gd name="connsiteX3" fmla="*/ 800100 w 800100"/>
              <a:gd name="connsiteY3" fmla="*/ 1676400 h 1676400"/>
              <a:gd name="connsiteX4" fmla="*/ 317500 w 800100"/>
              <a:gd name="connsiteY4" fmla="*/ 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0" h="1676400">
                <a:moveTo>
                  <a:pt x="317500" y="0"/>
                </a:moveTo>
                <a:lnTo>
                  <a:pt x="0" y="419100"/>
                </a:lnTo>
                <a:lnTo>
                  <a:pt x="0" y="1676400"/>
                </a:lnTo>
                <a:lnTo>
                  <a:pt x="800100" y="1676400"/>
                </a:lnTo>
                <a:lnTo>
                  <a:pt x="317500" y="0"/>
                </a:lnTo>
                <a:close/>
              </a:path>
            </a:pathLst>
          </a:custGeom>
          <a:solidFill>
            <a:srgbClr val="E36C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3527425"/>
            <a:ext cx="1931988" cy="3330575"/>
          </a:xfrm>
          <a:custGeom>
            <a:avLst/>
            <a:gdLst>
              <a:gd name="connsiteX0" fmla="*/ 0 w 1932106"/>
              <a:gd name="connsiteY0" fmla="*/ 0 h 3331217"/>
              <a:gd name="connsiteX1" fmla="*/ 1932106 w 1932106"/>
              <a:gd name="connsiteY1" fmla="*/ 3331217 h 3331217"/>
              <a:gd name="connsiteX2" fmla="*/ 0 w 1932106"/>
              <a:gd name="connsiteY2" fmla="*/ 3331217 h 3331217"/>
              <a:gd name="connsiteX3" fmla="*/ 0 w 1932106"/>
              <a:gd name="connsiteY3" fmla="*/ 0 h 3331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106" h="3331217">
                <a:moveTo>
                  <a:pt x="0" y="0"/>
                </a:moveTo>
                <a:lnTo>
                  <a:pt x="1932106" y="3331217"/>
                </a:lnTo>
                <a:lnTo>
                  <a:pt x="0" y="3331217"/>
                </a:lnTo>
                <a:lnTo>
                  <a:pt x="0" y="0"/>
                </a:lnTo>
                <a:close/>
              </a:path>
            </a:pathLst>
          </a:custGeom>
          <a:solidFill>
            <a:srgbClr val="E08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1709738"/>
            <a:ext cx="10280650" cy="2852737"/>
          </a:xfrm>
        </p:spPr>
        <p:txBody>
          <a:bodyPr anchor="b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4589463"/>
            <a:ext cx="102806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6"/>
          <p:cNvGrpSpPr/>
          <p:nvPr userDrawn="1"/>
        </p:nvGrpSpPr>
        <p:grpSpPr>
          <a:xfrm>
            <a:off x="0" y="-17462"/>
            <a:ext cx="1162050" cy="1065212"/>
            <a:chOff x="0" y="-17037"/>
            <a:chExt cx="5095525" cy="4666400"/>
          </a:xfrm>
        </p:grpSpPr>
        <p:sp>
          <p:nvSpPr>
            <p:cNvPr id="8" name="任意多边形 7"/>
            <p:cNvSpPr/>
            <p:nvPr/>
          </p:nvSpPr>
          <p:spPr>
            <a:xfrm>
              <a:off x="0" y="-17037"/>
              <a:ext cx="5095525" cy="4666400"/>
            </a:xfrm>
            <a:custGeom>
              <a:avLst/>
              <a:gdLst>
                <a:gd name="connsiteX0" fmla="*/ 0 w 5095525"/>
                <a:gd name="connsiteY0" fmla="*/ 0 h 4666400"/>
                <a:gd name="connsiteX1" fmla="*/ 5095525 w 5095525"/>
                <a:gd name="connsiteY1" fmla="*/ 0 h 4666400"/>
                <a:gd name="connsiteX2" fmla="*/ 2389013 w 5095525"/>
                <a:gd name="connsiteY2" fmla="*/ 4666400 h 4666400"/>
                <a:gd name="connsiteX3" fmla="*/ 0 w 5095525"/>
                <a:gd name="connsiteY3" fmla="*/ 547414 h 4666400"/>
                <a:gd name="connsiteX4" fmla="*/ 0 w 5095525"/>
                <a:gd name="connsiteY4" fmla="*/ 0 h 466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5525" h="4666400">
                  <a:moveTo>
                    <a:pt x="0" y="0"/>
                  </a:moveTo>
                  <a:lnTo>
                    <a:pt x="5095525" y="0"/>
                  </a:lnTo>
                  <a:lnTo>
                    <a:pt x="2389013" y="4666400"/>
                  </a:lnTo>
                  <a:lnTo>
                    <a:pt x="0" y="5474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7C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等腰三角形 8"/>
            <p:cNvSpPr/>
            <p:nvPr/>
          </p:nvSpPr>
          <p:spPr>
            <a:xfrm flipV="1">
              <a:off x="996552" y="1764627"/>
              <a:ext cx="1518490" cy="1309043"/>
            </a:xfrm>
            <a:prstGeom prst="triangle">
              <a:avLst/>
            </a:prstGeom>
            <a:solidFill>
              <a:srgbClr val="166548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0" y="439770"/>
              <a:ext cx="2754101" cy="3300541"/>
            </a:xfrm>
            <a:custGeom>
              <a:avLst/>
              <a:gdLst>
                <a:gd name="connsiteX0" fmla="*/ 0 w 2754101"/>
                <a:gd name="connsiteY0" fmla="*/ 0 h 3300541"/>
                <a:gd name="connsiteX1" fmla="*/ 2754101 w 2754101"/>
                <a:gd name="connsiteY1" fmla="*/ 0 h 3300541"/>
                <a:gd name="connsiteX2" fmla="*/ 839788 w 2754101"/>
                <a:gd name="connsiteY2" fmla="*/ 3300541 h 3300541"/>
                <a:gd name="connsiteX3" fmla="*/ 0 w 2754101"/>
                <a:gd name="connsiteY3" fmla="*/ 1852631 h 3300541"/>
                <a:gd name="connsiteX4" fmla="*/ 0 w 2754101"/>
                <a:gd name="connsiteY4" fmla="*/ 0 h 3300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4101" h="3300541">
                  <a:moveTo>
                    <a:pt x="0" y="0"/>
                  </a:moveTo>
                  <a:lnTo>
                    <a:pt x="2754101" y="0"/>
                  </a:lnTo>
                  <a:lnTo>
                    <a:pt x="839788" y="3300541"/>
                  </a:lnTo>
                  <a:lnTo>
                    <a:pt x="0" y="18526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6548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1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14875" y="2262188"/>
            <a:ext cx="863786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8000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ozai Medium" panose="02000600000000000000" charset="-122"/>
                <a:ea typeface="Yozai Medium" panose="02000600000000000000" charset="-122"/>
                <a:cs typeface="Yozai Medium" panose="02000600000000000000" charset="-122"/>
              </a:rPr>
              <a:t>變數與輸入及運算</a:t>
            </a:r>
          </a:p>
        </p:txBody>
      </p:sp>
      <p:sp>
        <p:nvSpPr>
          <p:cNvPr id="7170" name="副标题 2"/>
          <p:cNvSpPr>
            <a:spLocks noGrp="1"/>
          </p:cNvSpPr>
          <p:nvPr>
            <p:ph type="subTitle" idx="1"/>
          </p:nvPr>
        </p:nvSpPr>
        <p:spPr>
          <a:xfrm>
            <a:off x="3438525" y="4741863"/>
            <a:ext cx="7913688" cy="1655762"/>
          </a:xfrm>
        </p:spPr>
        <p:txBody>
          <a:bodyPr wrap="square" lIns="91440" tIns="45720" rIns="91440" bIns="45720" anchor="t" anchorCtr="0"/>
          <a:lstStyle/>
          <a:p>
            <a:pPr algn="r" defTabSz="914400">
              <a:buClrTx/>
              <a:buSzTx/>
            </a:pPr>
            <a:r>
              <a:rPr lang="zh-TW" altLang="zh-CN" kern="1200" dirty="0">
                <a:latin typeface="清松手寫體5" charset="-120"/>
                <a:ea typeface="清松手寫體5" charset="-120"/>
                <a:cs typeface="+mn-cs"/>
              </a:rPr>
              <a:t>林靖紳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9163493" y="6307137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fld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>
          <a:xfrm>
            <a:off x="1066801" y="3367088"/>
            <a:ext cx="4640316" cy="1195387"/>
          </a:xfrm>
        </p:spPr>
        <p:txBody>
          <a:bodyPr wrap="square" lIns="91440" tIns="45720" rIns="91440" bIns="45720" anchor="b" anchorCtr="0"/>
          <a:lstStyle/>
          <a:p>
            <a:pPr algn="ctr" defTabSz="914400">
              <a:buNone/>
            </a:pPr>
            <a:r>
              <a:rPr lang="zh-TW" altLang="en-US" kern="1200" dirty="0" smtClean="0">
                <a:latin typeface="Yozai Medium" panose="02000600000000000000" pitchFamily="2" charset="-122"/>
                <a:ea typeface="Yozai Medium" panose="02000600000000000000" pitchFamily="2" charset="-122"/>
              </a:rPr>
              <a:t>物件概念</a:t>
            </a:r>
            <a:endParaRPr lang="en-US" altLang="zh-CN" kern="1200" dirty="0"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sp>
        <p:nvSpPr>
          <p:cNvPr id="8194" name="文本占位符 2"/>
          <p:cNvSpPr>
            <a:spLocks noGrp="1"/>
          </p:cNvSpPr>
          <p:nvPr>
            <p:ph type="body" idx="1"/>
          </p:nvPr>
        </p:nvSpPr>
        <p:spPr>
          <a:xfrm>
            <a:off x="2596959" y="4562475"/>
            <a:ext cx="1580000" cy="514350"/>
          </a:xfrm>
        </p:spPr>
        <p:txBody>
          <a:bodyPr wrap="square" lIns="91440" tIns="45720" rIns="91440" bIns="45720" anchor="t" anchorCtr="0"/>
          <a:lstStyle/>
          <a:p>
            <a:pPr algn="ctr" defTabSz="914400"/>
            <a:r>
              <a:rPr lang="en-US" altLang="zh-CN" sz="4000" kern="1200" dirty="0">
                <a:latin typeface="Comic Sans MS" panose="030F0702030302020204" charset="0"/>
                <a:ea typeface="Arial" panose="020B0604020202020204" pitchFamily="34" charset="0"/>
                <a:cs typeface="+mn-cs"/>
              </a:rPr>
              <a:t>01</a:t>
            </a:r>
          </a:p>
        </p:txBody>
      </p:sp>
      <p:sp>
        <p:nvSpPr>
          <p:cNvPr id="5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9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394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ozai Medium" panose="02000600000000000000" pitchFamily="2" charset="-122"/>
                <a:ea typeface="Yozai Medium" panose="02000600000000000000" pitchFamily="2" charset="-122"/>
              </a:rPr>
              <a:t>物件的概念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sp>
        <p:nvSpPr>
          <p:cNvPr id="5" name="Text Box 8"/>
          <p:cNvSpPr txBox="1"/>
          <p:nvPr/>
        </p:nvSpPr>
        <p:spPr>
          <a:xfrm>
            <a:off x="251296" y="1612177"/>
            <a:ext cx="1168940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小總結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</a:rPr>
              <a:t>物件是甚麼</a:t>
            </a:r>
            <a:r>
              <a:rPr lang="en-US" altLang="zh-TW" sz="2000" dirty="0" smtClean="0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</a:rPr>
              <a:t>?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</a:rPr>
              <a:t>可以是變數或是函式</a:t>
            </a:r>
            <a:endParaRPr lang="en-US" altLang="zh-TW" sz="2000" dirty="0" smtClean="0">
              <a:solidFill>
                <a:srgbClr val="FF0000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物件導向程式設計的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概念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就是將物件們用一個更大的東西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-class 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包起來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Class 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之間的關係</a:t>
            </a:r>
            <a:endParaRPr lang="en-US" altLang="zh-TW" sz="2000" dirty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Inheritance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Override</a:t>
            </a:r>
            <a:endParaRPr lang="en-US" altLang="zh-TW" sz="2000" dirty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目的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方便程式設計師組織和管理程式碼、梳理程式設計的思路。特別是對於中大型的程碼提高軟體</a:t>
            </a:r>
            <a:r>
              <a:rPr lang="zh-TW" alt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Yozai Medium" panose="02000600000000000000" charset="-122"/>
                <a:ea typeface="Yozai Medium" panose="02000600000000000000" charset="-122"/>
              </a:rPr>
              <a:t>開發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的效率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C++, Java, Python, C#, PHP, … 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都有支援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</p:txBody>
      </p:sp>
      <p:sp>
        <p:nvSpPr>
          <p:cNvPr id="6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10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8388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ozai Medium" panose="02000600000000000000" pitchFamily="2" charset="-122"/>
                <a:ea typeface="Yozai Medium" panose="02000600000000000000" pitchFamily="2" charset="-122"/>
              </a:rPr>
              <a:t>淺談物件導向程式設計的概念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sp>
        <p:nvSpPr>
          <p:cNvPr id="5" name="Text Box 8"/>
          <p:cNvSpPr txBox="1"/>
          <p:nvPr/>
        </p:nvSpPr>
        <p:spPr>
          <a:xfrm>
            <a:off x="379094" y="1691005"/>
            <a:ext cx="1164999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物件導向程式設計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Object Oriented Programming, OOP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他是一種概念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，期望程式設計者在設計程式時可以朝著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將相關的</a:t>
            </a:r>
            <a:r>
              <a:rPr lang="zh-TW" alt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Yozai Medium" panose="02000600000000000000" charset="-122"/>
                <a:ea typeface="Yozai Medium" panose="02000600000000000000" charset="-122"/>
              </a:rPr>
              <a:t>變數</a:t>
            </a:r>
            <a:r>
              <a:rPr lang="zh-TW" alt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Yozai Medium" panose="02000600000000000000" charset="-122"/>
                <a:ea typeface="Yozai Medium" panose="02000600000000000000" charset="-122"/>
              </a:rPr>
              <a:t>或是</a:t>
            </a:r>
            <a:r>
              <a:rPr lang="zh-TW" alt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Yozai Medium" panose="02000600000000000000" charset="-122"/>
                <a:ea typeface="Yozai Medium" panose="02000600000000000000" charset="-122"/>
              </a:rPr>
              <a:t>函</a:t>
            </a:r>
            <a:r>
              <a:rPr lang="zh-TW" alt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Yozai Medium" panose="02000600000000000000" charset="-122"/>
                <a:ea typeface="Yozai Medium" panose="02000600000000000000" charset="-122"/>
              </a:rPr>
              <a:t>式 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包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成一個</a:t>
            </a:r>
            <a:r>
              <a:rPr lang="zh-TW" alt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Yozai Medium" panose="02000600000000000000" charset="-122"/>
                <a:ea typeface="Yozai Medium" panose="02000600000000000000" charset="-122"/>
              </a:rPr>
              <a:t>大的項目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，讓使用者透過這個 </a:t>
            </a:r>
            <a:r>
              <a:rPr lang="zh-TW" altLang="en-US" sz="2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Yozai Medium" panose="02000600000000000000" charset="-122"/>
                <a:ea typeface="Yozai Medium" panose="02000600000000000000" charset="-122"/>
              </a:rPr>
              <a:t>類別 </a:t>
            </a:r>
            <a:r>
              <a:rPr lang="en-US" altLang="zh-TW" sz="2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Yozai Medium" panose="02000600000000000000" charset="-122"/>
                <a:ea typeface="Yozai Medium" panose="02000600000000000000" charset="-122"/>
              </a:rPr>
              <a:t>(class) 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去操作裡面的 </a:t>
            </a:r>
            <a:r>
              <a:rPr lang="zh-TW" alt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Yozai Medium" panose="02000600000000000000" charset="-122"/>
                <a:ea typeface="Yozai Medium" panose="02000600000000000000" charset="-122"/>
              </a:rPr>
              <a:t>物件 </a:t>
            </a:r>
            <a:r>
              <a:rPr lang="en-US" altLang="zh-TW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Yozai Medium" panose="02000600000000000000" charset="-122"/>
                <a:ea typeface="Yozai Medium" panose="02000600000000000000" charset="-122"/>
              </a:rPr>
              <a:t>(objects)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303" y="4091662"/>
            <a:ext cx="6584240" cy="2431650"/>
          </a:xfrm>
          <a:prstGeom prst="rect">
            <a:avLst/>
          </a:prstGeom>
        </p:spPr>
      </p:pic>
      <p:sp>
        <p:nvSpPr>
          <p:cNvPr id="6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11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110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lvl="0">
              <a:defRPr/>
            </a:pPr>
            <a:r>
              <a:rPr lang="zh-TW" altLang="en-US" dirty="0">
                <a:latin typeface="Yozai Medium" panose="02000600000000000000" pitchFamily="2" charset="-122"/>
                <a:ea typeface="Yozai Medium" panose="02000600000000000000" pitchFamily="2" charset="-122"/>
              </a:rPr>
              <a:t>淺談物件導向程式設計的概念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sp>
        <p:nvSpPr>
          <p:cNvPr id="5" name="Text Box 8"/>
          <p:cNvSpPr txBox="1"/>
          <p:nvPr/>
        </p:nvSpPr>
        <p:spPr>
          <a:xfrm>
            <a:off x="379095" y="1691005"/>
            <a:ext cx="1168940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物件導向程式設計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Object Oriented Programming, OOP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他是一種概念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，期望程式設計者在設計程式時可以朝著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當兩種不同的</a:t>
            </a:r>
            <a:r>
              <a:rPr lang="zh-TW" alt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Yozai Medium" panose="02000600000000000000" charset="-122"/>
                <a:ea typeface="Yozai Medium" panose="02000600000000000000" charset="-122"/>
              </a:rPr>
              <a:t>類別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擁有強烈的歸屬關係時，例如</a:t>
            </a:r>
            <a:r>
              <a:rPr lang="en-US" altLang="zh-TW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 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「</a:t>
            </a:r>
            <a:r>
              <a:rPr lang="zh-TW" alt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Yozai Medium" panose="02000600000000000000" charset="-122"/>
                <a:ea typeface="Yozai Medium" panose="02000600000000000000" charset="-122"/>
              </a:rPr>
              <a:t>水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」跟 「</a:t>
            </a:r>
            <a:r>
              <a:rPr lang="zh-TW" alt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Yozai Medium" panose="02000600000000000000" charset="-122"/>
                <a:ea typeface="Yozai Medium" panose="02000600000000000000" charset="-122"/>
              </a:rPr>
              <a:t>熱水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」這兩個類別。此時「</a:t>
            </a:r>
            <a:r>
              <a:rPr lang="zh-TW" alt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Yozai Medium" panose="02000600000000000000" charset="-122"/>
                <a:ea typeface="Yozai Medium" panose="02000600000000000000" charset="-122"/>
              </a:rPr>
              <a:t>熱水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」可以透過 「</a:t>
            </a:r>
            <a:r>
              <a:rPr lang="zh-TW" altLang="en-US" sz="2000" b="1" dirty="0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</a:rPr>
              <a:t>繼承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」這個方式去承接「</a:t>
            </a:r>
            <a:r>
              <a:rPr lang="zh-TW" alt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Yozai Medium" panose="02000600000000000000" charset="-122"/>
                <a:ea typeface="Yozai Medium" panose="02000600000000000000" charset="-122"/>
              </a:rPr>
              <a:t>水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」那邊的</a:t>
            </a:r>
            <a:r>
              <a:rPr lang="zh-TW" alt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Yozai Medium" panose="02000600000000000000" charset="-122"/>
                <a:ea typeface="Yozai Medium" panose="02000600000000000000" charset="-122"/>
              </a:rPr>
              <a:t>內容物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，而不用自己再重寫一次。</a:t>
            </a:r>
            <a:endParaRPr lang="en-US" altLang="zh-TW" sz="2000" dirty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089" y="4327879"/>
            <a:ext cx="1301217" cy="225422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6401" y="5060730"/>
            <a:ext cx="1801624" cy="1521371"/>
          </a:xfrm>
          <a:prstGeom prst="rect">
            <a:avLst/>
          </a:prstGeom>
        </p:spPr>
      </p:pic>
      <p:sp>
        <p:nvSpPr>
          <p:cNvPr id="11" name="左大括弧 10"/>
          <p:cNvSpPr/>
          <p:nvPr/>
        </p:nvSpPr>
        <p:spPr>
          <a:xfrm>
            <a:off x="3470157" y="5186853"/>
            <a:ext cx="220718" cy="1150885"/>
          </a:xfrm>
          <a:prstGeom prst="leftBrac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Text Box 8"/>
          <p:cNvSpPr txBox="1"/>
          <p:nvPr/>
        </p:nvSpPr>
        <p:spPr>
          <a:xfrm>
            <a:off x="3690875" y="4643109"/>
            <a:ext cx="25681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一杯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水的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重量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>
              <a:lnSpc>
                <a:spcPct val="300000"/>
              </a:lnSpc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測量容量的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方式</a:t>
            </a:r>
            <a:endParaRPr lang="en-US" altLang="zh-TW" sz="2000" dirty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>
            <a:off x="5397853" y="5328745"/>
            <a:ext cx="1704513" cy="2207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rot="10800000" flipH="1">
            <a:off x="5730767" y="5762295"/>
            <a:ext cx="1371599" cy="4728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 rot="425984">
            <a:off x="5415084" y="5025836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Inheritance</a:t>
            </a:r>
            <a:endParaRPr lang="zh-TW" alt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 rot="20460000">
            <a:off x="5584560" y="5665710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Inheritance</a:t>
            </a:r>
            <a:endParaRPr lang="zh-TW" alt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左大括弧 26"/>
          <p:cNvSpPr/>
          <p:nvPr/>
        </p:nvSpPr>
        <p:spPr>
          <a:xfrm>
            <a:off x="8783791" y="5186853"/>
            <a:ext cx="220718" cy="1150885"/>
          </a:xfrm>
          <a:prstGeom prst="leftBrac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Text Box 8"/>
          <p:cNvSpPr txBox="1"/>
          <p:nvPr/>
        </p:nvSpPr>
        <p:spPr>
          <a:xfrm>
            <a:off x="9004509" y="4643109"/>
            <a:ext cx="25681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一杯水的重量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>
              <a:lnSpc>
                <a:spcPct val="300000"/>
              </a:lnSpc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測量容量的方式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</p:txBody>
      </p:sp>
      <p:sp>
        <p:nvSpPr>
          <p:cNvPr id="15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12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598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lvl="0">
              <a:defRPr/>
            </a:pPr>
            <a:r>
              <a:rPr lang="zh-TW" altLang="en-US" dirty="0">
                <a:latin typeface="Yozai Medium" panose="02000600000000000000" pitchFamily="2" charset="-122"/>
                <a:ea typeface="Yozai Medium" panose="02000600000000000000" pitchFamily="2" charset="-122"/>
              </a:rPr>
              <a:t>淺談物件導向程式設計的概念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sp>
        <p:nvSpPr>
          <p:cNvPr id="5" name="Text Box 8"/>
          <p:cNvSpPr txBox="1"/>
          <p:nvPr/>
        </p:nvSpPr>
        <p:spPr>
          <a:xfrm>
            <a:off x="379095" y="1691005"/>
            <a:ext cx="116894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物件導向程式設計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Object Oriented Programming, OOP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他是一種概念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，期望程式設計者在設計程式時可以朝著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 startAt="3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當多種不同的</a:t>
            </a:r>
            <a:r>
              <a:rPr lang="zh-TW" alt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Yozai Medium" panose="02000600000000000000" charset="-122"/>
                <a:ea typeface="Yozai Medium" panose="02000600000000000000" charset="-122"/>
              </a:rPr>
              <a:t>類別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有共同的歸屬關係時，例如</a:t>
            </a:r>
            <a:r>
              <a:rPr lang="en-US" altLang="zh-TW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「</a:t>
            </a:r>
            <a:r>
              <a:rPr lang="zh-TW" alt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Yozai Medium" panose="02000600000000000000" charset="-122"/>
                <a:ea typeface="Yozai Medium" panose="02000600000000000000" charset="-122"/>
              </a:rPr>
              <a:t>貓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」跟「</a:t>
            </a:r>
            <a:r>
              <a:rPr lang="zh-TW" alt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Yozai Medium" panose="02000600000000000000" charset="-122"/>
                <a:ea typeface="Yozai Medium" panose="02000600000000000000" charset="-122"/>
              </a:rPr>
              <a:t>狗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」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都是「</a:t>
            </a:r>
            <a:r>
              <a:rPr lang="zh-TW" alt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Yozai Medium" panose="02000600000000000000" charset="-122"/>
                <a:ea typeface="Yozai Medium" panose="02000600000000000000" charset="-122"/>
              </a:rPr>
              <a:t>動物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」這個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類別。「</a:t>
            </a:r>
            <a:r>
              <a:rPr lang="zh-TW" alt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Yozai Medium" panose="02000600000000000000" charset="-122"/>
                <a:ea typeface="Yozai Medium" panose="02000600000000000000" charset="-122"/>
              </a:rPr>
              <a:t>動物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」都有「</a:t>
            </a:r>
            <a:r>
              <a:rPr lang="zh-TW" alt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Yozai Medium" panose="02000600000000000000" charset="-122"/>
                <a:ea typeface="Yozai Medium" panose="02000600000000000000" charset="-122"/>
              </a:rPr>
              <a:t>叫聲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」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，此時</a:t>
            </a:r>
            <a:r>
              <a:rPr lang="zh-TW" altLang="en-US" sz="2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Yozai Medium" panose="02000600000000000000" charset="-122"/>
                <a:ea typeface="Yozai Medium" panose="02000600000000000000" charset="-122"/>
              </a:rPr>
              <a:t>貓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跟</a:t>
            </a:r>
            <a:r>
              <a:rPr lang="zh-TW" alt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Yozai Medium" panose="02000600000000000000" charset="-122"/>
                <a:ea typeface="Yozai Medium" panose="02000600000000000000" charset="-122"/>
              </a:rPr>
              <a:t>狗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可以透過 「</a:t>
            </a:r>
            <a:r>
              <a:rPr lang="zh-TW" altLang="en-US" sz="2000" dirty="0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</a:rPr>
              <a:t>覆寫 </a:t>
            </a:r>
            <a:r>
              <a:rPr lang="en-US" altLang="zh-TW" sz="2000" dirty="0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</a:rPr>
              <a:t>override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」的方式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去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分別呈現他們各自的</a:t>
            </a:r>
            <a:r>
              <a:rPr lang="zh-TW" alt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Yozai Medium" panose="02000600000000000000" charset="-122"/>
                <a:ea typeface="Yozai Medium" panose="02000600000000000000" charset="-122"/>
              </a:rPr>
              <a:t>「叫聲</a:t>
            </a:r>
            <a:r>
              <a:rPr lang="zh-TW" alt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Yozai Medium" panose="02000600000000000000" charset="-122"/>
                <a:ea typeface="Yozai Medium" panose="02000600000000000000" charset="-122"/>
              </a:rPr>
              <a:t>」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。</a:t>
            </a:r>
            <a:endParaRPr lang="en-US" altLang="zh-TW" sz="2000" dirty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</p:txBody>
      </p:sp>
      <p:sp>
        <p:nvSpPr>
          <p:cNvPr id="3" name="橢圓 2"/>
          <p:cNvSpPr/>
          <p:nvPr/>
        </p:nvSpPr>
        <p:spPr>
          <a:xfrm>
            <a:off x="2822027" y="4553327"/>
            <a:ext cx="6014545" cy="2120462"/>
          </a:xfrm>
          <a:prstGeom prst="ellipse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912558" y="538666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動物</a:t>
            </a:r>
            <a:endParaRPr lang="zh-TW" altLang="en-US" sz="2400" dirty="0">
              <a:solidFill>
                <a:schemeClr val="accent4">
                  <a:lumMod val="20000"/>
                  <a:lumOff val="80000"/>
                </a:schemeClr>
              </a:solidFill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5604640" y="4687332"/>
            <a:ext cx="890751" cy="8749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rgbClr val="27282C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貓</a:t>
            </a:r>
          </a:p>
        </p:txBody>
      </p:sp>
      <p:sp>
        <p:nvSpPr>
          <p:cNvPr id="20" name="橢圓 19"/>
          <p:cNvSpPr/>
          <p:nvPr/>
        </p:nvSpPr>
        <p:spPr>
          <a:xfrm>
            <a:off x="5604640" y="5688441"/>
            <a:ext cx="890751" cy="874986"/>
          </a:xfrm>
          <a:prstGeom prst="ellipse">
            <a:avLst/>
          </a:prstGeom>
          <a:solidFill>
            <a:srgbClr val="5158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狗</a:t>
            </a:r>
            <a:endParaRPr lang="zh-TW" altLang="en-US" dirty="0">
              <a:solidFill>
                <a:schemeClr val="bg1"/>
              </a:solidFill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cxnSp>
        <p:nvCxnSpPr>
          <p:cNvPr id="15" name="直線接點 14"/>
          <p:cNvCxnSpPr>
            <a:stCxn id="6" idx="3"/>
            <a:endCxn id="23" idx="1"/>
          </p:cNvCxnSpPr>
          <p:nvPr/>
        </p:nvCxnSpPr>
        <p:spPr>
          <a:xfrm flipV="1">
            <a:off x="3712777" y="5617497"/>
            <a:ext cx="339015" cy="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4051792" y="538666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叫聲</a:t>
            </a:r>
            <a:endParaRPr lang="zh-TW" altLang="en-US" sz="2400" dirty="0">
              <a:solidFill>
                <a:schemeClr val="accent2">
                  <a:lumMod val="40000"/>
                  <a:lumOff val="60000"/>
                </a:schemeClr>
              </a:solidFill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cxnSp>
        <p:nvCxnSpPr>
          <p:cNvPr id="22" name="直線單箭頭接點 21"/>
          <p:cNvCxnSpPr>
            <a:stCxn id="23" idx="3"/>
            <a:endCxn id="9" idx="2"/>
          </p:cNvCxnSpPr>
          <p:nvPr/>
        </p:nvCxnSpPr>
        <p:spPr>
          <a:xfrm flipV="1">
            <a:off x="4852011" y="5124825"/>
            <a:ext cx="752629" cy="4926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23" idx="3"/>
            <a:endCxn id="20" idx="2"/>
          </p:cNvCxnSpPr>
          <p:nvPr/>
        </p:nvCxnSpPr>
        <p:spPr>
          <a:xfrm>
            <a:off x="4852011" y="5617497"/>
            <a:ext cx="752629" cy="5084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 rot="19632162">
            <a:off x="4609035" y="5005440"/>
            <a:ext cx="1063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override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 rot="2118436">
            <a:off x="4609036" y="5845561"/>
            <a:ext cx="1063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override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35" name="直線接點 34"/>
          <p:cNvCxnSpPr/>
          <p:nvPr/>
        </p:nvCxnSpPr>
        <p:spPr>
          <a:xfrm flipV="1">
            <a:off x="6568405" y="5130985"/>
            <a:ext cx="339015" cy="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6894670" y="4893992"/>
            <a:ext cx="1308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叫聲</a:t>
            </a:r>
            <a:r>
              <a:rPr lang="en-US" altLang="zh-TW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:</a:t>
            </a:r>
            <a:r>
              <a:rPr lang="zh-TW" alt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 喵</a:t>
            </a:r>
            <a:endParaRPr lang="zh-TW" altLang="en-US" sz="2400" dirty="0">
              <a:solidFill>
                <a:schemeClr val="accent2">
                  <a:lumMod val="40000"/>
                  <a:lumOff val="60000"/>
                </a:schemeClr>
              </a:solidFill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6894670" y="5895101"/>
            <a:ext cx="1308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叫聲</a:t>
            </a:r>
            <a:r>
              <a:rPr lang="en-US" altLang="zh-TW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:</a:t>
            </a:r>
            <a:r>
              <a:rPr lang="zh-TW" alt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 汪</a:t>
            </a:r>
            <a:endParaRPr lang="zh-TW" altLang="en-US" sz="2400" dirty="0">
              <a:solidFill>
                <a:schemeClr val="accent2">
                  <a:lumMod val="40000"/>
                  <a:lumOff val="60000"/>
                </a:schemeClr>
              </a:solidFill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cxnSp>
        <p:nvCxnSpPr>
          <p:cNvPr id="38" name="直線接點 37"/>
          <p:cNvCxnSpPr/>
          <p:nvPr/>
        </p:nvCxnSpPr>
        <p:spPr>
          <a:xfrm flipV="1">
            <a:off x="6568405" y="6125933"/>
            <a:ext cx="339015" cy="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13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130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ozai Medium" panose="02000600000000000000" pitchFamily="2" charset="-122"/>
                <a:ea typeface="Yozai Medium" panose="02000600000000000000" pitchFamily="2" charset="-122"/>
              </a:rPr>
              <a:t>物件的概念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sp>
        <p:nvSpPr>
          <p:cNvPr id="5" name="Text Box 8"/>
          <p:cNvSpPr txBox="1"/>
          <p:nvPr/>
        </p:nvSpPr>
        <p:spPr>
          <a:xfrm>
            <a:off x="251296" y="1612177"/>
            <a:ext cx="1168940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小總結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</a:rPr>
              <a:t>物件是甚麼</a:t>
            </a:r>
            <a:r>
              <a:rPr lang="en-US" altLang="zh-TW" sz="2000" dirty="0" smtClean="0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</a:rPr>
              <a:t>?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</a:rPr>
              <a:t>可以是變數或是函式</a:t>
            </a:r>
            <a:endParaRPr lang="en-US" altLang="zh-TW" sz="2000" dirty="0" smtClean="0">
              <a:solidFill>
                <a:srgbClr val="FF0000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物件導向程式設計的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概念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就是將物件們用一個更大的東西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-class 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包起來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Class 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之間的關係</a:t>
            </a:r>
            <a:endParaRPr lang="en-US" altLang="zh-TW" sz="2000" dirty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Inheritance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Override</a:t>
            </a:r>
            <a:endParaRPr lang="en-US" altLang="zh-TW" sz="2000" dirty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目的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方便程式設計師組織和管理程式碼、梳理程式設計的思路。特別是對於中大型的程碼提高軟體開發的效率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C++, Java, Python, C#, PHP, … 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都有支援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</p:txBody>
      </p:sp>
      <p:sp>
        <p:nvSpPr>
          <p:cNvPr id="6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14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834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>
          <a:xfrm>
            <a:off x="1066801" y="3367088"/>
            <a:ext cx="4640316" cy="1195387"/>
          </a:xfrm>
        </p:spPr>
        <p:txBody>
          <a:bodyPr wrap="square" lIns="91440" tIns="45720" rIns="91440" bIns="45720" anchor="b" anchorCtr="0"/>
          <a:lstStyle/>
          <a:p>
            <a:pPr algn="ctr" defTabSz="914400">
              <a:buNone/>
            </a:pPr>
            <a:r>
              <a:rPr lang="zh-TW" altLang="en-US" kern="1200" dirty="0" smtClean="0">
                <a:latin typeface="Yozai Medium" panose="02000600000000000000" pitchFamily="2" charset="-122"/>
                <a:ea typeface="Yozai Medium" panose="02000600000000000000" pitchFamily="2" charset="-122"/>
              </a:rPr>
              <a:t>變數</a:t>
            </a:r>
            <a:r>
              <a:rPr lang="zh-TW" altLang="en-US" dirty="0">
                <a:latin typeface="Yozai Medium" panose="02000600000000000000" pitchFamily="2" charset="-122"/>
                <a:ea typeface="Yozai Medium" panose="02000600000000000000" pitchFamily="2" charset="-122"/>
              </a:rPr>
              <a:t>宣告</a:t>
            </a:r>
            <a:endParaRPr lang="en-US" altLang="zh-CN" kern="1200" dirty="0"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sp>
        <p:nvSpPr>
          <p:cNvPr id="8194" name="文本占位符 2"/>
          <p:cNvSpPr>
            <a:spLocks noGrp="1"/>
          </p:cNvSpPr>
          <p:nvPr>
            <p:ph type="body" idx="1"/>
          </p:nvPr>
        </p:nvSpPr>
        <p:spPr>
          <a:xfrm>
            <a:off x="2596959" y="4562475"/>
            <a:ext cx="1580000" cy="514350"/>
          </a:xfrm>
        </p:spPr>
        <p:txBody>
          <a:bodyPr wrap="square" lIns="91440" tIns="45720" rIns="91440" bIns="45720" anchor="t" anchorCtr="0"/>
          <a:lstStyle/>
          <a:p>
            <a:pPr algn="ctr" defTabSz="914400"/>
            <a:r>
              <a:rPr lang="en-US" altLang="zh-CN" sz="4000" kern="1200" dirty="0" smtClean="0">
                <a:latin typeface="Comic Sans MS" panose="030F0702030302020204" charset="0"/>
                <a:ea typeface="Arial" panose="020B0604020202020204" pitchFamily="34" charset="0"/>
                <a:cs typeface="+mn-cs"/>
              </a:rPr>
              <a:t>0</a:t>
            </a:r>
            <a:r>
              <a:rPr lang="en-US" altLang="zh-TW" sz="4000" kern="1200" dirty="0" smtClean="0">
                <a:latin typeface="Comic Sans MS" panose="030F0702030302020204" charset="0"/>
                <a:ea typeface="Arial" panose="020B0604020202020204" pitchFamily="34" charset="0"/>
                <a:cs typeface="+mn-cs"/>
              </a:rPr>
              <a:t>2</a:t>
            </a:r>
            <a:endParaRPr lang="en-US" altLang="zh-CN" sz="4000" kern="1200" dirty="0">
              <a:latin typeface="Comic Sans MS" panose="030F070203030202020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5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15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ozai Medium" panose="02000600000000000000" pitchFamily="2" charset="-122"/>
                <a:ea typeface="Yozai Medium" panose="02000600000000000000" pitchFamily="2" charset="-122"/>
              </a:rPr>
              <a:t>變數 </a:t>
            </a:r>
            <a:r>
              <a:rPr kumimoji="0" lang="en-US" altLang="zh-TW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ozai Medium" panose="02000600000000000000" pitchFamily="2" charset="-122"/>
                <a:ea typeface="Yozai Medium" panose="02000600000000000000" pitchFamily="2" charset="-122"/>
              </a:rPr>
              <a:t>(Variable)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sp>
        <p:nvSpPr>
          <p:cNvPr id="5" name="Text Box 8"/>
          <p:cNvSpPr txBox="1"/>
          <p:nvPr/>
        </p:nvSpPr>
        <p:spPr>
          <a:xfrm>
            <a:off x="379095" y="1691005"/>
            <a:ext cx="1143381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概念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是一個存放</a:t>
            </a:r>
            <a:r>
              <a:rPr lang="zh-TW" altLang="en-US" sz="2000" u="sng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資訊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的</a:t>
            </a:r>
            <a:r>
              <a:rPr lang="zh-TW" altLang="en-US" sz="2000" u="sng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位址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  </a:t>
            </a:r>
            <a:r>
              <a:rPr lang="en-US" altLang="zh-TW" sz="14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(</a:t>
            </a:r>
            <a:r>
              <a:rPr lang="zh-TW" altLang="en-US" sz="14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跟數學上對於變數的定義不太一樣</a:t>
            </a:r>
            <a:r>
              <a:rPr lang="en-US" altLang="zh-TW" sz="14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資</a:t>
            </a:r>
            <a:r>
              <a:rPr lang="zh-TW" altLang="en-US" sz="2000" b="1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訊</a:t>
            </a:r>
            <a:endParaRPr lang="en-US" altLang="zh-TW" sz="2000" b="1" dirty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名稱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識別字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(Identifier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，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簡稱</a:t>
            </a:r>
            <a:r>
              <a:rPr lang="en-US" altLang="zh-TW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 ID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)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，變數的名稱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資料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(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值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)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可能是一個整數、小數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(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浮點數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)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、字母、符號、字串，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……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位</a:t>
            </a:r>
            <a:r>
              <a:rPr lang="zh-TW" altLang="en-US" sz="2000" b="1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址</a:t>
            </a:r>
            <a:endParaRPr lang="en-US" altLang="zh-TW" sz="2000" b="1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記憶體位址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</p:txBody>
      </p:sp>
      <p:sp>
        <p:nvSpPr>
          <p:cNvPr id="6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16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ozai Medium" panose="02000600000000000000" pitchFamily="2" charset="-122"/>
                <a:ea typeface="Yozai Medium" panose="02000600000000000000" pitchFamily="2" charset="-122"/>
              </a:rPr>
              <a:t>變數 </a:t>
            </a:r>
            <a:r>
              <a:rPr kumimoji="0" lang="en-US" altLang="zh-TW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ozai Medium" panose="02000600000000000000" pitchFamily="2" charset="-122"/>
                <a:ea typeface="Yozai Medium" panose="02000600000000000000" pitchFamily="2" charset="-122"/>
              </a:rPr>
              <a:t>(Variable)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sp>
        <p:nvSpPr>
          <p:cNvPr id="5" name="Text Box 8"/>
          <p:cNvSpPr txBox="1"/>
          <p:nvPr/>
        </p:nvSpPr>
        <p:spPr>
          <a:xfrm>
            <a:off x="379095" y="1691005"/>
            <a:ext cx="1143381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概念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是一個存放資訊的位址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資訊</a:t>
            </a:r>
            <a:endParaRPr lang="en-US" altLang="zh-TW" sz="2000" dirty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名稱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識別字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(Identifier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，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簡稱</a:t>
            </a:r>
            <a:r>
              <a:rPr lang="en-US" altLang="zh-TW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 ID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)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，變數的名稱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資料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r>
              <a:rPr lang="en-US" altLang="zh-TW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(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值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)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可能是一個整數、小數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(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浮點數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)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、字母、符號、字串，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……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位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址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記憶體位址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27234" y="3153103"/>
            <a:ext cx="6156435" cy="9301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17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6848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ozai Medium" panose="02000600000000000000" pitchFamily="2" charset="-122"/>
                <a:ea typeface="Yozai Medium" panose="02000600000000000000" pitchFamily="2" charset="-122"/>
              </a:rPr>
              <a:t>變數 </a:t>
            </a:r>
            <a:r>
              <a:rPr kumimoji="0" lang="en-US" altLang="zh-TW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ozai Medium" panose="02000600000000000000" pitchFamily="2" charset="-122"/>
                <a:ea typeface="Yozai Medium" panose="02000600000000000000" pitchFamily="2" charset="-122"/>
              </a:rPr>
              <a:t>(Variable)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sp>
        <p:nvSpPr>
          <p:cNvPr id="5" name="Text Box 8"/>
          <p:cNvSpPr txBox="1"/>
          <p:nvPr/>
        </p:nvSpPr>
        <p:spPr>
          <a:xfrm>
            <a:off x="379095" y="1691005"/>
            <a:ext cx="114338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變數的名稱</a:t>
            </a:r>
            <a:r>
              <a:rPr lang="en-US" altLang="zh-TW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(ID)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命名規則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</a:rPr>
              <a:t>不可以</a:t>
            </a:r>
            <a:r>
              <a:rPr lang="zh-TW" altLang="en-US" sz="2000" dirty="0" smtClean="0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</a:rPr>
              <a:t>跟 </a:t>
            </a:r>
            <a:r>
              <a:rPr lang="en-US" altLang="zh-TW" sz="2000" dirty="0" smtClean="0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</a:rPr>
              <a:t>C++</a:t>
            </a:r>
            <a:r>
              <a:rPr lang="zh-TW" altLang="en-US" sz="2000" dirty="0" smtClean="0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</a:rPr>
              <a:t> 標準函數庫中的 </a:t>
            </a:r>
            <a:r>
              <a:rPr lang="en-US" altLang="zh-TW" sz="2000" dirty="0" smtClean="0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</a:rPr>
              <a:t>Keywords </a:t>
            </a:r>
            <a:r>
              <a:rPr lang="zh-TW" altLang="en-US" sz="2000" dirty="0" smtClean="0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</a:rPr>
              <a:t>相同，像是</a:t>
            </a:r>
            <a:r>
              <a:rPr lang="en-US" altLang="zh-TW" sz="2000" dirty="0" smtClean="0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</a:rPr>
              <a:t>: return, </a:t>
            </a:r>
            <a:r>
              <a:rPr lang="en-US" altLang="zh-TW" sz="2000" dirty="0" err="1" smtClean="0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</a:rPr>
              <a:t>cout</a:t>
            </a:r>
            <a:r>
              <a:rPr lang="en-US" altLang="zh-TW" sz="2000" dirty="0" smtClean="0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</a:rPr>
              <a:t>, </a:t>
            </a:r>
            <a:r>
              <a:rPr lang="en-US" altLang="zh-TW" sz="2000" dirty="0" err="1" smtClean="0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</a:rPr>
              <a:t>endl</a:t>
            </a:r>
            <a:r>
              <a:rPr lang="en-US" altLang="zh-TW" sz="2000" dirty="0" smtClean="0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</a:rPr>
              <a:t>, if, else, …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英文命名</a:t>
            </a:r>
            <a:endParaRPr lang="en-US" altLang="zh-TW" sz="2000" dirty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除了</a:t>
            </a:r>
            <a:r>
              <a:rPr lang="en-US" altLang="zh-TW" sz="2000" dirty="0">
                <a:solidFill>
                  <a:schemeClr val="bg1"/>
                </a:solidFill>
                <a:latin typeface="Comic Sans MS" panose="030F0702030302020204" pitchFamily="66" charset="0"/>
                <a:ea typeface="Yozai Medium" panose="02000600000000000000" charset="-122"/>
              </a:rPr>
              <a:t>_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不要有其他特殊符號</a:t>
            </a:r>
            <a:endParaRPr lang="en-US" altLang="zh-TW" sz="2000" dirty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變數名稱盡量和內容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相關</a:t>
            </a:r>
            <a:endParaRPr lang="en-US" altLang="zh-TW" sz="2000" dirty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</p:txBody>
      </p:sp>
      <p:sp>
        <p:nvSpPr>
          <p:cNvPr id="6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18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459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s 21"/>
          <p:cNvSpPr/>
          <p:nvPr/>
        </p:nvSpPr>
        <p:spPr>
          <a:xfrm>
            <a:off x="6570210" y="3886312"/>
            <a:ext cx="641985" cy="594360"/>
          </a:xfrm>
          <a:prstGeom prst="rect">
            <a:avLst/>
          </a:prstGeom>
          <a:solidFill>
            <a:srgbClr val="992F5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s 19"/>
          <p:cNvSpPr/>
          <p:nvPr/>
        </p:nvSpPr>
        <p:spPr>
          <a:xfrm>
            <a:off x="6554444" y="2449203"/>
            <a:ext cx="641985" cy="594360"/>
          </a:xfrm>
          <a:prstGeom prst="rect">
            <a:avLst/>
          </a:prstGeom>
          <a:solidFill>
            <a:srgbClr val="1A594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10515600" cy="1333500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6632026" y="2051945"/>
            <a:ext cx="3551555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  <a:sym typeface="+mn-ea"/>
              </a:rPr>
              <a:t>3   </a:t>
            </a:r>
            <a:r>
              <a:rPr lang="zh-TW" altLang="en-US" sz="3600" dirty="0" smtClean="0">
                <a:solidFill>
                  <a:schemeClr val="bg1"/>
                </a:solidFill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  <a:sym typeface="+mn-ea"/>
              </a:rPr>
              <a:t>輸入 </a:t>
            </a:r>
            <a:r>
              <a:rPr lang="en-US" altLang="zh-TW" sz="3600" dirty="0" smtClean="0">
                <a:solidFill>
                  <a:schemeClr val="bg1"/>
                </a:solidFill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  <a:sym typeface="+mn-ea"/>
              </a:rPr>
              <a:t>Input</a:t>
            </a:r>
            <a:endParaRPr lang="en-US" sz="3600" dirty="0"/>
          </a:p>
        </p:txBody>
      </p:sp>
      <p:sp>
        <p:nvSpPr>
          <p:cNvPr id="16" name="Text Box 15"/>
          <p:cNvSpPr txBox="1"/>
          <p:nvPr/>
        </p:nvSpPr>
        <p:spPr>
          <a:xfrm>
            <a:off x="6663558" y="3483564"/>
            <a:ext cx="3188693" cy="120032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3600" dirty="0" smtClean="0">
                <a:solidFill>
                  <a:schemeClr val="bg1"/>
                </a:solidFill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  <a:sym typeface="+mn-ea"/>
              </a:rPr>
              <a:t>4</a:t>
            </a:r>
            <a:r>
              <a:rPr lang="zh-TW" altLang="en-US" sz="3600" dirty="0" smtClean="0">
                <a:solidFill>
                  <a:schemeClr val="bg1"/>
                </a:solidFill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  <a:sym typeface="+mn-ea"/>
              </a:rPr>
              <a:t>   算術</a:t>
            </a:r>
            <a:r>
              <a:rPr lang="zh-TW" altLang="en-US" sz="3600" dirty="0">
                <a:solidFill>
                  <a:schemeClr val="bg1"/>
                </a:solidFill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  <a:sym typeface="+mn-ea"/>
              </a:rPr>
              <a:t>運算子</a:t>
            </a:r>
            <a:endParaRPr lang="en-US" sz="3600" dirty="0"/>
          </a:p>
        </p:txBody>
      </p:sp>
      <p:sp>
        <p:nvSpPr>
          <p:cNvPr id="9" name="Rectangles 13"/>
          <p:cNvSpPr/>
          <p:nvPr/>
        </p:nvSpPr>
        <p:spPr>
          <a:xfrm>
            <a:off x="729087" y="1725174"/>
            <a:ext cx="641985" cy="594360"/>
          </a:xfrm>
          <a:prstGeom prst="rect">
            <a:avLst/>
          </a:prstGeom>
          <a:solidFill>
            <a:srgbClr val="C08E3E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17"/>
          <p:cNvSpPr txBox="1"/>
          <p:nvPr/>
        </p:nvSpPr>
        <p:spPr>
          <a:xfrm>
            <a:off x="806667" y="1333500"/>
            <a:ext cx="27270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3600" dirty="0">
                <a:solidFill>
                  <a:schemeClr val="bg1"/>
                </a:solidFill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</a:rPr>
              <a:t>0</a:t>
            </a:r>
            <a:r>
              <a:rPr lang="en-US" sz="3600" dirty="0" smtClean="0">
                <a:solidFill>
                  <a:schemeClr val="bg1"/>
                </a:solidFill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</a:rPr>
              <a:t>   </a:t>
            </a:r>
            <a:r>
              <a:rPr lang="zh-TW" altLang="en-US" sz="3600" dirty="0">
                <a:solidFill>
                  <a:schemeClr val="bg1"/>
                </a:solidFill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</a:rPr>
              <a:t>前情提要</a:t>
            </a:r>
          </a:p>
        </p:txBody>
      </p:sp>
      <p:sp>
        <p:nvSpPr>
          <p:cNvPr id="12" name="Rectangles 13"/>
          <p:cNvSpPr/>
          <p:nvPr/>
        </p:nvSpPr>
        <p:spPr>
          <a:xfrm>
            <a:off x="729087" y="3055970"/>
            <a:ext cx="641985" cy="594360"/>
          </a:xfrm>
          <a:prstGeom prst="rect">
            <a:avLst/>
          </a:prstGeom>
          <a:solidFill>
            <a:srgbClr val="C9ABAB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Box 17"/>
          <p:cNvSpPr txBox="1"/>
          <p:nvPr/>
        </p:nvSpPr>
        <p:spPr>
          <a:xfrm>
            <a:off x="851009" y="2652110"/>
            <a:ext cx="2653290" cy="10423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600" dirty="0">
                <a:solidFill>
                  <a:schemeClr val="bg1"/>
                </a:solidFill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</a:rPr>
              <a:t>1   </a:t>
            </a:r>
            <a:r>
              <a:rPr lang="zh-TW" altLang="en-US" sz="3600" dirty="0" smtClean="0">
                <a:solidFill>
                  <a:schemeClr val="bg1"/>
                </a:solidFill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</a:rPr>
              <a:t>物件概念</a:t>
            </a:r>
            <a:endParaRPr lang="zh-TW" altLang="en-US" sz="3600" dirty="0">
              <a:solidFill>
                <a:schemeClr val="bg1"/>
              </a:solidFill>
              <a:latin typeface="Comic Sans MS" panose="030F0702030302020204" charset="0"/>
              <a:ea typeface="Yozai Medium" panose="02000600000000000000" charset="-122"/>
              <a:cs typeface="Comic Sans MS" panose="030F0702030302020204" charset="0"/>
            </a:endParaRPr>
          </a:p>
        </p:txBody>
      </p:sp>
      <p:sp>
        <p:nvSpPr>
          <p:cNvPr id="17" name="Rectangles 13"/>
          <p:cNvSpPr/>
          <p:nvPr/>
        </p:nvSpPr>
        <p:spPr>
          <a:xfrm>
            <a:off x="729086" y="4497863"/>
            <a:ext cx="641985" cy="594360"/>
          </a:xfrm>
          <a:prstGeom prst="rect">
            <a:avLst/>
          </a:prstGeom>
          <a:solidFill>
            <a:srgbClr val="51588B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Box 17"/>
          <p:cNvSpPr txBox="1"/>
          <p:nvPr/>
        </p:nvSpPr>
        <p:spPr>
          <a:xfrm>
            <a:off x="666025" y="4099717"/>
            <a:ext cx="28648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3600" dirty="0" smtClean="0">
                <a:solidFill>
                  <a:schemeClr val="bg1"/>
                </a:solidFill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</a:rPr>
              <a:t> </a:t>
            </a:r>
            <a:r>
              <a:rPr lang="en-US" altLang="zh-TW" sz="3600" dirty="0" smtClean="0">
                <a:solidFill>
                  <a:schemeClr val="bg1"/>
                </a:solidFill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</a:rPr>
              <a:t>2</a:t>
            </a:r>
            <a:r>
              <a:rPr lang="en-US" sz="3600" dirty="0" smtClean="0">
                <a:solidFill>
                  <a:schemeClr val="bg1"/>
                </a:solidFill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</a:rPr>
              <a:t> </a:t>
            </a:r>
            <a:r>
              <a:rPr lang="zh-TW" altLang="en-US" sz="3600" dirty="0" smtClean="0">
                <a:solidFill>
                  <a:schemeClr val="bg1"/>
                </a:solidFill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</a:rPr>
              <a:t> </a:t>
            </a:r>
            <a:r>
              <a:rPr lang="zh-TW" altLang="en-US" sz="3600" dirty="0" smtClean="0">
                <a:solidFill>
                  <a:schemeClr val="bg1"/>
                </a:solidFill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</a:rPr>
              <a:t>變數宣告</a:t>
            </a:r>
            <a:endParaRPr lang="zh-TW" altLang="en-US" sz="3600" dirty="0">
              <a:solidFill>
                <a:schemeClr val="bg1"/>
              </a:solidFill>
              <a:latin typeface="Comic Sans MS" panose="030F0702030302020204" charset="0"/>
              <a:ea typeface="Yozai Medium" panose="02000600000000000000" charset="-122"/>
              <a:cs typeface="Comic Sans MS" panose="030F0702030302020204" charset="0"/>
            </a:endParaRPr>
          </a:p>
        </p:txBody>
      </p:sp>
      <p:sp>
        <p:nvSpPr>
          <p:cNvPr id="14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2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ozai Medium" panose="02000600000000000000" pitchFamily="2" charset="-122"/>
                <a:ea typeface="Yozai Medium" panose="02000600000000000000" pitchFamily="2" charset="-122"/>
              </a:rPr>
              <a:t>變數 </a:t>
            </a:r>
            <a:r>
              <a:rPr kumimoji="0" lang="en-US" altLang="zh-TW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ozai Medium" panose="02000600000000000000" pitchFamily="2" charset="-122"/>
                <a:ea typeface="Yozai Medium" panose="02000600000000000000" pitchFamily="2" charset="-122"/>
              </a:rPr>
              <a:t>(Variable)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sp>
        <p:nvSpPr>
          <p:cNvPr id="5" name="Text Box 8"/>
          <p:cNvSpPr txBox="1"/>
          <p:nvPr/>
        </p:nvSpPr>
        <p:spPr>
          <a:xfrm>
            <a:off x="379095" y="1691005"/>
            <a:ext cx="1143381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概念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是一個存放資訊的位址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資訊</a:t>
            </a:r>
            <a:endParaRPr lang="en-US" altLang="zh-TW" sz="2000" dirty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名稱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識別字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(Identifier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，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簡稱</a:t>
            </a:r>
            <a:r>
              <a:rPr lang="en-US" altLang="zh-TW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 ID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)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，變數的名稱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資料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r>
              <a:rPr lang="en-US" altLang="zh-TW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(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值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)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可能是一個整數、小數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(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浮點數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)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、字母、符號、字串，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……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位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址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記憶體位址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77007" y="4043855"/>
            <a:ext cx="7772400" cy="9301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19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335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ozai Medium" panose="02000600000000000000" pitchFamily="2" charset="-122"/>
                <a:ea typeface="Yozai Medium" panose="02000600000000000000" pitchFamily="2" charset="-122"/>
              </a:rPr>
              <a:t>變數 </a:t>
            </a:r>
            <a:r>
              <a:rPr kumimoji="0" lang="en-US" altLang="zh-TW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ozai Medium" panose="02000600000000000000" pitchFamily="2" charset="-122"/>
                <a:ea typeface="Yozai Medium" panose="02000600000000000000" pitchFamily="2" charset="-122"/>
              </a:rPr>
              <a:t>(Variable)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sp>
        <p:nvSpPr>
          <p:cNvPr id="5" name="Text Box 8"/>
          <p:cNvSpPr txBox="1"/>
          <p:nvPr/>
        </p:nvSpPr>
        <p:spPr>
          <a:xfrm>
            <a:off x="379095" y="1691005"/>
            <a:ext cx="114338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資料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型態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值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321147"/>
              </p:ext>
            </p:extLst>
          </p:nvPr>
        </p:nvGraphicFramePr>
        <p:xfrm>
          <a:off x="2164408" y="1690688"/>
          <a:ext cx="9648497" cy="463527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90297"/>
                <a:gridCol w="1256709"/>
                <a:gridCol w="1305188"/>
                <a:gridCol w="1035991"/>
                <a:gridCol w="2597961"/>
                <a:gridCol w="2262351"/>
              </a:tblGrid>
              <a:tr h="77268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型態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中文意思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英文字義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位元組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(byte)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可儲存的值 舉例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範圍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</a:tr>
              <a:tr h="44766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int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rgbClr val="2A2A2A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整數</a:t>
                      </a:r>
                      <a:endParaRPr lang="zh-TW" altLang="en-US" b="0" dirty="0">
                        <a:solidFill>
                          <a:srgbClr val="2A2A2A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Integer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100, -5, 123456, 0, …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-2147483648 ~ 2147483647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</a:tr>
              <a:tr h="44766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float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rgbClr val="2A2A2A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單精度</a:t>
                      </a:r>
                      <a:endParaRPr lang="en-US" altLang="zh-TW" b="0" dirty="0" smtClean="0">
                        <a:solidFill>
                          <a:srgbClr val="2A2A2A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  <a:p>
                      <a:pPr algn="ctr"/>
                      <a:r>
                        <a:rPr lang="zh-TW" altLang="en-US" b="0" dirty="0" smtClean="0">
                          <a:solidFill>
                            <a:srgbClr val="2A2A2A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浮點數</a:t>
                      </a:r>
                      <a:endParaRPr lang="zh-TW" altLang="en-US" b="0" dirty="0">
                        <a:solidFill>
                          <a:srgbClr val="2A2A2A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Floating point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3.1415,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 4.3, -3.3, …</a:t>
                      </a:r>
                    </a:p>
                    <a:p>
                      <a:pPr algn="ctr"/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(</a:t>
                      </a:r>
                      <a:r>
                        <a:rPr lang="zh-TW" altLang="en-US" baseline="0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小數點後六位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10</a:t>
                      </a:r>
                      <a:r>
                        <a:rPr lang="en-US" altLang="zh-TW" baseline="30000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-38 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~ 10</a:t>
                      </a:r>
                      <a:r>
                        <a:rPr lang="en-US" altLang="zh-TW" baseline="30000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38</a:t>
                      </a:r>
                      <a:endParaRPr lang="zh-TW" altLang="en-US" baseline="30000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</a:tr>
              <a:tr h="77268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double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rgbClr val="2A2A2A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雙精度</a:t>
                      </a:r>
                      <a:endParaRPr lang="en-US" altLang="zh-TW" b="0" dirty="0" smtClean="0">
                        <a:solidFill>
                          <a:srgbClr val="2A2A2A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  <a:p>
                      <a:pPr algn="ctr"/>
                      <a:r>
                        <a:rPr lang="zh-TW" altLang="en-US" b="0" dirty="0" smtClean="0">
                          <a:solidFill>
                            <a:srgbClr val="2A2A2A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浮點數</a:t>
                      </a:r>
                      <a:endParaRPr lang="zh-TW" altLang="en-US" b="0" dirty="0">
                        <a:solidFill>
                          <a:srgbClr val="2A2A2A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Double floating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 point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3.1415926535,</a:t>
                      </a:r>
                    </a:p>
                    <a:p>
                      <a:pPr algn="ctr"/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 -3.512345678, …</a:t>
                      </a:r>
                    </a:p>
                    <a:p>
                      <a:pPr algn="ctr"/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(</a:t>
                      </a:r>
                      <a:r>
                        <a:rPr lang="zh-TW" altLang="en-US" baseline="0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小數點後十五位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10</a:t>
                      </a:r>
                      <a:r>
                        <a:rPr lang="en-US" altLang="zh-TW" baseline="30000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-308 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~ 10</a:t>
                      </a:r>
                      <a:r>
                        <a:rPr lang="en-US" altLang="zh-TW" baseline="30000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308</a:t>
                      </a:r>
                      <a:endParaRPr lang="zh-TW" altLang="en-US" baseline="30000" dirty="0" smtClean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</a:tr>
              <a:tr h="77268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long </a:t>
                      </a:r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long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rgbClr val="2A2A2A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長整數</a:t>
                      </a:r>
                      <a:endParaRPr lang="zh-TW" altLang="en-US" b="0" dirty="0">
                        <a:solidFill>
                          <a:srgbClr val="2A2A2A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同 </a:t>
                      </a:r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int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aseline="0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-9223372036854775808 ~ 9223372036854775807</a:t>
                      </a:r>
                      <a:endParaRPr lang="zh-TW" altLang="en-US" baseline="0" dirty="0" smtClean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</a:tr>
              <a:tr h="44766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char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rgbClr val="2A2A2A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字元</a:t>
                      </a:r>
                      <a:endParaRPr lang="zh-TW" altLang="en-US" b="0" dirty="0">
                        <a:solidFill>
                          <a:srgbClr val="2A2A2A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Character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a, b, ;, ~, *,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 +, …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參照 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ASCII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 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Code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</a:tr>
              <a:tr h="44766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rgbClr val="2A2A2A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布林</a:t>
                      </a:r>
                      <a:r>
                        <a:rPr lang="en-US" altLang="zh-TW" b="0" dirty="0" smtClean="0">
                          <a:solidFill>
                            <a:srgbClr val="2A2A2A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(</a:t>
                      </a:r>
                      <a:r>
                        <a:rPr lang="zh-TW" altLang="en-US" b="0" dirty="0" smtClean="0">
                          <a:solidFill>
                            <a:srgbClr val="2A2A2A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是非</a:t>
                      </a:r>
                      <a:r>
                        <a:rPr lang="en-US" altLang="zh-TW" b="0" dirty="0" smtClean="0">
                          <a:solidFill>
                            <a:srgbClr val="2A2A2A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)</a:t>
                      </a:r>
                      <a:endParaRPr lang="zh-TW" altLang="en-US" b="0" dirty="0">
                        <a:solidFill>
                          <a:srgbClr val="2A2A2A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Boolean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true, false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20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310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Martin's Coding Note: ASCII 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" y="368903"/>
            <a:ext cx="11420475" cy="637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2711670" y="1107363"/>
            <a:ext cx="3949262" cy="55943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499945" y="1860331"/>
            <a:ext cx="488731" cy="149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149162" y="1797268"/>
            <a:ext cx="1190296" cy="2128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space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21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26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ozai Medium" panose="02000600000000000000" pitchFamily="2" charset="-122"/>
                <a:ea typeface="Yozai Medium" panose="02000600000000000000" pitchFamily="2" charset="-122"/>
              </a:rPr>
              <a:t>宣告變數 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sp>
        <p:nvSpPr>
          <p:cNvPr id="5" name="Text Box 8"/>
          <p:cNvSpPr txBox="1"/>
          <p:nvPr/>
        </p:nvSpPr>
        <p:spPr>
          <a:xfrm>
            <a:off x="379095" y="1691005"/>
            <a:ext cx="1143381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目的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就是去</a:t>
            </a:r>
            <a:r>
              <a:rPr lang="zh-TW" altLang="en-US" sz="2000" dirty="0" smtClean="0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</a:rPr>
              <a:t>告訴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電腦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「我要使用變數囉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!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」，讓電腦準備一個記憶體位址來存放變數。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公式</a:t>
            </a:r>
            <a:endParaRPr lang="en-US" altLang="zh-TW" sz="2000" dirty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[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型態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]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[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變數名稱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];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[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型態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]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[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變數名稱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]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=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[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賦值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];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826" y="2794470"/>
            <a:ext cx="5101326" cy="391709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300545" y="5195127"/>
            <a:ext cx="457200" cy="3389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833220" y="4530310"/>
            <a:ext cx="4560481" cy="1754326"/>
          </a:xfrm>
          <a:prstGeom prst="rect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注意</a:t>
            </a:r>
            <a:r>
              <a:rPr lang="en-US" altLang="zh-TW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:</a:t>
            </a:r>
            <a:r>
              <a:rPr lang="zh-TW" altLang="en-US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 </a:t>
            </a:r>
            <a:endParaRPr lang="en-US" altLang="zh-TW" dirty="0" smtClean="0">
              <a:solidFill>
                <a:schemeClr val="bg1"/>
              </a:solidFill>
              <a:latin typeface="Yozai Medium" panose="02000600000000000000" pitchFamily="2" charset="-122"/>
              <a:ea typeface="Yozai Medium" panose="02000600000000000000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TW" altLang="en-US" dirty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利用 </a:t>
            </a:r>
            <a:r>
              <a:rPr lang="en-US" altLang="zh-TW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char</a:t>
            </a:r>
            <a:r>
              <a:rPr lang="zh-TW" altLang="en-US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 宣告變數，</a:t>
            </a:r>
            <a:r>
              <a:rPr lang="zh-TW" altLang="en-US" dirty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表示存放的</a:t>
            </a:r>
            <a:r>
              <a:rPr lang="zh-TW" altLang="en-US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資料是字元，需要</a:t>
            </a:r>
            <a:r>
              <a:rPr lang="zh-TW" alt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單引號 </a:t>
            </a:r>
            <a:r>
              <a:rPr lang="en-US" altLang="zh-TW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‘’ </a:t>
            </a:r>
            <a:r>
              <a:rPr lang="zh-TW" altLang="en-US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框起來 。</a:t>
            </a:r>
            <a:endParaRPr lang="en-US" altLang="zh-TW" dirty="0">
              <a:solidFill>
                <a:schemeClr val="bg1"/>
              </a:solidFill>
              <a:latin typeface="Yozai Medium" panose="02000600000000000000" pitchFamily="2" charset="-122"/>
              <a:ea typeface="Yozai Medium" panose="02000600000000000000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TW" altLang="en-US" dirty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也因此 </a:t>
            </a:r>
            <a:r>
              <a:rPr lang="en-US" altLang="zh-TW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‘ </a:t>
            </a:r>
            <a:r>
              <a:rPr lang="zh-TW" altLang="en-US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是跳脫字元哦</a:t>
            </a:r>
            <a:r>
              <a:rPr lang="en-US" altLang="zh-TW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~</a:t>
            </a:r>
            <a:r>
              <a:rPr lang="zh-TW" altLang="en-US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 </a:t>
            </a:r>
          </a:p>
        </p:txBody>
      </p:sp>
      <p:sp>
        <p:nvSpPr>
          <p:cNvPr id="8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22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766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875" y="2428657"/>
            <a:ext cx="6857702" cy="2261583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645" y="2428657"/>
            <a:ext cx="4494371" cy="4370059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ozai Medium" panose="02000600000000000000" pitchFamily="2" charset="-122"/>
                <a:ea typeface="Yozai Medium" panose="02000600000000000000" pitchFamily="2" charset="-122"/>
              </a:rPr>
              <a:t>宣告變數 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sp>
        <p:nvSpPr>
          <p:cNvPr id="7" name="Text Box 8"/>
          <p:cNvSpPr txBox="1"/>
          <p:nvPr/>
        </p:nvSpPr>
        <p:spPr>
          <a:xfrm>
            <a:off x="379095" y="1691005"/>
            <a:ext cx="11433810" cy="50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驗證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加上 </a:t>
            </a:r>
            <a:r>
              <a:rPr lang="en-US" altLang="zh-TW" sz="2000" dirty="0" err="1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cout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輸出看看剛剛宣告的變數，有沒有把值存進去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</p:txBody>
      </p:sp>
      <p:sp>
        <p:nvSpPr>
          <p:cNvPr id="8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23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158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875" y="2428657"/>
            <a:ext cx="6857702" cy="2261583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645" y="2428657"/>
            <a:ext cx="4494371" cy="4370059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ozai Medium" panose="02000600000000000000" pitchFamily="2" charset="-122"/>
                <a:ea typeface="Yozai Medium" panose="02000600000000000000" pitchFamily="2" charset="-122"/>
              </a:rPr>
              <a:t>宣告變數 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sp>
        <p:nvSpPr>
          <p:cNvPr id="7" name="Text Box 8"/>
          <p:cNvSpPr txBox="1"/>
          <p:nvPr/>
        </p:nvSpPr>
        <p:spPr>
          <a:xfrm>
            <a:off x="379095" y="1691005"/>
            <a:ext cx="11433810" cy="50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但是發生了奇怪的事情！！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59472" y="3512150"/>
            <a:ext cx="1210308" cy="2648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358656" y="2825962"/>
            <a:ext cx="1191915" cy="3586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417278" y="3948329"/>
            <a:ext cx="1743707" cy="2531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358656" y="3595595"/>
            <a:ext cx="3470034" cy="2906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24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6260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ozai Medium" panose="02000600000000000000" pitchFamily="2" charset="-122"/>
                <a:ea typeface="Yozai Medium" panose="02000600000000000000" pitchFamily="2" charset="-122"/>
              </a:rPr>
              <a:t>宣告變數 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sp>
        <p:nvSpPr>
          <p:cNvPr id="7" name="Text Box 8"/>
          <p:cNvSpPr txBox="1"/>
          <p:nvPr/>
        </p:nvSpPr>
        <p:spPr>
          <a:xfrm>
            <a:off x="379094" y="1691005"/>
            <a:ext cx="118129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你會發現，就算 </a:t>
            </a:r>
            <a:r>
              <a:rPr lang="en-US" altLang="zh-TW" sz="2000" dirty="0" err="1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int</a:t>
            </a:r>
            <a:r>
              <a:rPr lang="en-US" altLang="zh-TW" sz="2000" dirty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integer; 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沒有賦值，我們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輸出出來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竟然會是 </a:t>
            </a:r>
            <a:r>
              <a:rPr lang="en-US" altLang="zh-TW" sz="2000" dirty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0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!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在宣告時賦值，我們稱為</a:t>
            </a:r>
            <a:r>
              <a:rPr lang="zh-TW" alt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初始化</a:t>
            </a:r>
            <a:endParaRPr lang="en-US" altLang="zh-TW" sz="2000" dirty="0">
              <a:solidFill>
                <a:schemeClr val="accent1">
                  <a:lumMod val="40000"/>
                  <a:lumOff val="60000"/>
                </a:schemeClr>
              </a:solidFill>
              <a:latin typeface="Yozai Medium" panose="02000600000000000000" pitchFamily="2" charset="-122"/>
              <a:ea typeface="Yozai Medium" panose="02000600000000000000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電腦會將宣告時沒有初始化的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變數，進行初始化。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雖然常常會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是歸 </a:t>
            </a:r>
            <a:r>
              <a:rPr lang="en-US" altLang="zh-TW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0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；但也會遇到電腦初始化到其他地方的時候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，像是我們範例中宣告的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double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因此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要盡量 </a:t>
            </a:r>
            <a:r>
              <a:rPr lang="zh-TW" altLang="en-US" sz="2000" dirty="0" smtClean="0">
                <a:solidFill>
                  <a:srgbClr val="FF0000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養成</a:t>
            </a:r>
            <a:r>
              <a:rPr lang="zh-TW" altLang="en-US" sz="2000" dirty="0">
                <a:solidFill>
                  <a:srgbClr val="FF0000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宣告變數時就賦值、初始化的好習慣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！ 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pitchFamily="2" charset="-122"/>
              <a:ea typeface="Yozai Medium" panose="02000600000000000000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-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  <a:sym typeface="Wingdings" panose="05000000000000000000" pitchFamily="2" charset="2"/>
              </a:rPr>
              <a:t>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  <a:sym typeface="Wingdings" panose="05000000000000000000" pitchFamily="2" charset="2"/>
              </a:rPr>
              <a:t> 主要是怕宣告的變數沒有做任何的處理就直接拿來用</a:t>
            </a:r>
            <a:endParaRPr lang="en-US" altLang="zh-TW" sz="2000" dirty="0">
              <a:solidFill>
                <a:schemeClr val="bg1"/>
              </a:solidFill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4232" y="4727898"/>
            <a:ext cx="5837549" cy="192515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3381817" y="5071732"/>
            <a:ext cx="1014606" cy="2900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381817" y="5705600"/>
            <a:ext cx="2953831" cy="2349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25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6071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ozai Medium" panose="02000600000000000000" pitchFamily="2" charset="-122"/>
                <a:ea typeface="Yozai Medium" panose="02000600000000000000" pitchFamily="2" charset="-122"/>
              </a:rPr>
              <a:t>宣告變數 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sp>
        <p:nvSpPr>
          <p:cNvPr id="7" name="Text Box 8"/>
          <p:cNvSpPr txBox="1"/>
          <p:nvPr/>
        </p:nvSpPr>
        <p:spPr>
          <a:xfrm>
            <a:off x="379095" y="1691005"/>
            <a:ext cx="114338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一次宣告同一個型態的多個變數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[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型態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]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[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變數名稱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1], [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變數名稱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2], [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變數名稱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3], …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[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變數名稱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n]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舉例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err="1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int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num1=0, num2=0, num3=5;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float f1 = 3.2, f2 = 2.5, f3=0.0;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char c1 = ‘a’, c2=‘b’, c3=‘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’;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364" y="2788703"/>
            <a:ext cx="5665766" cy="3604213"/>
          </a:xfrm>
          <a:prstGeom prst="rect">
            <a:avLst/>
          </a:prstGeom>
        </p:spPr>
      </p:pic>
      <p:sp>
        <p:nvSpPr>
          <p:cNvPr id="6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26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2069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ozai Medium" panose="02000600000000000000" pitchFamily="2" charset="-122"/>
                <a:ea typeface="Yozai Medium" panose="02000600000000000000" pitchFamily="2" charset="-122"/>
              </a:rPr>
              <a:t>宣告變數 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sp>
        <p:nvSpPr>
          <p:cNvPr id="7" name="Text Box 8"/>
          <p:cNvSpPr txBox="1"/>
          <p:nvPr/>
        </p:nvSpPr>
        <p:spPr>
          <a:xfrm>
            <a:off x="379095" y="1691005"/>
            <a:ext cx="11433810" cy="50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驗證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加上 </a:t>
            </a:r>
            <a:r>
              <a:rPr lang="en-US" altLang="zh-TW" sz="2000" dirty="0" err="1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cout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輸出看看剛剛宣告的變數，有沒有把值存進去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039" y="2417914"/>
            <a:ext cx="10253244" cy="3935589"/>
          </a:xfrm>
          <a:prstGeom prst="rect">
            <a:avLst/>
          </a:prstGeom>
        </p:spPr>
      </p:pic>
      <p:sp>
        <p:nvSpPr>
          <p:cNvPr id="6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27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726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ozai Medium" panose="02000600000000000000" pitchFamily="2" charset="-122"/>
                <a:ea typeface="Yozai Medium" panose="02000600000000000000" pitchFamily="2" charset="-122"/>
              </a:rPr>
              <a:t>宣告變數 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sp>
        <p:nvSpPr>
          <p:cNvPr id="7" name="Text Box 8"/>
          <p:cNvSpPr txBox="1"/>
          <p:nvPr/>
        </p:nvSpPr>
        <p:spPr>
          <a:xfrm>
            <a:off x="379095" y="1691005"/>
            <a:ext cx="11433810" cy="50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驗證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加上 </a:t>
            </a:r>
            <a:r>
              <a:rPr lang="en-US" altLang="zh-TW" sz="2000" dirty="0" err="1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cout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輸出看看剛剛宣告的變數，有沒有把值存進去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804" y="2437755"/>
            <a:ext cx="11159579" cy="2402259"/>
          </a:xfrm>
          <a:prstGeom prst="rect">
            <a:avLst/>
          </a:prstGeom>
        </p:spPr>
      </p:pic>
      <p:sp>
        <p:nvSpPr>
          <p:cNvPr id="6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28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733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>
          <a:xfrm>
            <a:off x="1066800" y="3367088"/>
            <a:ext cx="3647089" cy="1195387"/>
          </a:xfrm>
        </p:spPr>
        <p:txBody>
          <a:bodyPr wrap="square" lIns="91440" tIns="45720" rIns="91440" bIns="45720" anchor="b" anchorCtr="0"/>
          <a:lstStyle/>
          <a:p>
            <a:pPr algn="ctr" defTabSz="914400">
              <a:buNone/>
            </a:pPr>
            <a:r>
              <a:rPr lang="zh-TW" altLang="en-US" dirty="0">
                <a:latin typeface="Yozai Medium" panose="02000600000000000000" pitchFamily="2" charset="-122"/>
                <a:ea typeface="Yozai Medium" panose="02000600000000000000" pitchFamily="2" charset="-122"/>
              </a:rPr>
              <a:t>前情提要</a:t>
            </a:r>
            <a:endParaRPr lang="en-US" altLang="zh-CN" kern="1200" dirty="0"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sp>
        <p:nvSpPr>
          <p:cNvPr id="8194" name="文本占位符 2"/>
          <p:cNvSpPr>
            <a:spLocks noGrp="1"/>
          </p:cNvSpPr>
          <p:nvPr>
            <p:ph type="body" idx="1"/>
          </p:nvPr>
        </p:nvSpPr>
        <p:spPr>
          <a:xfrm>
            <a:off x="2100344" y="4562475"/>
            <a:ext cx="1580000" cy="514350"/>
          </a:xfrm>
        </p:spPr>
        <p:txBody>
          <a:bodyPr wrap="square" lIns="91440" tIns="45720" rIns="91440" bIns="45720" anchor="t" anchorCtr="0"/>
          <a:lstStyle/>
          <a:p>
            <a:pPr algn="ctr" defTabSz="914400"/>
            <a:r>
              <a:rPr lang="en-US" altLang="zh-CN" sz="4000" kern="1200" dirty="0" smtClean="0">
                <a:latin typeface="Comic Sans MS" panose="030F0702030302020204" charset="0"/>
                <a:ea typeface="Arial" panose="020B0604020202020204" pitchFamily="34" charset="0"/>
                <a:cs typeface="+mn-cs"/>
              </a:rPr>
              <a:t>0</a:t>
            </a:r>
            <a:r>
              <a:rPr lang="en-US" altLang="zh-TW" sz="4000" kern="1200" dirty="0" smtClean="0">
                <a:latin typeface="Comic Sans MS" panose="030F0702030302020204" charset="0"/>
                <a:ea typeface="Arial" panose="020B0604020202020204" pitchFamily="34" charset="0"/>
                <a:cs typeface="+mn-cs"/>
              </a:rPr>
              <a:t>0</a:t>
            </a:r>
            <a:endParaRPr lang="en-US" altLang="zh-CN" sz="4000" kern="1200" dirty="0">
              <a:latin typeface="Comic Sans MS" panose="030F070203030202020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5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3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8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TW" altLang="en-US" b="1" dirty="0">
                <a:latin typeface="Comic Sans MS" panose="030F0702030302020204" pitchFamily="66" charset="0"/>
                <a:ea typeface="Yozai Medium" panose="02000600000000000000" pitchFamily="2" charset="-122"/>
              </a:rPr>
              <a:t>宣告變數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sp>
        <p:nvSpPr>
          <p:cNvPr id="7" name="Text Box 8"/>
          <p:cNvSpPr txBox="1"/>
          <p:nvPr/>
        </p:nvSpPr>
        <p:spPr>
          <a:xfrm>
            <a:off x="379095" y="1691005"/>
            <a:ext cx="114338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思考問題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請觀察下面的程式碼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，先猜猜看結果是甚麼呢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?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888" y="2762273"/>
            <a:ext cx="5427160" cy="4095496"/>
          </a:xfrm>
          <a:prstGeom prst="rect">
            <a:avLst/>
          </a:prstGeom>
        </p:spPr>
      </p:pic>
      <p:sp>
        <p:nvSpPr>
          <p:cNvPr id="6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29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135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ozai Medium" panose="02000600000000000000" pitchFamily="2" charset="-122"/>
                <a:ea typeface="Yozai Medium" panose="02000600000000000000" pitchFamily="2" charset="-122"/>
              </a:rPr>
              <a:t>宣告變數 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sp>
        <p:nvSpPr>
          <p:cNvPr id="5" name="Text Box 8"/>
          <p:cNvSpPr txBox="1"/>
          <p:nvPr/>
        </p:nvSpPr>
        <p:spPr>
          <a:xfrm>
            <a:off x="379095" y="1691005"/>
            <a:ext cx="114338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指派變數值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[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變數名稱</a:t>
            </a:r>
            <a:r>
              <a:rPr lang="en-US" altLang="zh-TW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]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r>
              <a:rPr lang="en-US" altLang="zh-TW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=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[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新的儲存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值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/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運算式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];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像是 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lvl="3">
              <a:lnSpc>
                <a:spcPct val="150000"/>
              </a:lnSpc>
            </a:pP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a = 1; </a:t>
            </a:r>
          </a:p>
          <a:p>
            <a:pPr lvl="3">
              <a:lnSpc>
                <a:spcPct val="150000"/>
              </a:lnSpc>
            </a:pP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a = a+2;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等號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“=”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，在程式裡面是指派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(assign)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的意思，跟數學上的等號意義不一樣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!!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</a:rPr>
              <a:t>左邊變數的儲存值會變成右邊新的儲存值</a:t>
            </a:r>
            <a:endParaRPr lang="en-US" altLang="zh-TW" sz="2000" dirty="0" smtClean="0">
              <a:solidFill>
                <a:srgbClr val="FF0000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而舊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的</a:t>
            </a:r>
            <a:r>
              <a:rPr lang="zh-TW" altLang="en-US" sz="2000" u="sng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變數值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就會消失</a:t>
            </a:r>
            <a:endParaRPr lang="en-US" altLang="zh-TW" sz="2000" dirty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</p:txBody>
      </p:sp>
      <p:sp>
        <p:nvSpPr>
          <p:cNvPr id="6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30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1802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TW" altLang="en-US" b="1" dirty="0">
                <a:latin typeface="Comic Sans MS" panose="030F0702030302020204" pitchFamily="66" charset="0"/>
                <a:ea typeface="Yozai Medium" panose="02000600000000000000" pitchFamily="2" charset="-122"/>
              </a:rPr>
              <a:t>宣告變數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sp>
        <p:nvSpPr>
          <p:cNvPr id="7" name="Text Box 8"/>
          <p:cNvSpPr txBox="1"/>
          <p:nvPr/>
        </p:nvSpPr>
        <p:spPr>
          <a:xfrm>
            <a:off x="379095" y="1691005"/>
            <a:ext cx="114338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思考問題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再仔細觀察一下，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試著解釋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看看程式碼 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888" y="2762273"/>
            <a:ext cx="5427160" cy="4095496"/>
          </a:xfrm>
          <a:prstGeom prst="rect">
            <a:avLst/>
          </a:prstGeom>
        </p:spPr>
      </p:pic>
      <p:sp>
        <p:nvSpPr>
          <p:cNvPr id="6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31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994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TW" altLang="en-US" b="1" dirty="0">
                <a:latin typeface="Comic Sans MS" panose="030F0702030302020204" pitchFamily="66" charset="0"/>
                <a:ea typeface="Yozai Medium" panose="02000600000000000000" pitchFamily="2" charset="-122"/>
              </a:rPr>
              <a:t>宣告變數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578" y="1690688"/>
            <a:ext cx="4267976" cy="322074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60261"/>
            <a:ext cx="10265695" cy="1397105"/>
          </a:xfrm>
          <a:prstGeom prst="rect">
            <a:avLst/>
          </a:prstGeom>
        </p:spPr>
      </p:pic>
      <p:sp>
        <p:nvSpPr>
          <p:cNvPr id="6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32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478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TW" altLang="en-US" b="1" dirty="0">
                <a:latin typeface="Comic Sans MS" panose="030F0702030302020204" pitchFamily="66" charset="0"/>
                <a:ea typeface="Yozai Medium" panose="02000600000000000000" pitchFamily="2" charset="-122"/>
              </a:rPr>
              <a:t>宣告變數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sp>
        <p:nvSpPr>
          <p:cNvPr id="7" name="Text Box 8"/>
          <p:cNvSpPr txBox="1"/>
          <p:nvPr/>
        </p:nvSpPr>
        <p:spPr>
          <a:xfrm>
            <a:off x="379095" y="1691005"/>
            <a:ext cx="114338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思考問題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那麼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我們要怎麼讓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兩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個變數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的值互換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呢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?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想想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看下方程式碼造成兩個變數值</a:t>
            </a:r>
            <a:r>
              <a:rPr lang="zh-TW" altLang="en-US" sz="2000" dirty="0" smtClean="0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</a:rPr>
              <a:t>不能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互換的原因是甚麼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?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620" y="3252147"/>
            <a:ext cx="4695013" cy="3542996"/>
          </a:xfrm>
          <a:prstGeom prst="rect">
            <a:avLst/>
          </a:prstGeom>
        </p:spPr>
      </p:pic>
      <p:sp>
        <p:nvSpPr>
          <p:cNvPr id="8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3</a:t>
            </a:r>
            <a:r>
              <a:rPr lang="en-US" altLang="zh-TW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3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2987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TW" altLang="en-US" b="1" dirty="0">
                <a:latin typeface="Comic Sans MS" panose="030F0702030302020204" pitchFamily="66" charset="0"/>
                <a:ea typeface="Yozai Medium" panose="02000600000000000000" pitchFamily="2" charset="-122"/>
              </a:rPr>
              <a:t>宣告變數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sp>
        <p:nvSpPr>
          <p:cNvPr id="7" name="Text Box 8"/>
          <p:cNvSpPr txBox="1"/>
          <p:nvPr/>
        </p:nvSpPr>
        <p:spPr>
          <a:xfrm>
            <a:off x="379095" y="1691005"/>
            <a:ext cx="114338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思考問題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那麼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我們要怎麼讓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兩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個變數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的值互換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呢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?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想想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看下方程式碼造成兩個變數值</a:t>
            </a:r>
            <a:r>
              <a:rPr lang="zh-TW" altLang="en-US" sz="2000" dirty="0" smtClean="0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</a:rPr>
              <a:t>不能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互換的原因是甚麼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?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648" y="3168333"/>
            <a:ext cx="4695013" cy="354299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143960" y="4200353"/>
            <a:ext cx="1466194" cy="2837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6976241" y="4114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1298827" y="3269168"/>
            <a:ext cx="5677413" cy="2862322"/>
          </a:xfrm>
          <a:prstGeom prst="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60</a:t>
            </a:r>
            <a:r>
              <a:rPr lang="zh-TW" altLang="en-US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 這個數值會</a:t>
            </a:r>
            <a:r>
              <a:rPr lang="zh-TW" altLang="en-US" dirty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因為</a:t>
            </a:r>
            <a:r>
              <a:rPr lang="zh-TW" altLang="en-US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指派 新值給 </a:t>
            </a:r>
            <a:r>
              <a:rPr lang="en-US" altLang="zh-TW" dirty="0" err="1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numA</a:t>
            </a:r>
            <a:r>
              <a:rPr lang="en-US" altLang="zh-TW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時被覆蓋掉</a:t>
            </a:r>
            <a:endParaRPr lang="en-US" altLang="zh-TW" dirty="0" smtClean="0">
              <a:solidFill>
                <a:schemeClr val="bg1"/>
              </a:solidFill>
              <a:latin typeface="Yozai Medium" panose="02000600000000000000" pitchFamily="2" charset="-122"/>
              <a:ea typeface="Yozai Medium" panose="02000600000000000000" pitchFamily="2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可以</a:t>
            </a:r>
            <a:r>
              <a:rPr lang="zh-TW" altLang="en-US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想像在更改文件時，將原本的舊檔覆蓋，造成找不回舊檔</a:t>
            </a:r>
            <a:endParaRPr lang="en-US" altLang="zh-TW" dirty="0" smtClean="0">
              <a:solidFill>
                <a:schemeClr val="bg1"/>
              </a:solidFill>
              <a:latin typeface="Yozai Medium" panose="02000600000000000000" pitchFamily="2" charset="-122"/>
              <a:ea typeface="Yozai Medium" panose="02000600000000000000" pitchFamily="2" charset="-122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這種時候我們通常會做甚麼呢</a:t>
            </a:r>
            <a:r>
              <a:rPr lang="en-US" altLang="zh-TW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?</a:t>
            </a:r>
          </a:p>
          <a:p>
            <a:pPr lvl="1">
              <a:lnSpc>
                <a:spcPct val="200000"/>
              </a:lnSpc>
            </a:pPr>
            <a:r>
              <a:rPr lang="zh-TW" altLang="en-US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  <a:sym typeface="Wingdings" panose="05000000000000000000" pitchFamily="2" charset="2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備份檔案</a:t>
            </a:r>
            <a:endParaRPr lang="zh-TW" altLang="en-US" dirty="0">
              <a:solidFill>
                <a:schemeClr val="bg1"/>
              </a:solidFill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sp>
        <p:nvSpPr>
          <p:cNvPr id="9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34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259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TW" altLang="en-US" b="1" dirty="0">
                <a:latin typeface="Comic Sans MS" panose="030F0702030302020204" pitchFamily="66" charset="0"/>
                <a:ea typeface="Yozai Medium" panose="02000600000000000000" pitchFamily="2" charset="-122"/>
              </a:rPr>
              <a:t>宣告變數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sp>
        <p:nvSpPr>
          <p:cNvPr id="7" name="Text Box 8"/>
          <p:cNvSpPr txBox="1"/>
          <p:nvPr/>
        </p:nvSpPr>
        <p:spPr>
          <a:xfrm>
            <a:off x="379095" y="1691005"/>
            <a:ext cx="114338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思考問題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那麼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我們要怎麼讓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兩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個變數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的值互換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呢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?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6976241" y="4114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954" y="2758952"/>
            <a:ext cx="5602032" cy="4099048"/>
          </a:xfrm>
          <a:prstGeom prst="rect">
            <a:avLst/>
          </a:prstGeom>
        </p:spPr>
      </p:pic>
      <p:sp>
        <p:nvSpPr>
          <p:cNvPr id="10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35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456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>
          <a:xfrm>
            <a:off x="1066801" y="3367088"/>
            <a:ext cx="4640316" cy="1195387"/>
          </a:xfrm>
        </p:spPr>
        <p:txBody>
          <a:bodyPr wrap="square" lIns="91440" tIns="45720" rIns="91440" bIns="45720" anchor="b" anchorCtr="0"/>
          <a:lstStyle/>
          <a:p>
            <a:pPr algn="ctr" defTabSz="914400">
              <a:buNone/>
            </a:pPr>
            <a:r>
              <a:rPr lang="zh-TW" altLang="en-US" kern="1200" dirty="0" smtClean="0">
                <a:latin typeface="Yozai Medium" panose="02000600000000000000" pitchFamily="2" charset="-122"/>
                <a:ea typeface="Yozai Medium" panose="02000600000000000000" pitchFamily="2" charset="-122"/>
              </a:rPr>
              <a:t>輸入 </a:t>
            </a:r>
            <a:r>
              <a:rPr lang="en-US" altLang="zh-TW" kern="1200" dirty="0" smtClean="0">
                <a:latin typeface="Yozai Medium" panose="02000600000000000000" pitchFamily="2" charset="-122"/>
                <a:ea typeface="Yozai Medium" panose="02000600000000000000" pitchFamily="2" charset="-122"/>
              </a:rPr>
              <a:t>Input</a:t>
            </a:r>
            <a:endParaRPr lang="en-US" altLang="zh-CN" kern="1200" dirty="0"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sp>
        <p:nvSpPr>
          <p:cNvPr id="8194" name="文本占位符 2"/>
          <p:cNvSpPr>
            <a:spLocks noGrp="1"/>
          </p:cNvSpPr>
          <p:nvPr>
            <p:ph type="body" idx="1"/>
          </p:nvPr>
        </p:nvSpPr>
        <p:spPr>
          <a:xfrm>
            <a:off x="2596959" y="4562475"/>
            <a:ext cx="1580000" cy="514350"/>
          </a:xfrm>
        </p:spPr>
        <p:txBody>
          <a:bodyPr wrap="square" lIns="91440" tIns="45720" rIns="91440" bIns="45720" anchor="t" anchorCtr="0"/>
          <a:lstStyle/>
          <a:p>
            <a:pPr algn="ctr" defTabSz="914400"/>
            <a:r>
              <a:rPr lang="en-US" altLang="zh-CN" sz="4000" kern="1200" dirty="0" smtClean="0">
                <a:latin typeface="Comic Sans MS" panose="030F0702030302020204" charset="0"/>
                <a:ea typeface="Arial" panose="020B0604020202020204" pitchFamily="34" charset="0"/>
                <a:cs typeface="+mn-cs"/>
              </a:rPr>
              <a:t>0</a:t>
            </a:r>
            <a:r>
              <a:rPr lang="en-US" altLang="zh-TW" sz="4000" dirty="0" smtClean="0">
                <a:latin typeface="Comic Sans MS" panose="030F0702030302020204" charset="0"/>
              </a:rPr>
              <a:t>3</a:t>
            </a:r>
            <a:endParaRPr lang="en-US" altLang="zh-CN" sz="4000" kern="1200" dirty="0">
              <a:latin typeface="Comic Sans MS" panose="030F070203030202020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5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36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182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 panose="030F0702030302020204" pitchFamily="66" charset="0"/>
                <a:ea typeface="Yozai Medium" panose="02000600000000000000" pitchFamily="2" charset="-122"/>
              </a:rPr>
              <a:t>Input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sp>
        <p:nvSpPr>
          <p:cNvPr id="7" name="Text Box 8"/>
          <p:cNvSpPr txBox="1"/>
          <p:nvPr/>
        </p:nvSpPr>
        <p:spPr>
          <a:xfrm>
            <a:off x="379095" y="1691005"/>
            <a:ext cx="114338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從鍵盤輸入文字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格式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r>
              <a:rPr lang="en-US" altLang="zh-TW" sz="2000" dirty="0" err="1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cin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&gt;&gt;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變數名稱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1&gt;&gt;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變數名稱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2&gt;&gt;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變數名稱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3&gt;&gt;…&gt;&gt;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變數名稱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n;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執行時，會看到 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   閃爍，等待輸入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C++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會幫我們略過輸入資料之間的空白、換行。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53103" y="2743200"/>
            <a:ext cx="165538" cy="30742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223" y="3629997"/>
            <a:ext cx="3724618" cy="3228003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075" y="3629997"/>
            <a:ext cx="3951379" cy="3086113"/>
          </a:xfrm>
          <a:prstGeom prst="rect">
            <a:avLst/>
          </a:prstGeom>
        </p:spPr>
      </p:pic>
      <p:sp>
        <p:nvSpPr>
          <p:cNvPr id="8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37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77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 panose="030F0702030302020204" pitchFamily="66" charset="0"/>
                <a:ea typeface="Yozai Medium" panose="02000600000000000000" pitchFamily="2" charset="-122"/>
              </a:rPr>
              <a:t>Input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sp>
        <p:nvSpPr>
          <p:cNvPr id="7" name="Text Box 8"/>
          <p:cNvSpPr txBox="1"/>
          <p:nvPr/>
        </p:nvSpPr>
        <p:spPr>
          <a:xfrm>
            <a:off x="379095" y="1691005"/>
            <a:ext cx="11433810" cy="50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err="1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cin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完後，放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上 </a:t>
            </a:r>
            <a:r>
              <a:rPr lang="en-US" altLang="zh-TW" sz="2000" dirty="0" err="1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cout</a:t>
            </a:r>
            <a:r>
              <a:rPr lang="en-US" altLang="zh-TW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看看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772" y="2496679"/>
            <a:ext cx="6577491" cy="2106852"/>
          </a:xfrm>
          <a:prstGeom prst="rect">
            <a:avLst/>
          </a:prstGeom>
        </p:spPr>
      </p:pic>
      <p:sp>
        <p:nvSpPr>
          <p:cNvPr id="8" name="Text Box 9"/>
          <p:cNvSpPr txBox="1"/>
          <p:nvPr/>
        </p:nvSpPr>
        <p:spPr>
          <a:xfrm>
            <a:off x="9013095" y="5736020"/>
            <a:ext cx="2340705" cy="830997"/>
          </a:xfrm>
          <a:prstGeom prst="rect">
            <a:avLst/>
          </a:prstGeom>
          <a:solidFill>
            <a:srgbClr val="51588B"/>
          </a:solidFill>
        </p:spPr>
        <p:txBody>
          <a:bodyPr wrap="none" rtlCol="0">
            <a:spAutoFit/>
          </a:bodyPr>
          <a:lstStyle/>
          <a:p>
            <a:r>
              <a:rPr lang="en-US" altLang="zh-TW" sz="4800" b="1" dirty="0">
                <a:solidFill>
                  <a:schemeClr val="bg1"/>
                </a:solidFill>
                <a:latin typeface="清松手寫體5" charset="-120"/>
                <a:ea typeface="清松手寫體5" charset="-120"/>
              </a:rPr>
              <a:t>[</a:t>
            </a:r>
            <a:r>
              <a:rPr lang="zh-TW" altLang="en-US" sz="4800" b="1" dirty="0" smtClean="0">
                <a:solidFill>
                  <a:schemeClr val="bg1"/>
                </a:solidFill>
                <a:latin typeface="清松手寫體5" charset="-120"/>
                <a:ea typeface="清松手寫體5" charset="-120"/>
              </a:rPr>
              <a:t>練習</a:t>
            </a:r>
            <a:r>
              <a:rPr lang="en-US" altLang="zh-TW" sz="4800" b="1" dirty="0">
                <a:solidFill>
                  <a:schemeClr val="bg1"/>
                </a:solidFill>
                <a:latin typeface="清松手寫體5" charset="-120"/>
                <a:ea typeface="清松手寫體5" charset="-120"/>
              </a:rPr>
              <a:t>A</a:t>
            </a:r>
            <a:r>
              <a:rPr lang="en-US" altLang="zh-TW" sz="4800" b="1" dirty="0" smtClean="0">
                <a:solidFill>
                  <a:schemeClr val="bg1"/>
                </a:solidFill>
                <a:latin typeface="清松手寫體5" charset="-120"/>
                <a:ea typeface="清松手寫體5" charset="-120"/>
              </a:rPr>
              <a:t>]</a:t>
            </a:r>
            <a:endParaRPr lang="en-US" altLang="zh-TW" sz="4800" b="1" dirty="0">
              <a:solidFill>
                <a:schemeClr val="bg1"/>
              </a:solidFill>
              <a:latin typeface="清松手寫體5" charset="-120"/>
              <a:ea typeface="清松手寫體5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846" y="2389303"/>
            <a:ext cx="4627861" cy="3838076"/>
          </a:xfrm>
          <a:prstGeom prst="rect">
            <a:avLst/>
          </a:prstGeom>
        </p:spPr>
      </p:pic>
      <p:sp>
        <p:nvSpPr>
          <p:cNvPr id="10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38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0950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latin typeface="Comic Sans MS" panose="030F0702030302020204" charset="0"/>
                <a:sym typeface="+mn-ea"/>
              </a:rPr>
              <a:t>C++ </a:t>
            </a:r>
            <a:r>
              <a:rPr lang="zh-TW" altLang="en-US" dirty="0">
                <a:latin typeface="Yozai Medium" panose="02000600000000000000" charset="-122"/>
                <a:ea typeface="Yozai Medium" panose="02000600000000000000" charset="-122"/>
                <a:sym typeface="+mn-ea"/>
              </a:rPr>
              <a:t>程式架構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38200" y="199009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最基本的架構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5567680" y="2427605"/>
            <a:ext cx="662432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</a:pPr>
            <a:r>
              <a:rPr lang="en-US" altLang="zh-TW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C++ </a:t>
            </a:r>
            <a:r>
              <a:rPr lang="zh-TW" altLang="en-US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基本概念</a:t>
            </a:r>
            <a:r>
              <a:rPr lang="en-US" altLang="zh-TW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程式碼是由上而下執行的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在</a:t>
            </a:r>
            <a:r>
              <a:rPr lang="en-US" altLang="zh-TW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main </a:t>
            </a:r>
            <a:r>
              <a:rPr lang="zh-TW" altLang="en-US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裡面直到遇到</a:t>
            </a:r>
            <a:r>
              <a:rPr lang="en-US" altLang="zh-TW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return 0 ; </a:t>
            </a:r>
            <a:r>
              <a:rPr lang="zh-TW" altLang="en-US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程式會立刻結束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  <a:sym typeface="+mn-ea"/>
              </a:rPr>
              <a:t>程式中用</a:t>
            </a:r>
            <a:r>
              <a:rPr lang="zh-TW" alt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Yozai Medium" panose="02000600000000000000" charset="-122"/>
                <a:ea typeface="Yozai Medium" panose="02000600000000000000" charset="-122"/>
                <a:sym typeface="+mn-ea"/>
              </a:rPr>
              <a:t>到任</a:t>
            </a:r>
            <a:r>
              <a:rPr lang="zh-TW" alt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Yozai Medium" panose="02000600000000000000" charset="-122"/>
                <a:ea typeface="Yozai Medium" panose="02000600000000000000" charset="-122"/>
                <a:sym typeface="+mn-ea"/>
              </a:rPr>
              <a:t>何</a:t>
            </a:r>
            <a:r>
              <a:rPr lang="zh-TW" alt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Yozai Medium" panose="02000600000000000000" charset="-122"/>
                <a:ea typeface="Yozai Medium" panose="02000600000000000000" charset="-122"/>
                <a:sym typeface="+mn-ea"/>
              </a:rPr>
              <a:t>物件</a:t>
            </a:r>
            <a:r>
              <a:rPr lang="zh-TW" alt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Yozai Medium" panose="02000600000000000000" charset="-122"/>
                <a:ea typeface="Yozai Medium" panose="02000600000000000000" charset="-122"/>
                <a:sym typeface="+mn-ea"/>
              </a:rPr>
              <a:t>都</a:t>
            </a:r>
            <a:r>
              <a:rPr lang="zh-TW" alt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Yozai Medium" panose="02000600000000000000" charset="-122"/>
                <a:ea typeface="Yozai Medium" panose="02000600000000000000" charset="-122"/>
                <a:sym typeface="+mn-ea"/>
              </a:rPr>
              <a:t>需要進行</a:t>
            </a:r>
            <a:r>
              <a:rPr lang="zh-TW" alt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Yozai Medium" panose="02000600000000000000" charset="-122"/>
                <a:ea typeface="Yozai Medium" panose="02000600000000000000" charset="-122"/>
                <a:sym typeface="+mn-ea"/>
              </a:rPr>
              <a:t>宣告 </a:t>
            </a:r>
            <a:r>
              <a:rPr lang="zh-TW" alt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Yozai Medium" panose="02000600000000000000" charset="-122"/>
                <a:ea typeface="Yozai Medium" panose="02000600000000000000" charset="-122"/>
                <a:sym typeface="+mn-ea"/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  <a:sym typeface="+mn-ea"/>
              </a:rPr>
              <a:t>[</a:t>
            </a:r>
            <a:r>
              <a:rPr lang="zh-TW" altLang="en-US" sz="2400" b="1" dirty="0" smtClean="0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  <a:sym typeface="+mn-ea"/>
              </a:rPr>
              <a:t>本章</a:t>
            </a:r>
            <a:r>
              <a:rPr lang="en-US" altLang="zh-TW" sz="2400" b="1" dirty="0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  <a:sym typeface="+mn-ea"/>
              </a:rPr>
              <a:t>]</a:t>
            </a:r>
            <a:endParaRPr lang="zh-TW" altLang="en-US" sz="2400" b="1" dirty="0">
              <a:solidFill>
                <a:srgbClr val="FF0000"/>
              </a:solidFill>
              <a:latin typeface="Yozai Medium" panose="02000600000000000000" charset="-122"/>
              <a:ea typeface="Yozai Medium" panose="02000600000000000000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57475"/>
            <a:ext cx="4710430" cy="3775075"/>
          </a:xfrm>
          <a:prstGeom prst="rect">
            <a:avLst/>
          </a:prstGeom>
        </p:spPr>
      </p:pic>
      <p:sp>
        <p:nvSpPr>
          <p:cNvPr id="7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4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35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>
          <a:xfrm>
            <a:off x="1066801" y="3367088"/>
            <a:ext cx="4640316" cy="1195387"/>
          </a:xfrm>
        </p:spPr>
        <p:txBody>
          <a:bodyPr wrap="square" lIns="91440" tIns="45720" rIns="91440" bIns="45720" anchor="b" anchorCtr="0"/>
          <a:lstStyle/>
          <a:p>
            <a:pPr algn="ctr"/>
            <a:r>
              <a:rPr lang="zh-TW" altLang="en-US" dirty="0">
                <a:latin typeface="Yozai Medium" panose="02000600000000000000" pitchFamily="2" charset="-122"/>
                <a:ea typeface="Yozai Medium" panose="02000600000000000000" pitchFamily="2" charset="-122"/>
              </a:rPr>
              <a:t>算術運算子</a:t>
            </a:r>
            <a:endParaRPr lang="en-US" altLang="zh-CN" kern="1200" dirty="0"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sp>
        <p:nvSpPr>
          <p:cNvPr id="8194" name="文本占位符 2"/>
          <p:cNvSpPr>
            <a:spLocks noGrp="1"/>
          </p:cNvSpPr>
          <p:nvPr>
            <p:ph type="body" idx="1"/>
          </p:nvPr>
        </p:nvSpPr>
        <p:spPr>
          <a:xfrm>
            <a:off x="2596959" y="4562475"/>
            <a:ext cx="1580000" cy="514350"/>
          </a:xfrm>
        </p:spPr>
        <p:txBody>
          <a:bodyPr wrap="square" lIns="91440" tIns="45720" rIns="91440" bIns="45720" anchor="t" anchorCtr="0"/>
          <a:lstStyle/>
          <a:p>
            <a:pPr algn="ctr" defTabSz="914400"/>
            <a:r>
              <a:rPr lang="en-US" altLang="zh-CN" sz="4000" kern="1200" dirty="0" smtClean="0">
                <a:latin typeface="Comic Sans MS" panose="030F0702030302020204" charset="0"/>
                <a:ea typeface="Arial" panose="020B0604020202020204" pitchFamily="34" charset="0"/>
                <a:cs typeface="+mn-cs"/>
              </a:rPr>
              <a:t>0</a:t>
            </a:r>
            <a:r>
              <a:rPr lang="en-US" altLang="zh-TW" sz="4000" dirty="0">
                <a:latin typeface="Comic Sans MS" panose="030F0702030302020204" charset="0"/>
              </a:rPr>
              <a:t>4</a:t>
            </a:r>
            <a:endParaRPr lang="en-US" altLang="zh-CN" sz="4000" kern="1200" dirty="0">
              <a:latin typeface="Comic Sans MS" panose="030F070203030202020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5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39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84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 panose="030F0702030302020204" pitchFamily="66" charset="0"/>
                <a:ea typeface="Yozai Medium" panose="02000600000000000000" pitchFamily="2" charset="-122"/>
              </a:rPr>
              <a:t>算術運算子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sp>
        <p:nvSpPr>
          <p:cNvPr id="7" name="Text Box 8"/>
          <p:cNvSpPr txBox="1"/>
          <p:nvPr/>
        </p:nvSpPr>
        <p:spPr>
          <a:xfrm>
            <a:off x="379095" y="1565416"/>
            <a:ext cx="114338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算術運算子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(arithmetic operator)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其實就是我們數學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上常用的用算符號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 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加、減、乘、除、取餘數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需要兩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個運算元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(operands)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去構成運算式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88604"/>
              </p:ext>
            </p:extLst>
          </p:nvPr>
        </p:nvGraphicFramePr>
        <p:xfrm>
          <a:off x="1261240" y="3200397"/>
          <a:ext cx="6211614" cy="33123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05807"/>
                <a:gridCol w="3105807"/>
              </a:tblGrid>
              <a:tr h="54942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算術運算子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代表意義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</a:tr>
              <a:tr h="549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A</a:t>
                      </a:r>
                      <a:r>
                        <a:rPr lang="zh-TW" alt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 </a:t>
                      </a:r>
                      <a:r>
                        <a:rPr lang="en-US" altLang="zh-TW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+</a:t>
                      </a:r>
                      <a:r>
                        <a:rPr lang="zh-TW" alt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 </a:t>
                      </a:r>
                      <a:r>
                        <a:rPr lang="en-US" altLang="zh-TW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B</a:t>
                      </a:r>
                      <a:endParaRPr lang="zh-TW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加</a:t>
                      </a:r>
                      <a:endParaRPr lang="zh-TW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</a:tr>
              <a:tr h="549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A</a:t>
                      </a:r>
                      <a:r>
                        <a:rPr lang="zh-TW" alt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 </a:t>
                      </a:r>
                      <a:r>
                        <a:rPr lang="en-US" altLang="zh-TW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–</a:t>
                      </a:r>
                      <a:r>
                        <a:rPr lang="zh-TW" alt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 </a:t>
                      </a:r>
                      <a:r>
                        <a:rPr lang="en-US" altLang="zh-TW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B</a:t>
                      </a:r>
                      <a:endParaRPr lang="zh-TW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減</a:t>
                      </a:r>
                      <a:endParaRPr lang="zh-TW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</a:tr>
              <a:tr h="549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A</a:t>
                      </a:r>
                      <a:r>
                        <a:rPr lang="zh-TW" alt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 * </a:t>
                      </a:r>
                      <a:r>
                        <a:rPr lang="en-US" altLang="zh-TW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B</a:t>
                      </a:r>
                      <a:endParaRPr lang="zh-TW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乘</a:t>
                      </a:r>
                      <a:endParaRPr lang="zh-TW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</a:tr>
              <a:tr h="47457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A</a:t>
                      </a:r>
                      <a:r>
                        <a:rPr lang="zh-TW" alt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 </a:t>
                      </a:r>
                      <a:r>
                        <a:rPr lang="en-US" altLang="zh-TW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/</a:t>
                      </a:r>
                      <a:r>
                        <a:rPr lang="zh-TW" alt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 </a:t>
                      </a:r>
                      <a:r>
                        <a:rPr lang="en-US" altLang="zh-TW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B</a:t>
                      </a:r>
                      <a:endParaRPr lang="zh-TW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除 </a:t>
                      </a:r>
                      <a:endParaRPr lang="en-US" altLang="zh-TW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</a:tr>
              <a:tr h="62148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A</a:t>
                      </a:r>
                      <a:r>
                        <a:rPr lang="zh-TW" alt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 </a:t>
                      </a:r>
                      <a:r>
                        <a:rPr lang="en-US" altLang="zh-TW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%</a:t>
                      </a:r>
                      <a:r>
                        <a:rPr lang="zh-TW" alt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 </a:t>
                      </a:r>
                      <a:r>
                        <a:rPr lang="en-US" altLang="zh-TW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B</a:t>
                      </a:r>
                      <a:endParaRPr lang="zh-TW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取餘數 </a:t>
                      </a:r>
                      <a:r>
                        <a:rPr lang="en-US" altLang="zh-TW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(Mod</a:t>
                      </a:r>
                      <a:r>
                        <a:rPr lang="zh-TW" alt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，取模</a:t>
                      </a:r>
                      <a:r>
                        <a:rPr lang="en-US" altLang="zh-TW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)</a:t>
                      </a: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(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注意</a:t>
                      </a:r>
                      <a:r>
                        <a:rPr lang="en-US" altLang="zh-TW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: A</a:t>
                      </a:r>
                      <a:r>
                        <a:rPr lang="zh-TW" alt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、</a:t>
                      </a:r>
                      <a:r>
                        <a:rPr lang="en-US" altLang="zh-TW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B 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必須</a:t>
                      </a:r>
                      <a:r>
                        <a:rPr lang="zh-TW" alt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為整數型態</a:t>
                      </a:r>
                      <a:r>
                        <a:rPr lang="en-US" altLang="zh-TW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)</a:t>
                      </a:r>
                      <a:endParaRPr lang="zh-TW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40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266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 panose="030F0702030302020204" pitchFamily="66" charset="0"/>
                <a:ea typeface="Yozai Medium" panose="02000600000000000000" pitchFamily="2" charset="-122"/>
              </a:rPr>
              <a:t>算術運算子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sp>
        <p:nvSpPr>
          <p:cNvPr id="7" name="Text Box 8"/>
          <p:cNvSpPr txBox="1"/>
          <p:nvPr/>
        </p:nvSpPr>
        <p:spPr>
          <a:xfrm>
            <a:off x="379095" y="1565416"/>
            <a:ext cx="11433810" cy="50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範例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443" y="1565415"/>
            <a:ext cx="3921149" cy="530565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8775" y="2414687"/>
            <a:ext cx="5941801" cy="2110016"/>
          </a:xfrm>
          <a:prstGeom prst="rect">
            <a:avLst/>
          </a:prstGeom>
        </p:spPr>
      </p:pic>
      <p:sp>
        <p:nvSpPr>
          <p:cNvPr id="9" name="Text Box 9"/>
          <p:cNvSpPr txBox="1"/>
          <p:nvPr/>
        </p:nvSpPr>
        <p:spPr>
          <a:xfrm>
            <a:off x="9013095" y="5736020"/>
            <a:ext cx="2321469" cy="830997"/>
          </a:xfrm>
          <a:prstGeom prst="rect">
            <a:avLst/>
          </a:prstGeom>
          <a:solidFill>
            <a:srgbClr val="51588B"/>
          </a:solidFill>
        </p:spPr>
        <p:txBody>
          <a:bodyPr wrap="none" rtlCol="0">
            <a:spAutoFit/>
          </a:bodyPr>
          <a:lstStyle/>
          <a:p>
            <a:r>
              <a:rPr lang="en-US" altLang="zh-TW" sz="4800" b="1" dirty="0">
                <a:solidFill>
                  <a:schemeClr val="bg1"/>
                </a:solidFill>
                <a:latin typeface="清松手寫體5" charset="-120"/>
                <a:ea typeface="清松手寫體5" charset="-120"/>
              </a:rPr>
              <a:t>[</a:t>
            </a:r>
            <a:r>
              <a:rPr lang="zh-TW" altLang="en-US" sz="4800" b="1" dirty="0" smtClean="0">
                <a:solidFill>
                  <a:schemeClr val="bg1"/>
                </a:solidFill>
                <a:latin typeface="清松手寫體5" charset="-120"/>
                <a:ea typeface="清松手寫體5" charset="-120"/>
              </a:rPr>
              <a:t>練習</a:t>
            </a:r>
            <a:r>
              <a:rPr lang="en-US" altLang="zh-TW" sz="4800" b="1" dirty="0">
                <a:solidFill>
                  <a:schemeClr val="bg1"/>
                </a:solidFill>
                <a:latin typeface="清松手寫體5" charset="-120"/>
                <a:ea typeface="清松手寫體5" charset="-120"/>
              </a:rPr>
              <a:t>C</a:t>
            </a:r>
            <a:r>
              <a:rPr lang="en-US" altLang="zh-TW" sz="4800" b="1" dirty="0" smtClean="0">
                <a:solidFill>
                  <a:schemeClr val="bg1"/>
                </a:solidFill>
                <a:latin typeface="清松手寫體5" charset="-120"/>
                <a:ea typeface="清松手寫體5" charset="-120"/>
              </a:rPr>
              <a:t>]</a:t>
            </a:r>
            <a:endParaRPr lang="en-US" altLang="zh-TW" sz="4800" b="1" dirty="0">
              <a:solidFill>
                <a:schemeClr val="bg1"/>
              </a:solidFill>
              <a:latin typeface="清松手寫體5" charset="-120"/>
              <a:ea typeface="清松手寫體5" charset="-120"/>
            </a:endParaRPr>
          </a:p>
        </p:txBody>
      </p:sp>
      <p:sp>
        <p:nvSpPr>
          <p:cNvPr id="8" name="Text Box 9"/>
          <p:cNvSpPr txBox="1"/>
          <p:nvPr/>
        </p:nvSpPr>
        <p:spPr>
          <a:xfrm>
            <a:off x="6505809" y="5736019"/>
            <a:ext cx="2305439" cy="830997"/>
          </a:xfrm>
          <a:prstGeom prst="rect">
            <a:avLst/>
          </a:prstGeom>
          <a:solidFill>
            <a:srgbClr val="51588B"/>
          </a:solidFill>
        </p:spPr>
        <p:txBody>
          <a:bodyPr wrap="none" rtlCol="0">
            <a:spAutoFit/>
          </a:bodyPr>
          <a:lstStyle/>
          <a:p>
            <a:r>
              <a:rPr lang="en-US" altLang="zh-TW" sz="4800" b="1" dirty="0">
                <a:solidFill>
                  <a:schemeClr val="bg1"/>
                </a:solidFill>
                <a:latin typeface="清松手寫體5" charset="-120"/>
                <a:ea typeface="清松手寫體5" charset="-120"/>
              </a:rPr>
              <a:t>[</a:t>
            </a:r>
            <a:r>
              <a:rPr lang="zh-TW" altLang="en-US" sz="4800" b="1" dirty="0" smtClean="0">
                <a:solidFill>
                  <a:schemeClr val="bg1"/>
                </a:solidFill>
                <a:latin typeface="清松手寫體5" charset="-120"/>
                <a:ea typeface="清松手寫體5" charset="-120"/>
              </a:rPr>
              <a:t>練習</a:t>
            </a:r>
            <a:r>
              <a:rPr lang="en-US" altLang="zh-TW" sz="4800" b="1" dirty="0">
                <a:solidFill>
                  <a:schemeClr val="bg1"/>
                </a:solidFill>
                <a:latin typeface="清松手寫體5" charset="-120"/>
                <a:ea typeface="清松手寫體5" charset="-120"/>
              </a:rPr>
              <a:t>B</a:t>
            </a:r>
            <a:r>
              <a:rPr lang="en-US" altLang="zh-TW" sz="4800" b="1" dirty="0" smtClean="0">
                <a:solidFill>
                  <a:schemeClr val="bg1"/>
                </a:solidFill>
                <a:latin typeface="清松手寫體5" charset="-120"/>
                <a:ea typeface="清松手寫體5" charset="-120"/>
              </a:rPr>
              <a:t>]</a:t>
            </a:r>
            <a:endParaRPr lang="en-US" altLang="zh-TW" sz="4800" b="1" dirty="0">
              <a:solidFill>
                <a:schemeClr val="bg1"/>
              </a:solidFill>
              <a:latin typeface="清松手寫體5" charset="-120"/>
              <a:ea typeface="清松手寫體5" charset="-120"/>
            </a:endParaRPr>
          </a:p>
        </p:txBody>
      </p:sp>
      <p:sp>
        <p:nvSpPr>
          <p:cNvPr id="10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41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9751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 panose="030F0702030302020204" pitchFamily="66" charset="0"/>
                <a:ea typeface="Yozai Medium" panose="02000600000000000000" pitchFamily="2" charset="-122"/>
              </a:rPr>
              <a:t>算術運算子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sp>
        <p:nvSpPr>
          <p:cNvPr id="7" name="Text Box 8"/>
          <p:cNvSpPr txBox="1"/>
          <p:nvPr/>
        </p:nvSpPr>
        <p:spPr>
          <a:xfrm>
            <a:off x="379095" y="1565416"/>
            <a:ext cx="11433810" cy="50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範例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443" y="1565415"/>
            <a:ext cx="3921149" cy="530565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8775" y="2414687"/>
            <a:ext cx="5941801" cy="211001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61897" y="5084379"/>
            <a:ext cx="3145220" cy="5754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380571" y="4868771"/>
            <a:ext cx="4663174" cy="923330"/>
          </a:xfrm>
          <a:prstGeom prst="rect">
            <a:avLst/>
          </a:prstGeom>
          <a:noFill/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發現</a:t>
            </a:r>
            <a:r>
              <a:rPr lang="en-US" altLang="zh-TW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zh-TW" altLang="en-US" dirty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當兩整數相除</a:t>
            </a:r>
            <a:r>
              <a:rPr lang="zh-TW" altLang="en-US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，結果只取商數</a:t>
            </a:r>
            <a:r>
              <a:rPr lang="en-US" altLang="zh-TW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!</a:t>
            </a:r>
            <a:endParaRPr lang="zh-TW" altLang="en-US" dirty="0">
              <a:solidFill>
                <a:schemeClr val="bg1"/>
              </a:solidFill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sp>
        <p:nvSpPr>
          <p:cNvPr id="9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42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3735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 panose="030F0702030302020204" pitchFamily="66" charset="0"/>
                <a:ea typeface="Yozai Medium" panose="02000600000000000000" pitchFamily="2" charset="-122"/>
              </a:rPr>
              <a:t>算術運算子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sp>
        <p:nvSpPr>
          <p:cNvPr id="7" name="Text Box 8"/>
          <p:cNvSpPr txBox="1"/>
          <p:nvPr/>
        </p:nvSpPr>
        <p:spPr>
          <a:xfrm>
            <a:off x="379095" y="1565416"/>
            <a:ext cx="11433810" cy="96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這時候應該會有一個疑問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那兩個整數相除，我可以得到小數嗎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?</a:t>
            </a:r>
            <a:endParaRPr lang="en-US" altLang="zh-TW" sz="2000" dirty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試試把 </a:t>
            </a:r>
            <a:r>
              <a:rPr lang="en-US" altLang="zh-TW" sz="2000" dirty="0" err="1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int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c; 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改成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float c ?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641" y="2812352"/>
            <a:ext cx="3704062" cy="37761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812352"/>
            <a:ext cx="3805042" cy="3775660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>
          <a:xfrm>
            <a:off x="5040276" y="4958255"/>
            <a:ext cx="1098331" cy="622738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43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872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 panose="030F0702030302020204" pitchFamily="66" charset="0"/>
                <a:ea typeface="Yozai Medium" panose="02000600000000000000" pitchFamily="2" charset="-122"/>
              </a:rPr>
              <a:t>算術運算子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sp>
        <p:nvSpPr>
          <p:cNvPr id="7" name="Text Box 8"/>
          <p:cNvSpPr txBox="1"/>
          <p:nvPr/>
        </p:nvSpPr>
        <p:spPr>
          <a:xfrm>
            <a:off x="379095" y="1565416"/>
            <a:ext cx="114338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這時候應該會有一個疑問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那兩個整數相除，我可以得到小數嗎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?</a:t>
            </a:r>
            <a:endParaRPr lang="en-US" altLang="zh-TW" sz="2000" dirty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試試把 </a:t>
            </a:r>
            <a:r>
              <a:rPr lang="en-US" altLang="zh-TW" sz="2000" dirty="0" err="1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int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c; 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改成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float c ?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            </a:t>
            </a:r>
            <a:r>
              <a:rPr lang="zh-TW" altLang="en-US" sz="2000" dirty="0" smtClean="0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</a:rPr>
              <a:t>發現還是 </a:t>
            </a:r>
            <a:r>
              <a:rPr lang="en-US" altLang="zh-TW" sz="2000" dirty="0" smtClean="0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</a:rPr>
              <a:t>2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57172"/>
            <a:ext cx="3704062" cy="377612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332" y="3181328"/>
            <a:ext cx="7078583" cy="1296079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4167890" y="2162257"/>
            <a:ext cx="575442" cy="3074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44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3096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 panose="030F0702030302020204" pitchFamily="66" charset="0"/>
                <a:ea typeface="Yozai Medium" panose="02000600000000000000" pitchFamily="2" charset="-122"/>
              </a:rPr>
              <a:t>算術運算子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sp>
        <p:nvSpPr>
          <p:cNvPr id="7" name="Text Box 8"/>
          <p:cNvSpPr txBox="1"/>
          <p:nvPr/>
        </p:nvSpPr>
        <p:spPr>
          <a:xfrm>
            <a:off x="379095" y="1565416"/>
            <a:ext cx="11433810" cy="281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這時候應該會有一個疑問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那兩個整數相除，我可以得到小數嗎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答</a:t>
            </a:r>
            <a:r>
              <a:rPr lang="en-US" altLang="zh-TW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 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可以的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!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方法一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強制轉型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不是一個好的 </a:t>
            </a:r>
            <a:r>
              <a:rPr lang="en-US" altLang="zh-TW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coding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style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但是很方便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方法二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改變儲存值的型態 </a:t>
            </a:r>
            <a:r>
              <a:rPr lang="en-US" altLang="zh-TW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Yozai Medium" panose="02000600000000000000" charset="-122"/>
                <a:ea typeface="Yozai Medium" panose="02000600000000000000" charset="-122"/>
              </a:rPr>
              <a:t>[</a:t>
            </a:r>
            <a:r>
              <a:rPr lang="zh-TW" altLang="en-US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Yozai Medium" panose="02000600000000000000" charset="-122"/>
                <a:ea typeface="Yozai Medium" panose="02000600000000000000" charset="-122"/>
              </a:rPr>
              <a:t>建議</a:t>
            </a:r>
            <a:r>
              <a:rPr lang="en-US" altLang="zh-TW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Yozai Medium" panose="02000600000000000000" charset="-122"/>
                <a:ea typeface="Yozai Medium" panose="02000600000000000000" charset="-122"/>
              </a:rPr>
              <a:t>]</a:t>
            </a:r>
            <a:endParaRPr lang="en-US" altLang="zh-TW" sz="2000" b="1" dirty="0">
              <a:solidFill>
                <a:schemeClr val="accent4">
                  <a:lumMod val="20000"/>
                  <a:lumOff val="80000"/>
                </a:schemeClr>
              </a:solidFill>
              <a:latin typeface="Yozai Medium" panose="02000600000000000000" charset="-122"/>
              <a:ea typeface="Yozai Medium" panose="02000600000000000000" charset="-122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163" y="2215480"/>
            <a:ext cx="5421354" cy="462947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249104" y="5352393"/>
            <a:ext cx="1006366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Text Box 9"/>
          <p:cNvSpPr txBox="1"/>
          <p:nvPr/>
        </p:nvSpPr>
        <p:spPr>
          <a:xfrm>
            <a:off x="192289" y="5838496"/>
            <a:ext cx="2335896" cy="830997"/>
          </a:xfrm>
          <a:prstGeom prst="rect">
            <a:avLst/>
          </a:prstGeom>
          <a:solidFill>
            <a:srgbClr val="51588B"/>
          </a:solidFill>
        </p:spPr>
        <p:txBody>
          <a:bodyPr wrap="none" rtlCol="0">
            <a:spAutoFit/>
          </a:bodyPr>
          <a:lstStyle/>
          <a:p>
            <a:r>
              <a:rPr lang="en-US" altLang="zh-TW" sz="4800" b="1" dirty="0">
                <a:solidFill>
                  <a:schemeClr val="bg1"/>
                </a:solidFill>
                <a:latin typeface="清松手寫體5" charset="-120"/>
                <a:ea typeface="清松手寫體5" charset="-120"/>
              </a:rPr>
              <a:t>[</a:t>
            </a:r>
            <a:r>
              <a:rPr lang="zh-TW" altLang="en-US" sz="4800" b="1" dirty="0" smtClean="0">
                <a:solidFill>
                  <a:schemeClr val="bg1"/>
                </a:solidFill>
                <a:latin typeface="清松手寫體5" charset="-120"/>
                <a:ea typeface="清松手寫體5" charset="-120"/>
              </a:rPr>
              <a:t>練習</a:t>
            </a:r>
            <a:r>
              <a:rPr lang="en-US" altLang="zh-TW" sz="4800" b="1" dirty="0">
                <a:solidFill>
                  <a:schemeClr val="bg1"/>
                </a:solidFill>
                <a:latin typeface="清松手寫體5" charset="-120"/>
                <a:ea typeface="清松手寫體5" charset="-120"/>
              </a:rPr>
              <a:t>D</a:t>
            </a:r>
            <a:r>
              <a:rPr lang="en-US" altLang="zh-TW" sz="4800" b="1" dirty="0" smtClean="0">
                <a:solidFill>
                  <a:schemeClr val="bg1"/>
                </a:solidFill>
                <a:latin typeface="清松手寫體5" charset="-120"/>
                <a:ea typeface="清松手寫體5" charset="-120"/>
              </a:rPr>
              <a:t>]</a:t>
            </a:r>
            <a:endParaRPr lang="en-US" altLang="zh-TW" sz="4800" b="1" dirty="0">
              <a:solidFill>
                <a:schemeClr val="bg1"/>
              </a:solidFill>
              <a:latin typeface="清松手寫體5" charset="-120"/>
              <a:ea typeface="清松手寫體5" charset="-120"/>
            </a:endParaRPr>
          </a:p>
        </p:txBody>
      </p:sp>
      <p:sp>
        <p:nvSpPr>
          <p:cNvPr id="10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45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035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38525" y="2262188"/>
            <a:ext cx="7913688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 panose="030F0702030302020204" charset="0"/>
                <a:ea typeface="+mj-ea"/>
                <a:cs typeface="Comic Sans MS" panose="030F0702030302020204" charset="0"/>
              </a:rPr>
              <a:t>Thank You</a:t>
            </a:r>
          </a:p>
        </p:txBody>
      </p:sp>
      <p:sp>
        <p:nvSpPr>
          <p:cNvPr id="4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46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</a:rPr>
              <a:t>Output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837565" y="1691005"/>
            <a:ext cx="11354435" cy="3553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TW" altLang="en-US" sz="24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輸出文字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格式</a:t>
            </a:r>
            <a:r>
              <a:rPr lang="en-US" altLang="zh-TW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 </a:t>
            </a:r>
            <a:r>
              <a:rPr lang="en-US" altLang="zh-TW" dirty="0" err="1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cout</a:t>
            </a:r>
            <a:r>
              <a:rPr lang="en-US" altLang="zh-TW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&lt;&lt; </a:t>
            </a:r>
            <a:r>
              <a:rPr lang="zh-TW" altLang="en-US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變數或是字串</a:t>
            </a:r>
            <a:r>
              <a:rPr lang="en-US" altLang="zh-TW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1&lt;&lt;</a:t>
            </a:r>
            <a:r>
              <a:rPr lang="zh-TW" altLang="en-US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  <a:sym typeface="+mn-ea"/>
              </a:rPr>
              <a:t>變數或是字串</a:t>
            </a:r>
            <a:r>
              <a:rPr lang="en-US" altLang="zh-TW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  <a:sym typeface="+mn-ea"/>
              </a:rPr>
              <a:t>2&lt;&lt;</a:t>
            </a:r>
            <a:r>
              <a:rPr lang="zh-TW" altLang="en-US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  <a:sym typeface="+mn-ea"/>
              </a:rPr>
              <a:t>變數或是字串</a:t>
            </a:r>
            <a:r>
              <a:rPr lang="en-US" altLang="zh-TW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  <a:sym typeface="+mn-ea"/>
              </a:rPr>
              <a:t>3&lt;&lt;....&lt;&lt;</a:t>
            </a:r>
            <a:r>
              <a:rPr lang="zh-TW" altLang="en-US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  <a:sym typeface="+mn-ea"/>
              </a:rPr>
              <a:t>變數或是字串</a:t>
            </a:r>
            <a:r>
              <a:rPr lang="en-US" altLang="zh-TW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  <a:sym typeface="+mn-ea"/>
              </a:rPr>
              <a:t>n ;</a:t>
            </a:r>
            <a:endParaRPr lang="zh-TW" altLang="en-US" dirty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如果要輸出字串</a:t>
            </a:r>
            <a:r>
              <a:rPr lang="en-US" altLang="zh-TW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(</a:t>
            </a:r>
            <a:r>
              <a:rPr lang="zh-TW" altLang="en-US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一行文字</a:t>
            </a:r>
            <a:r>
              <a:rPr lang="en-US" altLang="zh-TW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)</a:t>
            </a:r>
            <a:r>
              <a:rPr lang="zh-TW" altLang="en-US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，需要利用</a:t>
            </a:r>
            <a:r>
              <a:rPr lang="en-US" altLang="zh-TW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  <a:sym typeface="+mn-ea"/>
              </a:rPr>
              <a:t>“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ea typeface="Yozai Medium" panose="02000600000000000000" charset="-122"/>
                <a:cs typeface="Arial" panose="020B0604020202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  <a:sym typeface="+mn-ea"/>
              </a:rPr>
              <a:t>”</a:t>
            </a:r>
            <a:r>
              <a:rPr lang="en-US" altLang="zh-TW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r>
              <a:rPr lang="zh-TW" altLang="en-US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來框起來，像是</a:t>
            </a:r>
            <a:r>
              <a:rPr lang="en-US" altLang="zh-TW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</a:p>
          <a:p>
            <a:pPr marL="1200150" lvl="2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err="1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cout</a:t>
            </a:r>
            <a:r>
              <a:rPr lang="en-US" altLang="zh-TW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&lt;&lt; “Hello </a:t>
            </a:r>
            <a:r>
              <a:rPr lang="en-US" altLang="zh-TW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World!”&lt;&lt; </a:t>
            </a:r>
            <a:r>
              <a:rPr lang="en-US" altLang="zh-TW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“Hi”;</a:t>
            </a:r>
          </a:p>
          <a:p>
            <a:pPr lvl="2" algn="l">
              <a:lnSpc>
                <a:spcPct val="150000"/>
              </a:lnSpc>
              <a:buFont typeface="Arial" panose="020B0604020202020204" pitchFamily="34" charset="0"/>
            </a:pPr>
            <a:endParaRPr lang="en-US" altLang="zh-TW" dirty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lvl="2" algn="l">
              <a:lnSpc>
                <a:spcPct val="150000"/>
              </a:lnSpc>
              <a:buFont typeface="Arial" panose="020B0604020202020204" pitchFamily="34" charset="0"/>
            </a:pPr>
            <a:endParaRPr lang="en-US" altLang="zh-TW" dirty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而</a:t>
            </a:r>
            <a:r>
              <a:rPr lang="en-US" altLang="zh-TW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endl</a:t>
            </a:r>
            <a:r>
              <a:rPr lang="en-US" altLang="zh-TW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r>
              <a:rPr lang="zh-TW" altLang="en-US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表示</a:t>
            </a:r>
            <a:r>
              <a:rPr lang="en-US" altLang="zh-TW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end of line</a:t>
            </a:r>
            <a:r>
              <a:rPr lang="zh-TW" altLang="en-US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，結束一行，輸出後換行，像是</a:t>
            </a:r>
            <a:r>
              <a:rPr lang="en-US" altLang="zh-TW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  <a:endParaRPr lang="zh-TW" altLang="en-US" dirty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1200150" lvl="2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err="1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Cout</a:t>
            </a:r>
            <a:r>
              <a:rPr lang="en-US" altLang="zh-TW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&lt;&lt; “</a:t>
            </a:r>
            <a:r>
              <a:rPr lang="en-US" altLang="zh-TW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Hello World!”&lt;&lt;</a:t>
            </a:r>
            <a:r>
              <a:rPr lang="en-US" altLang="zh-TW" dirty="0" err="1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endl</a:t>
            </a:r>
            <a:r>
              <a:rPr lang="en-US" altLang="zh-TW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&lt;&lt; “Hi”&lt;&lt;</a:t>
            </a:r>
            <a:r>
              <a:rPr lang="en-US" altLang="zh-TW" dirty="0" err="1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endl</a:t>
            </a:r>
            <a:r>
              <a:rPr lang="en-US" altLang="zh-TW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;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7249160" y="3375660"/>
            <a:ext cx="4819015" cy="922020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zh-TW" altLang="en-US" b="1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  <a:cs typeface="Yozai Medium" panose="02000600000000000000" charset="-122"/>
                <a:sym typeface="+mn-ea"/>
              </a:rPr>
              <a:t>小提醒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  <a:cs typeface="Yozai Medium" panose="02000600000000000000" charset="-122"/>
                <a:sym typeface="+mn-ea"/>
              </a:rPr>
              <a:t>:</a:t>
            </a:r>
            <a:endParaRPr lang="zh-TW" altLang="en-US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  <a:cs typeface="Yozai Medium" panose="02000600000000000000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  <a:cs typeface="Yozai Medium" panose="02000600000000000000" charset="-122"/>
                <a:sym typeface="+mn-ea"/>
              </a:rPr>
              <a:t>輸出文字盡量還是使用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  <a:cs typeface="Yozai Medium" panose="02000600000000000000" charset="-122"/>
                <a:sym typeface="+mn-ea"/>
              </a:rPr>
              <a:t> </a:t>
            </a:r>
            <a:r>
              <a:rPr lang="zh-TW" altLang="en-US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  <a:cs typeface="Yozai Medium" panose="02000600000000000000" charset="-122"/>
                <a:sym typeface="+mn-ea"/>
              </a:rPr>
              <a:t>英文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  <a:cs typeface="Yozai Medium" panose="02000600000000000000" charset="-122"/>
                <a:sym typeface="+mn-ea"/>
              </a:rPr>
              <a:t> </a:t>
            </a: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  <a:cs typeface="Yozai Medium" panose="02000600000000000000" charset="-122"/>
                <a:sym typeface="+mn-ea"/>
              </a:rPr>
              <a:t>，中文很常因為環境問題造成編譯問題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" y="3590290"/>
            <a:ext cx="6550025" cy="7543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90" y="5469890"/>
            <a:ext cx="6494145" cy="1049655"/>
          </a:xfrm>
          <a:prstGeom prst="rect">
            <a:avLst/>
          </a:prstGeom>
        </p:spPr>
      </p:pic>
      <p:sp>
        <p:nvSpPr>
          <p:cNvPr id="8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5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340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</a:rPr>
              <a:t>Output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837565" y="1691005"/>
            <a:ext cx="11354435" cy="476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TW" altLang="en-US" sz="240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輸出文字</a:t>
            </a:r>
            <a:r>
              <a:rPr lang="en-US" altLang="zh-TW" sz="240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endParaRPr lang="zh-TW" altLang="en-US" sz="240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跳脫字元</a:t>
            </a:r>
          </a:p>
          <a:p>
            <a:pPr marL="1200150" lvl="2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指的是</a:t>
            </a:r>
            <a:r>
              <a:rPr lang="zh-TW" altLang="en-US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</a:rPr>
              <a:t>脫離原本字元的意思</a:t>
            </a:r>
            <a:endParaRPr lang="zh-TW" altLang="en-US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1200150" lvl="2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加上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\ </a:t>
            </a: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用以跳脫，有的字元本身在程式碼中有特殊的用途，需要用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\ </a:t>
            </a: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跳脫；</a:t>
            </a:r>
          </a:p>
          <a:p>
            <a:pPr marL="1200150" lvl="2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有些則是加上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\ </a:t>
            </a: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之後會有脫離原本字元意思的用途</a:t>
            </a:r>
          </a:p>
          <a:p>
            <a:pPr marL="1200150" lvl="2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例如前頁的例子中，「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”</a:t>
            </a: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」用來當成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C++ </a:t>
            </a: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字串的開頭或是結尾</a:t>
            </a:r>
          </a:p>
          <a:p>
            <a:pPr marL="1200150" lvl="2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因此我們需要加上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「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\</a:t>
            </a: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」變成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「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\”</a:t>
            </a: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」就能在字串中當作純符號來看待</a:t>
            </a: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試試看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cout &lt;&lt;  “</a:t>
            </a:r>
            <a:r>
              <a:rPr lang="en-US" altLang="zh-TW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  <a:sym typeface="+mn-ea"/>
              </a:rPr>
              <a:t>\”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”&lt;&lt;endl;</a:t>
            </a:r>
          </a:p>
        </p:txBody>
      </p:sp>
      <p:sp>
        <p:nvSpPr>
          <p:cNvPr id="5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6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230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</a:rPr>
              <a:t>練習題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mic Sans MS" panose="030F0702030302020204" charset="0"/>
              <a:ea typeface="Yozai Medium" panose="02000600000000000000" charset="-122"/>
              <a:cs typeface="Comic Sans MS" panose="030F07020303020202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37565" y="1691005"/>
            <a:ext cx="11354435" cy="567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TW" altLang="en-US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跳脫字元</a:t>
            </a:r>
            <a:endParaRPr lang="en-US" altLang="zh-TW" dirty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408" y="1616009"/>
            <a:ext cx="6043184" cy="5044877"/>
          </a:xfrm>
          <a:prstGeom prst="rect">
            <a:avLst/>
          </a:prstGeom>
        </p:spPr>
      </p:pic>
      <p:sp>
        <p:nvSpPr>
          <p:cNvPr id="6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7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3379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</a:rPr>
              <a:t>練習題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mic Sans MS" panose="030F0702030302020204" charset="0"/>
              <a:ea typeface="Yozai Medium" panose="02000600000000000000" charset="-122"/>
              <a:cs typeface="Comic Sans MS" panose="030F07020303020202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37565" y="1691005"/>
            <a:ext cx="11354435" cy="567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TW" altLang="en-US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跳脫字元</a:t>
            </a:r>
            <a:endParaRPr lang="en-US" altLang="zh-TW" dirty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87" y="2566695"/>
            <a:ext cx="9917170" cy="3479381"/>
          </a:xfrm>
          <a:prstGeom prst="rect">
            <a:avLst/>
          </a:prstGeom>
        </p:spPr>
      </p:pic>
      <p:sp>
        <p:nvSpPr>
          <p:cNvPr id="6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8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9571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latin typeface="Comic Sans MS" panose="030F0702030302020204" charset="0"/>
                <a:sym typeface="+mn-ea"/>
              </a:rPr>
              <a:t>C++ </a:t>
            </a:r>
            <a:r>
              <a:rPr lang="zh-TW" altLang="en-US" dirty="0">
                <a:latin typeface="Yozai Medium" panose="02000600000000000000" charset="-122"/>
                <a:ea typeface="Yozai Medium" panose="02000600000000000000" charset="-122"/>
                <a:sym typeface="+mn-ea"/>
              </a:rPr>
              <a:t>程式架構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38200" y="199009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最基本的架構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5567680" y="2427605"/>
            <a:ext cx="662432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</a:pPr>
            <a:r>
              <a:rPr lang="en-US" altLang="zh-TW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C++ </a:t>
            </a:r>
            <a:r>
              <a:rPr lang="zh-TW" altLang="en-US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基本概念</a:t>
            </a:r>
            <a:r>
              <a:rPr lang="en-US" altLang="zh-TW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程式碼是由上而下執行的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在</a:t>
            </a:r>
            <a:r>
              <a:rPr lang="en-US" altLang="zh-TW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main </a:t>
            </a:r>
            <a:r>
              <a:rPr lang="zh-TW" altLang="en-US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裡面直到遇到</a:t>
            </a:r>
            <a:r>
              <a:rPr lang="en-US" altLang="zh-TW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return 0 ; </a:t>
            </a:r>
            <a:r>
              <a:rPr lang="zh-TW" altLang="en-US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程式會立刻結束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  <a:sym typeface="+mn-ea"/>
              </a:rPr>
              <a:t>程式中用</a:t>
            </a:r>
            <a:r>
              <a:rPr lang="zh-TW" alt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Yozai Medium" panose="02000600000000000000" charset="-122"/>
                <a:ea typeface="Yozai Medium" panose="02000600000000000000" charset="-122"/>
                <a:sym typeface="+mn-ea"/>
              </a:rPr>
              <a:t>到任</a:t>
            </a:r>
            <a:r>
              <a:rPr lang="zh-TW" alt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Yozai Medium" panose="02000600000000000000" charset="-122"/>
                <a:ea typeface="Yozai Medium" panose="02000600000000000000" charset="-122"/>
                <a:sym typeface="+mn-ea"/>
              </a:rPr>
              <a:t>何</a:t>
            </a:r>
            <a:r>
              <a:rPr lang="zh-TW" alt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Yozai Medium" panose="02000600000000000000" charset="-122"/>
                <a:ea typeface="Yozai Medium" panose="02000600000000000000" charset="-122"/>
                <a:sym typeface="+mn-ea"/>
              </a:rPr>
              <a:t>物件</a:t>
            </a:r>
            <a:r>
              <a:rPr lang="zh-TW" alt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Yozai Medium" panose="02000600000000000000" charset="-122"/>
                <a:ea typeface="Yozai Medium" panose="02000600000000000000" charset="-122"/>
                <a:sym typeface="+mn-ea"/>
              </a:rPr>
              <a:t>都</a:t>
            </a:r>
            <a:r>
              <a:rPr lang="zh-TW" alt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Yozai Medium" panose="02000600000000000000" charset="-122"/>
                <a:ea typeface="Yozai Medium" panose="02000600000000000000" charset="-122"/>
                <a:sym typeface="+mn-ea"/>
              </a:rPr>
              <a:t>需要進行</a:t>
            </a:r>
            <a:r>
              <a:rPr lang="zh-TW" alt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Yozai Medium" panose="02000600000000000000" charset="-122"/>
                <a:ea typeface="Yozai Medium" panose="02000600000000000000" charset="-122"/>
                <a:sym typeface="+mn-ea"/>
              </a:rPr>
              <a:t>宣告 </a:t>
            </a:r>
            <a:r>
              <a:rPr lang="zh-TW" alt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Yozai Medium" panose="02000600000000000000" charset="-122"/>
                <a:ea typeface="Yozai Medium" panose="02000600000000000000" charset="-122"/>
                <a:sym typeface="+mn-ea"/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  <a:sym typeface="+mn-ea"/>
              </a:rPr>
              <a:t>[</a:t>
            </a:r>
            <a:r>
              <a:rPr lang="zh-TW" altLang="en-US" sz="2400" b="1" dirty="0" smtClean="0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  <a:sym typeface="+mn-ea"/>
              </a:rPr>
              <a:t>本章</a:t>
            </a:r>
            <a:r>
              <a:rPr lang="en-US" altLang="zh-TW" sz="2400" b="1" dirty="0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  <a:sym typeface="+mn-ea"/>
              </a:rPr>
              <a:t>]</a:t>
            </a:r>
            <a:endParaRPr lang="zh-TW" altLang="en-US" sz="2400" b="1" dirty="0">
              <a:solidFill>
                <a:srgbClr val="FF0000"/>
              </a:solidFill>
              <a:latin typeface="Yozai Medium" panose="02000600000000000000" charset="-122"/>
              <a:ea typeface="Yozai Medium" panose="02000600000000000000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57475"/>
            <a:ext cx="4710430" cy="3775075"/>
          </a:xfrm>
          <a:prstGeom prst="rect">
            <a:avLst/>
          </a:prstGeom>
        </p:spPr>
      </p:pic>
      <p:sp>
        <p:nvSpPr>
          <p:cNvPr id="7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4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098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雅黑细">
      <a:majorFont>
        <a:latin typeface="Calibri Light"/>
        <a:ea typeface="Arial"/>
        <a:cs typeface=""/>
      </a:majorFont>
      <a:minorFont>
        <a:latin typeface="Calibri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雅黑细">
      <a:majorFont>
        <a:latin typeface="Calibri Light"/>
        <a:ea typeface="Arial"/>
        <a:cs typeface=""/>
      </a:majorFont>
      <a:minorFont>
        <a:latin typeface="Calibri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</TotalTime>
  <Words>2070</Words>
  <Application>Microsoft Office PowerPoint</Application>
  <PresentationFormat>寬螢幕</PresentationFormat>
  <Paragraphs>354</Paragraphs>
  <Slides>47</Slides>
  <Notes>33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47</vt:i4>
      </vt:variant>
    </vt:vector>
  </HeadingPairs>
  <TitlesOfParts>
    <vt:vector size="58" baseType="lpstr">
      <vt:lpstr>AR BERKLEY</vt:lpstr>
      <vt:lpstr>Microsoft YaHei Light</vt:lpstr>
      <vt:lpstr>Yozai Medium</vt:lpstr>
      <vt:lpstr>清松手寫體5</vt:lpstr>
      <vt:lpstr>Arial</vt:lpstr>
      <vt:lpstr>Calibri</vt:lpstr>
      <vt:lpstr>Calibri Light</vt:lpstr>
      <vt:lpstr>Comic Sans MS</vt:lpstr>
      <vt:lpstr>Wingdings</vt:lpstr>
      <vt:lpstr>Office Theme</vt:lpstr>
      <vt:lpstr>1_Office Theme</vt:lpstr>
      <vt:lpstr>變數與輸入及運算</vt:lpstr>
      <vt:lpstr>PowerPoint 簡報</vt:lpstr>
      <vt:lpstr>前情提要</vt:lpstr>
      <vt:lpstr>C++ 程式架構</vt:lpstr>
      <vt:lpstr>Output</vt:lpstr>
      <vt:lpstr>Output</vt:lpstr>
      <vt:lpstr>練習題</vt:lpstr>
      <vt:lpstr>練習題</vt:lpstr>
      <vt:lpstr>C++ 程式架構</vt:lpstr>
      <vt:lpstr>物件概念</vt:lpstr>
      <vt:lpstr>物件的概念</vt:lpstr>
      <vt:lpstr>淺談物件導向程式設計的概念</vt:lpstr>
      <vt:lpstr>淺談物件導向程式設計的概念</vt:lpstr>
      <vt:lpstr>淺談物件導向程式設計的概念</vt:lpstr>
      <vt:lpstr>物件的概念</vt:lpstr>
      <vt:lpstr>變數宣告</vt:lpstr>
      <vt:lpstr>變數 (Variable)</vt:lpstr>
      <vt:lpstr>變數 (Variable)</vt:lpstr>
      <vt:lpstr>變數 (Variable)</vt:lpstr>
      <vt:lpstr>變數 (Variable)</vt:lpstr>
      <vt:lpstr>變數 (Variable)</vt:lpstr>
      <vt:lpstr>PowerPoint 簡報</vt:lpstr>
      <vt:lpstr>宣告變數 </vt:lpstr>
      <vt:lpstr>宣告變數 </vt:lpstr>
      <vt:lpstr>宣告變數 </vt:lpstr>
      <vt:lpstr>宣告變數 </vt:lpstr>
      <vt:lpstr>宣告變數 </vt:lpstr>
      <vt:lpstr>宣告變數 </vt:lpstr>
      <vt:lpstr>宣告變數 </vt:lpstr>
      <vt:lpstr>宣告變數</vt:lpstr>
      <vt:lpstr>宣告變數 </vt:lpstr>
      <vt:lpstr>宣告變數</vt:lpstr>
      <vt:lpstr>宣告變數</vt:lpstr>
      <vt:lpstr>宣告變數</vt:lpstr>
      <vt:lpstr>宣告變數</vt:lpstr>
      <vt:lpstr>宣告變數</vt:lpstr>
      <vt:lpstr>輸入 Input</vt:lpstr>
      <vt:lpstr>Input</vt:lpstr>
      <vt:lpstr>Input</vt:lpstr>
      <vt:lpstr>算術運算子</vt:lpstr>
      <vt:lpstr>算術運算子</vt:lpstr>
      <vt:lpstr>算術運算子</vt:lpstr>
      <vt:lpstr>算術運算子</vt:lpstr>
      <vt:lpstr>算術運算子</vt:lpstr>
      <vt:lpstr>算術運算子</vt:lpstr>
      <vt:lpstr>算術運算子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annjo</dc:creator>
  <cp:lastModifiedBy>Microsoft 帳戶</cp:lastModifiedBy>
  <cp:revision>139</cp:revision>
  <dcterms:created xsi:type="dcterms:W3CDTF">2015-10-06T12:45:00Z</dcterms:created>
  <dcterms:modified xsi:type="dcterms:W3CDTF">2022-07-13T12:37:24Z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1033-11.2.0.11156</vt:lpwstr>
  </property>
  <property fmtid="{D5CDD505-2E9C-101B-9397-08002B2CF9AE}" pid="3" name="ICV">
    <vt:lpwstr>A27CCA35843A4FD5895603DE106678DF</vt:lpwstr>
  </property>
</Properties>
</file>